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4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1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6" r:id="rId40"/>
    <p:sldId id="295" r:id="rId41"/>
    <p:sldId id="297" r:id="rId42"/>
    <p:sldId id="298" r:id="rId43"/>
    <p:sldId id="301" r:id="rId44"/>
    <p:sldId id="302" r:id="rId45"/>
    <p:sldId id="299" r:id="rId46"/>
    <p:sldId id="30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-19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07/10/2016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8CFA630-13BB-46C4-BD44-B2C5F9B66074}" type="datetimeFigureOut">
              <a:rPr lang="en-US" smtClean="0"/>
              <a:pPr/>
              <a:t>10/7/2016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2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4.wmf"/><Relationship Id="rId4" Type="http://schemas.openxmlformats.org/officeDocument/2006/relationships/oleObject" Target="../embeddings/oleObject3.bin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Huffmann</a:t>
            </a:r>
            <a:r>
              <a:rPr lang="en-GB" dirty="0" smtClean="0"/>
              <a:t> &amp; Block Codes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Huffman Codes (Optimal codes)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120680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695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Huffman Codes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7523712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877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15282"/>
            <a:ext cx="8549433" cy="1461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4215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06486"/>
            <a:ext cx="4298746" cy="2681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93803"/>
            <a:ext cx="4185031" cy="237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210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Block Codes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5"/>
            <a:ext cx="6624736" cy="4494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3256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Block Codes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8098557" cy="3279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9911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Codes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6768752" cy="4224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3333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Systematic Codes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5958798" cy="4137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239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Systematic Codes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7493149" cy="4005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9264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Hamming Distance, </a:t>
            </a:r>
            <a:r>
              <a:rPr lang="en-GB" dirty="0" err="1" smtClean="0"/>
              <a:t>d</a:t>
            </a:r>
            <a:r>
              <a:rPr lang="en-GB" sz="2400" dirty="0" err="1" smtClean="0"/>
              <a:t>min</a:t>
            </a:r>
            <a:endParaRPr lang="en-GB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132856"/>
            <a:ext cx="6048672" cy="4372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8205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Hamming Distance, </a:t>
            </a:r>
            <a:r>
              <a:rPr lang="en-GB" dirty="0" err="1"/>
              <a:t>d</a:t>
            </a:r>
            <a:r>
              <a:rPr lang="en-GB" sz="2400" dirty="0" err="1"/>
              <a:t>min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7329040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1716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Hamming Distance, </a:t>
            </a:r>
            <a:r>
              <a:rPr lang="en-GB" dirty="0" err="1"/>
              <a:t>d</a:t>
            </a:r>
            <a:r>
              <a:rPr lang="en-GB" sz="2400" dirty="0" err="1"/>
              <a:t>min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472608" cy="445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7599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Coding Block Codes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32856"/>
            <a:ext cx="5667997" cy="4239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9587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32856"/>
            <a:ext cx="6677106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0529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7272339" cy="340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7143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76872"/>
            <a:ext cx="5307795" cy="394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8608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48880"/>
            <a:ext cx="6845012" cy="415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9823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64904"/>
            <a:ext cx="5812568" cy="3318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4819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187" y="2060848"/>
            <a:ext cx="5846129" cy="4580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14822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800" y="2060848"/>
            <a:ext cx="7414749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3260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49743"/>
            <a:ext cx="7271655" cy="4084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706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51467"/>
            <a:ext cx="8130158" cy="38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42395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7545363" cy="2426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59383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Coding </a:t>
            </a:r>
            <a:r>
              <a:rPr lang="en-GB" dirty="0" smtClean="0"/>
              <a:t>Block </a:t>
            </a:r>
            <a:r>
              <a:rPr lang="en-GB" dirty="0"/>
              <a:t>Codes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04864"/>
            <a:ext cx="6295704" cy="4112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33063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 to Code Block Codes</a:t>
            </a:r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596" y="1988840"/>
            <a:ext cx="4497140" cy="22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77072"/>
            <a:ext cx="6293396" cy="2648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26018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Decoding </a:t>
            </a:r>
            <a:r>
              <a:rPr lang="en-GB" dirty="0"/>
              <a:t>Block Codes</a:t>
            </a:r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695816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8226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91" y="2348880"/>
            <a:ext cx="5736308" cy="347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64904"/>
            <a:ext cx="318191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78295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7"/>
            <a:ext cx="6696744" cy="4585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95001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7655957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38813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615" y="2060848"/>
            <a:ext cx="6599847" cy="4491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08751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5687822" cy="4137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71064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7494703" cy="3572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324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7"/>
            <a:ext cx="6921431" cy="417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49195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4904"/>
            <a:ext cx="8314259" cy="3948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7866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20888"/>
            <a:ext cx="6319998" cy="4052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9534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Decoding Block Codes</a:t>
            </a:r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6600453" cy="2414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1992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 for Decoding </a:t>
            </a:r>
            <a:r>
              <a:rPr lang="en-GB" dirty="0"/>
              <a:t>Block Codes</a:t>
            </a:r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48880"/>
            <a:ext cx="4608086" cy="4061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02583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Hamming Codes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Hamming Codes are error –correcting codes</a:t>
            </a:r>
          </a:p>
          <a:p>
            <a:r>
              <a:rPr lang="en-GB" dirty="0" smtClean="0"/>
              <a:t>Developed by Richard Hamming in the late 1940’s</a:t>
            </a:r>
          </a:p>
          <a:p>
            <a:r>
              <a:rPr lang="en-GB" dirty="0" smtClean="0"/>
              <a:t>They are a common type of block code</a:t>
            </a:r>
          </a:p>
          <a:p>
            <a:r>
              <a:rPr lang="en-GB" dirty="0" smtClean="0"/>
              <a:t>The basic code is a perfect single error correcting code</a:t>
            </a:r>
          </a:p>
          <a:p>
            <a:r>
              <a:rPr lang="en-GB" dirty="0" smtClean="0"/>
              <a:t>Extended Hamming codes can detect 1 error and correct 2 errors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9176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Hamming </a:t>
            </a:r>
            <a:r>
              <a:rPr lang="en-GB" dirty="0" smtClean="0"/>
              <a:t>Code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set of transmitted data is to be encoded using a (7,4) Hamming code with the parity check matrix,  given </a:t>
            </a:r>
            <a:r>
              <a:rPr lang="en-GB" dirty="0" smtClean="0"/>
              <a:t>by:</a:t>
            </a:r>
          </a:p>
          <a:p>
            <a:pPr marL="109537" indent="0">
              <a:buNone/>
            </a:pPr>
            <a:r>
              <a:rPr lang="en-GB" dirty="0"/>
              <a:t> </a:t>
            </a:r>
          </a:p>
          <a:p>
            <a:pPr marL="109537" indent="0">
              <a:buNone/>
            </a:pPr>
            <a:endParaRPr lang="en-GB" dirty="0"/>
          </a:p>
          <a:p>
            <a:r>
              <a:rPr lang="en-GB" dirty="0"/>
              <a:t>Find the generator matrix,  to produce the coded data and calculate the codes produced by the sequences 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6239517"/>
              </p:ext>
            </p:extLst>
          </p:nvPr>
        </p:nvGraphicFramePr>
        <p:xfrm>
          <a:off x="2443163" y="5805488"/>
          <a:ext cx="4833937" cy="576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Equation" r:id="rId3" imgW="1917360" imgH="228600" progId="Equation.3">
                  <p:embed/>
                </p:oleObj>
              </mc:Choice>
              <mc:Fallback>
                <p:oleObj name="Equation" r:id="rId3" imgW="1917360" imgH="228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43163" y="5805488"/>
                        <a:ext cx="4833937" cy="5762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8174310"/>
              </p:ext>
            </p:extLst>
          </p:nvPr>
        </p:nvGraphicFramePr>
        <p:xfrm>
          <a:off x="3213100" y="3500438"/>
          <a:ext cx="2589213" cy="1008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Equation" r:id="rId5" imgW="1663560" imgH="647640" progId="Equation.3">
                  <p:embed/>
                </p:oleObj>
              </mc:Choice>
              <mc:Fallback>
                <p:oleObj name="Equation" r:id="rId5" imgW="1663560" imgH="647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213100" y="3500438"/>
                        <a:ext cx="2589213" cy="10080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070147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Generator Matrix, G is found from H</a:t>
                </a:r>
              </a:p>
              <a:p>
                <a:endParaRPr lang="en-GB" dirty="0" smtClean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𝐺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GB" i="1"/>
                              </m:ctrlPr>
                            </m:dPr>
                            <m:e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</m:eqArr>
                            </m:e>
                          </m:d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0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</m:eqArr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0</m:t>
                              </m:r>
                            </m:e>
                          </m:eqArr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0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</m:eqArr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t="-1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7729391"/>
              </p:ext>
            </p:extLst>
          </p:nvPr>
        </p:nvGraphicFramePr>
        <p:xfrm>
          <a:off x="2771800" y="2852936"/>
          <a:ext cx="3514272" cy="13681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Equation" r:id="rId4" imgW="1663560" imgH="647640" progId="Equation.3">
                  <p:embed/>
                </p:oleObj>
              </mc:Choice>
              <mc:Fallback>
                <p:oleObj name="Equation" r:id="rId4" imgW="1663560" imgH="647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71800" y="2852936"/>
                        <a:ext cx="3514272" cy="13681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147578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109537" lvl="0" indent="0">
                  <a:buNone/>
                </a:pPr>
                <a:r>
                  <a:rPr lang="en-GB" dirty="0"/>
                  <a:t>For the </a:t>
                </a:r>
                <a:r>
                  <a:rPr lang="en-GB" dirty="0" err="1"/>
                  <a:t>uncoded</a:t>
                </a:r>
                <a:r>
                  <a:rPr lang="en-GB" dirty="0"/>
                  <a:t> word  the transmitted code is given by:</a:t>
                </a:r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0101</m:t>
                          </m:r>
                        </m:e>
                      </m:d>
                      <m:r>
                        <a:rPr lang="en-GB" i="1"/>
                        <m:t>.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GB" i="1"/>
                              </m:ctrlPr>
                            </m:dPr>
                            <m:e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</m:eqArr>
                              <m:eqArr>
                                <m:eqArrPr>
                                  <m:ctrlPr>
                                    <a:rPr lang="en-GB" i="1"/>
                                  </m:ctrlPr>
                                </m:eqArrPr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0</m:t>
                                  </m:r>
                                </m:e>
                                <m:e>
                                  <m:r>
                                    <a:rPr lang="en-GB" i="1"/>
                                    <m:t>1</m:t>
                                  </m:r>
                                </m:e>
                              </m:eqArr>
                            </m:e>
                          </m:d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0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</m:eqArr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0</m:t>
                              </m:r>
                            </m:e>
                          </m:eqArr>
                          <m:eqArr>
                            <m:eqArrPr>
                              <m:ctrlPr>
                                <a:rPr lang="en-GB" i="1"/>
                              </m:ctrlPr>
                            </m:eqArrPr>
                            <m:e>
                              <m:r>
                                <a:rPr lang="en-GB" i="1"/>
                                <m:t>0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  <m:e>
                              <m:r>
                                <a:rPr lang="en-GB" i="1"/>
                                <m:t>1</m:t>
                              </m:r>
                            </m:e>
                          </m:eqArr>
                        </m:e>
                      </m:d>
                    </m:oMath>
                  </m:oMathPara>
                </a14:m>
                <a:endParaRPr lang="en-GB" dirty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0101,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</m:e>
                          </m:d>
                          <m:r>
                            <a:rPr lang="en-GB" i="1"/>
                            <m:t>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</m:e>
                          </m:d>
                          <m:r>
                            <a:rPr lang="en-GB" i="1"/>
                            <m:t>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dirty="0"/>
              </a:p>
              <a:p>
                <a:pPr marL="109537" indent="0">
                  <a:buNone/>
                </a:pPr>
                <a:r>
                  <a:rPr lang="en-GB" dirty="0"/>
                  <a:t> </a:t>
                </a:r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0101110</m:t>
                          </m:r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" t="-1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66810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109537" lvl="0" indent="0">
                  <a:buNone/>
                </a:pPr>
                <a:r>
                  <a:rPr lang="en-GB" dirty="0"/>
                  <a:t>For the </a:t>
                </a:r>
                <a:r>
                  <a:rPr lang="en-GB" dirty="0" err="1"/>
                  <a:t>uncoded</a:t>
                </a:r>
                <a:r>
                  <a:rPr lang="en-GB" dirty="0"/>
                  <a:t> word  the transmitted code is given by:</a:t>
                </a:r>
              </a:p>
              <a:p>
                <a:pPr marL="109537" indent="0" algn="ctr">
                  <a:buNone/>
                </a:pPr>
                <a:r>
                  <a:rPr lang="en-GB" dirty="0"/>
                  <a:t>  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/>
                        </m:ctrlPr>
                      </m:accPr>
                      <m:e>
                        <m:r>
                          <a:rPr lang="en-GB" i="1"/>
                          <m:t>𝑇</m:t>
                        </m:r>
                      </m:e>
                    </m:acc>
                    <m:r>
                      <a:rPr lang="en-GB" i="1"/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i="1"/>
                        </m:ctrlPr>
                      </m:dPr>
                      <m:e>
                        <m:r>
                          <a:rPr lang="en-GB" i="1"/>
                          <m:t>1101</m:t>
                        </m:r>
                      </m:e>
                    </m:d>
                    <m:r>
                      <a:rPr lang="en-GB" i="1"/>
                      <m:t>.</m:t>
                    </m:r>
                    <m:d>
                      <m:dPr>
                        <m:begChr m:val="["/>
                        <m:endChr m:val="]"/>
                        <m:ctrlPr>
                          <a:rPr lang="en-GB" i="1"/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i="1"/>
                            </m:ctrlPr>
                          </m:dPr>
                          <m:e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</m:eqArr>
                          </m:e>
                        </m:d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0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</m:eqArr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0</m:t>
                            </m:r>
                          </m:e>
                        </m:eqArr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0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</m:eqArr>
                      </m:e>
                    </m:d>
                  </m:oMath>
                </a14:m>
                <a:endParaRPr lang="en-GB" dirty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1101,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</m:e>
                          </m:d>
                          <m:r>
                            <a:rPr lang="en-GB" i="1"/>
                            <m:t>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</m:e>
                          </m:d>
                          <m:r>
                            <a:rPr lang="en-GB" i="1"/>
                            <m:t>,</m:t>
                          </m:r>
                          <m:d>
                            <m:dPr>
                              <m:ctrlPr>
                                <a:rPr lang="en-GB" i="1"/>
                              </m:ctrlPr>
                            </m:dPr>
                            <m:e>
                              <m:r>
                                <a:rPr lang="en-GB" i="1"/>
                                <m:t>1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0</m:t>
                              </m:r>
                              <m:r>
                                <m:rPr>
                                  <m:nor/>
                                </m:rPr>
                                <a:rPr lang="en-GB">
                                  <a:sym typeface="Symbol"/>
                                </a:rPr>
                                <m:t></m:t>
                              </m:r>
                              <m:r>
                                <m:rPr>
                                  <m:nor/>
                                </m:rPr>
                                <a:rPr lang="en-GB"/>
                                <m:t>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dirty="0" smtClean="0"/>
              </a:p>
              <a:p>
                <a:pPr marL="109537" indent="0">
                  <a:buNone/>
                </a:pPr>
                <a:endParaRPr lang="en-GB" dirty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1101000</m:t>
                          </m:r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" t="-1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430054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lvl="0"/>
                <a:r>
                  <a:rPr lang="en-GB" dirty="0"/>
                  <a:t>For the </a:t>
                </a:r>
                <a:r>
                  <a:rPr lang="en-GB" dirty="0" err="1"/>
                  <a:t>uncoded</a:t>
                </a:r>
                <a:r>
                  <a:rPr lang="en-GB" dirty="0"/>
                  <a:t> word  the transmitted code is given by:</a:t>
                </a:r>
              </a:p>
              <a:p>
                <a:pPr marL="109537" indent="0" algn="ctr">
                  <a:buNone/>
                </a:pPr>
                <a:r>
                  <a:rPr lang="en-GB" dirty="0"/>
                  <a:t> 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/>
                        </m:ctrlPr>
                      </m:accPr>
                      <m:e>
                        <m:r>
                          <a:rPr lang="en-GB" i="1"/>
                          <m:t>𝑇</m:t>
                        </m:r>
                      </m:e>
                    </m:acc>
                    <m:r>
                      <a:rPr lang="en-GB" i="1"/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i="1"/>
                        </m:ctrlPr>
                      </m:dPr>
                      <m:e>
                        <m:r>
                          <a:rPr lang="en-GB" i="1"/>
                          <m:t>1010</m:t>
                        </m:r>
                      </m:e>
                    </m:d>
                    <m:r>
                      <a:rPr lang="en-GB" i="1"/>
                      <m:t>.</m:t>
                    </m:r>
                    <m:d>
                      <m:dPr>
                        <m:begChr m:val="["/>
                        <m:endChr m:val="]"/>
                        <m:ctrlPr>
                          <a:rPr lang="en-GB" i="1"/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i="1"/>
                            </m:ctrlPr>
                          </m:dPr>
                          <m:e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</m:eqArr>
                            <m:eqArr>
                              <m:eqArrPr>
                                <m:ctrlPr>
                                  <a:rPr lang="en-GB" i="1"/>
                                </m:ctrlPr>
                              </m:eqArrPr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0</m:t>
                                </m:r>
                              </m:e>
                              <m:e>
                                <m:r>
                                  <a:rPr lang="en-GB" i="1"/>
                                  <m:t>1</m:t>
                                </m:r>
                              </m:e>
                            </m:eqArr>
                          </m:e>
                        </m:d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0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</m:eqArr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0</m:t>
                            </m:r>
                          </m:e>
                        </m:eqArr>
                        <m:eqArr>
                          <m:eqArrPr>
                            <m:ctrlPr>
                              <a:rPr lang="en-GB" i="1"/>
                            </m:ctrlPr>
                          </m:eqArrPr>
                          <m:e>
                            <m:r>
                              <a:rPr lang="en-GB" i="1"/>
                              <m:t>0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  <m:e>
                            <m:r>
                              <a:rPr lang="en-GB" i="1"/>
                              <m:t>1</m:t>
                            </m:r>
                          </m:e>
                        </m:eqArr>
                      </m:e>
                    </m:d>
                  </m:oMath>
                </a14:m>
                <a:endParaRPr lang="en-GB" dirty="0"/>
              </a:p>
              <a:p>
                <a:pPr marL="109537" indent="0">
                  <a:buNone/>
                </a:pPr>
                <a:r>
                  <a:rPr lang="en-GB" dirty="0"/>
                  <a:t> 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/>
                        </m:ctrlPr>
                      </m:accPr>
                      <m:e>
                        <m:r>
                          <a:rPr lang="en-GB" i="1"/>
                          <m:t>𝑇</m:t>
                        </m:r>
                      </m:e>
                    </m:acc>
                    <m:r>
                      <a:rPr lang="en-GB" i="1"/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i="1"/>
                        </m:ctrlPr>
                      </m:dPr>
                      <m:e>
                        <m:r>
                          <a:rPr lang="en-GB" i="1"/>
                          <m:t>1010,</m:t>
                        </m:r>
                        <m:d>
                          <m:dPr>
                            <m:ctrlPr>
                              <a:rPr lang="en-GB" i="1"/>
                            </m:ctrlPr>
                          </m:dPr>
                          <m:e>
                            <m:r>
                              <a:rPr lang="en-GB" i="1"/>
                              <m:t>1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1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0</m:t>
                            </m:r>
                          </m:e>
                        </m:d>
                        <m:r>
                          <a:rPr lang="en-GB" i="1"/>
                          <m:t>,</m:t>
                        </m:r>
                        <m:d>
                          <m:dPr>
                            <m:ctrlPr>
                              <a:rPr lang="en-GB" i="1"/>
                            </m:ctrlPr>
                          </m:dPr>
                          <m:e>
                            <m:r>
                              <a:rPr lang="en-GB" i="1"/>
                              <m:t>1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0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1</m:t>
                            </m:r>
                          </m:e>
                        </m:d>
                        <m:r>
                          <a:rPr lang="en-GB" i="1"/>
                          <m:t>,</m:t>
                        </m:r>
                        <m:d>
                          <m:dPr>
                            <m:ctrlPr>
                              <a:rPr lang="en-GB" i="1"/>
                            </m:ctrlPr>
                          </m:dPr>
                          <m:e>
                            <m:r>
                              <a:rPr lang="en-GB" i="1"/>
                              <m:t>0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1</m:t>
                            </m:r>
                            <m:r>
                              <m:rPr>
                                <m:nor/>
                              </m:rPr>
                              <a:rPr lang="en-GB">
                                <a:sym typeface="Symbol"/>
                              </a:rPr>
                              <m:t></m:t>
                            </m:r>
                            <m:r>
                              <m:rPr>
                                <m:nor/>
                              </m:rPr>
                              <a:rPr lang="en-GB"/>
                              <m:t>0</m:t>
                            </m:r>
                          </m:e>
                        </m:d>
                      </m:e>
                    </m:d>
                  </m:oMath>
                </a14:m>
                <a:endParaRPr lang="en-GB" dirty="0" smtClean="0"/>
              </a:p>
              <a:p>
                <a:pPr marL="109537" indent="0">
                  <a:buNone/>
                </a:pPr>
                <a:endParaRPr lang="en-GB" dirty="0"/>
              </a:p>
              <a:p>
                <a:pPr marL="109537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/>
                          </m:ctrlPr>
                        </m:accPr>
                        <m:e>
                          <m:r>
                            <a:rPr lang="en-GB" i="1"/>
                            <m:t>𝑇</m:t>
                          </m:r>
                        </m:e>
                      </m:acc>
                      <m:r>
                        <a:rPr lang="en-GB" i="1"/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/>
                          </m:ctrlPr>
                        </m:dPr>
                        <m:e>
                          <m:r>
                            <a:rPr lang="en-GB" i="1"/>
                            <m:t>1010001</m:t>
                          </m:r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75203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324350"/>
          </a:xfrm>
        </p:spPr>
        <p:txBody>
          <a:bodyPr/>
          <a:lstStyle/>
          <a:p>
            <a:pPr marL="109537" indent="0">
              <a:buNone/>
            </a:pPr>
            <a:r>
              <a:rPr lang="en-GB" sz="2400" dirty="0"/>
              <a:t>u1=[0,1,0,1];</a:t>
            </a:r>
          </a:p>
          <a:p>
            <a:pPr marL="109537" indent="0">
              <a:buNone/>
            </a:pPr>
            <a:r>
              <a:rPr lang="en-GB" sz="2400" dirty="0"/>
              <a:t>u2=[1,1,0,1];</a:t>
            </a:r>
          </a:p>
          <a:p>
            <a:pPr marL="109537" indent="0">
              <a:buNone/>
            </a:pPr>
            <a:r>
              <a:rPr lang="en-GB" sz="2400" dirty="0"/>
              <a:t>u3=[1,0,1,0];</a:t>
            </a:r>
          </a:p>
          <a:p>
            <a:pPr marL="109537" indent="0">
              <a:buNone/>
            </a:pPr>
            <a:r>
              <a:rPr lang="en-GB" sz="2400" dirty="0"/>
              <a:t>code1=encode(u1,7,4,'hamming/binary')</a:t>
            </a:r>
          </a:p>
          <a:p>
            <a:pPr marL="109537" indent="0">
              <a:buNone/>
            </a:pPr>
            <a:r>
              <a:rPr lang="en-GB" sz="2400" dirty="0"/>
              <a:t>code2=encode(u2,7,4,'hamming/binary')</a:t>
            </a:r>
          </a:p>
          <a:p>
            <a:pPr marL="109537" indent="0">
              <a:buNone/>
            </a:pPr>
            <a:r>
              <a:rPr lang="en-GB" sz="2400" dirty="0"/>
              <a:t>code3=encode(u3,7,4,'hamming/binary')</a:t>
            </a:r>
          </a:p>
          <a:p>
            <a:pPr marL="109537" indent="0">
              <a:buNone/>
            </a:pPr>
            <a:r>
              <a:rPr lang="en-GB" sz="2400" b="1" u="sng" dirty="0" smtClean="0"/>
              <a:t>After Running:</a:t>
            </a:r>
          </a:p>
          <a:p>
            <a:pPr marL="109537" indent="0">
              <a:buNone/>
            </a:pPr>
            <a:r>
              <a:rPr lang="fr-FR" sz="2400" dirty="0"/>
              <a:t>code1 </a:t>
            </a:r>
            <a:r>
              <a:rPr lang="fr-FR" sz="2400" dirty="0" smtClean="0"/>
              <a:t>=1100101</a:t>
            </a:r>
            <a:endParaRPr lang="fr-FR" sz="2400" dirty="0"/>
          </a:p>
          <a:p>
            <a:pPr marL="109537" indent="0">
              <a:buNone/>
            </a:pPr>
            <a:r>
              <a:rPr lang="fr-FR" sz="2400" dirty="0"/>
              <a:t>code2 </a:t>
            </a:r>
            <a:r>
              <a:rPr lang="fr-FR" sz="2400" dirty="0" smtClean="0"/>
              <a:t>=0001101</a:t>
            </a:r>
            <a:endParaRPr lang="fr-FR" sz="2400" dirty="0"/>
          </a:p>
          <a:p>
            <a:pPr marL="109537" indent="0">
              <a:buNone/>
            </a:pPr>
            <a:r>
              <a:rPr lang="fr-FR" sz="2400" dirty="0"/>
              <a:t>code3 </a:t>
            </a:r>
            <a:r>
              <a:rPr lang="fr-FR" sz="2400" dirty="0" smtClean="0"/>
              <a:t>=0011010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1762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Matlab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/>
              <a:t>code1 </a:t>
            </a:r>
            <a:r>
              <a:rPr lang="fr-FR" dirty="0" smtClean="0"/>
              <a:t>=     </a:t>
            </a:r>
            <a:r>
              <a:rPr lang="fr-FR" dirty="0"/>
              <a:t>1     1     0     0     1     0     1</a:t>
            </a:r>
          </a:p>
          <a:p>
            <a:r>
              <a:rPr lang="fr-FR" dirty="0" smtClean="0"/>
              <a:t>code2 =     </a:t>
            </a:r>
            <a:r>
              <a:rPr lang="fr-FR" dirty="0"/>
              <a:t>0     0     0     1     1     0     1</a:t>
            </a:r>
          </a:p>
          <a:p>
            <a:r>
              <a:rPr lang="fr-FR" dirty="0" smtClean="0"/>
              <a:t>code3 =    </a:t>
            </a:r>
            <a:r>
              <a:rPr lang="fr-FR" dirty="0"/>
              <a:t>0     0     1     1     0     1     0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9009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924</TotalTime>
  <Words>447</Words>
  <Application>Microsoft Office PowerPoint</Application>
  <PresentationFormat>On-screen Show (4:3)</PresentationFormat>
  <Paragraphs>90</Paragraphs>
  <Slides>46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8" baseType="lpstr">
      <vt:lpstr>Theme1</vt:lpstr>
      <vt:lpstr>Microsoft Equation 3.0</vt:lpstr>
      <vt:lpstr>Huffmann &amp; Block Codes</vt:lpstr>
      <vt:lpstr>Huffman Codes (Optimal codes)</vt:lpstr>
      <vt:lpstr>Huffman Codes</vt:lpstr>
      <vt:lpstr>Example</vt:lpstr>
      <vt:lpstr>Solution</vt:lpstr>
      <vt:lpstr>Block Codes</vt:lpstr>
      <vt:lpstr>Block Codes</vt:lpstr>
      <vt:lpstr>Systematic Codes</vt:lpstr>
      <vt:lpstr>Systematic Codes</vt:lpstr>
      <vt:lpstr>Systematic Codes</vt:lpstr>
      <vt:lpstr>Hamming Distance, dmin</vt:lpstr>
      <vt:lpstr>Hamming Distance, dmin</vt:lpstr>
      <vt:lpstr>Hamming Distance, dmin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Coding Block Codes</vt:lpstr>
      <vt:lpstr>Hardware to Code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Decoding Block Codes</vt:lpstr>
      <vt:lpstr>Hardware for Decoding Block Codes</vt:lpstr>
      <vt:lpstr>Hamming Codes</vt:lpstr>
      <vt:lpstr>Hamming Code Example</vt:lpstr>
      <vt:lpstr>Solution</vt:lpstr>
      <vt:lpstr>Solution</vt:lpstr>
      <vt:lpstr>Solution</vt:lpstr>
      <vt:lpstr>Solution</vt:lpstr>
      <vt:lpstr>Matlab Solution</vt:lpstr>
      <vt:lpstr>Matlab Solution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Wells, Ian</cp:lastModifiedBy>
  <cp:revision>110</cp:revision>
  <dcterms:created xsi:type="dcterms:W3CDTF">2010-12-01T11:07:48Z</dcterms:created>
  <dcterms:modified xsi:type="dcterms:W3CDTF">2016-10-07T08:17:57Z</dcterms:modified>
</cp:coreProperties>
</file>