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66" r:id="rId1"/>
  </p:sldMasterIdLst>
  <p:sldIdLst>
    <p:sldId id="258" r:id="rId2"/>
    <p:sldId id="259" r:id="rId3"/>
    <p:sldId id="256" r:id="rId4"/>
    <p:sldId id="257" r:id="rId5"/>
  </p:sldIdLst>
  <p:sldSz cx="12801600" cy="9601200" type="A3"/>
  <p:notesSz cx="6858000" cy="9144000"/>
  <p:defaultTextStyle>
    <a:defPPr>
      <a:defRPr lang="en-US"/>
    </a:defPPr>
    <a:lvl1pPr marL="0" algn="l" defTabSz="45714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45" algn="l" defTabSz="45714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290" algn="l" defTabSz="45714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436" algn="l" defTabSz="45714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581" algn="l" defTabSz="45714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725" algn="l" defTabSz="45714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2870" algn="l" defTabSz="45714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016" algn="l" defTabSz="45714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161" algn="l" defTabSz="45714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4032" userDrawn="1">
          <p15:clr>
            <a:srgbClr val="A4A3A4"/>
          </p15:clr>
        </p15:guide>
        <p15:guide id="2" pos="3024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88" autoAdjust="0"/>
    <p:restoredTop sz="92705" autoAdjust="0"/>
  </p:normalViewPr>
  <p:slideViewPr>
    <p:cSldViewPr snapToGrid="0" snapToObjects="1">
      <p:cViewPr>
        <p:scale>
          <a:sx n="50" d="100"/>
          <a:sy n="50" d="100"/>
        </p:scale>
        <p:origin x="-870" y="-174"/>
      </p:cViewPr>
      <p:guideLst>
        <p:guide orient="horz" pos="3024"/>
        <p:guide pos="4032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1" y="3707130"/>
            <a:ext cx="5000625" cy="589407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8016" tIns="64008" rIns="128016" bIns="64008"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3332" y="-1294"/>
            <a:ext cx="12804932" cy="960249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8016" tIns="64008" rIns="128016" bIns="64008"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1143958" y="2422564"/>
            <a:ext cx="7908072" cy="1686028"/>
          </a:xfrm>
        </p:spPr>
        <p:txBody>
          <a:bodyPr bIns="12802"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697189" y="3459296"/>
            <a:ext cx="9115583" cy="460963"/>
          </a:xfrm>
        </p:spPr>
        <p:txBody>
          <a:bodyPr tIns="12802">
            <a:normAutofit/>
          </a:bodyPr>
          <a:lstStyle>
            <a:lvl1pPr marL="0" indent="0" algn="l">
              <a:buNone/>
              <a:defRPr kumimoji="0" lang="en-US" sz="2000" b="0" i="0" u="none" strike="noStrike" kern="1200" cap="all" spc="56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64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80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56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480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12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12801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3332" y="-1294"/>
            <a:ext cx="12804932" cy="960249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8016" tIns="64008" rIns="128016" bIns="64008"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1" y="3707130"/>
            <a:ext cx="5000625" cy="589407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8016" tIns="64008" rIns="128016" bIns="64008"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1147159" y="2417432"/>
            <a:ext cx="7911389" cy="1690513"/>
          </a:xfrm>
        </p:spPr>
        <p:txBody>
          <a:bodyPr bIns="12802" anchor="b"/>
          <a:lstStyle>
            <a:lvl1pPr algn="l">
              <a:defRPr kumimoji="0" lang="en-US" sz="45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128016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702613" y="3455625"/>
            <a:ext cx="9114739" cy="460858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2000" b="0" i="0" u="none" strike="noStrike" kern="1200" cap="all" spc="56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640080" indent="0">
              <a:buNone/>
              <a:defRPr sz="25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128016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2144" y="1536192"/>
            <a:ext cx="4480560" cy="5197450"/>
          </a:xfrm>
        </p:spPr>
        <p:txBody>
          <a:bodyPr/>
          <a:lstStyle>
            <a:lvl1pPr>
              <a:defRPr sz="3900"/>
            </a:lvl1pPr>
            <a:lvl2pPr>
              <a:defRPr sz="3400"/>
            </a:lvl2pPr>
            <a:lvl3pPr>
              <a:defRPr sz="2800"/>
            </a:lvl3pPr>
            <a:lvl4pPr>
              <a:defRPr sz="2500"/>
            </a:lvl4pPr>
            <a:lvl5pPr>
              <a:defRPr sz="2500"/>
            </a:lvl5pPr>
            <a:lvl6pPr>
              <a:defRPr sz="2500"/>
            </a:lvl6pPr>
            <a:lvl7pPr>
              <a:defRPr sz="2500"/>
            </a:lvl7pPr>
            <a:lvl8pPr>
              <a:defRPr sz="2500"/>
            </a:lvl8pPr>
            <a:lvl9pPr>
              <a:defRPr sz="2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80022" y="1536192"/>
            <a:ext cx="4480560" cy="5197450"/>
          </a:xfrm>
        </p:spPr>
        <p:txBody>
          <a:bodyPr/>
          <a:lstStyle>
            <a:lvl1pPr>
              <a:defRPr sz="3900"/>
            </a:lvl1pPr>
            <a:lvl2pPr>
              <a:defRPr sz="3400"/>
            </a:lvl2pPr>
            <a:lvl3pPr>
              <a:defRPr sz="2800"/>
            </a:lvl3pPr>
            <a:lvl4pPr>
              <a:defRPr sz="2500"/>
            </a:lvl4pPr>
            <a:lvl5pPr>
              <a:defRPr sz="2500"/>
            </a:lvl5pPr>
            <a:lvl6pPr>
              <a:defRPr sz="2500"/>
            </a:lvl6pPr>
            <a:lvl7pPr>
              <a:defRPr sz="2500"/>
            </a:lvl7pPr>
            <a:lvl8pPr>
              <a:defRPr sz="2500"/>
            </a:lvl8pPr>
            <a:lvl9pPr>
              <a:defRPr sz="2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2144" y="1536192"/>
            <a:ext cx="4480560" cy="768096"/>
          </a:xfrm>
        </p:spPr>
        <p:txBody>
          <a:bodyPr anchor="b">
            <a:normAutofit/>
          </a:bodyPr>
          <a:lstStyle>
            <a:lvl1pPr marL="0" indent="0">
              <a:buNone/>
              <a:defRPr lang="en-US" sz="2000" b="0" kern="1200" cap="all" spc="56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00" b="1"/>
            </a:lvl3pPr>
            <a:lvl4pPr marL="1920240" indent="0">
              <a:buNone/>
              <a:defRPr sz="2200" b="1"/>
            </a:lvl4pPr>
            <a:lvl5pPr marL="2560320" indent="0">
              <a:buNone/>
              <a:defRPr sz="2200" b="1"/>
            </a:lvl5pPr>
            <a:lvl6pPr marL="3200400" indent="0">
              <a:buNone/>
              <a:defRPr sz="2200" b="1"/>
            </a:lvl6pPr>
            <a:lvl7pPr marL="3840480" indent="0">
              <a:buNone/>
              <a:defRPr sz="2200" b="1"/>
            </a:lvl7pPr>
            <a:lvl8pPr marL="4480560" indent="0">
              <a:buNone/>
              <a:defRPr sz="2200" b="1"/>
            </a:lvl8pPr>
            <a:lvl9pPr marL="5120640" indent="0">
              <a:buNone/>
              <a:defRPr sz="2200" b="1"/>
            </a:lvl9pPr>
          </a:lstStyle>
          <a:p>
            <a:pPr marL="0" lvl="0" indent="0" algn="l" defTabSz="128016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6810" y="2382587"/>
            <a:ext cx="4480560" cy="4352544"/>
          </a:xfrm>
        </p:spPr>
        <p:txBody>
          <a:bodyPr/>
          <a:lstStyle>
            <a:lvl1pPr>
              <a:defRPr sz="3400"/>
            </a:lvl1pPr>
            <a:lvl2pPr>
              <a:defRPr sz="2800"/>
            </a:lvl2pPr>
            <a:lvl3pPr>
              <a:defRPr sz="25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80022" y="1536192"/>
            <a:ext cx="4480560" cy="768096"/>
          </a:xfrm>
        </p:spPr>
        <p:txBody>
          <a:bodyPr anchor="b">
            <a:normAutofit/>
          </a:bodyPr>
          <a:lstStyle>
            <a:lvl1pPr marL="0" indent="0">
              <a:buNone/>
              <a:defRPr lang="en-US" sz="2000" b="0" kern="1200" cap="all" spc="56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00" b="1"/>
            </a:lvl3pPr>
            <a:lvl4pPr marL="1920240" indent="0">
              <a:buNone/>
              <a:defRPr sz="2200" b="1"/>
            </a:lvl4pPr>
            <a:lvl5pPr marL="2560320" indent="0">
              <a:buNone/>
              <a:defRPr sz="2200" b="1"/>
            </a:lvl5pPr>
            <a:lvl6pPr marL="3200400" indent="0">
              <a:buNone/>
              <a:defRPr sz="2200" b="1"/>
            </a:lvl6pPr>
            <a:lvl7pPr marL="3840480" indent="0">
              <a:buNone/>
              <a:defRPr sz="2200" b="1"/>
            </a:lvl7pPr>
            <a:lvl8pPr marL="4480560" indent="0">
              <a:buNone/>
              <a:defRPr sz="2200" b="1"/>
            </a:lvl8pPr>
            <a:lvl9pPr marL="5120640" indent="0">
              <a:buNone/>
              <a:defRPr sz="2200" b="1"/>
            </a:lvl9pPr>
          </a:lstStyle>
          <a:p>
            <a:pPr marL="0" lvl="0" indent="0" algn="l" defTabSz="128016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80022" y="2382587"/>
            <a:ext cx="4480560" cy="4352544"/>
          </a:xfrm>
        </p:spPr>
        <p:txBody>
          <a:bodyPr/>
          <a:lstStyle>
            <a:lvl1pPr>
              <a:defRPr sz="3400"/>
            </a:lvl1pPr>
            <a:lvl2pPr>
              <a:defRPr sz="2800"/>
            </a:lvl2pPr>
            <a:lvl3pPr>
              <a:defRPr sz="25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1" y="3707130"/>
            <a:ext cx="5000625" cy="589407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8016" tIns="64008" rIns="128016" bIns="64008"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606745" y="-606742"/>
            <a:ext cx="9601200" cy="10814689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8016" tIns="64008" rIns="128016" bIns="64008" rtlCol="0" anchor="ctr"/>
          <a:lstStyle/>
          <a:p>
            <a:pPr marL="0" algn="ctr" defTabSz="1280160" rtl="0" eaLnBrk="1" latinLnBrk="0" hangingPunct="1"/>
            <a:endParaRPr lang="en-US" sz="25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1098902" y="2206545"/>
            <a:ext cx="7296912" cy="1525198"/>
          </a:xfrm>
        </p:spPr>
        <p:txBody>
          <a:bodyPr bIns="0" anchor="b"/>
          <a:lstStyle>
            <a:lvl1pPr algn="l">
              <a:defRPr kumimoji="0" lang="en-US" sz="39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128016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49373" y="3666477"/>
            <a:ext cx="5330891" cy="4654562"/>
          </a:xfrm>
        </p:spPr>
        <p:txBody>
          <a:bodyPr/>
          <a:lstStyle>
            <a:lvl1pPr>
              <a:defRPr sz="4500"/>
            </a:lvl1pPr>
            <a:lvl2pPr>
              <a:defRPr sz="3900"/>
            </a:lvl2pPr>
            <a:lvl3pPr>
              <a:defRPr sz="34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817136" y="3154739"/>
            <a:ext cx="8112664" cy="872640"/>
          </a:xfrm>
        </p:spPr>
        <p:txBody>
          <a:bodyPr>
            <a:normAutofit/>
          </a:bodyPr>
          <a:lstStyle>
            <a:lvl1pPr marL="0" indent="0">
              <a:buNone/>
              <a:defRPr lang="en-US" sz="20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640080" indent="0">
              <a:buNone/>
              <a:defRPr sz="1700"/>
            </a:lvl2pPr>
            <a:lvl3pPr marL="1280160" indent="0">
              <a:buNone/>
              <a:defRPr sz="1400"/>
            </a:lvl3pPr>
            <a:lvl4pPr marL="1920240" indent="0">
              <a:buNone/>
              <a:defRPr sz="1300"/>
            </a:lvl4pPr>
            <a:lvl5pPr marL="2560320" indent="0">
              <a:buNone/>
              <a:defRPr sz="1300"/>
            </a:lvl5pPr>
            <a:lvl6pPr marL="3200400" indent="0">
              <a:buNone/>
              <a:defRPr sz="1300"/>
            </a:lvl6pPr>
            <a:lvl7pPr marL="3840480" indent="0">
              <a:buNone/>
              <a:defRPr sz="1300"/>
            </a:lvl7pPr>
            <a:lvl8pPr marL="4480560" indent="0">
              <a:buNone/>
              <a:defRPr sz="1300"/>
            </a:lvl8pPr>
            <a:lvl9pPr marL="5120640" indent="0">
              <a:buNone/>
              <a:defRPr sz="1300"/>
            </a:lvl9pPr>
          </a:lstStyle>
          <a:p>
            <a:pPr marL="0" marR="0" lvl="0" indent="0" algn="l" defTabSz="1280160" rtl="0" eaLnBrk="1" fontAlgn="auto" latinLnBrk="0" hangingPunct="1">
              <a:lnSpc>
                <a:spcPct val="100000"/>
              </a:lnSpc>
              <a:spcBef>
                <a:spcPts val="42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840356" y="0"/>
            <a:ext cx="9961245" cy="96012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256032" anchor="ctr"/>
          <a:lstStyle>
            <a:lvl1pPr algn="r"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1" y="3707130"/>
            <a:ext cx="5000625" cy="589407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8016" tIns="64008" rIns="128016" bIns="64008"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" y="7067550"/>
            <a:ext cx="5000625" cy="25336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8016" tIns="64008" rIns="128016" bIns="64008"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939676" y="2404501"/>
            <a:ext cx="7680960" cy="1214422"/>
          </a:xfrm>
        </p:spPr>
        <p:txBody>
          <a:bodyPr anchor="b"/>
          <a:lstStyle>
            <a:lvl1pPr algn="l">
              <a:defRPr sz="39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600871" y="3052740"/>
            <a:ext cx="8535163" cy="1036930"/>
          </a:xfrm>
        </p:spPr>
        <p:txBody>
          <a:bodyPr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640080" indent="0">
              <a:buNone/>
              <a:defRPr sz="1700"/>
            </a:lvl2pPr>
            <a:lvl3pPr marL="1280160" indent="0">
              <a:buNone/>
              <a:defRPr sz="1400"/>
            </a:lvl3pPr>
            <a:lvl4pPr marL="1920240" indent="0">
              <a:buNone/>
              <a:defRPr sz="1300"/>
            </a:lvl4pPr>
            <a:lvl5pPr marL="2560320" indent="0">
              <a:buNone/>
              <a:defRPr sz="1300"/>
            </a:lvl5pPr>
            <a:lvl6pPr marL="3200400" indent="0">
              <a:buNone/>
              <a:defRPr sz="1300"/>
            </a:lvl6pPr>
            <a:lvl7pPr marL="3840480" indent="0">
              <a:buNone/>
              <a:defRPr sz="1300"/>
            </a:lvl7pPr>
            <a:lvl8pPr marL="4480560" indent="0">
              <a:buNone/>
              <a:defRPr sz="1300"/>
            </a:lvl8pPr>
            <a:lvl9pPr marL="5120640" indent="0">
              <a:buNone/>
              <a:defRPr sz="13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81160" y="384495"/>
            <a:ext cx="2880360" cy="654970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40080" y="384495"/>
            <a:ext cx="8427720" cy="654970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3334" y="7070886"/>
            <a:ext cx="5003960" cy="2530315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8016" tIns="64008" rIns="128016" bIns="64008"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3332" y="7071809"/>
            <a:ext cx="12804932" cy="2529393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8016" tIns="64008" rIns="128016" bIns="64008"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52144" y="512064"/>
            <a:ext cx="10529316" cy="76809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2144" y="1540880"/>
            <a:ext cx="10529316" cy="5011789"/>
          </a:xfrm>
          <a:prstGeom prst="rect">
            <a:avLst/>
          </a:prstGeom>
        </p:spPr>
        <p:txBody>
          <a:bodyPr vert="horz" lIns="128016" tIns="64008" rIns="128016" bIns="64008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81635" y="8218627"/>
            <a:ext cx="3046781" cy="281635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l">
              <a:defRPr sz="1700">
                <a:solidFill>
                  <a:srgbClr val="FFFFFF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924520" y="8799171"/>
            <a:ext cx="6614160" cy="384048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r">
              <a:defRPr sz="1400" cap="all" spc="280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761453" y="8639151"/>
            <a:ext cx="704088" cy="704088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12802" tIns="12802" rIns="12802" bIns="12802" rtlCol="0" anchor="ctr">
            <a:normAutofit/>
          </a:bodyPr>
          <a:lstStyle>
            <a:lvl1pPr algn="ctr">
              <a:defRPr sz="2300">
                <a:solidFill>
                  <a:srgbClr val="FF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67" r:id="rId1"/>
    <p:sldLayoutId id="2147484068" r:id="rId2"/>
    <p:sldLayoutId id="2147484069" r:id="rId3"/>
    <p:sldLayoutId id="2147484070" r:id="rId4"/>
    <p:sldLayoutId id="2147484071" r:id="rId5"/>
    <p:sldLayoutId id="2147484072" r:id="rId6"/>
    <p:sldLayoutId id="2147484073" r:id="rId7"/>
    <p:sldLayoutId id="2147484074" r:id="rId8"/>
    <p:sldLayoutId id="2147484075" r:id="rId9"/>
    <p:sldLayoutId id="2147484076" r:id="rId10"/>
    <p:sldLayoutId id="2147484077" r:id="rId11"/>
  </p:sldLayoutIdLst>
  <p:txStyles>
    <p:titleStyle>
      <a:lvl1pPr algn="l" defTabSz="1280160" rtl="0" eaLnBrk="1" latinLnBrk="0" hangingPunct="1">
        <a:spcBef>
          <a:spcPct val="0"/>
        </a:spcBef>
        <a:buNone/>
        <a:defRPr sz="39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80060" indent="-480060" algn="l" defTabSz="1280160" rtl="0" eaLnBrk="1" latinLnBrk="0" hangingPunct="1">
        <a:spcBef>
          <a:spcPts val="1120"/>
        </a:spcBef>
        <a:buFont typeface="Arial" pitchFamily="34" charset="0"/>
        <a:buNone/>
        <a:defRPr sz="22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243230" indent="-243230" algn="l" defTabSz="1280160" rtl="0" eaLnBrk="1" latinLnBrk="0" hangingPunct="1">
        <a:spcBef>
          <a:spcPts val="420"/>
        </a:spcBef>
        <a:buClr>
          <a:schemeClr val="accent2"/>
        </a:buClr>
        <a:buFont typeface="Wingdings" pitchFamily="2" charset="2"/>
        <a:buChar char="§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563270" indent="-230429" algn="l" defTabSz="1280160" rtl="0" eaLnBrk="1" latinLnBrk="0" hangingPunct="1">
        <a:spcBef>
          <a:spcPts val="420"/>
        </a:spcBef>
        <a:buClr>
          <a:schemeClr val="accent2"/>
        </a:buClr>
        <a:buFont typeface="Wingdings" pitchFamily="2" charset="2"/>
        <a:buChar char="§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883310" indent="-230429" algn="l" defTabSz="1280160" rtl="0" eaLnBrk="1" latinLnBrk="0" hangingPunct="1">
        <a:spcBef>
          <a:spcPts val="420"/>
        </a:spcBef>
        <a:buClr>
          <a:schemeClr val="accent2"/>
        </a:buClr>
        <a:buFont typeface="Wingdings" pitchFamily="2" charset="2"/>
        <a:buChar char="§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203350" indent="-243230" algn="l" defTabSz="1280160" rtl="0" eaLnBrk="1" latinLnBrk="0" hangingPunct="1">
        <a:spcBef>
          <a:spcPts val="420"/>
        </a:spcBef>
        <a:buClr>
          <a:schemeClr val="accent2"/>
        </a:buClr>
        <a:buFont typeface="Wingdings" pitchFamily="2" charset="2"/>
        <a:buChar char="§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1536192" indent="-243230" algn="l" defTabSz="1280160" rtl="0" eaLnBrk="1" latinLnBrk="0" hangingPunct="1">
        <a:spcBef>
          <a:spcPts val="420"/>
        </a:spcBef>
        <a:buClr>
          <a:schemeClr val="accent2"/>
        </a:buClr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94637" indent="-230429" algn="l" defTabSz="1280160" rtl="0" eaLnBrk="1" latinLnBrk="0" hangingPunct="1">
        <a:spcBef>
          <a:spcPts val="420"/>
        </a:spcBef>
        <a:buClr>
          <a:schemeClr val="accent2"/>
        </a:buClr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2214677" indent="-230429" algn="l" defTabSz="1280160" rtl="0" eaLnBrk="1" latinLnBrk="0" hangingPunct="1">
        <a:spcBef>
          <a:spcPts val="420"/>
        </a:spcBef>
        <a:buClr>
          <a:schemeClr val="accent2"/>
        </a:buClr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509114" indent="-230429" algn="l" defTabSz="1280160" rtl="0" eaLnBrk="1" latinLnBrk="0" hangingPunct="1">
        <a:spcBef>
          <a:spcPts val="420"/>
        </a:spcBef>
        <a:buClr>
          <a:schemeClr val="accent2"/>
        </a:buClr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s2215-0366(19)30395-5" TargetMode="External"/><Relationship Id="rId2" Type="http://schemas.openxmlformats.org/officeDocument/2006/relationships/hyperlink" Target="https://doi.org/10.7759/cureus.39549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who.int/news-room/fact-sheets/detail/mental-disorders" TargetMode="External"/><Relationship Id="rId5" Type="http://schemas.openxmlformats.org/officeDocument/2006/relationships/hyperlink" Target="https://doi.org/10.1001/jama.2023.18588" TargetMode="External"/><Relationship Id="rId4" Type="http://schemas.openxmlformats.org/officeDocument/2006/relationships/hyperlink" Target="https://www.mayoclinic.org/diseases-conditions/bipolar-disorder/symptoms-causes/syc-2035595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14550" y="1752600"/>
            <a:ext cx="8839200" cy="2862310"/>
          </a:xfrm>
          <a:prstGeom prst="rect">
            <a:avLst/>
          </a:prstGeom>
          <a:noFill/>
        </p:spPr>
        <p:txBody>
          <a:bodyPr wrap="square" lIns="91428" tIns="45714" rIns="91428" bIns="45714" rtlCol="0">
            <a:spAutoFit/>
          </a:bodyPr>
          <a:lstStyle/>
          <a:p>
            <a:r>
              <a:rPr lang="en-US" sz="3600" dirty="0" err="1">
                <a:latin typeface="Arial" pitchFamily="34" charset="0"/>
                <a:cs typeface="Arial" pitchFamily="34" charset="0"/>
              </a:rPr>
              <a:t>Shaibah</a:t>
            </a:r>
            <a:r>
              <a:rPr lang="en-US" sz="3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600" dirty="0" err="1">
                <a:latin typeface="Arial" pitchFamily="34" charset="0"/>
                <a:cs typeface="Arial" pitchFamily="34" charset="0"/>
              </a:rPr>
              <a:t>Riaz</a:t>
            </a:r>
            <a:r>
              <a:rPr lang="en-US" sz="3600" dirty="0">
                <a:latin typeface="Arial" pitchFamily="34" charset="0"/>
                <a:cs typeface="Arial" pitchFamily="34" charset="0"/>
              </a:rPr>
              <a:t> (2314358)</a:t>
            </a:r>
          </a:p>
          <a:p>
            <a:r>
              <a:rPr lang="en-US" sz="3600" dirty="0" smtClean="0">
                <a:latin typeface="Arial" pitchFamily="34" charset="0"/>
                <a:cs typeface="Arial" pitchFamily="34" charset="0"/>
              </a:rPr>
              <a:t>Psychopathological </a:t>
            </a:r>
            <a:r>
              <a:rPr lang="en-US" sz="3600" dirty="0">
                <a:latin typeface="Arial" pitchFamily="34" charset="0"/>
                <a:cs typeface="Arial" pitchFamily="34" charset="0"/>
              </a:rPr>
              <a:t>Classification and Provisions BSc </a:t>
            </a:r>
            <a:r>
              <a:rPr lang="en-US" sz="3600" dirty="0" smtClean="0">
                <a:latin typeface="Arial" pitchFamily="34" charset="0"/>
                <a:cs typeface="Arial" pitchFamily="34" charset="0"/>
              </a:rPr>
              <a:t>H&amp;SC</a:t>
            </a:r>
            <a:endParaRPr lang="en-US" sz="3600" dirty="0">
              <a:latin typeface="Arial" pitchFamily="34" charset="0"/>
              <a:cs typeface="Arial" pitchFamily="34" charset="0"/>
            </a:endParaRPr>
          </a:p>
          <a:p>
            <a:r>
              <a:rPr lang="en-US" sz="3600" dirty="0">
                <a:latin typeface="Arial" pitchFamily="34" charset="0"/>
                <a:cs typeface="Arial" pitchFamily="34" charset="0"/>
              </a:rPr>
              <a:t>Module: BMHP6029</a:t>
            </a:r>
          </a:p>
          <a:p>
            <a:r>
              <a:rPr lang="en-US" sz="3600" dirty="0">
                <a:latin typeface="Arial" pitchFamily="34" charset="0"/>
                <a:cs typeface="Arial" pitchFamily="34" charset="0"/>
              </a:rPr>
              <a:t>Lecturer: </a:t>
            </a:r>
            <a:r>
              <a:rPr lang="en-US" sz="3600" dirty="0" err="1">
                <a:latin typeface="Arial" pitchFamily="34" charset="0"/>
                <a:cs typeface="Arial" pitchFamily="34" charset="0"/>
              </a:rPr>
              <a:t>Tomy</a:t>
            </a:r>
            <a:r>
              <a:rPr lang="en-US" sz="3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600" dirty="0" err="1">
                <a:latin typeface="Arial" pitchFamily="34" charset="0"/>
                <a:cs typeface="Arial" pitchFamily="34" charset="0"/>
              </a:rPr>
              <a:t>Adattu</a:t>
            </a:r>
            <a:r>
              <a:rPr lang="en-US" sz="3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3600" dirty="0" err="1">
                <a:latin typeface="Arial" pitchFamily="34" charset="0"/>
                <a:cs typeface="Arial" pitchFamily="34" charset="0"/>
              </a:rPr>
              <a:t>Chacko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7960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D4D898C2-995A-1B12-3C20-03A54ECD3145}"/>
              </a:ext>
            </a:extLst>
          </p:cNvPr>
          <p:cNvSpPr txBox="1"/>
          <p:nvPr/>
        </p:nvSpPr>
        <p:spPr>
          <a:xfrm>
            <a:off x="0" y="0"/>
            <a:ext cx="12801600" cy="323164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lIns="91428" tIns="45714" rIns="91428" bIns="45714">
            <a:spAutoFit/>
          </a:bodyPr>
          <a:lstStyle/>
          <a:p>
            <a:pPr algn="ctr"/>
            <a:r>
              <a:rPr lang="en-US" sz="2400" b="1" dirty="0"/>
              <a:t>Introduction</a:t>
            </a:r>
          </a:p>
          <a:p>
            <a:pPr marL="171430" indent="-17143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itchFamily="34" charset="0"/>
                <a:cs typeface="Arial" pitchFamily="34" charset="0"/>
              </a:rPr>
              <a:t>Bipolar Type I Disorder (ICD-11 code 6A60) is a chronic and severe mental health condition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characterised</a:t>
            </a:r>
            <a:r>
              <a:rPr lang="en-US" dirty="0">
                <a:latin typeface="Arial" pitchFamily="34" charset="0"/>
                <a:cs typeface="Arial" pitchFamily="34" charset="0"/>
              </a:rPr>
              <a:t> by distinct episodes of mania and depression that significantly impair social, occupational, and interpersonal functioning(Mayo Clinic, 2024) .</a:t>
            </a:r>
          </a:p>
          <a:p>
            <a:pPr marL="171430" indent="-17143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itchFamily="34" charset="0"/>
                <a:cs typeface="Arial" pitchFamily="34" charset="0"/>
              </a:rPr>
              <a:t>During manic episodes, individuals experience elevated mood, increased activity, and reduced need for sleep, while depressive episodes are marked by low mood, loss of interest, and fatigue. Globally, Bipolar I affects approximately 1% of the population, contributing to high levels of disability and premature mortality, particularly due to suicide and comorbid physical illnesses(WHO, 2023). </a:t>
            </a:r>
          </a:p>
          <a:p>
            <a:pPr marL="171430" indent="-17143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itchFamily="34" charset="0"/>
                <a:cs typeface="Arial" pitchFamily="34" charset="0"/>
              </a:rPr>
              <a:t>The disorder often begins in adolescence or early adulthood, leading to long-term social and economic consequences if untreated. In the UK, it poses a major public health challenge, with significant implications for the NHS and social care (World Health Organization, 2022) . 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600450"/>
            <a:ext cx="5156946" cy="600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6">
            <a:extLst>
              <a:ext uri="{FF2B5EF4-FFF2-40B4-BE49-F238E27FC236}">
                <a16:creationId xmlns="" xmlns:a16="http://schemas.microsoft.com/office/drawing/2014/main" id="{25ED9A78-DC59-0292-05CC-5B0E1CA04F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6946" y="3231642"/>
            <a:ext cx="7644653" cy="5647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/>
          <p:cNvSpPr txBox="1"/>
          <p:nvPr/>
        </p:nvSpPr>
        <p:spPr>
          <a:xfrm>
            <a:off x="5772150" y="8954869"/>
            <a:ext cx="63627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Context of social, cultural, and societal factors in BD (Fullerton &amp; </a:t>
            </a:r>
            <a:r>
              <a:rPr lang="en-US" dirty="0" err="1"/>
              <a:t>Tesfaye</a:t>
            </a:r>
            <a:r>
              <a:rPr lang="en-US" dirty="0"/>
              <a:t>, 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3810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DA9C33F0-F853-6025-385C-0BD7FA70A8A2}"/>
              </a:ext>
            </a:extLst>
          </p:cNvPr>
          <p:cNvSpPr txBox="1"/>
          <p:nvPr/>
        </p:nvSpPr>
        <p:spPr>
          <a:xfrm>
            <a:off x="0" y="0"/>
            <a:ext cx="6019800" cy="53553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lIns="91428" tIns="45714" rIns="91428" bIns="45714">
            <a:spAutoFit/>
          </a:bodyPr>
          <a:lstStyle/>
          <a:p>
            <a:pPr algn="just"/>
            <a:r>
              <a:rPr lang="en-US" b="1" dirty="0" smtClean="0">
                <a:latin typeface="Arial" pitchFamily="34" charset="0"/>
                <a:cs typeface="Arial" pitchFamily="34" charset="0"/>
              </a:rPr>
              <a:t>Social, Cultural, and Political Influences on Bipolar Disorder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dirty="0">
                <a:latin typeface="Arial" pitchFamily="34" charset="0"/>
                <a:cs typeface="Arial" pitchFamily="34" charset="0"/>
              </a:rPr>
              <a:t>Sociocultural and political factors shape understanding and treatment of Bipolar Disorder (BD).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>
                <a:latin typeface="Arial" pitchFamily="34" charset="0"/>
                <a:cs typeface="Arial" pitchFamily="34" charset="0"/>
              </a:rPr>
              <a:t>These influences affect patient experiences across societies.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>
                <a:latin typeface="Arial" pitchFamily="34" charset="0"/>
                <a:cs typeface="Arial" pitchFamily="34" charset="0"/>
              </a:rPr>
              <a:t>Despite medical progress, stigma and discrimination persist, worsening outcomes (McIntyre et al., 2020).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>
                <a:latin typeface="Arial" pitchFamily="34" charset="0"/>
                <a:cs typeface="Arial" pitchFamily="34" charset="0"/>
              </a:rPr>
              <a:t>BD patients are often seen as unpredictable or dangerous, leading to marginalization in work, school, and relationships (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Vieta</a:t>
            </a:r>
            <a:r>
              <a:rPr lang="en-US" dirty="0">
                <a:latin typeface="Arial" pitchFamily="34" charset="0"/>
                <a:cs typeface="Arial" pitchFamily="34" charset="0"/>
              </a:rPr>
              <a:t> et al., 2018).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>
                <a:latin typeface="Arial" pitchFamily="34" charset="0"/>
                <a:cs typeface="Arial" pitchFamily="34" charset="0"/>
              </a:rPr>
              <a:t>Stigma remains even in developed countries with awareness programs.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>
                <a:latin typeface="Arial" pitchFamily="34" charset="0"/>
                <a:cs typeface="Arial" pitchFamily="34" charset="0"/>
              </a:rPr>
              <a:t>Professionals in legal and educational fields may hide diagnoses to avoid stigma, causing isolation and delayed care (McIntyre et al., 2020).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>
                <a:latin typeface="Arial" pitchFamily="34" charset="0"/>
                <a:cs typeface="Arial" pitchFamily="34" charset="0"/>
              </a:rPr>
              <a:t>Stigma hinders recovery and increases relapse risk due to poor treatment adherence.</a:t>
            </a:r>
          </a:p>
          <a:p>
            <a:pPr algn="just"/>
            <a:endParaRPr lang="en-US" b="1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3454" y="552450"/>
            <a:ext cx="6362700" cy="3689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539404" y="6119522"/>
            <a:ext cx="5410200" cy="258532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Political inequities in mental health funding exacerbate disparities in Bipolar Disorder (BD) care, with global spending on mental health remaining 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below 2% of total healthcare budgets</a:t>
            </a:r>
            <a:r>
              <a:rPr lang="en-GB" dirty="0">
                <a:latin typeface="Arial" pitchFamily="34" charset="0"/>
                <a:cs typeface="Arial" pitchFamily="34" charset="0"/>
              </a:rPr>
              <a:t> (Nierenberg et al., 2023). This underfunding, reinforced by 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biomedical paradigms</a:t>
            </a:r>
            <a:r>
              <a:rPr lang="en-GB" dirty="0">
                <a:latin typeface="Arial" pitchFamily="34" charset="0"/>
                <a:cs typeface="Arial" pitchFamily="34" charset="0"/>
              </a:rPr>
              <a:t> that overlook sociocultural determinants, restricts access to comprehensive and culturally sensitive care (Jarvis &amp;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Kirmayer</a:t>
            </a:r>
            <a:r>
              <a:rPr lang="en-GB" dirty="0">
                <a:latin typeface="Arial" pitchFamily="34" charset="0"/>
                <a:cs typeface="Arial" pitchFamily="34" charset="0"/>
              </a:rPr>
              <a:t>, 2021).</a:t>
            </a:r>
          </a:p>
        </p:txBody>
      </p:sp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6804" y="4225098"/>
            <a:ext cx="5734050" cy="5225952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="" xmlns:a16="http://schemas.microsoft.com/office/drawing/2014/main" id="{8D2F0E62-E008-18FA-4A6C-12F04FFF600E}"/>
              </a:ext>
            </a:extLst>
          </p:cNvPr>
          <p:cNvSpPr/>
          <p:nvPr/>
        </p:nvSpPr>
        <p:spPr>
          <a:xfrm>
            <a:off x="0" y="0"/>
            <a:ext cx="12801600" cy="72498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91428" tIns="45714" rIns="91428" bIns="45714" rtlCol="0" anchor="ctr"/>
          <a:lstStyle/>
          <a:p>
            <a:pPr algn="ctr"/>
            <a:r>
              <a:rPr lang="en-US" sz="3200" dirty="0"/>
              <a:t>References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017D0753-6090-3766-C655-406DDF1BBD23}"/>
              </a:ext>
            </a:extLst>
          </p:cNvPr>
          <p:cNvSpPr txBox="1"/>
          <p:nvPr/>
        </p:nvSpPr>
        <p:spPr>
          <a:xfrm>
            <a:off x="383178" y="1044702"/>
            <a:ext cx="12035246" cy="5693854"/>
          </a:xfrm>
          <a:prstGeom prst="rect">
            <a:avLst/>
          </a:prstGeom>
          <a:noFill/>
        </p:spPr>
        <p:txBody>
          <a:bodyPr wrap="square" lIns="91428" tIns="45714" rIns="91428" bIns="45714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1400" dirty="0">
                <a:latin typeface="Arial" pitchFamily="34" charset="0"/>
                <a:cs typeface="Arial" pitchFamily="34" charset="0"/>
              </a:rPr>
              <a:t>Ahad, A., Gonzalez, M., &amp; Junquera, P. (2023). Understanding and Addressing Mental Health Stigma Across Cultures for Improving Psychiatric Care: A Narrative Review. </a:t>
            </a:r>
            <a:r>
              <a:rPr lang="en-US" sz="1400" dirty="0" err="1">
                <a:latin typeface="Arial" pitchFamily="34" charset="0"/>
                <a:cs typeface="Arial" pitchFamily="34" charset="0"/>
              </a:rPr>
              <a:t>Cureus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, 15(5). </a:t>
            </a:r>
            <a:r>
              <a:rPr lang="en-US" sz="1400" dirty="0">
                <a:latin typeface="Arial" pitchFamily="34" charset="0"/>
                <a:cs typeface="Arial" pitchFamily="34" charset="0"/>
                <a:hlinkClick r:id="rId2"/>
              </a:rPr>
              <a:t>https://doi.org/10.7759/cureus.39549</a:t>
            </a:r>
            <a:endParaRPr lang="en-US" sz="14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1400" dirty="0">
                <a:latin typeface="Arial" pitchFamily="34" charset="0"/>
                <a:cs typeface="Arial" pitchFamily="34" charset="0"/>
              </a:rPr>
              <a:t>Fullerton, J.M. and Tesfaye, M. (2025). Global diversity in bipolar disorder: the role of cultural and social differences with a view to genomics. </a:t>
            </a:r>
            <a:r>
              <a:rPr lang="en-US" sz="1400" i="1" dirty="0">
                <a:latin typeface="Arial" pitchFamily="34" charset="0"/>
                <a:cs typeface="Arial" pitchFamily="34" charset="0"/>
              </a:rPr>
              <a:t>Biological Psychiatry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, 98(4). </a:t>
            </a:r>
            <a:r>
              <a:rPr lang="en-US" sz="1400" dirty="0" err="1">
                <a:latin typeface="Arial" pitchFamily="34" charset="0"/>
                <a:cs typeface="Arial" pitchFamily="34" charset="0"/>
              </a:rPr>
              <a:t>doi:https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://doi.org/10.1016/j.biopsych.2025.02.008.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1400" dirty="0">
                <a:latin typeface="Arial" pitchFamily="34" charset="0"/>
                <a:cs typeface="Arial" pitchFamily="34" charset="0"/>
              </a:rPr>
              <a:t>McIntyre, R.S., Berk, M., Brietzke, E., Goldstein, B.I., López-Jaramillo, C., Kessing, L.V., Malhi, G.S., Nierenberg, A.A., Rosenblat, J.D., Majeed, A. and Vieta, E., 2020. Bipolar disorders. The Lancet, 396(10265), pp.1841-1856.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1400" dirty="0">
                <a:latin typeface="Arial" pitchFamily="34" charset="0"/>
                <a:cs typeface="Arial" pitchFamily="34" charset="0"/>
              </a:rPr>
              <a:t>Vieta, E., Berk, M., Schulze, T.G., Carvalho, A.F., Suppes, T., Calabrese, J.R., Gao, K., </a:t>
            </a:r>
            <a:r>
              <a:rPr lang="en-GB" sz="1400" dirty="0" err="1">
                <a:latin typeface="Arial" pitchFamily="34" charset="0"/>
                <a:cs typeface="Arial" pitchFamily="34" charset="0"/>
              </a:rPr>
              <a:t>Miskowiak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, K.W. and Grande, I., 2018. Bipolar disorders. Nature reviews Disease primers, 4(1), pp.1-16</a:t>
            </a:r>
            <a:r>
              <a:rPr lang="en-GB" sz="1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1400" dirty="0" smtClean="0">
                <a:latin typeface="Arial" pitchFamily="34" charset="0"/>
                <a:cs typeface="Arial" pitchFamily="34" charset="0"/>
              </a:rPr>
              <a:t>Nierenberg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, A.A., </a:t>
            </a:r>
            <a:r>
              <a:rPr lang="en-GB" sz="1400" dirty="0" err="1">
                <a:latin typeface="Arial" pitchFamily="34" charset="0"/>
                <a:cs typeface="Arial" pitchFamily="34" charset="0"/>
              </a:rPr>
              <a:t>Agustini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, B., Köhler-Forsberg, O., </a:t>
            </a:r>
            <a:r>
              <a:rPr lang="en-GB" sz="1400" dirty="0" err="1">
                <a:latin typeface="Arial" pitchFamily="34" charset="0"/>
                <a:cs typeface="Arial" pitchFamily="34" charset="0"/>
              </a:rPr>
              <a:t>Cusin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, C., Katz, D., Sylvia, L.G., Peters, A. and Berk, M., 2023. Diagnosis and treatment of bipolar disorder: a review. Jama, 330(14), pp.1370-1380.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1400" dirty="0" err="1">
                <a:latin typeface="Arial" pitchFamily="34" charset="0"/>
                <a:cs typeface="Arial" pitchFamily="34" charset="0"/>
              </a:rPr>
              <a:t>Gordovez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, F.J.A. and McMahon, F.J., 2020. The genetics of bipolar disorder. Molecular psychiatry, 25(3), pp.544-559.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1400" dirty="0">
                <a:latin typeface="Arial" pitchFamily="34" charset="0"/>
                <a:cs typeface="Arial" pitchFamily="34" charset="0"/>
              </a:rPr>
              <a:t>Rajkumar, R.P., 2021. Specific cultural factors are associated with the incidence and burden of bipolar disorder: An ecological analysis of data from 115 countries. Journal of Affective Disorders Reports, 6, p.100203.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1400" dirty="0" err="1">
                <a:latin typeface="Arial" pitchFamily="34" charset="0"/>
                <a:cs typeface="Arial" pitchFamily="34" charset="0"/>
              </a:rPr>
              <a:t>Mianji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, F. and </a:t>
            </a:r>
            <a:r>
              <a:rPr lang="en-GB" sz="1400" dirty="0" err="1">
                <a:latin typeface="Arial" pitchFamily="34" charset="0"/>
                <a:cs typeface="Arial" pitchFamily="34" charset="0"/>
              </a:rPr>
              <a:t>Kirmayer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, L.J., 2023. Help-seeking strategies and treatment experiences among individuals diagnosed with Bipolar Spectrum Disorder in Iran: A qualitative study. Transcultural Psychiatry, 60(2), pp.201-214.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1400" dirty="0">
                <a:latin typeface="Arial" pitchFamily="34" charset="0"/>
                <a:cs typeface="Arial" pitchFamily="34" charset="0"/>
              </a:rPr>
              <a:t>Jarvis, G.E. and </a:t>
            </a:r>
            <a:r>
              <a:rPr lang="en-GB" sz="1400" dirty="0" err="1">
                <a:latin typeface="Arial" pitchFamily="34" charset="0"/>
                <a:cs typeface="Arial" pitchFamily="34" charset="0"/>
              </a:rPr>
              <a:t>Kirmayer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, L.J., 2021. Situating mental disorders in cultural frames. In Oxford Research </a:t>
            </a:r>
            <a:r>
              <a:rPr lang="en-GB" sz="1400" dirty="0" err="1">
                <a:latin typeface="Arial" pitchFamily="34" charset="0"/>
                <a:cs typeface="Arial" pitchFamily="34" charset="0"/>
              </a:rPr>
              <a:t>Encyclopedia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 of Psychology.</a:t>
            </a:r>
            <a:endParaRPr lang="en-US" sz="14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1400" dirty="0">
                <a:latin typeface="Arial" pitchFamily="34" charset="0"/>
                <a:cs typeface="Arial" pitchFamily="34" charset="0"/>
              </a:rPr>
              <a:t>Houston, R. A. (2020). Asylums: the historical perspective before, during, and after. The Lancet Psychiatry, 7(4), 354–362. </a:t>
            </a:r>
            <a:r>
              <a:rPr lang="en-US" sz="1400" dirty="0">
                <a:latin typeface="Arial" pitchFamily="34" charset="0"/>
                <a:cs typeface="Arial" pitchFamily="34" charset="0"/>
                <a:hlinkClick r:id="rId3"/>
              </a:rPr>
              <a:t>https://doi.org/10.1016/s2215-0366(19)30395-5</a:t>
            </a:r>
            <a:endParaRPr lang="en-US" sz="14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1400" dirty="0">
                <a:latin typeface="Arial" pitchFamily="34" charset="0"/>
                <a:cs typeface="Arial" pitchFamily="34" charset="0"/>
              </a:rPr>
              <a:t>Mayo Clinic. (2024, August 14). Bipolar disorder. Mayo Clinic; Mayo Clinic. </a:t>
            </a:r>
            <a:r>
              <a:rPr lang="en-US" sz="1400" dirty="0">
                <a:latin typeface="Arial" pitchFamily="34" charset="0"/>
                <a:cs typeface="Arial" pitchFamily="34" charset="0"/>
                <a:hlinkClick r:id="rId4"/>
              </a:rPr>
              <a:t>https://www.mayoclinic.org/diseases-conditions/bipolar-disorder/symptoms-causes/syc-20355955</a:t>
            </a:r>
            <a:endParaRPr lang="en-US" sz="14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1400" dirty="0">
                <a:latin typeface="Arial" pitchFamily="34" charset="0"/>
                <a:cs typeface="Arial" pitchFamily="34" charset="0"/>
              </a:rPr>
              <a:t>Nierenberg, A. A., </a:t>
            </a:r>
            <a:r>
              <a:rPr lang="en-US" sz="1400" dirty="0" err="1">
                <a:latin typeface="Arial" pitchFamily="34" charset="0"/>
                <a:cs typeface="Arial" pitchFamily="34" charset="0"/>
              </a:rPr>
              <a:t>Agustini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, B., Köhler-Forsberg, O., </a:t>
            </a:r>
            <a:r>
              <a:rPr lang="en-US" sz="1400" dirty="0" err="1">
                <a:latin typeface="Arial" pitchFamily="34" charset="0"/>
                <a:cs typeface="Arial" pitchFamily="34" charset="0"/>
              </a:rPr>
              <a:t>Cusin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, C., Katz, D., Sylvia, L. G., Peters, A., &amp; Berk, M. (2023). Diagnosis and Treatment of Bipolar Disorder: A Review. JAMA, 330(14), 1370–1380. </a:t>
            </a:r>
            <a:r>
              <a:rPr lang="en-US" sz="1400" dirty="0">
                <a:latin typeface="Arial" pitchFamily="34" charset="0"/>
                <a:cs typeface="Arial" pitchFamily="34" charset="0"/>
                <a:hlinkClick r:id="rId5"/>
              </a:rPr>
              <a:t>https://doi.org/10.1001/jama.2023.18588</a:t>
            </a:r>
            <a:endParaRPr lang="en-US" sz="14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1400" dirty="0">
                <a:latin typeface="Arial" pitchFamily="34" charset="0"/>
                <a:cs typeface="Arial" pitchFamily="34" charset="0"/>
              </a:rPr>
              <a:t>World Health Organization. (2022). Mental Disorders. World Health Organization. </a:t>
            </a:r>
            <a:r>
              <a:rPr lang="en-US" sz="1400" dirty="0">
                <a:latin typeface="Arial" pitchFamily="34" charset="0"/>
                <a:cs typeface="Arial" pitchFamily="34" charset="0"/>
                <a:hlinkClick r:id="rId6"/>
              </a:rPr>
              <a:t>https://www.who.int/news-room/fact-sheets/detail/mental-disorders</a:t>
            </a:r>
            <a:endParaRPr lang="en-US" sz="14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1400" dirty="0">
                <a:latin typeface="Arial" pitchFamily="34" charset="0"/>
                <a:cs typeface="Arial" pitchFamily="34" charset="0"/>
              </a:rPr>
              <a:t>World Health Organization. (2023, March 7). Disability. World Health Organization; World Health Organization. https://www.who.int/news-room/fact-sheets/detail/disability-and-health</a:t>
            </a:r>
          </a:p>
        </p:txBody>
      </p:sp>
    </p:spTree>
    <p:extLst>
      <p:ext uri="{BB962C8B-B14F-4D97-AF65-F5344CB8AC3E}">
        <p14:creationId xmlns:p14="http://schemas.microsoft.com/office/powerpoint/2010/main" val="3316438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1021</TotalTime>
  <Words>455</Words>
  <Application>Microsoft Office PowerPoint</Application>
  <PresentationFormat>A3 Paper (297x420 mm)</PresentationFormat>
  <Paragraphs>33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Angles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lenovo;s riaz</dc:creator>
  <dc:description>generated using python-pptx</dc:description>
  <cp:lastModifiedBy>lenovo</cp:lastModifiedBy>
  <cp:revision>60</cp:revision>
  <dcterms:created xsi:type="dcterms:W3CDTF">2013-01-27T09:14:16Z</dcterms:created>
  <dcterms:modified xsi:type="dcterms:W3CDTF">2025-11-02T12:11:40Z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defa4170-0d19-0005-0004-bc88714345d2_Enabled">
    <vt:lpwstr>true</vt:lpwstr>
  </property>
  <property fmtid="{D5CDD505-2E9C-101B-9397-08002B2CF9AE}" pid="3" name="MSIP_Label_defa4170-0d19-0005-0004-bc88714345d2_SetDate">
    <vt:lpwstr>2025-10-21T12:28:02Z</vt:lpwstr>
  </property>
  <property fmtid="{D5CDD505-2E9C-101B-9397-08002B2CF9AE}" pid="4" name="MSIP_Label_defa4170-0d19-0005-0004-bc88714345d2_Method">
    <vt:lpwstr>Standard</vt:lpwstr>
  </property>
  <property fmtid="{D5CDD505-2E9C-101B-9397-08002B2CF9AE}" pid="5" name="MSIP_Label_defa4170-0d19-0005-0004-bc88714345d2_Name">
    <vt:lpwstr>defa4170-0d19-0005-0004-bc88714345d2</vt:lpwstr>
  </property>
  <property fmtid="{D5CDD505-2E9C-101B-9397-08002B2CF9AE}" pid="6" name="MSIP_Label_defa4170-0d19-0005-0004-bc88714345d2_SiteId">
    <vt:lpwstr>fd86d499-2b92-4cd6-9579-7e91e5e42a53</vt:lpwstr>
  </property>
  <property fmtid="{D5CDD505-2E9C-101B-9397-08002B2CF9AE}" pid="7" name="MSIP_Label_defa4170-0d19-0005-0004-bc88714345d2_ActionId">
    <vt:lpwstr>634012b0-bbc7-4380-a0e0-39ec5a227e65</vt:lpwstr>
  </property>
  <property fmtid="{D5CDD505-2E9C-101B-9397-08002B2CF9AE}" pid="8" name="MSIP_Label_defa4170-0d19-0005-0004-bc88714345d2_ContentBits">
    <vt:lpwstr>0</vt:lpwstr>
  </property>
  <property fmtid="{D5CDD505-2E9C-101B-9397-08002B2CF9AE}" pid="9" name="MSIP_Label_defa4170-0d19-0005-0004-bc88714345d2_Tag">
    <vt:lpwstr>10, 3, 0, 1</vt:lpwstr>
  </property>
</Properties>
</file>