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7"/>
  </p:notesMasterIdLst>
  <p:sldIdLst>
    <p:sldId id="256" r:id="rId2"/>
    <p:sldId id="257" r:id="rId3"/>
    <p:sldId id="271" r:id="rId4"/>
    <p:sldId id="258" r:id="rId5"/>
    <p:sldId id="260" r:id="rId6"/>
    <p:sldId id="270" r:id="rId7"/>
    <p:sldId id="261" r:id="rId8"/>
    <p:sldId id="262" r:id="rId9"/>
    <p:sldId id="263" r:id="rId10"/>
    <p:sldId id="264" r:id="rId11"/>
    <p:sldId id="267" r:id="rId12"/>
    <p:sldId id="268" r:id="rId13"/>
    <p:sldId id="269" r:id="rId14"/>
    <p:sldId id="272"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4660"/>
  </p:normalViewPr>
  <p:slideViewPr>
    <p:cSldViewPr snapToGrid="0">
      <p:cViewPr varScale="1">
        <p:scale>
          <a:sx n="68" d="100"/>
          <a:sy n="68" d="100"/>
        </p:scale>
        <p:origin x="84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CED7C1-6D3D-47BD-BE56-D06259FFB14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29F17EF-5D3F-458F-9F7F-782AFDB2CC84}">
      <dgm:prSet custT="1"/>
      <dgm:spPr/>
      <dgm:t>
        <a:bodyPr/>
        <a:lstStyle/>
        <a:p>
          <a:r>
            <a:rPr lang="en-US" sz="1800" dirty="0">
              <a:latin typeface="Arial" panose="020B0604020202020204" pitchFamily="34" charset="0"/>
              <a:cs typeface="Arial" panose="020B0604020202020204" pitchFamily="34" charset="0"/>
            </a:rPr>
            <a:t>Employee engagement definition</a:t>
          </a:r>
        </a:p>
      </dgm:t>
    </dgm:pt>
    <dgm:pt modelId="{AB918000-E13E-46E8-A63E-D0ACBD607909}" type="parTrans" cxnId="{2E3E752C-C8A1-4B83-AE56-C96447269CBF}">
      <dgm:prSet/>
      <dgm:spPr/>
      <dgm:t>
        <a:bodyPr/>
        <a:lstStyle/>
        <a:p>
          <a:endParaRPr lang="en-US" sz="1800"/>
        </a:p>
      </dgm:t>
    </dgm:pt>
    <dgm:pt modelId="{3EB9393A-047A-4820-BF35-B58FBACF43AC}" type="sibTrans" cxnId="{2E3E752C-C8A1-4B83-AE56-C96447269CBF}">
      <dgm:prSet/>
      <dgm:spPr/>
      <dgm:t>
        <a:bodyPr/>
        <a:lstStyle/>
        <a:p>
          <a:endParaRPr lang="en-US" sz="1800"/>
        </a:p>
      </dgm:t>
    </dgm:pt>
    <dgm:pt modelId="{4BC968DF-2DDA-4F4B-8C46-DC8F383672FB}">
      <dgm:prSet custT="1"/>
      <dgm:spPr/>
      <dgm:t>
        <a:bodyPr/>
        <a:lstStyle/>
        <a:p>
          <a:r>
            <a:rPr lang="en-US" sz="1800" dirty="0">
              <a:latin typeface="Arial" panose="020B0604020202020204" pitchFamily="34" charset="0"/>
              <a:cs typeface="Arial" panose="020B0604020202020204" pitchFamily="34" charset="0"/>
            </a:rPr>
            <a:t>Employee engagement is the degree to which employees are mentally and emotionally connected to the work they do, their teams, and their employer.</a:t>
          </a:r>
        </a:p>
      </dgm:t>
    </dgm:pt>
    <dgm:pt modelId="{0C2537E9-31D6-409D-807D-B7A9E0BCB25D}" type="parTrans" cxnId="{DC59E51E-6F15-4AB2-8DD0-2BE0DF34688C}">
      <dgm:prSet/>
      <dgm:spPr/>
      <dgm:t>
        <a:bodyPr/>
        <a:lstStyle/>
        <a:p>
          <a:endParaRPr lang="en-US" sz="1800"/>
        </a:p>
      </dgm:t>
    </dgm:pt>
    <dgm:pt modelId="{5359724B-0187-4D8D-BFC6-B9404AD8BB90}" type="sibTrans" cxnId="{DC59E51E-6F15-4AB2-8DD0-2BE0DF34688C}">
      <dgm:prSet/>
      <dgm:spPr/>
      <dgm:t>
        <a:bodyPr/>
        <a:lstStyle/>
        <a:p>
          <a:endParaRPr lang="en-US" sz="1800"/>
        </a:p>
      </dgm:t>
    </dgm:pt>
    <dgm:pt modelId="{ADADF1E4-7B82-49ED-B570-BACE9A296D1F}" type="pres">
      <dgm:prSet presAssocID="{ABCED7C1-6D3D-47BD-BE56-D06259FFB142}" presName="hierChild1" presStyleCnt="0">
        <dgm:presLayoutVars>
          <dgm:chPref val="1"/>
          <dgm:dir/>
          <dgm:animOne val="branch"/>
          <dgm:animLvl val="lvl"/>
          <dgm:resizeHandles/>
        </dgm:presLayoutVars>
      </dgm:prSet>
      <dgm:spPr/>
    </dgm:pt>
    <dgm:pt modelId="{74C1E1BF-7B9F-4139-96DE-3D30D7D4AB15}" type="pres">
      <dgm:prSet presAssocID="{D29F17EF-5D3F-458F-9F7F-782AFDB2CC84}" presName="hierRoot1" presStyleCnt="0"/>
      <dgm:spPr/>
    </dgm:pt>
    <dgm:pt modelId="{29F49115-9D11-4ED8-844E-95D9A8412824}" type="pres">
      <dgm:prSet presAssocID="{D29F17EF-5D3F-458F-9F7F-782AFDB2CC84}" presName="composite" presStyleCnt="0"/>
      <dgm:spPr/>
    </dgm:pt>
    <dgm:pt modelId="{AA815743-ECEA-45D3-93E3-50915A649669}" type="pres">
      <dgm:prSet presAssocID="{D29F17EF-5D3F-458F-9F7F-782AFDB2CC84}" presName="background" presStyleLbl="node0" presStyleIdx="0" presStyleCnt="2"/>
      <dgm:spPr/>
    </dgm:pt>
    <dgm:pt modelId="{6EFAFED7-2DF4-4857-8156-E32E0CAA19E9}" type="pres">
      <dgm:prSet presAssocID="{D29F17EF-5D3F-458F-9F7F-782AFDB2CC84}" presName="text" presStyleLbl="fgAcc0" presStyleIdx="0" presStyleCnt="2" custLinFactNeighborX="-13071" custLinFactNeighborY="-26283">
        <dgm:presLayoutVars>
          <dgm:chPref val="3"/>
        </dgm:presLayoutVars>
      </dgm:prSet>
      <dgm:spPr/>
    </dgm:pt>
    <dgm:pt modelId="{833AF130-D34D-4430-9DF7-BF22176EF45B}" type="pres">
      <dgm:prSet presAssocID="{D29F17EF-5D3F-458F-9F7F-782AFDB2CC84}" presName="hierChild2" presStyleCnt="0"/>
      <dgm:spPr/>
    </dgm:pt>
    <dgm:pt modelId="{8F28BDB7-7680-4D99-9034-F7CFF4CEF8AB}" type="pres">
      <dgm:prSet presAssocID="{4BC968DF-2DDA-4F4B-8C46-DC8F383672FB}" presName="hierRoot1" presStyleCnt="0"/>
      <dgm:spPr/>
    </dgm:pt>
    <dgm:pt modelId="{E3879246-2F83-483E-ACCE-020639FEE705}" type="pres">
      <dgm:prSet presAssocID="{4BC968DF-2DDA-4F4B-8C46-DC8F383672FB}" presName="composite" presStyleCnt="0"/>
      <dgm:spPr/>
    </dgm:pt>
    <dgm:pt modelId="{30BBFA46-8ABF-45FD-9E93-363FC88B4332}" type="pres">
      <dgm:prSet presAssocID="{4BC968DF-2DDA-4F4B-8C46-DC8F383672FB}" presName="background" presStyleLbl="node0" presStyleIdx="1" presStyleCnt="2"/>
      <dgm:spPr/>
    </dgm:pt>
    <dgm:pt modelId="{B865629F-6423-402A-874D-1891F122C3C5}" type="pres">
      <dgm:prSet presAssocID="{4BC968DF-2DDA-4F4B-8C46-DC8F383672FB}" presName="text" presStyleLbl="fgAcc0" presStyleIdx="1" presStyleCnt="2" custScaleX="129781" custScaleY="112901" custLinFactNeighborX="17299" custLinFactNeighborY="-1848">
        <dgm:presLayoutVars>
          <dgm:chPref val="3"/>
        </dgm:presLayoutVars>
      </dgm:prSet>
      <dgm:spPr/>
    </dgm:pt>
    <dgm:pt modelId="{78EA54F2-F80D-438F-92CC-DDE13FE5DB12}" type="pres">
      <dgm:prSet presAssocID="{4BC968DF-2DDA-4F4B-8C46-DC8F383672FB}" presName="hierChild2" presStyleCnt="0"/>
      <dgm:spPr/>
    </dgm:pt>
  </dgm:ptLst>
  <dgm:cxnLst>
    <dgm:cxn modelId="{DC59E51E-6F15-4AB2-8DD0-2BE0DF34688C}" srcId="{ABCED7C1-6D3D-47BD-BE56-D06259FFB142}" destId="{4BC968DF-2DDA-4F4B-8C46-DC8F383672FB}" srcOrd="1" destOrd="0" parTransId="{0C2537E9-31D6-409D-807D-B7A9E0BCB25D}" sibTransId="{5359724B-0187-4D8D-BFC6-B9404AD8BB90}"/>
    <dgm:cxn modelId="{2E3E752C-C8A1-4B83-AE56-C96447269CBF}" srcId="{ABCED7C1-6D3D-47BD-BE56-D06259FFB142}" destId="{D29F17EF-5D3F-458F-9F7F-782AFDB2CC84}" srcOrd="0" destOrd="0" parTransId="{AB918000-E13E-46E8-A63E-D0ACBD607909}" sibTransId="{3EB9393A-047A-4820-BF35-B58FBACF43AC}"/>
    <dgm:cxn modelId="{CDD0183E-3693-4096-889B-EBB6550765EA}" type="presOf" srcId="{4BC968DF-2DDA-4F4B-8C46-DC8F383672FB}" destId="{B865629F-6423-402A-874D-1891F122C3C5}" srcOrd="0" destOrd="0" presId="urn:microsoft.com/office/officeart/2005/8/layout/hierarchy1"/>
    <dgm:cxn modelId="{93F642EB-8CC2-451E-8E60-2C1AF71F1B6B}" type="presOf" srcId="{ABCED7C1-6D3D-47BD-BE56-D06259FFB142}" destId="{ADADF1E4-7B82-49ED-B570-BACE9A296D1F}" srcOrd="0" destOrd="0" presId="urn:microsoft.com/office/officeart/2005/8/layout/hierarchy1"/>
    <dgm:cxn modelId="{6EE893EC-0242-4E08-81A2-82B5FAD8D408}" type="presOf" srcId="{D29F17EF-5D3F-458F-9F7F-782AFDB2CC84}" destId="{6EFAFED7-2DF4-4857-8156-E32E0CAA19E9}" srcOrd="0" destOrd="0" presId="urn:microsoft.com/office/officeart/2005/8/layout/hierarchy1"/>
    <dgm:cxn modelId="{61D21CDC-6FF4-4567-AC5A-67CB8D06781A}" type="presParOf" srcId="{ADADF1E4-7B82-49ED-B570-BACE9A296D1F}" destId="{74C1E1BF-7B9F-4139-96DE-3D30D7D4AB15}" srcOrd="0" destOrd="0" presId="urn:microsoft.com/office/officeart/2005/8/layout/hierarchy1"/>
    <dgm:cxn modelId="{4DEF82D0-BBA2-452B-98E9-17C4A41579F1}" type="presParOf" srcId="{74C1E1BF-7B9F-4139-96DE-3D30D7D4AB15}" destId="{29F49115-9D11-4ED8-844E-95D9A8412824}" srcOrd="0" destOrd="0" presId="urn:microsoft.com/office/officeart/2005/8/layout/hierarchy1"/>
    <dgm:cxn modelId="{B954F40B-4E7A-4696-8E9B-49C7F55DF5CF}" type="presParOf" srcId="{29F49115-9D11-4ED8-844E-95D9A8412824}" destId="{AA815743-ECEA-45D3-93E3-50915A649669}" srcOrd="0" destOrd="0" presId="urn:microsoft.com/office/officeart/2005/8/layout/hierarchy1"/>
    <dgm:cxn modelId="{26C7B6C9-93F2-4015-B523-E936DB01523C}" type="presParOf" srcId="{29F49115-9D11-4ED8-844E-95D9A8412824}" destId="{6EFAFED7-2DF4-4857-8156-E32E0CAA19E9}" srcOrd="1" destOrd="0" presId="urn:microsoft.com/office/officeart/2005/8/layout/hierarchy1"/>
    <dgm:cxn modelId="{992FC2BE-4D3C-4686-894A-59A75CAE6A7F}" type="presParOf" srcId="{74C1E1BF-7B9F-4139-96DE-3D30D7D4AB15}" destId="{833AF130-D34D-4430-9DF7-BF22176EF45B}" srcOrd="1" destOrd="0" presId="urn:microsoft.com/office/officeart/2005/8/layout/hierarchy1"/>
    <dgm:cxn modelId="{07A4D1F9-6DEA-484A-BC76-AFB7E59FB1C5}" type="presParOf" srcId="{ADADF1E4-7B82-49ED-B570-BACE9A296D1F}" destId="{8F28BDB7-7680-4D99-9034-F7CFF4CEF8AB}" srcOrd="1" destOrd="0" presId="urn:microsoft.com/office/officeart/2005/8/layout/hierarchy1"/>
    <dgm:cxn modelId="{4F0841D6-ACF9-419F-9C1F-8293135B2D31}" type="presParOf" srcId="{8F28BDB7-7680-4D99-9034-F7CFF4CEF8AB}" destId="{E3879246-2F83-483E-ACCE-020639FEE705}" srcOrd="0" destOrd="0" presId="urn:microsoft.com/office/officeart/2005/8/layout/hierarchy1"/>
    <dgm:cxn modelId="{5DB4CEE5-96E5-442D-8832-66C105DE5D9D}" type="presParOf" srcId="{E3879246-2F83-483E-ACCE-020639FEE705}" destId="{30BBFA46-8ABF-45FD-9E93-363FC88B4332}" srcOrd="0" destOrd="0" presId="urn:microsoft.com/office/officeart/2005/8/layout/hierarchy1"/>
    <dgm:cxn modelId="{3EBA7A95-8B42-4BF6-B2C1-500D7C4F7CA2}" type="presParOf" srcId="{E3879246-2F83-483E-ACCE-020639FEE705}" destId="{B865629F-6423-402A-874D-1891F122C3C5}" srcOrd="1" destOrd="0" presId="urn:microsoft.com/office/officeart/2005/8/layout/hierarchy1"/>
    <dgm:cxn modelId="{4CDA118F-ED49-44D8-9A33-73C4805D77CE}" type="presParOf" srcId="{8F28BDB7-7680-4D99-9034-F7CFF4CEF8AB}" destId="{78EA54F2-F80D-438F-92CC-DDE13FE5DB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15743-ECEA-45D3-93E3-50915A649669}">
      <dsp:nvSpPr>
        <dsp:cNvPr id="0" name=""/>
        <dsp:cNvSpPr/>
      </dsp:nvSpPr>
      <dsp:spPr>
        <a:xfrm>
          <a:off x="599939" y="-248894"/>
          <a:ext cx="2357951" cy="14972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AFED7-2DF4-4857-8156-E32E0CAA19E9}">
      <dsp:nvSpPr>
        <dsp:cNvPr id="0" name=""/>
        <dsp:cNvSpPr/>
      </dsp:nvSpPr>
      <dsp:spPr>
        <a:xfrm>
          <a:off x="861934" y="0"/>
          <a:ext cx="2357951" cy="149729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Employee engagement definition</a:t>
          </a:r>
        </a:p>
      </dsp:txBody>
      <dsp:txXfrm>
        <a:off x="905788" y="43854"/>
        <a:ext cx="2270243" cy="1409591"/>
      </dsp:txXfrm>
    </dsp:sp>
    <dsp:sp modelId="{30BBFA46-8ABF-45FD-9E93-363FC88B4332}">
      <dsp:nvSpPr>
        <dsp:cNvPr id="0" name=""/>
        <dsp:cNvSpPr/>
      </dsp:nvSpPr>
      <dsp:spPr>
        <a:xfrm>
          <a:off x="4197990" y="-27387"/>
          <a:ext cx="3060173" cy="1690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5629F-6423-402A-874D-1891F122C3C5}">
      <dsp:nvSpPr>
        <dsp:cNvPr id="0" name=""/>
        <dsp:cNvSpPr/>
      </dsp:nvSpPr>
      <dsp:spPr>
        <a:xfrm>
          <a:off x="4459985" y="221507"/>
          <a:ext cx="3060173" cy="169046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Employee engagement is the degree to which employees are mentally and emotionally connected to the work they do, their teams, and their employer.</a:t>
          </a:r>
        </a:p>
      </dsp:txBody>
      <dsp:txXfrm>
        <a:off x="4509497" y="271019"/>
        <a:ext cx="2961149" cy="159144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56A784-82A0-4C20-A08E-21C1E779AC54}"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B6D81-A3A1-4602-8D6A-133E87FC0582}" type="slidenum">
              <a:rPr lang="en-GB" smtClean="0"/>
              <a:t>‹#›</a:t>
            </a:fld>
            <a:endParaRPr lang="en-GB"/>
          </a:p>
        </p:txBody>
      </p:sp>
    </p:spTree>
    <p:extLst>
      <p:ext uri="{BB962C8B-B14F-4D97-AF65-F5344CB8AC3E}">
        <p14:creationId xmlns:p14="http://schemas.microsoft.com/office/powerpoint/2010/main" val="1449488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(Thompson, 2021)</a:t>
            </a:r>
            <a:endParaRPr lang="en-GB" dirty="0"/>
          </a:p>
        </p:txBody>
      </p:sp>
      <p:sp>
        <p:nvSpPr>
          <p:cNvPr id="4" name="Slide Number Placeholder 3"/>
          <p:cNvSpPr>
            <a:spLocks noGrp="1"/>
          </p:cNvSpPr>
          <p:nvPr>
            <p:ph type="sldNum" sz="quarter" idx="5"/>
          </p:nvPr>
        </p:nvSpPr>
        <p:spPr/>
        <p:txBody>
          <a:bodyPr/>
          <a:lstStyle/>
          <a:p>
            <a:fld id="{4C1B6D81-A3A1-4602-8D6A-133E87FC0582}" type="slidenum">
              <a:rPr lang="en-GB" smtClean="0"/>
              <a:t>2</a:t>
            </a:fld>
            <a:endParaRPr lang="en-GB"/>
          </a:p>
        </p:txBody>
      </p:sp>
    </p:spTree>
    <p:extLst>
      <p:ext uri="{BB962C8B-B14F-4D97-AF65-F5344CB8AC3E}">
        <p14:creationId xmlns:p14="http://schemas.microsoft.com/office/powerpoint/2010/main" val="2420315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(Thompson, 2021)</a:t>
            </a:r>
          </a:p>
        </p:txBody>
      </p:sp>
      <p:sp>
        <p:nvSpPr>
          <p:cNvPr id="4" name="Slide Number Placeholder 3"/>
          <p:cNvSpPr>
            <a:spLocks noGrp="1"/>
          </p:cNvSpPr>
          <p:nvPr>
            <p:ph type="sldNum" sz="quarter" idx="5"/>
          </p:nvPr>
        </p:nvSpPr>
        <p:spPr/>
        <p:txBody>
          <a:bodyPr/>
          <a:lstStyle/>
          <a:p>
            <a:fld id="{4C1B6D81-A3A1-4602-8D6A-133E87FC0582}" type="slidenum">
              <a:rPr lang="en-GB" smtClean="0"/>
              <a:t>3</a:t>
            </a:fld>
            <a:endParaRPr lang="en-GB"/>
          </a:p>
        </p:txBody>
      </p:sp>
    </p:spTree>
    <p:extLst>
      <p:ext uri="{BB962C8B-B14F-4D97-AF65-F5344CB8AC3E}">
        <p14:creationId xmlns:p14="http://schemas.microsoft.com/office/powerpoint/2010/main" val="2270851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Kurtzman, 2017</a:t>
            </a:r>
            <a:endParaRPr lang="en-GB" dirty="0"/>
          </a:p>
        </p:txBody>
      </p:sp>
      <p:sp>
        <p:nvSpPr>
          <p:cNvPr id="4" name="Slide Number Placeholder 3"/>
          <p:cNvSpPr>
            <a:spLocks noGrp="1"/>
          </p:cNvSpPr>
          <p:nvPr>
            <p:ph type="sldNum" sz="quarter" idx="5"/>
          </p:nvPr>
        </p:nvSpPr>
        <p:spPr/>
        <p:txBody>
          <a:bodyPr/>
          <a:lstStyle/>
          <a:p>
            <a:fld id="{4C1B6D81-A3A1-4602-8D6A-133E87FC0582}" type="slidenum">
              <a:rPr lang="en-GB" smtClean="0"/>
              <a:t>4</a:t>
            </a:fld>
            <a:endParaRPr lang="en-GB"/>
          </a:p>
        </p:txBody>
      </p:sp>
    </p:spTree>
    <p:extLst>
      <p:ext uri="{BB962C8B-B14F-4D97-AF65-F5344CB8AC3E}">
        <p14:creationId xmlns:p14="http://schemas.microsoft.com/office/powerpoint/2010/main" val="1961308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(Stephanou, 2020)</a:t>
            </a:r>
          </a:p>
        </p:txBody>
      </p:sp>
      <p:sp>
        <p:nvSpPr>
          <p:cNvPr id="4" name="Slide Number Placeholder 3"/>
          <p:cNvSpPr>
            <a:spLocks noGrp="1"/>
          </p:cNvSpPr>
          <p:nvPr>
            <p:ph type="sldNum" sz="quarter" idx="5"/>
          </p:nvPr>
        </p:nvSpPr>
        <p:spPr/>
        <p:txBody>
          <a:bodyPr/>
          <a:lstStyle/>
          <a:p>
            <a:fld id="{4C1B6D81-A3A1-4602-8D6A-133E87FC0582}" type="slidenum">
              <a:rPr lang="en-GB" smtClean="0"/>
              <a:t>5</a:t>
            </a:fld>
            <a:endParaRPr lang="en-GB"/>
          </a:p>
        </p:txBody>
      </p:sp>
    </p:spTree>
    <p:extLst>
      <p:ext uri="{BB962C8B-B14F-4D97-AF65-F5344CB8AC3E}">
        <p14:creationId xmlns:p14="http://schemas.microsoft.com/office/powerpoint/2010/main" val="1963499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Harter, 2020</a:t>
            </a:r>
          </a:p>
        </p:txBody>
      </p:sp>
      <p:sp>
        <p:nvSpPr>
          <p:cNvPr id="4" name="Slide Number Placeholder 3"/>
          <p:cNvSpPr>
            <a:spLocks noGrp="1"/>
          </p:cNvSpPr>
          <p:nvPr>
            <p:ph type="sldNum" sz="quarter" idx="5"/>
          </p:nvPr>
        </p:nvSpPr>
        <p:spPr/>
        <p:txBody>
          <a:bodyPr/>
          <a:lstStyle/>
          <a:p>
            <a:fld id="{4C1B6D81-A3A1-4602-8D6A-133E87FC0582}" type="slidenum">
              <a:rPr lang="en-GB" smtClean="0"/>
              <a:t>6</a:t>
            </a:fld>
            <a:endParaRPr lang="en-GB"/>
          </a:p>
        </p:txBody>
      </p:sp>
    </p:spTree>
    <p:extLst>
      <p:ext uri="{BB962C8B-B14F-4D97-AF65-F5344CB8AC3E}">
        <p14:creationId xmlns:p14="http://schemas.microsoft.com/office/powerpoint/2010/main" val="2024609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(Singh, 2014)</a:t>
            </a:r>
          </a:p>
        </p:txBody>
      </p:sp>
      <p:sp>
        <p:nvSpPr>
          <p:cNvPr id="4" name="Slide Number Placeholder 3"/>
          <p:cNvSpPr>
            <a:spLocks noGrp="1"/>
          </p:cNvSpPr>
          <p:nvPr>
            <p:ph type="sldNum" sz="quarter" idx="5"/>
          </p:nvPr>
        </p:nvSpPr>
        <p:spPr/>
        <p:txBody>
          <a:bodyPr/>
          <a:lstStyle/>
          <a:p>
            <a:fld id="{4C1B6D81-A3A1-4602-8D6A-133E87FC0582}" type="slidenum">
              <a:rPr lang="en-GB" smtClean="0"/>
              <a:t>7</a:t>
            </a:fld>
            <a:endParaRPr lang="en-GB"/>
          </a:p>
        </p:txBody>
      </p:sp>
    </p:spTree>
    <p:extLst>
      <p:ext uri="{BB962C8B-B14F-4D97-AF65-F5344CB8AC3E}">
        <p14:creationId xmlns:p14="http://schemas.microsoft.com/office/powerpoint/2010/main" val="1968563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In Asia,2018)</a:t>
            </a:r>
          </a:p>
        </p:txBody>
      </p:sp>
      <p:sp>
        <p:nvSpPr>
          <p:cNvPr id="4" name="Slide Number Placeholder 3"/>
          <p:cNvSpPr>
            <a:spLocks noGrp="1"/>
          </p:cNvSpPr>
          <p:nvPr>
            <p:ph type="sldNum" sz="quarter" idx="5"/>
          </p:nvPr>
        </p:nvSpPr>
        <p:spPr/>
        <p:txBody>
          <a:bodyPr/>
          <a:lstStyle/>
          <a:p>
            <a:fld id="{4C1B6D81-A3A1-4602-8D6A-133E87FC0582}" type="slidenum">
              <a:rPr lang="en-GB" smtClean="0"/>
              <a:t>8</a:t>
            </a:fld>
            <a:endParaRPr lang="en-GB"/>
          </a:p>
        </p:txBody>
      </p:sp>
    </p:spTree>
    <p:extLst>
      <p:ext uri="{BB962C8B-B14F-4D97-AF65-F5344CB8AC3E}">
        <p14:creationId xmlns:p14="http://schemas.microsoft.com/office/powerpoint/2010/main" val="2535209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*Engaged workplace leads to 41% fewer quality defects</a:t>
            </a:r>
          </a:p>
        </p:txBody>
      </p:sp>
      <p:sp>
        <p:nvSpPr>
          <p:cNvPr id="4" name="Slide Number Placeholder 3"/>
          <p:cNvSpPr>
            <a:spLocks noGrp="1"/>
          </p:cNvSpPr>
          <p:nvPr>
            <p:ph type="sldNum" sz="quarter" idx="5"/>
          </p:nvPr>
        </p:nvSpPr>
        <p:spPr/>
        <p:txBody>
          <a:bodyPr/>
          <a:lstStyle/>
          <a:p>
            <a:fld id="{4C1B6D81-A3A1-4602-8D6A-133E87FC0582}" type="slidenum">
              <a:rPr lang="en-GB" smtClean="0"/>
              <a:t>9</a:t>
            </a:fld>
            <a:endParaRPr lang="en-GB"/>
          </a:p>
        </p:txBody>
      </p:sp>
    </p:spTree>
    <p:extLst>
      <p:ext uri="{BB962C8B-B14F-4D97-AF65-F5344CB8AC3E}">
        <p14:creationId xmlns:p14="http://schemas.microsoft.com/office/powerpoint/2010/main" val="3788054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safety</a:t>
            </a:r>
          </a:p>
        </p:txBody>
      </p:sp>
      <p:sp>
        <p:nvSpPr>
          <p:cNvPr id="4" name="Slide Number Placeholder 3"/>
          <p:cNvSpPr>
            <a:spLocks noGrp="1"/>
          </p:cNvSpPr>
          <p:nvPr>
            <p:ph type="sldNum" sz="quarter" idx="5"/>
          </p:nvPr>
        </p:nvSpPr>
        <p:spPr/>
        <p:txBody>
          <a:bodyPr/>
          <a:lstStyle/>
          <a:p>
            <a:fld id="{4C1B6D81-A3A1-4602-8D6A-133E87FC0582}" type="slidenum">
              <a:rPr lang="en-GB" smtClean="0"/>
              <a:t>10</a:t>
            </a:fld>
            <a:endParaRPr lang="en-GB"/>
          </a:p>
        </p:txBody>
      </p:sp>
    </p:spTree>
    <p:extLst>
      <p:ext uri="{BB962C8B-B14F-4D97-AF65-F5344CB8AC3E}">
        <p14:creationId xmlns:p14="http://schemas.microsoft.com/office/powerpoint/2010/main" val="3137117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Kumar, 2018</a:t>
            </a:r>
          </a:p>
        </p:txBody>
      </p:sp>
      <p:sp>
        <p:nvSpPr>
          <p:cNvPr id="4" name="Slide Number Placeholder 3"/>
          <p:cNvSpPr>
            <a:spLocks noGrp="1"/>
          </p:cNvSpPr>
          <p:nvPr>
            <p:ph type="sldNum" sz="quarter" idx="5"/>
          </p:nvPr>
        </p:nvSpPr>
        <p:spPr/>
        <p:txBody>
          <a:bodyPr/>
          <a:lstStyle/>
          <a:p>
            <a:fld id="{4C1B6D81-A3A1-4602-8D6A-133E87FC0582}" type="slidenum">
              <a:rPr lang="en-GB" smtClean="0"/>
              <a:t>11</a:t>
            </a:fld>
            <a:endParaRPr lang="en-GB"/>
          </a:p>
        </p:txBody>
      </p:sp>
    </p:spTree>
    <p:extLst>
      <p:ext uri="{BB962C8B-B14F-4D97-AF65-F5344CB8AC3E}">
        <p14:creationId xmlns:p14="http://schemas.microsoft.com/office/powerpoint/2010/main" val="911899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a:t>
            </a:r>
          </a:p>
        </p:txBody>
      </p:sp>
      <p:sp>
        <p:nvSpPr>
          <p:cNvPr id="4" name="Slide Number Placeholder 3"/>
          <p:cNvSpPr>
            <a:spLocks noGrp="1"/>
          </p:cNvSpPr>
          <p:nvPr>
            <p:ph type="sldNum" sz="quarter" idx="5"/>
          </p:nvPr>
        </p:nvSpPr>
        <p:spPr/>
        <p:txBody>
          <a:bodyPr/>
          <a:lstStyle/>
          <a:p>
            <a:fld id="{4C1B6D81-A3A1-4602-8D6A-133E87FC0582}" type="slidenum">
              <a:rPr lang="en-GB" smtClean="0"/>
              <a:t>13</a:t>
            </a:fld>
            <a:endParaRPr lang="en-GB"/>
          </a:p>
        </p:txBody>
      </p:sp>
    </p:spTree>
    <p:extLst>
      <p:ext uri="{BB962C8B-B14F-4D97-AF65-F5344CB8AC3E}">
        <p14:creationId xmlns:p14="http://schemas.microsoft.com/office/powerpoint/2010/main" val="2562669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Open University, )</a:t>
            </a:r>
            <a:endParaRPr lang="en-GB" dirty="0"/>
          </a:p>
        </p:txBody>
      </p:sp>
      <p:sp>
        <p:nvSpPr>
          <p:cNvPr id="4" name="Slide Number Placeholder 3"/>
          <p:cNvSpPr>
            <a:spLocks noGrp="1"/>
          </p:cNvSpPr>
          <p:nvPr>
            <p:ph type="sldNum" sz="quarter" idx="5"/>
          </p:nvPr>
        </p:nvSpPr>
        <p:spPr/>
        <p:txBody>
          <a:bodyPr/>
          <a:lstStyle/>
          <a:p>
            <a:fld id="{4C1B6D81-A3A1-4602-8D6A-133E87FC0582}" type="slidenum">
              <a:rPr lang="en-GB" smtClean="0"/>
              <a:t>14</a:t>
            </a:fld>
            <a:endParaRPr lang="en-GB"/>
          </a:p>
        </p:txBody>
      </p:sp>
    </p:spTree>
    <p:extLst>
      <p:ext uri="{BB962C8B-B14F-4D97-AF65-F5344CB8AC3E}">
        <p14:creationId xmlns:p14="http://schemas.microsoft.com/office/powerpoint/2010/main" val="2725475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Referinces</a:t>
            </a:r>
            <a:r>
              <a:rPr lang="en-US" dirty="0"/>
              <a:t>:</a:t>
            </a:r>
          </a:p>
          <a:p>
            <a:r>
              <a:rPr lang="en-US" dirty="0"/>
              <a:t>Ryba K., 2021, What is Employee Engagement? What, Why, and How to Improve It, Available at: https://www.quantumworkplace.com/future-of-work/what-is-employee-engagement-definition, Accessed:26 Nov 2022</a:t>
            </a:r>
          </a:p>
          <a:p>
            <a:endParaRPr lang="en-GB" dirty="0"/>
          </a:p>
        </p:txBody>
      </p:sp>
      <p:sp>
        <p:nvSpPr>
          <p:cNvPr id="4" name="Slide Number Placeholder 3"/>
          <p:cNvSpPr>
            <a:spLocks noGrp="1"/>
          </p:cNvSpPr>
          <p:nvPr>
            <p:ph type="sldNum" sz="quarter" idx="5"/>
          </p:nvPr>
        </p:nvSpPr>
        <p:spPr/>
        <p:txBody>
          <a:bodyPr/>
          <a:lstStyle/>
          <a:p>
            <a:fld id="{4C1B6D81-A3A1-4602-8D6A-133E87FC0582}" type="slidenum">
              <a:rPr lang="en-GB" smtClean="0"/>
              <a:t>15</a:t>
            </a:fld>
            <a:endParaRPr lang="en-GB"/>
          </a:p>
        </p:txBody>
      </p:sp>
    </p:spTree>
    <p:extLst>
      <p:ext uri="{BB962C8B-B14F-4D97-AF65-F5344CB8AC3E}">
        <p14:creationId xmlns:p14="http://schemas.microsoft.com/office/powerpoint/2010/main" val="3514317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December 2, 2022</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192178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December 2, 2022</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83423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December 2, 2022</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34134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December 2, 2022</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1541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December 2, 2022</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97812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December 2, 2022</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561992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December 2, 2022</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1091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December 2, 2022</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6022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December 2, 2022</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8675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December 2, 2022</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86065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December 2, 2022</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86271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Friday, December 2, 2022</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574473461"/>
      </p:ext>
    </p:extLst>
  </p:cSld>
  <p:clrMap bg1="dk1" tx1="lt1" bg2="dk2" tx2="lt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thesocialworkplace.com/2016/03/how-to-measure-so-you-can-manage-your-employer-brand/" TargetMode="External"/><Relationship Id="rId4" Type="http://schemas.openxmlformats.org/officeDocument/2006/relationships/diagramLayout" Target="../diagrams/layout1.xml"/><Relationship Id="rId9"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www.peoplematters.in/video/employee-engagement/video-how-to-boost-engagement-at-talent-management-strategy-17593"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flickr.com/photos/briansolis/1491673655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arkansasgopwing.blogspot.com/2017/01/helpful-tips-for-discussing-politics.html" TargetMode="Externa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publicdomainpictures.net/view-image.php?image=80234&amp;picture=thank-you-text" TargetMode="External"/><Relationship Id="rId4" Type="http://schemas.openxmlformats.org/officeDocument/2006/relationships/image" Target="../media/image18.jpg"/></Relationships>
</file>

<file path=ppt/slides/_rels/slide15.xml.rels><?xml version="1.0" encoding="UTF-8" standalone="yes"?>
<Relationships xmlns="http://schemas.openxmlformats.org/package/2006/relationships"><Relationship Id="rId8" Type="http://schemas.openxmlformats.org/officeDocument/2006/relationships/hyperlink" Target="https://wordsofvikram.com/front-desk-hotel-profitability/" TargetMode="External"/><Relationship Id="rId3" Type="http://schemas.openxmlformats.org/officeDocument/2006/relationships/hyperlink" Target="https://news.gallup.com/poll/165269/worldwide-employees-engaged-work.aspx" TargetMode="External"/><Relationship Id="rId7" Type="http://schemas.openxmlformats.org/officeDocument/2006/relationships/hyperlink" Target="https://www.quantumworkplace.com/future-of-work/what-is-employee-engagement-definition"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slideshare.net/GetiZer/why-is-employee-engagement-important" TargetMode="External"/><Relationship Id="rId11" Type="http://schemas.openxmlformats.org/officeDocument/2006/relationships/image" Target="../media/image6.png"/><Relationship Id="rId5" Type="http://schemas.openxmlformats.org/officeDocument/2006/relationships/hyperlink" Target="https://www.hrinasia.com/retention/how-to-improve-remote-and-in-house-employee-satisfaction/" TargetMode="External"/><Relationship Id="rId10" Type="http://schemas.openxmlformats.org/officeDocument/2006/relationships/hyperlink" Target="https://www.open.edu/openlearn/money-business/employee-engagement/content-section-4" TargetMode="External"/><Relationship Id="rId4" Type="http://schemas.openxmlformats.org/officeDocument/2006/relationships/hyperlink" Target="https://www.gallup.com/workplace/313313/historic-drop-employee-engagement-follows-record-rise.aspx" TargetMode="External"/><Relationship Id="rId9" Type="http://schemas.openxmlformats.org/officeDocument/2006/relationships/hyperlink" Target="https://www.careeraddict.com/importance-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70" name="Freeform: Shape 6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1" name="Oval 7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2" name="Oval 7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Freeform: Shape 7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75" name="Rectangle 7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5BAFF-3487-9B07-557F-4934F563317C}"/>
              </a:ext>
            </a:extLst>
          </p:cNvPr>
          <p:cNvSpPr>
            <a:spLocks noGrp="1"/>
          </p:cNvSpPr>
          <p:nvPr>
            <p:ph type="ctrTitle"/>
          </p:nvPr>
        </p:nvSpPr>
        <p:spPr>
          <a:xfrm>
            <a:off x="550862" y="580363"/>
            <a:ext cx="6379210" cy="1333057"/>
          </a:xfrm>
        </p:spPr>
        <p:txBody>
          <a:bodyPr vert="horz" wrap="square" lIns="0" tIns="0" rIns="0" bIns="0" rtlCol="0" anchor="t" anchorCtr="0">
            <a:normAutofit/>
          </a:bodyPr>
          <a:lstStyle/>
          <a:p>
            <a:pPr>
              <a:lnSpc>
                <a:spcPct val="90000"/>
              </a:lnSpc>
            </a:pPr>
            <a:r>
              <a:rPr lang="en-US" sz="3000" dirty="0">
                <a:latin typeface="Arial" panose="020B0604020202020204" pitchFamily="34" charset="0"/>
                <a:cs typeface="Arial" panose="020B0604020202020204" pitchFamily="34" charset="0"/>
              </a:rPr>
              <a:t>Presentation: Employee Engagement</a:t>
            </a:r>
            <a:br>
              <a:rPr lang="en-US" sz="3000" dirty="0"/>
            </a:br>
            <a:endParaRPr lang="en-US" sz="3000" spc="-50" baseline="0" dirty="0"/>
          </a:p>
        </p:txBody>
      </p:sp>
      <p:pic>
        <p:nvPicPr>
          <p:cNvPr id="4" name="Picture 3" descr="Text&#10;&#10;Description automatically generated">
            <a:extLst>
              <a:ext uri="{FF2B5EF4-FFF2-40B4-BE49-F238E27FC236}">
                <a16:creationId xmlns:a16="http://schemas.microsoft.com/office/drawing/2014/main" id="{050E9656-A416-C386-A78A-DF217649914D}"/>
              </a:ext>
            </a:extLst>
          </p:cNvPr>
          <p:cNvPicPr>
            <a:picLocks noChangeAspect="1"/>
          </p:cNvPicPr>
          <p:nvPr/>
        </p:nvPicPr>
        <p:blipFill>
          <a:blip r:embed="rId2"/>
          <a:stretch>
            <a:fillRect/>
          </a:stretch>
        </p:blipFill>
        <p:spPr>
          <a:xfrm>
            <a:off x="550863" y="3164861"/>
            <a:ext cx="5773738" cy="2511063"/>
          </a:xfrm>
          <a:custGeom>
            <a:avLst/>
            <a:gdLst/>
            <a:ahLst/>
            <a:cxnLst/>
            <a:rect l="l" t="t" r="r" b="b"/>
            <a:pathLst>
              <a:path w="5773738" h="3779838">
                <a:moveTo>
                  <a:pt x="0" y="0"/>
                </a:moveTo>
                <a:lnTo>
                  <a:pt x="5773738" y="0"/>
                </a:lnTo>
                <a:lnTo>
                  <a:pt x="5773738" y="3779838"/>
                </a:lnTo>
                <a:lnTo>
                  <a:pt x="0" y="3779838"/>
                </a:lnTo>
                <a:close/>
              </a:path>
            </a:pathLst>
          </a:custGeom>
        </p:spPr>
      </p:pic>
      <p:grpSp>
        <p:nvGrpSpPr>
          <p:cNvPr id="77" name="Group 76">
            <a:extLst>
              <a:ext uri="{FF2B5EF4-FFF2-40B4-BE49-F238E27FC236}">
                <a16:creationId xmlns:a16="http://schemas.microsoft.com/office/drawing/2014/main" id="{5A492954-D4E6-4FAF-94AC-292DFFFDC5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202" y="2017837"/>
            <a:ext cx="671610" cy="631474"/>
            <a:chOff x="8371777" y="4172213"/>
            <a:chExt cx="671610" cy="631474"/>
          </a:xfrm>
        </p:grpSpPr>
        <p:sp>
          <p:nvSpPr>
            <p:cNvPr id="78" name="Freeform: Shape 77">
              <a:extLst>
                <a:ext uri="{FF2B5EF4-FFF2-40B4-BE49-F238E27FC236}">
                  <a16:creationId xmlns:a16="http://schemas.microsoft.com/office/drawing/2014/main" id="{E2CFA88C-A736-419D-B7B6-6B912BB454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371777" y="4172213"/>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gs>
                <a:gs pos="30000">
                  <a:schemeClr val="bg2"/>
                </a:gs>
                <a:gs pos="40000">
                  <a:schemeClr val="bg2">
                    <a:lumMod val="90000"/>
                    <a:lumOff val="10000"/>
                  </a:schemeClr>
                </a:gs>
                <a:gs pos="100000">
                  <a:schemeClr val="bg2"/>
                </a:gs>
              </a:gsLst>
              <a:lin ang="10200000" scaled="0"/>
            </a:gradFill>
            <a:ln>
              <a:noFill/>
            </a:ln>
            <a:effectLst>
              <a:innerShdw blurRad="127000" dist="50800" dir="4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 name="Oval 78">
              <a:extLst>
                <a:ext uri="{FF2B5EF4-FFF2-40B4-BE49-F238E27FC236}">
                  <a16:creationId xmlns:a16="http://schemas.microsoft.com/office/drawing/2014/main" id="{55E877B2-A66B-45DC-892C-B19FB8171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638387" y="4349560"/>
              <a:ext cx="270000" cy="540000"/>
            </a:xfrm>
            <a:prstGeom prst="ellipse">
              <a:avLst/>
            </a:prstGeom>
            <a:gradFill>
              <a:gsLst>
                <a:gs pos="100000">
                  <a:schemeClr val="bg2"/>
                </a:gs>
                <a:gs pos="0">
                  <a:schemeClr val="bg2">
                    <a:lumMod val="75000"/>
                    <a:lumOff val="25000"/>
                  </a:schemeClr>
                </a:gs>
              </a:gsLst>
              <a:lin ang="16200000" scaled="0"/>
            </a:gradFill>
            <a:ln>
              <a:noFill/>
            </a:ln>
            <a:effectLst>
              <a:innerShdw blurRad="1270000" dist="2540000">
                <a:schemeClr val="bg2">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Subtitle 2">
            <a:extLst>
              <a:ext uri="{FF2B5EF4-FFF2-40B4-BE49-F238E27FC236}">
                <a16:creationId xmlns:a16="http://schemas.microsoft.com/office/drawing/2014/main" id="{C1474440-1DAC-0D28-C5A8-31A8B0375A98}"/>
              </a:ext>
            </a:extLst>
          </p:cNvPr>
          <p:cNvSpPr>
            <a:spLocks noGrp="1"/>
          </p:cNvSpPr>
          <p:nvPr>
            <p:ph type="subTitle" idx="1"/>
          </p:nvPr>
        </p:nvSpPr>
        <p:spPr>
          <a:xfrm>
            <a:off x="6875464" y="1520826"/>
            <a:ext cx="4765672" cy="3023040"/>
          </a:xfrm>
        </p:spPr>
        <p:txBody>
          <a:bodyPr vert="horz" wrap="square" lIns="0" tIns="0" rIns="0" bIns="0" rtlCol="0" anchor="t">
            <a:noAutofit/>
          </a:bodyPr>
          <a:lstStyle/>
          <a:p>
            <a:pPr indent="-228600">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Module: Operating Hotel Facilities</a:t>
            </a:r>
          </a:p>
          <a:p>
            <a:pPr indent="-228600">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Student name: Monica Lezaar </a:t>
            </a:r>
          </a:p>
          <a:p>
            <a:pPr indent="-228600">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Student ID number:  2117385</a:t>
            </a:r>
          </a:p>
          <a:p>
            <a:pPr indent="-228600">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Module code: BMIH4006</a:t>
            </a:r>
          </a:p>
          <a:p>
            <a:pPr indent="-228600">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Academic Tutor name: Muhammad     			                      Cassamo</a:t>
            </a:r>
          </a:p>
        </p:txBody>
      </p:sp>
      <p:sp>
        <p:nvSpPr>
          <p:cNvPr id="81" name="Freeform: Shape 80">
            <a:extLst>
              <a:ext uri="{FF2B5EF4-FFF2-40B4-BE49-F238E27FC236}">
                <a16:creationId xmlns:a16="http://schemas.microsoft.com/office/drawing/2014/main" id="{20373973-4586-48A3-ADF2-95A571530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7376" y="5520977"/>
            <a:ext cx="1972470" cy="1337023"/>
          </a:xfrm>
          <a:custGeom>
            <a:avLst/>
            <a:gdLst>
              <a:gd name="connsiteX0" fmla="*/ 986235 w 1972470"/>
              <a:gd name="connsiteY0" fmla="*/ 0 h 1337023"/>
              <a:gd name="connsiteX1" fmla="*/ 1972470 w 1972470"/>
              <a:gd name="connsiteY1" fmla="*/ 986235 h 1337023"/>
              <a:gd name="connsiteX2" fmla="*/ 1928131 w 1972470"/>
              <a:gd name="connsiteY2" fmla="*/ 1279512 h 1337023"/>
              <a:gd name="connsiteX3" fmla="*/ 1907081 w 1972470"/>
              <a:gd name="connsiteY3" fmla="*/ 1337023 h 1337023"/>
              <a:gd name="connsiteX4" fmla="*/ 65389 w 1972470"/>
              <a:gd name="connsiteY4" fmla="*/ 1337023 h 1337023"/>
              <a:gd name="connsiteX5" fmla="*/ 44339 w 1972470"/>
              <a:gd name="connsiteY5" fmla="*/ 1279512 h 1337023"/>
              <a:gd name="connsiteX6" fmla="*/ 0 w 1972470"/>
              <a:gd name="connsiteY6" fmla="*/ 986235 h 1337023"/>
              <a:gd name="connsiteX7" fmla="*/ 986235 w 1972470"/>
              <a:gd name="connsiteY7" fmla="*/ 0 h 13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337023">
                <a:moveTo>
                  <a:pt x="986235" y="0"/>
                </a:moveTo>
                <a:cubicBezTo>
                  <a:pt x="1530918" y="0"/>
                  <a:pt x="1972470" y="441552"/>
                  <a:pt x="1972470" y="986235"/>
                </a:cubicBezTo>
                <a:cubicBezTo>
                  <a:pt x="1972470" y="1088363"/>
                  <a:pt x="1956947" y="1186866"/>
                  <a:pt x="1928131" y="1279512"/>
                </a:cubicBezTo>
                <a:lnTo>
                  <a:pt x="1907081" y="1337023"/>
                </a:lnTo>
                <a:lnTo>
                  <a:pt x="65389" y="1337023"/>
                </a:lnTo>
                <a:lnTo>
                  <a:pt x="44339" y="1279512"/>
                </a:lnTo>
                <a:cubicBezTo>
                  <a:pt x="15523" y="1186866"/>
                  <a:pt x="0" y="1088363"/>
                  <a:pt x="0" y="986235"/>
                </a:cubicBezTo>
                <a:cubicBezTo>
                  <a:pt x="0" y="441552"/>
                  <a:pt x="441552" y="0"/>
                  <a:pt x="986235" y="0"/>
                </a:cubicBezTo>
                <a:close/>
              </a:path>
            </a:pathLst>
          </a:custGeom>
          <a:gradFill flip="none" rotWithShape="1">
            <a:gsLst>
              <a:gs pos="100000">
                <a:schemeClr val="bg2">
                  <a:lumMod val="75000"/>
                  <a:lumOff val="25000"/>
                </a:schemeClr>
              </a:gs>
              <a:gs pos="71000">
                <a:schemeClr val="bg2">
                  <a:lumMod val="100000"/>
                </a:schemeClr>
              </a:gs>
            </a:gsLst>
            <a:path path="circle">
              <a:fillToRect l="100000" b="100000"/>
            </a:path>
            <a:tileRect t="-100000" r="-100000"/>
          </a:gradFill>
          <a:ln>
            <a:noFill/>
          </a:ln>
          <a:effectLst>
            <a:innerShdw blurRad="381000" dist="177800" dir="189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996187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1" name="Freeform: Shape 10">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Oval 11">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Shape 13">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6" name="Rectangle 15">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C42884C5-F6D6-7CCB-828A-FB2564B3EE2F}"/>
              </a:ext>
            </a:extLst>
          </p:cNvPr>
          <p:cNvGraphicFramePr/>
          <p:nvPr>
            <p:extLst>
              <p:ext uri="{D42A27DB-BD31-4B8C-83A1-F6EECF244321}">
                <p14:modId xmlns:p14="http://schemas.microsoft.com/office/powerpoint/2010/main" val="3400606041"/>
              </p:ext>
            </p:extLst>
          </p:nvPr>
        </p:nvGraphicFramePr>
        <p:xfrm>
          <a:off x="656492" y="313253"/>
          <a:ext cx="8020404" cy="19399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CCBDD053-B1BE-3250-FA67-2FF51EA28C36}"/>
              </a:ext>
            </a:extLst>
          </p:cNvPr>
          <p:cNvPicPr>
            <a:picLocks noChangeAspect="1"/>
          </p:cNvPicPr>
          <p:nvPr/>
        </p:nvPicPr>
        <p:blipFill>
          <a:blip r:embed="rId8"/>
          <a:stretch>
            <a:fillRect/>
          </a:stretch>
        </p:blipFill>
        <p:spPr>
          <a:xfrm>
            <a:off x="10527833" y="202410"/>
            <a:ext cx="1527743" cy="663956"/>
          </a:xfrm>
          <a:prstGeom prst="rect">
            <a:avLst/>
          </a:prstGeom>
        </p:spPr>
      </p:pic>
      <p:sp>
        <p:nvSpPr>
          <p:cNvPr id="8" name="TextBox 7">
            <a:extLst>
              <a:ext uri="{FF2B5EF4-FFF2-40B4-BE49-F238E27FC236}">
                <a16:creationId xmlns:a16="http://schemas.microsoft.com/office/drawing/2014/main" id="{5914A56E-722D-FF7D-6476-88E9ECE2BFF4}"/>
              </a:ext>
            </a:extLst>
          </p:cNvPr>
          <p:cNvSpPr txBox="1"/>
          <p:nvPr/>
        </p:nvSpPr>
        <p:spPr>
          <a:xfrm>
            <a:off x="8447035" y="1311679"/>
            <a:ext cx="1484756" cy="369332"/>
          </a:xfrm>
          <a:prstGeom prst="rect">
            <a:avLst/>
          </a:prstGeom>
          <a:noFill/>
        </p:spPr>
        <p:txBody>
          <a:bodyPr wrap="square">
            <a:spAutoFit/>
          </a:bodyPr>
          <a:lstStyle/>
          <a:p>
            <a:r>
              <a:rPr lang="en-US" dirty="0"/>
              <a:t>(Ryba, 2021)</a:t>
            </a:r>
          </a:p>
        </p:txBody>
      </p:sp>
      <p:graphicFrame>
        <p:nvGraphicFramePr>
          <p:cNvPr id="4" name="Table 6">
            <a:extLst>
              <a:ext uri="{FF2B5EF4-FFF2-40B4-BE49-F238E27FC236}">
                <a16:creationId xmlns:a16="http://schemas.microsoft.com/office/drawing/2014/main" id="{EB63C09C-43EA-1CB2-6D90-2D81619A0C5D}"/>
              </a:ext>
            </a:extLst>
          </p:cNvPr>
          <p:cNvGraphicFramePr>
            <a:graphicFrameLocks noGrp="1"/>
          </p:cNvGraphicFramePr>
          <p:nvPr>
            <p:extLst>
              <p:ext uri="{D42A27DB-BD31-4B8C-83A1-F6EECF244321}">
                <p14:modId xmlns:p14="http://schemas.microsoft.com/office/powerpoint/2010/main" val="3600709042"/>
              </p:ext>
            </p:extLst>
          </p:nvPr>
        </p:nvGraphicFramePr>
        <p:xfrm>
          <a:off x="774845" y="2563379"/>
          <a:ext cx="4079631" cy="2286000"/>
        </p:xfrm>
        <a:graphic>
          <a:graphicData uri="http://schemas.openxmlformats.org/drawingml/2006/table">
            <a:tbl>
              <a:tblPr firstRow="1" bandRow="1">
                <a:tableStyleId>{5C22544A-7EE6-4342-B048-85BDC9FD1C3A}</a:tableStyleId>
              </a:tblPr>
              <a:tblGrid>
                <a:gridCol w="4079631">
                  <a:extLst>
                    <a:ext uri="{9D8B030D-6E8A-4147-A177-3AD203B41FA5}">
                      <a16:colId xmlns:a16="http://schemas.microsoft.com/office/drawing/2014/main" val="533888665"/>
                    </a:ext>
                  </a:extLst>
                </a:gridCol>
              </a:tblGrid>
              <a:tr h="21561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In the workplace, employee engagement can be defined as the emotional attachment between employees and their employers and their work ethics, values, philosophy, and objectives</a:t>
                      </a:r>
                    </a:p>
                    <a:p>
                      <a:endParaRPr lang="en-GB" dirty="0"/>
                    </a:p>
                  </a:txBody>
                  <a:tcPr/>
                </a:tc>
                <a:extLst>
                  <a:ext uri="{0D108BD9-81ED-4DB2-BD59-A6C34878D82A}">
                    <a16:rowId xmlns:a16="http://schemas.microsoft.com/office/drawing/2014/main" val="4286241458"/>
                  </a:ext>
                </a:extLst>
              </a:tr>
            </a:tbl>
          </a:graphicData>
        </a:graphic>
      </p:graphicFrame>
      <p:pic>
        <p:nvPicPr>
          <p:cNvPr id="3" name="Picture 2" descr="Graphical user interface, application, website&#10;&#10;Description automatically generated">
            <a:extLst>
              <a:ext uri="{FF2B5EF4-FFF2-40B4-BE49-F238E27FC236}">
                <a16:creationId xmlns:a16="http://schemas.microsoft.com/office/drawing/2014/main" id="{4C8925CC-8C4B-5FDD-FCAF-FBBB51A80D3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765832" y="2904656"/>
            <a:ext cx="4847161" cy="2923863"/>
          </a:xfrm>
          <a:prstGeom prst="rect">
            <a:avLst/>
          </a:prstGeom>
        </p:spPr>
      </p:pic>
    </p:spTree>
    <p:extLst>
      <p:ext uri="{BB962C8B-B14F-4D97-AF65-F5344CB8AC3E}">
        <p14:creationId xmlns:p14="http://schemas.microsoft.com/office/powerpoint/2010/main" val="2658943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C1274-60A3-90FA-063C-015D6EAEE197}"/>
              </a:ext>
            </a:extLst>
          </p:cNvPr>
          <p:cNvSpPr>
            <a:spLocks noGrp="1"/>
          </p:cNvSpPr>
          <p:nvPr>
            <p:ph type="title"/>
          </p:nvPr>
        </p:nvSpPr>
        <p:spPr>
          <a:xfrm>
            <a:off x="591068" y="986391"/>
            <a:ext cx="11009864" cy="548236"/>
          </a:xfrm>
        </p:spPr>
        <p:txBody>
          <a:bodyPr>
            <a:normAutofit fontScale="90000"/>
          </a:bodyPr>
          <a:lstStyle/>
          <a:p>
            <a:r>
              <a:rPr lang="en-US" sz="4000" dirty="0">
                <a:latin typeface="Arial" panose="020B0604020202020204" pitchFamily="34" charset="0"/>
                <a:cs typeface="Arial" panose="020B0604020202020204" pitchFamily="34" charset="0"/>
              </a:rPr>
              <a:t>THEORY MODEL FOR EMPLOYEE ENGAGEMENT</a:t>
            </a:r>
            <a:endParaRPr lang="en-GB" sz="40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0D14A448-09A4-1ADE-6F07-AA266586AFD0}"/>
              </a:ext>
            </a:extLst>
          </p:cNvPr>
          <p:cNvPicPr>
            <a:picLocks noGrp="1" noChangeAspect="1"/>
          </p:cNvPicPr>
          <p:nvPr>
            <p:ph idx="1"/>
          </p:nvPr>
        </p:nvPicPr>
        <p:blipFill>
          <a:blip r:embed="rId3"/>
          <a:stretch>
            <a:fillRect/>
          </a:stretch>
        </p:blipFill>
        <p:spPr>
          <a:xfrm rot="19440057">
            <a:off x="7769798" y="4299284"/>
            <a:ext cx="3952875" cy="1389272"/>
          </a:xfrm>
          <a:prstGeom prst="rect">
            <a:avLst/>
          </a:prstGeom>
          <a:ln>
            <a:noFill/>
          </a:ln>
          <a:effectLst>
            <a:softEdge rad="112500"/>
          </a:effectLst>
        </p:spPr>
      </p:pic>
      <p:sp>
        <p:nvSpPr>
          <p:cNvPr id="7" name="TextBox 6">
            <a:extLst>
              <a:ext uri="{FF2B5EF4-FFF2-40B4-BE49-F238E27FC236}">
                <a16:creationId xmlns:a16="http://schemas.microsoft.com/office/drawing/2014/main" id="{25691E73-EF09-A251-A653-47DBBDBCEFEE}"/>
              </a:ext>
            </a:extLst>
          </p:cNvPr>
          <p:cNvSpPr txBox="1"/>
          <p:nvPr/>
        </p:nvSpPr>
        <p:spPr>
          <a:xfrm>
            <a:off x="1405044" y="1743781"/>
            <a:ext cx="6096000" cy="3693319"/>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AON-Hewitt model of engagement takes into account a number of factors important for optimum performance and productivity. These are composed of consciously chosen thoughts, emotions, intentions, and actions.</a:t>
            </a:r>
          </a:p>
          <a:p>
            <a:r>
              <a:rPr lang="en-US" dirty="0">
                <a:latin typeface="Arial" panose="020B0604020202020204" pitchFamily="34" charset="0"/>
                <a:cs typeface="Arial" panose="020B0604020202020204" pitchFamily="34" charset="0"/>
              </a:rPr>
              <a:t>The performance of the drivers affects the engagement outcomes listed below:</a:t>
            </a:r>
          </a:p>
          <a:p>
            <a:endParaRPr lang="en-US"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Say – will have positive things to say about the company to friends, potential employers, and clients.</a:t>
            </a:r>
          </a:p>
          <a:p>
            <a:pPr marL="342900" indent="-342900">
              <a:buFont typeface="+mj-lt"/>
              <a:buAutoNum type="arabicPeriod"/>
            </a:pPr>
            <a:r>
              <a:rPr lang="en-US" dirty="0">
                <a:latin typeface="Arial" panose="020B0604020202020204" pitchFamily="34" charset="0"/>
                <a:cs typeface="Arial" panose="020B0604020202020204" pitchFamily="34" charset="0"/>
              </a:rPr>
              <a:t>Stay – feel a sense of belonging and wouldn't leave the company easy.</a:t>
            </a:r>
          </a:p>
          <a:p>
            <a:pPr marL="342900" indent="-342900">
              <a:buFont typeface="+mj-lt"/>
              <a:buAutoNum type="arabicPeriod"/>
            </a:pPr>
            <a:r>
              <a:rPr lang="en-US" dirty="0">
                <a:latin typeface="Arial" panose="020B0604020202020204" pitchFamily="34" charset="0"/>
                <a:cs typeface="Arial" panose="020B0604020202020204" pitchFamily="34" charset="0"/>
              </a:rPr>
              <a:t>Strive – inspired to work hard and achieve success at work.</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3E5BCC4-4F31-6983-4B88-6BAD3E2EC06B}"/>
              </a:ext>
            </a:extLst>
          </p:cNvPr>
          <p:cNvSpPr txBox="1"/>
          <p:nvPr/>
        </p:nvSpPr>
        <p:spPr>
          <a:xfrm>
            <a:off x="6096000" y="6348262"/>
            <a:ext cx="2149642" cy="369332"/>
          </a:xfrm>
          <a:prstGeom prst="rect">
            <a:avLst/>
          </a:pr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Thompson, 2021</a:t>
            </a:r>
            <a:r>
              <a:rPr lang="en-GB" dirty="0"/>
              <a:t>)</a:t>
            </a:r>
          </a:p>
        </p:txBody>
      </p:sp>
      <p:pic>
        <p:nvPicPr>
          <p:cNvPr id="3" name="Picture 2">
            <a:extLst>
              <a:ext uri="{FF2B5EF4-FFF2-40B4-BE49-F238E27FC236}">
                <a16:creationId xmlns:a16="http://schemas.microsoft.com/office/drawing/2014/main" id="{8E605171-8EDC-A01F-CCEE-6D9348FA0318}"/>
              </a:ext>
            </a:extLst>
          </p:cNvPr>
          <p:cNvPicPr>
            <a:picLocks noChangeAspect="1"/>
          </p:cNvPicPr>
          <p:nvPr/>
        </p:nvPicPr>
        <p:blipFill>
          <a:blip r:embed="rId4"/>
          <a:stretch>
            <a:fillRect/>
          </a:stretch>
        </p:blipFill>
        <p:spPr>
          <a:xfrm>
            <a:off x="10535931" y="140406"/>
            <a:ext cx="1530229" cy="664522"/>
          </a:xfrm>
          <a:prstGeom prst="rect">
            <a:avLst/>
          </a:prstGeom>
        </p:spPr>
      </p:pic>
    </p:spTree>
    <p:extLst>
      <p:ext uri="{BB962C8B-B14F-4D97-AF65-F5344CB8AC3E}">
        <p14:creationId xmlns:p14="http://schemas.microsoft.com/office/powerpoint/2010/main" val="1254251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756374-1C56-029F-7B77-B8E9F1EF62E9}"/>
              </a:ext>
            </a:extLst>
          </p:cNvPr>
          <p:cNvPicPr>
            <a:picLocks noChangeAspect="1"/>
          </p:cNvPicPr>
          <p:nvPr/>
        </p:nvPicPr>
        <p:blipFill>
          <a:blip r:embed="rId3"/>
          <a:stretch>
            <a:fillRect/>
          </a:stretch>
        </p:blipFill>
        <p:spPr>
          <a:xfrm>
            <a:off x="10342033" y="117436"/>
            <a:ext cx="1524132" cy="658425"/>
          </a:xfrm>
          <a:prstGeom prst="rect">
            <a:avLst/>
          </a:prstGeom>
        </p:spPr>
      </p:pic>
      <p:sp>
        <p:nvSpPr>
          <p:cNvPr id="4" name="TextBox 3">
            <a:extLst>
              <a:ext uri="{FF2B5EF4-FFF2-40B4-BE49-F238E27FC236}">
                <a16:creationId xmlns:a16="http://schemas.microsoft.com/office/drawing/2014/main" id="{60865708-863A-C443-D2EE-B9936024AEBB}"/>
              </a:ext>
            </a:extLst>
          </p:cNvPr>
          <p:cNvSpPr txBox="1"/>
          <p:nvPr/>
        </p:nvSpPr>
        <p:spPr>
          <a:xfrm>
            <a:off x="1786596" y="351694"/>
            <a:ext cx="6668086" cy="1200329"/>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Why is employee engagement in the hospitality industry important?</a:t>
            </a:r>
          </a:p>
          <a:p>
            <a:endParaRPr lang="en-GB" sz="2400" dirty="0"/>
          </a:p>
        </p:txBody>
      </p:sp>
      <p:sp>
        <p:nvSpPr>
          <p:cNvPr id="10" name="TextBox 9">
            <a:extLst>
              <a:ext uri="{FF2B5EF4-FFF2-40B4-BE49-F238E27FC236}">
                <a16:creationId xmlns:a16="http://schemas.microsoft.com/office/drawing/2014/main" id="{B0CFCDAF-7196-C57F-8111-9952B2D0FB9A}"/>
              </a:ext>
            </a:extLst>
          </p:cNvPr>
          <p:cNvSpPr txBox="1"/>
          <p:nvPr/>
        </p:nvSpPr>
        <p:spPr>
          <a:xfrm>
            <a:off x="5838092" y="5418517"/>
            <a:ext cx="2011680" cy="369332"/>
          </a:xfrm>
          <a:prstGeom prst="rect">
            <a:avLst/>
          </a:prstGeom>
          <a:noFill/>
        </p:spPr>
        <p:txBody>
          <a:bodyPr wrap="square">
            <a:spAutoFit/>
          </a:bodyPr>
          <a:lstStyle/>
          <a:p>
            <a:r>
              <a:rPr lang="en-US" dirty="0"/>
              <a:t>(Kurtzman, 2017)</a:t>
            </a:r>
            <a:endParaRPr lang="en-GB" dirty="0"/>
          </a:p>
        </p:txBody>
      </p:sp>
      <p:graphicFrame>
        <p:nvGraphicFramePr>
          <p:cNvPr id="13" name="Table 13">
            <a:extLst>
              <a:ext uri="{FF2B5EF4-FFF2-40B4-BE49-F238E27FC236}">
                <a16:creationId xmlns:a16="http://schemas.microsoft.com/office/drawing/2014/main" id="{A6E0F509-4718-786E-8F1A-08C4C4BA9F73}"/>
              </a:ext>
            </a:extLst>
          </p:cNvPr>
          <p:cNvGraphicFramePr>
            <a:graphicFrameLocks noGrp="1"/>
          </p:cNvGraphicFramePr>
          <p:nvPr>
            <p:extLst>
              <p:ext uri="{D42A27DB-BD31-4B8C-83A1-F6EECF244321}">
                <p14:modId xmlns:p14="http://schemas.microsoft.com/office/powerpoint/2010/main" val="1809777498"/>
              </p:ext>
            </p:extLst>
          </p:nvPr>
        </p:nvGraphicFramePr>
        <p:xfrm>
          <a:off x="717452" y="1392702"/>
          <a:ext cx="7132320" cy="3770141"/>
        </p:xfrm>
        <a:graphic>
          <a:graphicData uri="http://schemas.openxmlformats.org/drawingml/2006/table">
            <a:tbl>
              <a:tblPr firstRow="1" bandRow="1">
                <a:tableStyleId>{5C22544A-7EE6-4342-B048-85BDC9FD1C3A}</a:tableStyleId>
              </a:tblPr>
              <a:tblGrid>
                <a:gridCol w="4671460">
                  <a:extLst>
                    <a:ext uri="{9D8B030D-6E8A-4147-A177-3AD203B41FA5}">
                      <a16:colId xmlns:a16="http://schemas.microsoft.com/office/drawing/2014/main" val="2384058034"/>
                    </a:ext>
                  </a:extLst>
                </a:gridCol>
                <a:gridCol w="2460860">
                  <a:extLst>
                    <a:ext uri="{9D8B030D-6E8A-4147-A177-3AD203B41FA5}">
                      <a16:colId xmlns:a16="http://schemas.microsoft.com/office/drawing/2014/main" val="1697447303"/>
                    </a:ext>
                  </a:extLst>
                </a:gridCol>
              </a:tblGrid>
              <a:tr h="3770141">
                <a:tc>
                  <a:txBody>
                    <a:bodyPr/>
                    <a:lstStyle/>
                    <a:p>
                      <a:endParaRPr lang="en-US" dirty="0"/>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There is a need for employee engagement in all industries, but it is particularly important in the hospitality industry.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Hospitality is customer-driven, so your employees are your biggest brand ambassadors.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Employees who have been trained provide better customer service, so keeping them engaged is the key to retaining them and keeping them satisfied.</a:t>
                      </a:r>
                    </a:p>
                  </a:txBody>
                  <a:tcPr/>
                </a:tc>
                <a:tc>
                  <a:txBody>
                    <a:bodyPr/>
                    <a:lstStyle/>
                    <a:p>
                      <a:endParaRPr lang="en-US" dirty="0"/>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It is crucial for service companies to hire, train, and retain great talent. A new employee must develop such a high level of knowledge and performance over time.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87694445"/>
                  </a:ext>
                </a:extLst>
              </a:tr>
            </a:tbl>
          </a:graphicData>
        </a:graphic>
      </p:graphicFrame>
      <p:pic>
        <p:nvPicPr>
          <p:cNvPr id="9" name="Picture 8" descr="A picture containing text, gear&#10;&#10;Description automatically generated">
            <a:extLst>
              <a:ext uri="{FF2B5EF4-FFF2-40B4-BE49-F238E27FC236}">
                <a16:creationId xmlns:a16="http://schemas.microsoft.com/office/drawing/2014/main" id="{27479E8D-1C44-745E-2ED9-B4569DDE8E2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93210" y="2464601"/>
            <a:ext cx="3803904" cy="3383280"/>
          </a:xfrm>
          <a:prstGeom prst="rect">
            <a:avLst/>
          </a:prstGeom>
        </p:spPr>
      </p:pic>
    </p:spTree>
    <p:extLst>
      <p:ext uri="{BB962C8B-B14F-4D97-AF65-F5344CB8AC3E}">
        <p14:creationId xmlns:p14="http://schemas.microsoft.com/office/powerpoint/2010/main" val="78695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FC22B4-FC34-5D5A-7107-A2E3F8EA122D}"/>
              </a:ext>
            </a:extLst>
          </p:cNvPr>
          <p:cNvPicPr>
            <a:picLocks noChangeAspect="1"/>
          </p:cNvPicPr>
          <p:nvPr/>
        </p:nvPicPr>
        <p:blipFill>
          <a:blip r:embed="rId3"/>
          <a:stretch>
            <a:fillRect/>
          </a:stretch>
        </p:blipFill>
        <p:spPr>
          <a:xfrm>
            <a:off x="10440507" y="356587"/>
            <a:ext cx="1524132" cy="658425"/>
          </a:xfrm>
          <a:prstGeom prst="rect">
            <a:avLst/>
          </a:prstGeom>
        </p:spPr>
      </p:pic>
      <p:sp>
        <p:nvSpPr>
          <p:cNvPr id="4" name="TextBox 3">
            <a:extLst>
              <a:ext uri="{FF2B5EF4-FFF2-40B4-BE49-F238E27FC236}">
                <a16:creationId xmlns:a16="http://schemas.microsoft.com/office/drawing/2014/main" id="{E6C6F2D7-2FF0-AAE4-4836-3EED65946DA3}"/>
              </a:ext>
            </a:extLst>
          </p:cNvPr>
          <p:cNvSpPr txBox="1"/>
          <p:nvPr/>
        </p:nvSpPr>
        <p:spPr>
          <a:xfrm>
            <a:off x="1477108" y="436020"/>
            <a:ext cx="796583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THE IMPORTANCE OF EMPLOYEE ENGAGEMENT</a:t>
            </a:r>
          </a:p>
        </p:txBody>
      </p:sp>
      <p:graphicFrame>
        <p:nvGraphicFramePr>
          <p:cNvPr id="11" name="Table 11">
            <a:extLst>
              <a:ext uri="{FF2B5EF4-FFF2-40B4-BE49-F238E27FC236}">
                <a16:creationId xmlns:a16="http://schemas.microsoft.com/office/drawing/2014/main" id="{A9B1F7C4-63CF-F822-475E-867A8CF40DFE}"/>
              </a:ext>
            </a:extLst>
          </p:cNvPr>
          <p:cNvGraphicFramePr>
            <a:graphicFrameLocks noGrp="1"/>
          </p:cNvGraphicFramePr>
          <p:nvPr>
            <p:extLst>
              <p:ext uri="{D42A27DB-BD31-4B8C-83A1-F6EECF244321}">
                <p14:modId xmlns:p14="http://schemas.microsoft.com/office/powerpoint/2010/main" val="943501819"/>
              </p:ext>
            </p:extLst>
          </p:nvPr>
        </p:nvGraphicFramePr>
        <p:xfrm>
          <a:off x="1477108" y="1364566"/>
          <a:ext cx="6105379" cy="1643056"/>
        </p:xfrm>
        <a:graphic>
          <a:graphicData uri="http://schemas.openxmlformats.org/drawingml/2006/table">
            <a:tbl>
              <a:tblPr firstRow="1" bandRow="1">
                <a:tableStyleId>{5C22544A-7EE6-4342-B048-85BDC9FD1C3A}</a:tableStyleId>
              </a:tblPr>
              <a:tblGrid>
                <a:gridCol w="6105379">
                  <a:extLst>
                    <a:ext uri="{9D8B030D-6E8A-4147-A177-3AD203B41FA5}">
                      <a16:colId xmlns:a16="http://schemas.microsoft.com/office/drawing/2014/main" val="2966276132"/>
                    </a:ext>
                  </a:extLst>
                </a:gridCol>
              </a:tblGrid>
              <a:tr h="1643056">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Makes work more productive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Promotes coordination and dialogue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Establishes ties and trust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Enhancing staff happiness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Increases job satisfaction</a:t>
                      </a:r>
                    </a:p>
                  </a:txBody>
                  <a:tcPr/>
                </a:tc>
                <a:extLst>
                  <a:ext uri="{0D108BD9-81ED-4DB2-BD59-A6C34878D82A}">
                    <a16:rowId xmlns:a16="http://schemas.microsoft.com/office/drawing/2014/main" val="1454284134"/>
                  </a:ext>
                </a:extLst>
              </a:tr>
            </a:tbl>
          </a:graphicData>
        </a:graphic>
      </p:graphicFrame>
      <p:graphicFrame>
        <p:nvGraphicFramePr>
          <p:cNvPr id="12" name="Table 12">
            <a:extLst>
              <a:ext uri="{FF2B5EF4-FFF2-40B4-BE49-F238E27FC236}">
                <a16:creationId xmlns:a16="http://schemas.microsoft.com/office/drawing/2014/main" id="{1CCD4471-384B-1152-A0E7-9820A871D141}"/>
              </a:ext>
            </a:extLst>
          </p:cNvPr>
          <p:cNvGraphicFramePr>
            <a:graphicFrameLocks noGrp="1"/>
          </p:cNvGraphicFramePr>
          <p:nvPr>
            <p:extLst>
              <p:ext uri="{D42A27DB-BD31-4B8C-83A1-F6EECF244321}">
                <p14:modId xmlns:p14="http://schemas.microsoft.com/office/powerpoint/2010/main" val="1884271710"/>
              </p:ext>
            </p:extLst>
          </p:nvPr>
        </p:nvGraphicFramePr>
        <p:xfrm>
          <a:off x="5767754" y="3258475"/>
          <a:ext cx="4009292" cy="929006"/>
        </p:xfrm>
        <a:graphic>
          <a:graphicData uri="http://schemas.openxmlformats.org/drawingml/2006/table">
            <a:tbl>
              <a:tblPr firstRow="1" bandRow="1">
                <a:tableStyleId>{5C22544A-7EE6-4342-B048-85BDC9FD1C3A}</a:tableStyleId>
              </a:tblPr>
              <a:tblGrid>
                <a:gridCol w="4009292">
                  <a:extLst>
                    <a:ext uri="{9D8B030D-6E8A-4147-A177-3AD203B41FA5}">
                      <a16:colId xmlns:a16="http://schemas.microsoft.com/office/drawing/2014/main" val="501886294"/>
                    </a:ext>
                  </a:extLst>
                </a:gridCol>
              </a:tblGrid>
              <a:tr h="929006">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Develops corporate culture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Lowers employee turnover</a:t>
                      </a:r>
                    </a:p>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More effective at finding talent</a:t>
                      </a:r>
                    </a:p>
                  </a:txBody>
                  <a:tcPr/>
                </a:tc>
                <a:extLst>
                  <a:ext uri="{0D108BD9-81ED-4DB2-BD59-A6C34878D82A}">
                    <a16:rowId xmlns:a16="http://schemas.microsoft.com/office/drawing/2014/main" val="3201469065"/>
                  </a:ext>
                </a:extLst>
              </a:tr>
            </a:tbl>
          </a:graphicData>
        </a:graphic>
      </p:graphicFrame>
      <p:graphicFrame>
        <p:nvGraphicFramePr>
          <p:cNvPr id="13" name="Table 13">
            <a:extLst>
              <a:ext uri="{FF2B5EF4-FFF2-40B4-BE49-F238E27FC236}">
                <a16:creationId xmlns:a16="http://schemas.microsoft.com/office/drawing/2014/main" id="{FB57F816-E304-3772-D479-CFB6591AF3C7}"/>
              </a:ext>
            </a:extLst>
          </p:cNvPr>
          <p:cNvGraphicFramePr>
            <a:graphicFrameLocks noGrp="1"/>
          </p:cNvGraphicFramePr>
          <p:nvPr>
            <p:extLst>
              <p:ext uri="{D42A27DB-BD31-4B8C-83A1-F6EECF244321}">
                <p14:modId xmlns:p14="http://schemas.microsoft.com/office/powerpoint/2010/main" val="1929021950"/>
              </p:ext>
            </p:extLst>
          </p:nvPr>
        </p:nvGraphicFramePr>
        <p:xfrm>
          <a:off x="7413674" y="4684542"/>
          <a:ext cx="3277772" cy="1273126"/>
        </p:xfrm>
        <a:graphic>
          <a:graphicData uri="http://schemas.openxmlformats.org/drawingml/2006/table">
            <a:tbl>
              <a:tblPr firstRow="1" bandRow="1">
                <a:tableStyleId>{5C22544A-7EE6-4342-B048-85BDC9FD1C3A}</a:tableStyleId>
              </a:tblPr>
              <a:tblGrid>
                <a:gridCol w="3277772">
                  <a:extLst>
                    <a:ext uri="{9D8B030D-6E8A-4147-A177-3AD203B41FA5}">
                      <a16:colId xmlns:a16="http://schemas.microsoft.com/office/drawing/2014/main" val="1682623822"/>
                    </a:ext>
                  </a:extLst>
                </a:gridCol>
              </a:tblGrid>
              <a:tr h="1273126">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Charms customers and retains employee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Builds success</a:t>
                      </a:r>
                    </a:p>
                    <a:p>
                      <a:endParaRPr lang="en-GB" dirty="0"/>
                    </a:p>
                  </a:txBody>
                  <a:tcPr/>
                </a:tc>
                <a:extLst>
                  <a:ext uri="{0D108BD9-81ED-4DB2-BD59-A6C34878D82A}">
                    <a16:rowId xmlns:a16="http://schemas.microsoft.com/office/drawing/2014/main" val="3086002034"/>
                  </a:ext>
                </a:extLst>
              </a:tr>
            </a:tbl>
          </a:graphicData>
        </a:graphic>
      </p:graphicFrame>
      <p:sp>
        <p:nvSpPr>
          <p:cNvPr id="5" name="TextBox 4">
            <a:extLst>
              <a:ext uri="{FF2B5EF4-FFF2-40B4-BE49-F238E27FC236}">
                <a16:creationId xmlns:a16="http://schemas.microsoft.com/office/drawing/2014/main" id="{948D0C0C-960C-51BC-5FEF-5FD413486F58}"/>
              </a:ext>
            </a:extLst>
          </p:cNvPr>
          <p:cNvSpPr txBox="1"/>
          <p:nvPr/>
        </p:nvSpPr>
        <p:spPr>
          <a:xfrm>
            <a:off x="900334" y="4168784"/>
            <a:ext cx="4375052" cy="2308324"/>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People are one of the most important assets a company can have. The importance of employee engagement is due to this. Keep them happy and continually raise their level of satisfaction, and the company will be assured of a contented staff and long-term financial success.</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B32A799-5207-CC10-C54C-944ED31AF956}"/>
              </a:ext>
            </a:extLst>
          </p:cNvPr>
          <p:cNvPicPr>
            <a:picLocks noChangeAspect="1"/>
          </p:cNvPicPr>
          <p:nvPr/>
        </p:nvPicPr>
        <p:blipFill>
          <a:blip r:embed="rId4"/>
          <a:stretch>
            <a:fillRect/>
          </a:stretch>
        </p:blipFill>
        <p:spPr>
          <a:xfrm>
            <a:off x="8202574" y="1163914"/>
            <a:ext cx="3526008" cy="2014862"/>
          </a:xfrm>
          <a:prstGeom prst="rect">
            <a:avLst/>
          </a:prstGeom>
        </p:spPr>
      </p:pic>
      <p:sp>
        <p:nvSpPr>
          <p:cNvPr id="8" name="TextBox 7">
            <a:extLst>
              <a:ext uri="{FF2B5EF4-FFF2-40B4-BE49-F238E27FC236}">
                <a16:creationId xmlns:a16="http://schemas.microsoft.com/office/drawing/2014/main" id="{0831C644-590E-347B-B443-0F579238216D}"/>
              </a:ext>
            </a:extLst>
          </p:cNvPr>
          <p:cNvSpPr txBox="1"/>
          <p:nvPr/>
        </p:nvSpPr>
        <p:spPr>
          <a:xfrm>
            <a:off x="8202574" y="6206421"/>
            <a:ext cx="2237933" cy="369332"/>
          </a:xfrm>
          <a:prstGeom prst="rect">
            <a:avLst/>
          </a:prstGeom>
          <a:noFill/>
        </p:spPr>
        <p:txBody>
          <a:bodyPr wrap="square">
            <a:spAutoFit/>
          </a:bodyPr>
          <a:lstStyle/>
          <a:p>
            <a:r>
              <a:rPr lang="en-GB" dirty="0"/>
              <a:t>(Stephanou, 2020)</a:t>
            </a:r>
          </a:p>
        </p:txBody>
      </p:sp>
    </p:spTree>
    <p:extLst>
      <p:ext uri="{BB962C8B-B14F-4D97-AF65-F5344CB8AC3E}">
        <p14:creationId xmlns:p14="http://schemas.microsoft.com/office/powerpoint/2010/main" val="763431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1" name="Freeform: Shape 20">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Oval 21">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Shape 23">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6" name="Rectangle 25">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A407DDB-2199-DA07-5389-61D3ED48FB70}"/>
              </a:ext>
            </a:extLst>
          </p:cNvPr>
          <p:cNvSpPr txBox="1"/>
          <p:nvPr/>
        </p:nvSpPr>
        <p:spPr>
          <a:xfrm>
            <a:off x="1046628" y="543409"/>
            <a:ext cx="7800410" cy="707886"/>
          </a:xfrm>
          <a:prstGeom prst="rect">
            <a:avLst/>
          </a:prstGeom>
          <a:noFill/>
        </p:spPr>
        <p:txBody>
          <a:bodyPr wrap="square">
            <a:spAutoFit/>
          </a:bodyPr>
          <a:lstStyle/>
          <a:p>
            <a:r>
              <a:rPr lang="en-GB" sz="4000" dirty="0">
                <a:latin typeface="Arial" panose="020B0604020202020204" pitchFamily="34" charset="0"/>
                <a:cs typeface="Arial" panose="020B0604020202020204" pitchFamily="34" charset="0"/>
              </a:rPr>
              <a:t>Data &amp; statistic </a:t>
            </a:r>
          </a:p>
        </p:txBody>
      </p:sp>
      <p:pic>
        <p:nvPicPr>
          <p:cNvPr id="11" name="Picture 10" descr="Chart, pie chart&#10;&#10;Description automatically generated">
            <a:extLst>
              <a:ext uri="{FF2B5EF4-FFF2-40B4-BE49-F238E27FC236}">
                <a16:creationId xmlns:a16="http://schemas.microsoft.com/office/drawing/2014/main" id="{BA56F62F-A096-71E8-46E1-73B5119CE8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76622" y="576478"/>
            <a:ext cx="3503677" cy="2895848"/>
          </a:xfrm>
          <a:prstGeom prst="rect">
            <a:avLst/>
          </a:prstGeom>
        </p:spPr>
      </p:pic>
      <p:sp>
        <p:nvSpPr>
          <p:cNvPr id="18" name="TextBox 17">
            <a:extLst>
              <a:ext uri="{FF2B5EF4-FFF2-40B4-BE49-F238E27FC236}">
                <a16:creationId xmlns:a16="http://schemas.microsoft.com/office/drawing/2014/main" id="{9981D81B-8AF2-44E3-18B7-1FFB84C0DAD3}"/>
              </a:ext>
            </a:extLst>
          </p:cNvPr>
          <p:cNvSpPr txBox="1"/>
          <p:nvPr/>
        </p:nvSpPr>
        <p:spPr>
          <a:xfrm>
            <a:off x="673431" y="1305189"/>
            <a:ext cx="4559752" cy="923330"/>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According to Gallup, only 13% of workers globally are actively engaged in their jobs.</a:t>
            </a:r>
          </a:p>
          <a:p>
            <a:endParaRPr lang="en-GB" dirty="0"/>
          </a:p>
        </p:txBody>
      </p:sp>
      <p:sp>
        <p:nvSpPr>
          <p:cNvPr id="24" name="TextBox 23">
            <a:extLst>
              <a:ext uri="{FF2B5EF4-FFF2-40B4-BE49-F238E27FC236}">
                <a16:creationId xmlns:a16="http://schemas.microsoft.com/office/drawing/2014/main" id="{B4591FE6-B509-E86A-CAEF-9EC052E6D06E}"/>
              </a:ext>
            </a:extLst>
          </p:cNvPr>
          <p:cNvSpPr txBox="1"/>
          <p:nvPr/>
        </p:nvSpPr>
        <p:spPr>
          <a:xfrm rot="11044896" flipV="1">
            <a:off x="9773407" y="3654574"/>
            <a:ext cx="1922585" cy="369332"/>
          </a:xfrm>
          <a:prstGeom prst="rect">
            <a:avLst/>
          </a:prstGeom>
          <a:noFill/>
        </p:spPr>
        <p:txBody>
          <a:bodyPr wrap="square">
            <a:spAutoFit/>
          </a:bodyPr>
          <a:lstStyle/>
          <a:p>
            <a:r>
              <a:rPr lang="en-US" dirty="0"/>
              <a:t>(</a:t>
            </a:r>
            <a:r>
              <a:rPr lang="en-US" dirty="0">
                <a:latin typeface="Arial" panose="020B0604020202020204" pitchFamily="34" charset="0"/>
                <a:cs typeface="Arial" panose="020B0604020202020204" pitchFamily="34" charset="0"/>
              </a:rPr>
              <a:t>Crabtree, 2013</a:t>
            </a:r>
            <a:r>
              <a:rPr lang="en-US" dirty="0"/>
              <a:t>)</a:t>
            </a:r>
            <a:endParaRPr lang="en-GB" dirty="0"/>
          </a:p>
        </p:txBody>
      </p:sp>
      <p:pic>
        <p:nvPicPr>
          <p:cNvPr id="25" name="Picture 24">
            <a:extLst>
              <a:ext uri="{FF2B5EF4-FFF2-40B4-BE49-F238E27FC236}">
                <a16:creationId xmlns:a16="http://schemas.microsoft.com/office/drawing/2014/main" id="{BFAF8AAD-25EC-B443-4EEA-6B30E98723DF}"/>
              </a:ext>
            </a:extLst>
          </p:cNvPr>
          <p:cNvPicPr>
            <a:picLocks noChangeAspect="1"/>
          </p:cNvPicPr>
          <p:nvPr/>
        </p:nvPicPr>
        <p:blipFill>
          <a:blip r:embed="rId5"/>
          <a:stretch>
            <a:fillRect/>
          </a:stretch>
        </p:blipFill>
        <p:spPr>
          <a:xfrm>
            <a:off x="1084767" y="2502590"/>
            <a:ext cx="6980154" cy="3850274"/>
          </a:xfrm>
          <a:prstGeom prst="rect">
            <a:avLst/>
          </a:prstGeom>
        </p:spPr>
      </p:pic>
      <p:sp>
        <p:nvSpPr>
          <p:cNvPr id="27" name="TextBox 26">
            <a:extLst>
              <a:ext uri="{FF2B5EF4-FFF2-40B4-BE49-F238E27FC236}">
                <a16:creationId xmlns:a16="http://schemas.microsoft.com/office/drawing/2014/main" id="{40F3B2D5-A630-FF20-FB9F-473E5CAA9B23}"/>
              </a:ext>
            </a:extLst>
          </p:cNvPr>
          <p:cNvSpPr txBox="1"/>
          <p:nvPr/>
        </p:nvSpPr>
        <p:spPr>
          <a:xfrm>
            <a:off x="8144097" y="5837712"/>
            <a:ext cx="225644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(Harter, 2020)</a:t>
            </a:r>
          </a:p>
        </p:txBody>
      </p:sp>
    </p:spTree>
    <p:extLst>
      <p:ext uri="{BB962C8B-B14F-4D97-AF65-F5344CB8AC3E}">
        <p14:creationId xmlns:p14="http://schemas.microsoft.com/office/powerpoint/2010/main" val="599134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B6CA76-5C70-3C76-6189-3936040B8252}"/>
              </a:ext>
            </a:extLst>
          </p:cNvPr>
          <p:cNvPicPr>
            <a:picLocks noChangeAspect="1"/>
          </p:cNvPicPr>
          <p:nvPr/>
        </p:nvPicPr>
        <p:blipFill>
          <a:blip r:embed="rId3"/>
          <a:stretch>
            <a:fillRect/>
          </a:stretch>
        </p:blipFill>
        <p:spPr>
          <a:xfrm>
            <a:off x="10454574" y="201843"/>
            <a:ext cx="1524132" cy="658425"/>
          </a:xfrm>
          <a:prstGeom prst="rect">
            <a:avLst/>
          </a:prstGeom>
        </p:spPr>
      </p:pic>
      <p:sp>
        <p:nvSpPr>
          <p:cNvPr id="4" name="TextBox 3">
            <a:extLst>
              <a:ext uri="{FF2B5EF4-FFF2-40B4-BE49-F238E27FC236}">
                <a16:creationId xmlns:a16="http://schemas.microsoft.com/office/drawing/2014/main" id="{FDCA9B97-694C-C62B-C4D6-2D76E0131CF6}"/>
              </a:ext>
            </a:extLst>
          </p:cNvPr>
          <p:cNvSpPr txBox="1"/>
          <p:nvPr/>
        </p:nvSpPr>
        <p:spPr>
          <a:xfrm>
            <a:off x="1167802" y="413702"/>
            <a:ext cx="8974447" cy="1077218"/>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Employee Engagement Increases Customer Satisfaction</a:t>
            </a:r>
          </a:p>
        </p:txBody>
      </p:sp>
      <p:sp>
        <p:nvSpPr>
          <p:cNvPr id="6" name="TextBox 5">
            <a:extLst>
              <a:ext uri="{FF2B5EF4-FFF2-40B4-BE49-F238E27FC236}">
                <a16:creationId xmlns:a16="http://schemas.microsoft.com/office/drawing/2014/main" id="{C838746B-CA7D-9955-A0F0-56DE62893DF0}"/>
              </a:ext>
            </a:extLst>
          </p:cNvPr>
          <p:cNvSpPr txBox="1"/>
          <p:nvPr/>
        </p:nvSpPr>
        <p:spPr>
          <a:xfrm>
            <a:off x="2387990" y="3244334"/>
            <a:ext cx="6098344" cy="369332"/>
          </a:xfrm>
          <a:prstGeom prst="rect">
            <a:avLst/>
          </a:prstGeom>
          <a:noFill/>
        </p:spPr>
        <p:txBody>
          <a:bodyPr wrap="square">
            <a:spAutoFit/>
          </a:bodyPr>
          <a:lstStyle/>
          <a:p>
            <a:r>
              <a:rPr lang="en-GB" dirty="0"/>
              <a:t> </a:t>
            </a:r>
          </a:p>
        </p:txBody>
      </p:sp>
      <p:sp>
        <p:nvSpPr>
          <p:cNvPr id="8" name="TextBox 7">
            <a:extLst>
              <a:ext uri="{FF2B5EF4-FFF2-40B4-BE49-F238E27FC236}">
                <a16:creationId xmlns:a16="http://schemas.microsoft.com/office/drawing/2014/main" id="{1E517E24-E697-F7E6-2752-DB0A3693C8C8}"/>
              </a:ext>
            </a:extLst>
          </p:cNvPr>
          <p:cNvSpPr txBox="1"/>
          <p:nvPr/>
        </p:nvSpPr>
        <p:spPr>
          <a:xfrm>
            <a:off x="6466450" y="1880466"/>
            <a:ext cx="3604844" cy="3170099"/>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When it comes to interacting with customers, employee who are passionate about their work are often the best.</a:t>
            </a:r>
          </a:p>
          <a:p>
            <a:endParaRPr lang="en-US" sz="3200" dirty="0"/>
          </a:p>
        </p:txBody>
      </p:sp>
      <p:pic>
        <p:nvPicPr>
          <p:cNvPr id="10" name="Picture 9">
            <a:extLst>
              <a:ext uri="{FF2B5EF4-FFF2-40B4-BE49-F238E27FC236}">
                <a16:creationId xmlns:a16="http://schemas.microsoft.com/office/drawing/2014/main" id="{3C254EF9-82C7-A77F-DFA6-4C607B9C89FF}"/>
              </a:ext>
            </a:extLst>
          </p:cNvPr>
          <p:cNvPicPr>
            <a:picLocks noChangeAspect="1"/>
          </p:cNvPicPr>
          <p:nvPr/>
        </p:nvPicPr>
        <p:blipFill>
          <a:blip r:embed="rId4"/>
          <a:stretch>
            <a:fillRect/>
          </a:stretch>
        </p:blipFill>
        <p:spPr>
          <a:xfrm flipH="1">
            <a:off x="1131275" y="1392702"/>
            <a:ext cx="4964724" cy="4974831"/>
          </a:xfrm>
          <a:prstGeom prst="rect">
            <a:avLst/>
          </a:prstGeom>
        </p:spPr>
      </p:pic>
      <p:sp>
        <p:nvSpPr>
          <p:cNvPr id="12" name="TextBox 11">
            <a:extLst>
              <a:ext uri="{FF2B5EF4-FFF2-40B4-BE49-F238E27FC236}">
                <a16:creationId xmlns:a16="http://schemas.microsoft.com/office/drawing/2014/main" id="{3756E4BE-BBFB-1C58-CBB9-6E08177AB84F}"/>
              </a:ext>
            </a:extLst>
          </p:cNvPr>
          <p:cNvSpPr txBox="1"/>
          <p:nvPr/>
        </p:nvSpPr>
        <p:spPr>
          <a:xfrm>
            <a:off x="8585394" y="5255445"/>
            <a:ext cx="169809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(Singh, 2014)</a:t>
            </a:r>
          </a:p>
        </p:txBody>
      </p:sp>
    </p:spTree>
    <p:extLst>
      <p:ext uri="{BB962C8B-B14F-4D97-AF65-F5344CB8AC3E}">
        <p14:creationId xmlns:p14="http://schemas.microsoft.com/office/powerpoint/2010/main" val="85544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62E68E-69F6-A6C1-1A09-792A12700D76}"/>
              </a:ext>
            </a:extLst>
          </p:cNvPr>
          <p:cNvPicPr>
            <a:picLocks noChangeAspect="1"/>
          </p:cNvPicPr>
          <p:nvPr/>
        </p:nvPicPr>
        <p:blipFill>
          <a:blip r:embed="rId3"/>
          <a:stretch>
            <a:fillRect/>
          </a:stretch>
        </p:blipFill>
        <p:spPr>
          <a:xfrm>
            <a:off x="10454574" y="201842"/>
            <a:ext cx="1524132" cy="658425"/>
          </a:xfrm>
          <a:prstGeom prst="rect">
            <a:avLst/>
          </a:prstGeom>
        </p:spPr>
      </p:pic>
      <p:sp>
        <p:nvSpPr>
          <p:cNvPr id="4" name="TextBox 3">
            <a:extLst>
              <a:ext uri="{FF2B5EF4-FFF2-40B4-BE49-F238E27FC236}">
                <a16:creationId xmlns:a16="http://schemas.microsoft.com/office/drawing/2014/main" id="{FC46E56D-786D-39E4-EF02-93EC0D1C8CA3}"/>
              </a:ext>
            </a:extLst>
          </p:cNvPr>
          <p:cNvSpPr txBox="1"/>
          <p:nvPr/>
        </p:nvSpPr>
        <p:spPr>
          <a:xfrm>
            <a:off x="2700997" y="201842"/>
            <a:ext cx="6263639"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BENEFITS OF EMPLOYEE ENGAGEMENT</a:t>
            </a:r>
          </a:p>
        </p:txBody>
      </p:sp>
      <p:graphicFrame>
        <p:nvGraphicFramePr>
          <p:cNvPr id="5" name="Table 6">
            <a:extLst>
              <a:ext uri="{FF2B5EF4-FFF2-40B4-BE49-F238E27FC236}">
                <a16:creationId xmlns:a16="http://schemas.microsoft.com/office/drawing/2014/main" id="{4F7D4DA2-E98D-6FC4-F7A4-A37707CCCDBC}"/>
              </a:ext>
            </a:extLst>
          </p:cNvPr>
          <p:cNvGraphicFramePr>
            <a:graphicFrameLocks noGrp="1"/>
          </p:cNvGraphicFramePr>
          <p:nvPr>
            <p:extLst>
              <p:ext uri="{D42A27DB-BD31-4B8C-83A1-F6EECF244321}">
                <p14:modId xmlns:p14="http://schemas.microsoft.com/office/powerpoint/2010/main" val="1725205266"/>
              </p:ext>
            </p:extLst>
          </p:nvPr>
        </p:nvGraphicFramePr>
        <p:xfrm>
          <a:off x="1519311" y="1758460"/>
          <a:ext cx="9495693" cy="2419645"/>
        </p:xfrm>
        <a:graphic>
          <a:graphicData uri="http://schemas.openxmlformats.org/drawingml/2006/table">
            <a:tbl>
              <a:tblPr firstRow="1" bandRow="1">
                <a:tableStyleId>{5C22544A-7EE6-4342-B048-85BDC9FD1C3A}</a:tableStyleId>
              </a:tblPr>
              <a:tblGrid>
                <a:gridCol w="4526975">
                  <a:extLst>
                    <a:ext uri="{9D8B030D-6E8A-4147-A177-3AD203B41FA5}">
                      <a16:colId xmlns:a16="http://schemas.microsoft.com/office/drawing/2014/main" val="423764118"/>
                    </a:ext>
                  </a:extLst>
                </a:gridCol>
                <a:gridCol w="4968718">
                  <a:extLst>
                    <a:ext uri="{9D8B030D-6E8A-4147-A177-3AD203B41FA5}">
                      <a16:colId xmlns:a16="http://schemas.microsoft.com/office/drawing/2014/main" val="419685716"/>
                    </a:ext>
                  </a:extLst>
                </a:gridCol>
              </a:tblGrid>
              <a:tr h="1083132">
                <a:tc>
                  <a:txBody>
                    <a:bodyPr/>
                    <a:lstStyle/>
                    <a:p>
                      <a:r>
                        <a:rPr lang="en-GB" sz="3200" dirty="0">
                          <a:latin typeface="Arial" panose="020B0604020202020204" pitchFamily="34" charset="0"/>
                          <a:cs typeface="Arial" panose="020B0604020202020204" pitchFamily="34" charset="0"/>
                        </a:rPr>
                        <a:t>Employee Satisfaction</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Rewards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Respect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Positive working environment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Open communication</a:t>
                      </a:r>
                    </a:p>
                  </a:txBody>
                  <a:tcPr/>
                </a:tc>
                <a:extLst>
                  <a:ext uri="{0D108BD9-81ED-4DB2-BD59-A6C34878D82A}">
                    <a16:rowId xmlns:a16="http://schemas.microsoft.com/office/drawing/2014/main" val="3892581371"/>
                  </a:ext>
                </a:extLst>
              </a:tr>
              <a:tr h="1230925">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behavior of an engaged employee is enthusiastic and happy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Inspires co-workers to do their best </a:t>
                      </a:r>
                    </a:p>
                  </a:txBody>
                  <a:tcPr/>
                </a:tc>
                <a:tc>
                  <a:txBody>
                    <a:bodyPr/>
                    <a:lstStyle/>
                    <a:p>
                      <a:r>
                        <a:rPr lang="en-GB" sz="3200" dirty="0">
                          <a:latin typeface="Arial" panose="020B0604020202020204" pitchFamily="34" charset="0"/>
                          <a:cs typeface="Arial" panose="020B0604020202020204" pitchFamily="34" charset="0"/>
                        </a:rPr>
                        <a:t>Impact on co-workers</a:t>
                      </a:r>
                    </a:p>
                  </a:txBody>
                  <a:tcPr/>
                </a:tc>
                <a:extLst>
                  <a:ext uri="{0D108BD9-81ED-4DB2-BD59-A6C34878D82A}">
                    <a16:rowId xmlns:a16="http://schemas.microsoft.com/office/drawing/2014/main" val="2086036634"/>
                  </a:ext>
                </a:extLst>
              </a:tr>
            </a:tbl>
          </a:graphicData>
        </a:graphic>
      </p:graphicFrame>
      <p:pic>
        <p:nvPicPr>
          <p:cNvPr id="3" name="Picture 2">
            <a:extLst>
              <a:ext uri="{FF2B5EF4-FFF2-40B4-BE49-F238E27FC236}">
                <a16:creationId xmlns:a16="http://schemas.microsoft.com/office/drawing/2014/main" id="{3F0304F2-A265-8D0E-E672-603A70E723EB}"/>
              </a:ext>
            </a:extLst>
          </p:cNvPr>
          <p:cNvPicPr>
            <a:picLocks noChangeAspect="1"/>
          </p:cNvPicPr>
          <p:nvPr/>
        </p:nvPicPr>
        <p:blipFill>
          <a:blip r:embed="rId4"/>
          <a:stretch>
            <a:fillRect/>
          </a:stretch>
        </p:blipFill>
        <p:spPr>
          <a:xfrm>
            <a:off x="2925591" y="4643143"/>
            <a:ext cx="6039045" cy="2013015"/>
          </a:xfrm>
          <a:prstGeom prst="rect">
            <a:avLst/>
          </a:prstGeom>
        </p:spPr>
      </p:pic>
      <p:sp>
        <p:nvSpPr>
          <p:cNvPr id="7" name="TextBox 6">
            <a:extLst>
              <a:ext uri="{FF2B5EF4-FFF2-40B4-BE49-F238E27FC236}">
                <a16:creationId xmlns:a16="http://schemas.microsoft.com/office/drawing/2014/main" id="{CDD31343-BBA3-209B-60BA-5E5EDF55C2D6}"/>
              </a:ext>
            </a:extLst>
          </p:cNvPr>
          <p:cNvSpPr txBox="1"/>
          <p:nvPr/>
        </p:nvSpPr>
        <p:spPr>
          <a:xfrm>
            <a:off x="8852338" y="1758461"/>
            <a:ext cx="2036057"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(HR In Asia,2018)</a:t>
            </a:r>
          </a:p>
        </p:txBody>
      </p:sp>
    </p:spTree>
    <p:extLst>
      <p:ext uri="{BB962C8B-B14F-4D97-AF65-F5344CB8AC3E}">
        <p14:creationId xmlns:p14="http://schemas.microsoft.com/office/powerpoint/2010/main" val="334727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DF81D13-21D8-DB5D-5DB8-96FB9152A05F}"/>
              </a:ext>
            </a:extLst>
          </p:cNvPr>
          <p:cNvPicPr>
            <a:picLocks noChangeAspect="1"/>
          </p:cNvPicPr>
          <p:nvPr/>
        </p:nvPicPr>
        <p:blipFill>
          <a:blip r:embed="rId3"/>
          <a:stretch>
            <a:fillRect/>
          </a:stretch>
        </p:blipFill>
        <p:spPr>
          <a:xfrm>
            <a:off x="10468641" y="229978"/>
            <a:ext cx="1524132" cy="658425"/>
          </a:xfrm>
          <a:prstGeom prst="rect">
            <a:avLst/>
          </a:prstGeom>
        </p:spPr>
      </p:pic>
      <p:graphicFrame>
        <p:nvGraphicFramePr>
          <p:cNvPr id="3" name="Table 4">
            <a:extLst>
              <a:ext uri="{FF2B5EF4-FFF2-40B4-BE49-F238E27FC236}">
                <a16:creationId xmlns:a16="http://schemas.microsoft.com/office/drawing/2014/main" id="{67F5A7AB-A427-3C71-154A-BBA0DFC1EA8F}"/>
              </a:ext>
            </a:extLst>
          </p:cNvPr>
          <p:cNvGraphicFramePr>
            <a:graphicFrameLocks noGrp="1"/>
          </p:cNvGraphicFramePr>
          <p:nvPr>
            <p:extLst>
              <p:ext uri="{D42A27DB-BD31-4B8C-83A1-F6EECF244321}">
                <p14:modId xmlns:p14="http://schemas.microsoft.com/office/powerpoint/2010/main" val="793310541"/>
              </p:ext>
            </p:extLst>
          </p:nvPr>
        </p:nvGraphicFramePr>
        <p:xfrm>
          <a:off x="1589649" y="1069145"/>
          <a:ext cx="8595359" cy="4979117"/>
        </p:xfrm>
        <a:graphic>
          <a:graphicData uri="http://schemas.openxmlformats.org/drawingml/2006/table">
            <a:tbl>
              <a:tblPr firstRow="1" bandRow="1">
                <a:tableStyleId>{5C22544A-7EE6-4342-B048-85BDC9FD1C3A}</a:tableStyleId>
              </a:tblPr>
              <a:tblGrid>
                <a:gridCol w="4041062">
                  <a:extLst>
                    <a:ext uri="{9D8B030D-6E8A-4147-A177-3AD203B41FA5}">
                      <a16:colId xmlns:a16="http://schemas.microsoft.com/office/drawing/2014/main" val="2235048868"/>
                    </a:ext>
                  </a:extLst>
                </a:gridCol>
                <a:gridCol w="4554297">
                  <a:extLst>
                    <a:ext uri="{9D8B030D-6E8A-4147-A177-3AD203B41FA5}">
                      <a16:colId xmlns:a16="http://schemas.microsoft.com/office/drawing/2014/main" val="1395781999"/>
                    </a:ext>
                  </a:extLst>
                </a:gridCol>
              </a:tblGrid>
              <a:tr h="1626317">
                <a:tc>
                  <a:txBody>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Happiness increases productivity</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Employee engagement inevitably leads to increased productivity (21%).</a:t>
                      </a:r>
                      <a:endParaRPr lang="en-GB"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latin typeface="Arial" panose="020B0604020202020204" pitchFamily="34" charset="0"/>
                          <a:cs typeface="Arial" panose="020B0604020202020204" pitchFamily="34" charset="0"/>
                        </a:rPr>
                        <a:t>Better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latin typeface="Arial" panose="020B0604020202020204" pitchFamily="34" charset="0"/>
                          <a:cs typeface="Arial" panose="020B0604020202020204" pitchFamily="34" charset="0"/>
                        </a:rPr>
                        <a:t>           productivity</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84454321"/>
                  </a:ext>
                </a:extLst>
              </a:tr>
              <a:tr h="16263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latin typeface="Arial" panose="020B0604020202020204" pitchFamily="34" charset="0"/>
                          <a:cs typeface="Arial" panose="020B0604020202020204" pitchFamily="34" charset="0"/>
                        </a:rPr>
                        <a:t>Better Customer Service </a:t>
                      </a:r>
                    </a:p>
                    <a:p>
                      <a:endParaRPr lang="en-GB"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Customers are satisfied when their employees are happy.</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Increased levels of employee engagement result in 10% greater customer feedback.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3744670"/>
                  </a:ext>
                </a:extLst>
              </a:tr>
              <a:tr h="8559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A more engaged workplace results in 41% fewer quality errors.</a:t>
                      </a:r>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latin typeface="Arial" panose="020B0604020202020204" pitchFamily="34" charset="0"/>
                          <a:cs typeface="Arial" panose="020B0604020202020204" pitchFamily="34" charset="0"/>
                        </a:rPr>
                        <a:t>Better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latin typeface="Arial" panose="020B0604020202020204" pitchFamily="34" charset="0"/>
                          <a:cs typeface="Arial" panose="020B0604020202020204" pitchFamily="34" charset="0"/>
                        </a:rPr>
                        <a:t>         Quality</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74387049"/>
                  </a:ext>
                </a:extLst>
              </a:tr>
            </a:tbl>
          </a:graphicData>
        </a:graphic>
      </p:graphicFrame>
    </p:spTree>
    <p:extLst>
      <p:ext uri="{BB962C8B-B14F-4D97-AF65-F5344CB8AC3E}">
        <p14:creationId xmlns:p14="http://schemas.microsoft.com/office/powerpoint/2010/main" val="3560797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80BBB8C-AE5D-1F06-54CF-809A2D5D399A}"/>
              </a:ext>
            </a:extLst>
          </p:cNvPr>
          <p:cNvPicPr>
            <a:picLocks noChangeAspect="1"/>
          </p:cNvPicPr>
          <p:nvPr/>
        </p:nvPicPr>
        <p:blipFill>
          <a:blip r:embed="rId3"/>
          <a:stretch>
            <a:fillRect/>
          </a:stretch>
        </p:blipFill>
        <p:spPr>
          <a:xfrm>
            <a:off x="10468643" y="244046"/>
            <a:ext cx="1524132" cy="658425"/>
          </a:xfrm>
          <a:prstGeom prst="rect">
            <a:avLst/>
          </a:prstGeom>
        </p:spPr>
      </p:pic>
      <p:graphicFrame>
        <p:nvGraphicFramePr>
          <p:cNvPr id="11" name="Table 11">
            <a:extLst>
              <a:ext uri="{FF2B5EF4-FFF2-40B4-BE49-F238E27FC236}">
                <a16:creationId xmlns:a16="http://schemas.microsoft.com/office/drawing/2014/main" id="{DE238082-78A7-B558-FE4F-673F615047BD}"/>
              </a:ext>
            </a:extLst>
          </p:cNvPr>
          <p:cNvGraphicFramePr>
            <a:graphicFrameLocks noGrp="1"/>
          </p:cNvGraphicFramePr>
          <p:nvPr>
            <p:extLst>
              <p:ext uri="{D42A27DB-BD31-4B8C-83A1-F6EECF244321}">
                <p14:modId xmlns:p14="http://schemas.microsoft.com/office/powerpoint/2010/main" val="2680148391"/>
              </p:ext>
            </p:extLst>
          </p:nvPr>
        </p:nvGraphicFramePr>
        <p:xfrm>
          <a:off x="1871003" y="872197"/>
          <a:ext cx="8148320" cy="5033683"/>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404194841"/>
                    </a:ext>
                  </a:extLst>
                </a:gridCol>
                <a:gridCol w="4064000">
                  <a:extLst>
                    <a:ext uri="{9D8B030D-6E8A-4147-A177-3AD203B41FA5}">
                      <a16:colId xmlns:a16="http://schemas.microsoft.com/office/drawing/2014/main" val="4023780822"/>
                    </a:ext>
                  </a:extLst>
                </a:gridCol>
              </a:tblGrid>
              <a:tr h="1558963">
                <a:tc>
                  <a:txBody>
                    <a:bodyPr/>
                    <a:lstStyle/>
                    <a:p>
                      <a:r>
                        <a:rPr lang="en-GB" sz="3200" dirty="0">
                          <a:latin typeface="Arial" panose="020B0604020202020204" pitchFamily="34" charset="0"/>
                          <a:cs typeface="Arial" panose="020B0604020202020204" pitchFamily="34" charset="0"/>
                        </a:rPr>
                        <a:t>Innovation</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Engaged employees are more innovative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reat the company as though it were their own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96044433"/>
                  </a:ext>
                </a:extLst>
              </a:tr>
              <a:tr h="152868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Employee engagement also increases the focus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development of efficient natural communication is also aided by higher participation.</a:t>
                      </a:r>
                      <a:endParaRPr lang="en-GB" dirty="0">
                        <a:latin typeface="Arial" panose="020B0604020202020204" pitchFamily="34" charset="0"/>
                        <a:cs typeface="Arial" panose="020B0604020202020204" pitchFamily="34" charset="0"/>
                      </a:endParaRPr>
                    </a:p>
                  </a:txBody>
                  <a:tcPr/>
                </a:tc>
                <a:tc>
                  <a:txBody>
                    <a:bodyPr/>
                    <a:lstStyle/>
                    <a:p>
                      <a:r>
                        <a:rPr lang="en-GB" sz="3200" dirty="0">
                          <a:latin typeface="Arial" panose="020B0604020202020204" pitchFamily="34" charset="0"/>
                          <a:cs typeface="Arial" panose="020B0604020202020204" pitchFamily="34" charset="0"/>
                        </a:rPr>
                        <a:t>Improved communication</a:t>
                      </a:r>
                    </a:p>
                  </a:txBody>
                  <a:tcPr/>
                </a:tc>
                <a:extLst>
                  <a:ext uri="{0D108BD9-81ED-4DB2-BD59-A6C34878D82A}">
                    <a16:rowId xmlns:a16="http://schemas.microsoft.com/office/drawing/2014/main" val="3801699921"/>
                  </a:ext>
                </a:extLst>
              </a:tr>
              <a:tr h="1528689">
                <a:tc>
                  <a:txBody>
                    <a:bodyPr/>
                    <a:lstStyle/>
                    <a:p>
                      <a:r>
                        <a:rPr lang="en-GB" sz="3200" dirty="0">
                          <a:latin typeface="Arial" panose="020B0604020202020204" pitchFamily="34" charset="0"/>
                          <a:cs typeface="Arial" panose="020B0604020202020204" pitchFamily="34" charset="0"/>
                        </a:rPr>
                        <a:t>Employee Safety</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Engaged workplaces are safer for employees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Employees that are engaged tend to pay more attention to their workplaces.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77977735"/>
                  </a:ext>
                </a:extLst>
              </a:tr>
            </a:tbl>
          </a:graphicData>
        </a:graphic>
      </p:graphicFrame>
    </p:spTree>
    <p:extLst>
      <p:ext uri="{BB962C8B-B14F-4D97-AF65-F5344CB8AC3E}">
        <p14:creationId xmlns:p14="http://schemas.microsoft.com/office/powerpoint/2010/main" val="60887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F2F817-CCB3-986C-92F9-08959E7460D6}"/>
              </a:ext>
            </a:extLst>
          </p:cNvPr>
          <p:cNvPicPr>
            <a:picLocks noChangeAspect="1"/>
          </p:cNvPicPr>
          <p:nvPr/>
        </p:nvPicPr>
        <p:blipFill>
          <a:blip r:embed="rId3"/>
          <a:stretch>
            <a:fillRect/>
          </a:stretch>
        </p:blipFill>
        <p:spPr>
          <a:xfrm>
            <a:off x="10482710" y="131504"/>
            <a:ext cx="1524132" cy="658425"/>
          </a:xfrm>
          <a:prstGeom prst="rect">
            <a:avLst/>
          </a:prstGeom>
        </p:spPr>
      </p:pic>
      <p:graphicFrame>
        <p:nvGraphicFramePr>
          <p:cNvPr id="6" name="Table 6">
            <a:extLst>
              <a:ext uri="{FF2B5EF4-FFF2-40B4-BE49-F238E27FC236}">
                <a16:creationId xmlns:a16="http://schemas.microsoft.com/office/drawing/2014/main" id="{2D00B1F7-2493-E0F2-3743-8B98A34EE521}"/>
              </a:ext>
            </a:extLst>
          </p:cNvPr>
          <p:cNvGraphicFramePr>
            <a:graphicFrameLocks noGrp="1"/>
          </p:cNvGraphicFramePr>
          <p:nvPr>
            <p:extLst>
              <p:ext uri="{D42A27DB-BD31-4B8C-83A1-F6EECF244321}">
                <p14:modId xmlns:p14="http://schemas.microsoft.com/office/powerpoint/2010/main" val="3703180596"/>
              </p:ext>
            </p:extLst>
          </p:nvPr>
        </p:nvGraphicFramePr>
        <p:xfrm>
          <a:off x="886266" y="2011680"/>
          <a:ext cx="8679765" cy="4385604"/>
        </p:xfrm>
        <a:graphic>
          <a:graphicData uri="http://schemas.openxmlformats.org/drawingml/2006/table">
            <a:tbl>
              <a:tblPr firstRow="1" bandRow="1">
                <a:tableStyleId>{5C22544A-7EE6-4342-B048-85BDC9FD1C3A}</a:tableStyleId>
              </a:tblPr>
              <a:tblGrid>
                <a:gridCol w="2893255">
                  <a:extLst>
                    <a:ext uri="{9D8B030D-6E8A-4147-A177-3AD203B41FA5}">
                      <a16:colId xmlns:a16="http://schemas.microsoft.com/office/drawing/2014/main" val="3585455280"/>
                    </a:ext>
                  </a:extLst>
                </a:gridCol>
                <a:gridCol w="2893255">
                  <a:extLst>
                    <a:ext uri="{9D8B030D-6E8A-4147-A177-3AD203B41FA5}">
                      <a16:colId xmlns:a16="http://schemas.microsoft.com/office/drawing/2014/main" val="3063830867"/>
                    </a:ext>
                  </a:extLst>
                </a:gridCol>
                <a:gridCol w="2893255">
                  <a:extLst>
                    <a:ext uri="{9D8B030D-6E8A-4147-A177-3AD203B41FA5}">
                      <a16:colId xmlns:a16="http://schemas.microsoft.com/office/drawing/2014/main" val="2917342572"/>
                    </a:ext>
                  </a:extLst>
                </a:gridCol>
              </a:tblGrid>
              <a:tr h="2143565">
                <a:tc>
                  <a:txBody>
                    <a:bodyPr/>
                    <a:lstStyle/>
                    <a:p>
                      <a:r>
                        <a:rPr lang="en-GB" dirty="0">
                          <a:latin typeface="Arial" panose="020B0604020202020204" pitchFamily="34" charset="0"/>
                          <a:cs typeface="Arial" panose="020B0604020202020204" pitchFamily="34" charset="0"/>
                        </a:rPr>
                        <a:t>34% of the millennials (who worked at 5-7 organisation) did not trust their manager</a:t>
                      </a:r>
                    </a:p>
                  </a:txBody>
                  <a:tcPr/>
                </a:tc>
                <a:tc>
                  <a:txBody>
                    <a:bodyPr/>
                    <a:lstStyle/>
                    <a:p>
                      <a:r>
                        <a:rPr lang="en-GB" dirty="0">
                          <a:latin typeface="Arial" panose="020B0604020202020204" pitchFamily="34" charset="0"/>
                          <a:cs typeface="Arial" panose="020B0604020202020204" pitchFamily="34" charset="0"/>
                        </a:rPr>
                        <a:t>39% of employees are happy 80% to work harder if they feel good at their current position</a:t>
                      </a:r>
                    </a:p>
                  </a:txBody>
                  <a:tcPr/>
                </a:tc>
                <a:tc>
                  <a:txBody>
                    <a:bodyPr/>
                    <a:lstStyle/>
                    <a:p>
                      <a:r>
                        <a:rPr lang="en-GB" dirty="0">
                          <a:latin typeface="Arial" panose="020B0604020202020204" pitchFamily="34" charset="0"/>
                          <a:cs typeface="Arial" panose="020B0604020202020204" pitchFamily="34" charset="0"/>
                        </a:rPr>
                        <a:t>70% of disengaged workers are not confident in the abilities of their senior leadership</a:t>
                      </a:r>
                    </a:p>
                  </a:txBody>
                  <a:tcPr/>
                </a:tc>
                <a:extLst>
                  <a:ext uri="{0D108BD9-81ED-4DB2-BD59-A6C34878D82A}">
                    <a16:rowId xmlns:a16="http://schemas.microsoft.com/office/drawing/2014/main" val="1717806020"/>
                  </a:ext>
                </a:extLst>
              </a:tr>
              <a:tr h="2242039">
                <a:tc>
                  <a:txBody>
                    <a:bodyPr/>
                    <a:lstStyle/>
                    <a:p>
                      <a:r>
                        <a:rPr lang="en-US" dirty="0">
                          <a:latin typeface="Arial" panose="020B0604020202020204" pitchFamily="34" charset="0"/>
                          <a:cs typeface="Arial" panose="020B0604020202020204" pitchFamily="34" charset="0"/>
                        </a:rPr>
                        <a:t>46% of workers don't believe their leadership abilities are improving.</a:t>
                      </a:r>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80% of disengaged workers say their immediate manager is unpleasant to deal with.</a:t>
                      </a:r>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54% of employees are engaged because of their employers' social contributions.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9280689"/>
                  </a:ext>
                </a:extLst>
              </a:tr>
            </a:tbl>
          </a:graphicData>
        </a:graphic>
      </p:graphicFrame>
      <p:sp>
        <p:nvSpPr>
          <p:cNvPr id="8" name="TextBox 7">
            <a:extLst>
              <a:ext uri="{FF2B5EF4-FFF2-40B4-BE49-F238E27FC236}">
                <a16:creationId xmlns:a16="http://schemas.microsoft.com/office/drawing/2014/main" id="{C0F5BE54-1821-0612-753D-650592B1E3C3}"/>
              </a:ext>
            </a:extLst>
          </p:cNvPr>
          <p:cNvSpPr txBox="1"/>
          <p:nvPr/>
        </p:nvSpPr>
        <p:spPr>
          <a:xfrm>
            <a:off x="1195756" y="217337"/>
            <a:ext cx="9006447" cy="1323439"/>
          </a:xfrm>
          <a:prstGeom prst="rect">
            <a:avLst/>
          </a:prstGeom>
          <a:noFill/>
        </p:spPr>
        <p:txBody>
          <a:bodyPr wrap="square">
            <a:spAutoFit/>
          </a:bodyPr>
          <a:lstStyle/>
          <a:p>
            <a:r>
              <a:rPr lang="en-GB" sz="4000" dirty="0">
                <a:latin typeface="Arial" panose="020B0604020202020204" pitchFamily="34" charset="0"/>
                <a:cs typeface="Arial" panose="020B0604020202020204" pitchFamily="34" charset="0"/>
              </a:rPr>
              <a:t>KEY DRIVES OF EMPLOYEE MANAGEMENT</a:t>
            </a:r>
          </a:p>
        </p:txBody>
      </p:sp>
      <p:sp>
        <p:nvSpPr>
          <p:cNvPr id="12" name="TextBox 11">
            <a:extLst>
              <a:ext uri="{FF2B5EF4-FFF2-40B4-BE49-F238E27FC236}">
                <a16:creationId xmlns:a16="http://schemas.microsoft.com/office/drawing/2014/main" id="{07FC3DE7-53EA-2187-8501-C6CC38B6B302}"/>
              </a:ext>
            </a:extLst>
          </p:cNvPr>
          <p:cNvSpPr txBox="1"/>
          <p:nvPr/>
        </p:nvSpPr>
        <p:spPr>
          <a:xfrm>
            <a:off x="10159998" y="6212618"/>
            <a:ext cx="1713133"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(Kumar, 2018)</a:t>
            </a:r>
          </a:p>
        </p:txBody>
      </p:sp>
    </p:spTree>
    <p:extLst>
      <p:ext uri="{BB962C8B-B14F-4D97-AF65-F5344CB8AC3E}">
        <p14:creationId xmlns:p14="http://schemas.microsoft.com/office/powerpoint/2010/main" val="422921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34EEE3-F5D4-02D8-F65C-50B2684B090E}"/>
              </a:ext>
            </a:extLst>
          </p:cNvPr>
          <p:cNvPicPr>
            <a:picLocks noChangeAspect="1"/>
          </p:cNvPicPr>
          <p:nvPr/>
        </p:nvPicPr>
        <p:blipFill>
          <a:blip r:embed="rId2"/>
          <a:stretch>
            <a:fillRect/>
          </a:stretch>
        </p:blipFill>
        <p:spPr>
          <a:xfrm>
            <a:off x="10496777" y="173707"/>
            <a:ext cx="1524132" cy="658425"/>
          </a:xfrm>
          <a:prstGeom prst="rect">
            <a:avLst/>
          </a:prstGeom>
        </p:spPr>
      </p:pic>
      <p:graphicFrame>
        <p:nvGraphicFramePr>
          <p:cNvPr id="3" name="Table 3">
            <a:extLst>
              <a:ext uri="{FF2B5EF4-FFF2-40B4-BE49-F238E27FC236}">
                <a16:creationId xmlns:a16="http://schemas.microsoft.com/office/drawing/2014/main" id="{545D9DF4-612C-8946-D322-E1DD64DEB261}"/>
              </a:ext>
            </a:extLst>
          </p:cNvPr>
          <p:cNvGraphicFramePr>
            <a:graphicFrameLocks noGrp="1"/>
          </p:cNvGraphicFramePr>
          <p:nvPr>
            <p:extLst>
              <p:ext uri="{D42A27DB-BD31-4B8C-83A1-F6EECF244321}">
                <p14:modId xmlns:p14="http://schemas.microsoft.com/office/powerpoint/2010/main" val="320574928"/>
              </p:ext>
            </p:extLst>
          </p:nvPr>
        </p:nvGraphicFramePr>
        <p:xfrm>
          <a:off x="1505242" y="736105"/>
          <a:ext cx="7990449" cy="5497352"/>
        </p:xfrm>
        <a:graphic>
          <a:graphicData uri="http://schemas.openxmlformats.org/drawingml/2006/table">
            <a:tbl>
              <a:tblPr firstRow="1" bandRow="1">
                <a:tableStyleId>{5C22544A-7EE6-4342-B048-85BDC9FD1C3A}</a:tableStyleId>
              </a:tblPr>
              <a:tblGrid>
                <a:gridCol w="7990449">
                  <a:extLst>
                    <a:ext uri="{9D8B030D-6E8A-4147-A177-3AD203B41FA5}">
                      <a16:colId xmlns:a16="http://schemas.microsoft.com/office/drawing/2014/main" val="2755796727"/>
                    </a:ext>
                  </a:extLst>
                </a:gridCol>
              </a:tblGrid>
              <a:tr h="1077158">
                <a:tc>
                  <a:txBody>
                    <a:bodyPr/>
                    <a:lstStyle/>
                    <a:p>
                      <a:r>
                        <a:rPr lang="en-GB" sz="3600" dirty="0">
                          <a:latin typeface="Arial" panose="020B0604020202020204" pitchFamily="34" charset="0"/>
                          <a:cs typeface="Arial" panose="020B0604020202020204" pitchFamily="34" charset="0"/>
                        </a:rPr>
                        <a:t>TRAITS ENGAGED EMPLOYEES EXHIBIT</a:t>
                      </a:r>
                    </a:p>
                  </a:txBody>
                  <a:tcPr/>
                </a:tc>
                <a:extLst>
                  <a:ext uri="{0D108BD9-81ED-4DB2-BD59-A6C34878D82A}">
                    <a16:rowId xmlns:a16="http://schemas.microsoft.com/office/drawing/2014/main" val="2880109812"/>
                  </a:ext>
                </a:extLst>
              </a:tr>
              <a:tr h="1077158">
                <a:tc>
                  <a:txBody>
                    <a:bodyPr/>
                    <a:lstStyle/>
                    <a:p>
                      <a:r>
                        <a:rPr lang="en-GB" sz="2400" dirty="0">
                          <a:latin typeface="Arial" panose="020B0604020202020204" pitchFamily="34" charset="0"/>
                          <a:cs typeface="Arial" panose="020B0604020202020204" pitchFamily="34" charset="0"/>
                        </a:rPr>
                        <a:t>ENTHUSIASM</a:t>
                      </a:r>
                      <a:r>
                        <a:rPr lang="en-GB" dirty="0">
                          <a:latin typeface="Arial" panose="020B0604020202020204" pitchFamily="34" charset="0"/>
                          <a:cs typeface="Arial" panose="020B0604020202020204" pitchFamily="34" charset="0"/>
                        </a:rPr>
                        <a:t> – </a:t>
                      </a:r>
                      <a:r>
                        <a:rPr lang="en-US" dirty="0">
                          <a:latin typeface="Arial" panose="020B0604020202020204" pitchFamily="34" charset="0"/>
                          <a:cs typeface="Arial" panose="020B0604020202020204" pitchFamily="34" charset="0"/>
                        </a:rPr>
                        <a:t>Employees are excited about their jobs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13173328"/>
                  </a:ext>
                </a:extLst>
              </a:tr>
              <a:tr h="1077158">
                <a:tc>
                  <a:txBody>
                    <a:bodyPr/>
                    <a:lstStyle/>
                    <a:p>
                      <a:r>
                        <a:rPr lang="en-GB" sz="2400" dirty="0">
                          <a:latin typeface="Arial" panose="020B0604020202020204" pitchFamily="34" charset="0"/>
                          <a:cs typeface="Arial" panose="020B0604020202020204" pitchFamily="34" charset="0"/>
                        </a:rPr>
                        <a:t>INSPIRATION</a:t>
                      </a:r>
                      <a:r>
                        <a:rPr lang="en-GB" dirty="0">
                          <a:latin typeface="Arial" panose="020B0604020202020204" pitchFamily="34" charset="0"/>
                          <a:cs typeface="Arial" panose="020B0604020202020204" pitchFamily="34" charset="0"/>
                        </a:rPr>
                        <a:t> – </a:t>
                      </a:r>
                      <a:r>
                        <a:rPr lang="en-US" dirty="0">
                          <a:latin typeface="Arial" panose="020B0604020202020204" pitchFamily="34" charset="0"/>
                          <a:cs typeface="Arial" panose="020B0604020202020204" pitchFamily="34" charset="0"/>
                        </a:rPr>
                        <a:t>Employee motivation is a leadership skill.</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58641888"/>
                  </a:ext>
                </a:extLst>
              </a:tr>
              <a:tr h="107715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EMPOWERMENT</a:t>
                      </a:r>
                      <a:r>
                        <a:rPr lang="en-GB" dirty="0">
                          <a:latin typeface="Arial" panose="020B0604020202020204" pitchFamily="34" charset="0"/>
                          <a:cs typeface="Arial" panose="020B0604020202020204" pitchFamily="34" charset="0"/>
                        </a:rPr>
                        <a:t> – </a:t>
                      </a:r>
                      <a:r>
                        <a:rPr lang="en-US" dirty="0">
                          <a:latin typeface="Arial" panose="020B0604020202020204" pitchFamily="34" charset="0"/>
                          <a:cs typeface="Arial" panose="020B0604020202020204" pitchFamily="34" charset="0"/>
                        </a:rPr>
                        <a:t>Employees are allowed to complete their work in their own way.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08792187"/>
                  </a:ext>
                </a:extLst>
              </a:tr>
              <a:tr h="1077158">
                <a:tc>
                  <a:txBody>
                    <a:bodyPr/>
                    <a:lstStyle/>
                    <a:p>
                      <a:r>
                        <a:rPr lang="en-GB" sz="2400" dirty="0">
                          <a:latin typeface="Arial" panose="020B0604020202020204" pitchFamily="34" charset="0"/>
                          <a:cs typeface="Arial" panose="020B0604020202020204" pitchFamily="34" charset="0"/>
                        </a:rPr>
                        <a:t>COMFIDENCE</a:t>
                      </a:r>
                      <a:r>
                        <a:rPr lang="en-GB" dirty="0">
                          <a:latin typeface="Arial" panose="020B0604020202020204" pitchFamily="34" charset="0"/>
                          <a:cs typeface="Arial" panose="020B0604020202020204" pitchFamily="34" charset="0"/>
                        </a:rPr>
                        <a:t> – </a:t>
                      </a:r>
                      <a:r>
                        <a:rPr lang="en-US" dirty="0">
                          <a:latin typeface="Arial" panose="020B0604020202020204" pitchFamily="34" charset="0"/>
                          <a:cs typeface="Arial" panose="020B0604020202020204" pitchFamily="34" charset="0"/>
                        </a:rPr>
                        <a:t>Employees have faith in their ability to excel</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02966231"/>
                  </a:ext>
                </a:extLst>
              </a:tr>
            </a:tbl>
          </a:graphicData>
        </a:graphic>
      </p:graphicFrame>
    </p:spTree>
    <p:extLst>
      <p:ext uri="{BB962C8B-B14F-4D97-AF65-F5344CB8AC3E}">
        <p14:creationId xmlns:p14="http://schemas.microsoft.com/office/powerpoint/2010/main" val="3580745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77B759-D89F-BA58-4D2D-2A0DB5EE77F6}"/>
              </a:ext>
            </a:extLst>
          </p:cNvPr>
          <p:cNvPicPr>
            <a:picLocks noChangeAspect="1"/>
          </p:cNvPicPr>
          <p:nvPr/>
        </p:nvPicPr>
        <p:blipFill>
          <a:blip r:embed="rId3"/>
          <a:stretch>
            <a:fillRect/>
          </a:stretch>
        </p:blipFill>
        <p:spPr>
          <a:xfrm>
            <a:off x="10420516" y="131972"/>
            <a:ext cx="1524132" cy="664522"/>
          </a:xfrm>
          <a:prstGeom prst="rect">
            <a:avLst/>
          </a:prstGeom>
        </p:spPr>
      </p:pic>
      <p:sp>
        <p:nvSpPr>
          <p:cNvPr id="4" name="TextBox 3">
            <a:extLst>
              <a:ext uri="{FF2B5EF4-FFF2-40B4-BE49-F238E27FC236}">
                <a16:creationId xmlns:a16="http://schemas.microsoft.com/office/drawing/2014/main" id="{CD88E527-6E3F-BFD6-E2C1-DF3941BEC2F3}"/>
              </a:ext>
            </a:extLst>
          </p:cNvPr>
          <p:cNvSpPr txBox="1"/>
          <p:nvPr/>
        </p:nvSpPr>
        <p:spPr>
          <a:xfrm>
            <a:off x="3502854" y="464233"/>
            <a:ext cx="4445391" cy="1815882"/>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  HOW TO ENGAGE        EMPLOYEES? / TIPS FOR EMPLOYEE ENGAGEMENT</a:t>
            </a:r>
          </a:p>
        </p:txBody>
      </p:sp>
      <p:graphicFrame>
        <p:nvGraphicFramePr>
          <p:cNvPr id="5" name="Table 5">
            <a:extLst>
              <a:ext uri="{FF2B5EF4-FFF2-40B4-BE49-F238E27FC236}">
                <a16:creationId xmlns:a16="http://schemas.microsoft.com/office/drawing/2014/main" id="{E5B7F0DB-AFE9-143F-D2C0-47A84B1DAC6D}"/>
              </a:ext>
            </a:extLst>
          </p:cNvPr>
          <p:cNvGraphicFramePr>
            <a:graphicFrameLocks noGrp="1"/>
          </p:cNvGraphicFramePr>
          <p:nvPr>
            <p:extLst>
              <p:ext uri="{D42A27DB-BD31-4B8C-83A1-F6EECF244321}">
                <p14:modId xmlns:p14="http://schemas.microsoft.com/office/powerpoint/2010/main" val="2726717955"/>
              </p:ext>
            </p:extLst>
          </p:nvPr>
        </p:nvGraphicFramePr>
        <p:xfrm>
          <a:off x="515569" y="1841137"/>
          <a:ext cx="8232723" cy="3700270"/>
        </p:xfrm>
        <a:graphic>
          <a:graphicData uri="http://schemas.openxmlformats.org/drawingml/2006/table">
            <a:tbl>
              <a:tblPr firstRow="1" bandRow="1">
                <a:tableStyleId>{5C22544A-7EE6-4342-B048-85BDC9FD1C3A}</a:tableStyleId>
              </a:tblPr>
              <a:tblGrid>
                <a:gridCol w="2602523">
                  <a:extLst>
                    <a:ext uri="{9D8B030D-6E8A-4147-A177-3AD203B41FA5}">
                      <a16:colId xmlns:a16="http://schemas.microsoft.com/office/drawing/2014/main" val="1223933550"/>
                    </a:ext>
                  </a:extLst>
                </a:gridCol>
                <a:gridCol w="2885959">
                  <a:extLst>
                    <a:ext uri="{9D8B030D-6E8A-4147-A177-3AD203B41FA5}">
                      <a16:colId xmlns:a16="http://schemas.microsoft.com/office/drawing/2014/main" val="2711451991"/>
                    </a:ext>
                  </a:extLst>
                </a:gridCol>
                <a:gridCol w="2744241">
                  <a:extLst>
                    <a:ext uri="{9D8B030D-6E8A-4147-A177-3AD203B41FA5}">
                      <a16:colId xmlns:a16="http://schemas.microsoft.com/office/drawing/2014/main" val="2885794389"/>
                    </a:ext>
                  </a:extLst>
                </a:gridCol>
              </a:tblGrid>
              <a:tr h="1850135">
                <a:tc>
                  <a:txBody>
                    <a:bodyPr/>
                    <a:lstStyle/>
                    <a:p>
                      <a:r>
                        <a:rPr lang="en-GB" dirty="0">
                          <a:latin typeface="Arial" panose="020B0604020202020204" pitchFamily="34" charset="0"/>
                          <a:cs typeface="Arial" panose="020B0604020202020204" pitchFamily="34" charset="0"/>
                        </a:rPr>
                        <a:t>The management must certainly articulate a transparent vision to all employees</a:t>
                      </a:r>
                    </a:p>
                  </a:txBody>
                  <a:tcPr/>
                </a:tc>
                <a:tc>
                  <a:txBody>
                    <a:bodyPr/>
                    <a:lstStyle/>
                    <a:p>
                      <a:r>
                        <a:rPr lang="en-US" dirty="0">
                          <a:latin typeface="Arial" panose="020B0604020202020204" pitchFamily="34" charset="0"/>
                          <a:cs typeface="Arial" panose="020B0604020202020204" pitchFamily="34" charset="0"/>
                        </a:rPr>
                        <a:t>The companies should encourage honest and open communication within their teams</a:t>
                      </a:r>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The organization's senior leadership needs to make this point obvious to everyone</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0099909"/>
                  </a:ext>
                </a:extLst>
              </a:tr>
              <a:tr h="1850135">
                <a:tc>
                  <a:txBody>
                    <a:bodyPr/>
                    <a:lstStyle/>
                    <a:p>
                      <a:r>
                        <a:rPr lang="en-US" dirty="0">
                          <a:latin typeface="Arial" panose="020B0604020202020204" pitchFamily="34" charset="0"/>
                          <a:cs typeface="Arial" panose="020B0604020202020204" pitchFamily="34" charset="0"/>
                        </a:rPr>
                        <a:t>Relationships between line managers and their staff should be fostered and supported.</a:t>
                      </a:r>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Employees should feel appreciated as contributors by the senior leadership.</a:t>
                      </a:r>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The company should also implement a program for employee involvement.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88436698"/>
                  </a:ext>
                </a:extLst>
              </a:tr>
            </a:tbl>
          </a:graphicData>
        </a:graphic>
      </p:graphicFrame>
      <p:pic>
        <p:nvPicPr>
          <p:cNvPr id="6" name="Picture 5" descr="A picture containing text, businesscard&#10;&#10;Description automatically generated">
            <a:extLst>
              <a:ext uri="{FF2B5EF4-FFF2-40B4-BE49-F238E27FC236}">
                <a16:creationId xmlns:a16="http://schemas.microsoft.com/office/drawing/2014/main" id="{32A47056-1B16-9950-BB90-9E13A39B92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58954" y="1841138"/>
            <a:ext cx="2619375" cy="3700270"/>
          </a:xfrm>
          <a:prstGeom prst="rect">
            <a:avLst/>
          </a:prstGeom>
        </p:spPr>
      </p:pic>
    </p:spTree>
    <p:extLst>
      <p:ext uri="{BB962C8B-B14F-4D97-AF65-F5344CB8AC3E}">
        <p14:creationId xmlns:p14="http://schemas.microsoft.com/office/powerpoint/2010/main" val="2355681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253F-3D3D-DD94-A0D7-302DA4D38217}"/>
              </a:ext>
            </a:extLst>
          </p:cNvPr>
          <p:cNvSpPr>
            <a:spLocks noGrp="1"/>
          </p:cNvSpPr>
          <p:nvPr>
            <p:ph type="title"/>
          </p:nvPr>
        </p:nvSpPr>
        <p:spPr/>
        <p:txBody>
          <a:bodyPr/>
          <a:lstStyle/>
          <a:p>
            <a:r>
              <a:rPr lang="en-US" dirty="0"/>
              <a:t> </a:t>
            </a:r>
            <a:r>
              <a:rPr lang="en-US"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730040C8-69CD-CC8C-73E0-95A0ECC92A5B}"/>
              </a:ext>
            </a:extLst>
          </p:cNvPr>
          <p:cNvPicPr>
            <a:picLocks noGrp="1" noChangeAspect="1"/>
          </p:cNvPicPr>
          <p:nvPr>
            <p:ph idx="1"/>
          </p:nvPr>
        </p:nvPicPr>
        <p:blipFill>
          <a:blip r:embed="rId3"/>
          <a:stretch>
            <a:fillRect/>
          </a:stretch>
        </p:blipFill>
        <p:spPr>
          <a:xfrm>
            <a:off x="9561095" y="550753"/>
            <a:ext cx="2080043" cy="1330522"/>
          </a:xfrm>
          <a:prstGeom prst="rect">
            <a:avLst/>
          </a:prstGeom>
        </p:spPr>
      </p:pic>
      <p:graphicFrame>
        <p:nvGraphicFramePr>
          <p:cNvPr id="7" name="Table 7">
            <a:extLst>
              <a:ext uri="{FF2B5EF4-FFF2-40B4-BE49-F238E27FC236}">
                <a16:creationId xmlns:a16="http://schemas.microsoft.com/office/drawing/2014/main" id="{55121AF3-AC23-73E7-40FE-B970EBC40D86}"/>
              </a:ext>
            </a:extLst>
          </p:cNvPr>
          <p:cNvGraphicFramePr>
            <a:graphicFrameLocks noGrp="1"/>
          </p:cNvGraphicFramePr>
          <p:nvPr>
            <p:extLst>
              <p:ext uri="{D42A27DB-BD31-4B8C-83A1-F6EECF244321}">
                <p14:modId xmlns:p14="http://schemas.microsoft.com/office/powerpoint/2010/main" val="969483782"/>
              </p:ext>
            </p:extLst>
          </p:nvPr>
        </p:nvGraphicFramePr>
        <p:xfrm>
          <a:off x="952501" y="1881275"/>
          <a:ext cx="5715585" cy="3749040"/>
        </p:xfrm>
        <a:graphic>
          <a:graphicData uri="http://schemas.openxmlformats.org/drawingml/2006/table">
            <a:tbl>
              <a:tblPr firstRow="1" bandRow="1">
                <a:tableStyleId>{5C22544A-7EE6-4342-B048-85BDC9FD1C3A}</a:tableStyleId>
              </a:tblPr>
              <a:tblGrid>
                <a:gridCol w="5715585">
                  <a:extLst>
                    <a:ext uri="{9D8B030D-6E8A-4147-A177-3AD203B41FA5}">
                      <a16:colId xmlns:a16="http://schemas.microsoft.com/office/drawing/2014/main" val="3639237629"/>
                    </a:ext>
                  </a:extLst>
                </a:gridCol>
              </a:tblGrid>
              <a:tr h="2423439">
                <a:tc>
                  <a:txBody>
                    <a:bodyPr/>
                    <a:lstStyle/>
                    <a:p>
                      <a:r>
                        <a:rPr lang="en-US" sz="2400" dirty="0">
                          <a:latin typeface="Arial" panose="020B0604020202020204" pitchFamily="34" charset="0"/>
                          <a:cs typeface="Arial" panose="020B0604020202020204" pitchFamily="34" charset="0"/>
                        </a:rPr>
                        <a:t>Employers from many different industries are very interested in employee engagement. In some ways, it is a very old aim on the part of employers to figure out how to boost employee motivation and win more loyalty to the company and the position. In some senses, it is "fresh" in that a novel setting is being sought for involvement.</a:t>
                      </a: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60746877"/>
                  </a:ext>
                </a:extLst>
              </a:tr>
            </a:tbl>
          </a:graphicData>
        </a:graphic>
      </p:graphicFrame>
      <p:sp>
        <p:nvSpPr>
          <p:cNvPr id="9" name="TextBox 8">
            <a:extLst>
              <a:ext uri="{FF2B5EF4-FFF2-40B4-BE49-F238E27FC236}">
                <a16:creationId xmlns:a16="http://schemas.microsoft.com/office/drawing/2014/main" id="{5520898D-56A7-AB68-60A5-58034C26CD06}"/>
              </a:ext>
            </a:extLst>
          </p:cNvPr>
          <p:cNvSpPr txBox="1"/>
          <p:nvPr/>
        </p:nvSpPr>
        <p:spPr>
          <a:xfrm>
            <a:off x="1381689" y="5939393"/>
            <a:ext cx="3130926"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Open University, 2022)</a:t>
            </a:r>
            <a:endParaRPr lang="en-GB" dirty="0">
              <a:latin typeface="Arial" panose="020B0604020202020204" pitchFamily="34" charset="0"/>
              <a:cs typeface="Arial" panose="020B0604020202020204" pitchFamily="34" charset="0"/>
            </a:endParaRPr>
          </a:p>
        </p:txBody>
      </p:sp>
      <p:pic>
        <p:nvPicPr>
          <p:cNvPr id="4" name="Picture 3" descr="A picture containing text&#10;&#10;Description automatically generated">
            <a:extLst>
              <a:ext uri="{FF2B5EF4-FFF2-40B4-BE49-F238E27FC236}">
                <a16:creationId xmlns:a16="http://schemas.microsoft.com/office/drawing/2014/main" id="{66739A54-897E-D51F-6DF3-E44BC8C33F2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57735" y="3429000"/>
            <a:ext cx="3704636" cy="2878246"/>
          </a:xfrm>
          <a:prstGeom prst="rect">
            <a:avLst/>
          </a:prstGeom>
        </p:spPr>
      </p:pic>
    </p:spTree>
    <p:extLst>
      <p:ext uri="{BB962C8B-B14F-4D97-AF65-F5344CB8AC3E}">
        <p14:creationId xmlns:p14="http://schemas.microsoft.com/office/powerpoint/2010/main" val="1782472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A62ED6-9000-3878-464A-81A63DC8329A}"/>
              </a:ext>
            </a:extLst>
          </p:cNvPr>
          <p:cNvSpPr txBox="1"/>
          <p:nvPr/>
        </p:nvSpPr>
        <p:spPr>
          <a:xfrm>
            <a:off x="464234" y="407203"/>
            <a:ext cx="9777046" cy="6798015"/>
          </a:xfrm>
          <a:prstGeom prst="rect">
            <a:avLst/>
          </a:prstGeom>
          <a:noFill/>
        </p:spPr>
        <p:txBody>
          <a:bodyPr wrap="square">
            <a:spAutoFit/>
          </a:bodyPr>
          <a:lstStyle/>
          <a:p>
            <a:pPr>
              <a:lnSpc>
                <a:spcPct val="150000"/>
              </a:lnSpc>
            </a:pPr>
            <a:r>
              <a:rPr lang="en-US" sz="1150" dirty="0">
                <a:latin typeface="Arial" panose="020B0604020202020204" pitchFamily="34" charset="0"/>
                <a:cs typeface="Arial" panose="020B0604020202020204" pitchFamily="34" charset="0"/>
              </a:rPr>
              <a:t>References:</a:t>
            </a:r>
          </a:p>
          <a:p>
            <a:pPr>
              <a:lnSpc>
                <a:spcPct val="150000"/>
              </a:lnSpc>
            </a:pPr>
            <a:r>
              <a:rPr lang="en-US" sz="1150" dirty="0">
                <a:latin typeface="Arial" panose="020B0604020202020204" pitchFamily="34" charset="0"/>
                <a:cs typeface="Arial" panose="020B0604020202020204" pitchFamily="34" charset="0"/>
              </a:rPr>
              <a:t>Crabtree, S. (2013), </a:t>
            </a:r>
            <a:r>
              <a:rPr lang="en-US" sz="1150" i="1" dirty="0">
                <a:latin typeface="Arial" panose="020B0604020202020204" pitchFamily="34" charset="0"/>
                <a:cs typeface="Arial" panose="020B0604020202020204" pitchFamily="34" charset="0"/>
              </a:rPr>
              <a:t>Worldwide, 13% of Employees Are Engaged at Work</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3"/>
              </a:rPr>
              <a:t>https://news.gallup.com/poll/165269/worldwide-employees-engaged-work.aspx</a:t>
            </a:r>
            <a:r>
              <a:rPr lang="en-US" sz="1150" dirty="0">
                <a:latin typeface="Arial" panose="020B0604020202020204" pitchFamily="34" charset="0"/>
                <a:cs typeface="Arial" panose="020B0604020202020204" pitchFamily="34" charset="0"/>
              </a:rPr>
              <a:t>, (Accessed: 02 Dec 2022)</a:t>
            </a:r>
          </a:p>
          <a:p>
            <a:pPr>
              <a:lnSpc>
                <a:spcPct val="150000"/>
              </a:lnSpc>
            </a:pPr>
            <a:r>
              <a:rPr lang="en-US" sz="1150" dirty="0">
                <a:latin typeface="Arial" panose="020B0604020202020204" pitchFamily="34" charset="0"/>
                <a:cs typeface="Arial" panose="020B0604020202020204" pitchFamily="34" charset="0"/>
              </a:rPr>
              <a:t>Harter, J., (2020), </a:t>
            </a:r>
            <a:r>
              <a:rPr lang="en-US" sz="1150" i="1" dirty="0">
                <a:latin typeface="Arial" panose="020B0604020202020204" pitchFamily="34" charset="0"/>
                <a:cs typeface="Arial" panose="020B0604020202020204" pitchFamily="34" charset="0"/>
              </a:rPr>
              <a:t>Historic Drop in Employee Engagement Follows Record Rise</a:t>
            </a:r>
            <a:r>
              <a:rPr lang="en-US" sz="1150" dirty="0">
                <a:latin typeface="Arial" panose="020B0604020202020204" pitchFamily="34" charset="0"/>
                <a:cs typeface="Arial" panose="020B0604020202020204" pitchFamily="34" charset="0"/>
              </a:rPr>
              <a:t>, Available at : </a:t>
            </a:r>
            <a:r>
              <a:rPr lang="en-US" sz="1150" dirty="0">
                <a:latin typeface="Arial" panose="020B0604020202020204" pitchFamily="34" charset="0"/>
                <a:cs typeface="Arial" panose="020B0604020202020204" pitchFamily="34" charset="0"/>
                <a:hlinkClick r:id="rId4"/>
              </a:rPr>
              <a:t>https://www.gallup.com/workplace/313313/historic-drop-employee-engagement-follows-record-rise.aspx</a:t>
            </a:r>
            <a:r>
              <a:rPr lang="en-US" sz="1150" dirty="0">
                <a:latin typeface="Arial" panose="020B0604020202020204" pitchFamily="34" charset="0"/>
                <a:cs typeface="Arial" panose="020B0604020202020204" pitchFamily="34" charset="0"/>
              </a:rPr>
              <a:t>,( Accessed: 02 Dec 2022)</a:t>
            </a:r>
          </a:p>
          <a:p>
            <a:pPr>
              <a:lnSpc>
                <a:spcPct val="150000"/>
              </a:lnSpc>
            </a:pPr>
            <a:r>
              <a:rPr lang="en-US" sz="1150" dirty="0">
                <a:latin typeface="Arial" panose="020B0604020202020204" pitchFamily="34" charset="0"/>
                <a:cs typeface="Arial" panose="020B0604020202020204" pitchFamily="34" charset="0"/>
              </a:rPr>
              <a:t>HR in Asia, (2018), </a:t>
            </a:r>
            <a:r>
              <a:rPr lang="en-US" sz="1150" i="1" dirty="0">
                <a:latin typeface="Arial" panose="020B0604020202020204" pitchFamily="34" charset="0"/>
                <a:cs typeface="Arial" panose="020B0604020202020204" pitchFamily="34" charset="0"/>
              </a:rPr>
              <a:t>7 Ways to Improve Remote and In-house Employee Satisfaction </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5"/>
              </a:rPr>
              <a:t>https://www.hrinasia.com/retention/how-to-improve-remote-and-in-house-employee-satisfaction/</a:t>
            </a:r>
            <a:r>
              <a:rPr lang="en-US" sz="1150" dirty="0">
                <a:latin typeface="Arial" panose="020B0604020202020204" pitchFamily="34" charset="0"/>
                <a:cs typeface="Arial" panose="020B0604020202020204" pitchFamily="34" charset="0"/>
              </a:rPr>
              <a:t>, (Accessed: 01Dec 2022)</a:t>
            </a:r>
          </a:p>
          <a:p>
            <a:pPr>
              <a:lnSpc>
                <a:spcPct val="150000"/>
              </a:lnSpc>
            </a:pPr>
            <a:r>
              <a:rPr lang="en-US" sz="1150" dirty="0">
                <a:latin typeface="Arial" panose="020B0604020202020204" pitchFamily="34" charset="0"/>
                <a:cs typeface="Arial" panose="020B0604020202020204" pitchFamily="34" charset="0"/>
              </a:rPr>
              <a:t>Kumar, M.S.,(2018),  </a:t>
            </a:r>
            <a:r>
              <a:rPr lang="en-US" sz="1150" i="1" dirty="0">
                <a:latin typeface="Arial" panose="020B0604020202020204" pitchFamily="34" charset="0"/>
                <a:cs typeface="Arial" panose="020B0604020202020204" pitchFamily="34" charset="0"/>
              </a:rPr>
              <a:t>Why is employee engagement important</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6"/>
              </a:rPr>
              <a:t>https://www.slideshare.net/GetiZer/why-is-employee-engagement-important</a:t>
            </a:r>
            <a:r>
              <a:rPr lang="en-US" sz="1150" dirty="0">
                <a:latin typeface="Arial" panose="020B0604020202020204" pitchFamily="34" charset="0"/>
                <a:cs typeface="Arial" panose="020B0604020202020204" pitchFamily="34" charset="0"/>
              </a:rPr>
              <a:t>, (Accessed:29 Nov 2022)</a:t>
            </a:r>
          </a:p>
          <a:p>
            <a:pPr>
              <a:lnSpc>
                <a:spcPct val="150000"/>
              </a:lnSpc>
            </a:pPr>
            <a:r>
              <a:rPr lang="en-US" sz="1150" dirty="0">
                <a:latin typeface="Arial" panose="020B0604020202020204" pitchFamily="34" charset="0"/>
                <a:cs typeface="Arial" panose="020B0604020202020204" pitchFamily="34" charset="0"/>
              </a:rPr>
              <a:t>Kurtzman, J.,  (2017), </a:t>
            </a:r>
            <a:r>
              <a:rPr lang="en-US" sz="1150" i="1" dirty="0">
                <a:latin typeface="Arial" panose="020B0604020202020204" pitchFamily="34" charset="0"/>
                <a:cs typeface="Arial" panose="020B0604020202020204" pitchFamily="34" charset="0"/>
              </a:rPr>
              <a:t>Why is employee engagement in the hospitality industry important?, </a:t>
            </a:r>
            <a:r>
              <a:rPr lang="en-US" sz="1150" dirty="0">
                <a:latin typeface="Arial" panose="020B0604020202020204" pitchFamily="34" charset="0"/>
                <a:cs typeface="Arial" panose="020B0604020202020204" pitchFamily="34" charset="0"/>
              </a:rPr>
              <a:t>Available at: https://blog.rewardian.com/why-is-employee-engagement-in-the-hospitality-industry-important#:~:text=As%20a%20customer%20service-centered%20industry%2C%20businesses%20in%20hospitality,benefit%20by%20giving%20customers%20the%20best%20service%20possible ,  (Accessed: 26 Nov 2022)</a:t>
            </a:r>
          </a:p>
          <a:p>
            <a:pPr>
              <a:lnSpc>
                <a:spcPct val="150000"/>
              </a:lnSpc>
            </a:pPr>
            <a:r>
              <a:rPr lang="en-US" sz="1150" dirty="0">
                <a:latin typeface="Arial" panose="020B0604020202020204" pitchFamily="34" charset="0"/>
                <a:cs typeface="Arial" panose="020B0604020202020204" pitchFamily="34" charset="0"/>
              </a:rPr>
              <a:t>Ryba K., (2021)</a:t>
            </a:r>
            <a:r>
              <a:rPr lang="en-US" sz="1150" i="1" dirty="0">
                <a:latin typeface="Arial" panose="020B0604020202020204" pitchFamily="34" charset="0"/>
                <a:cs typeface="Arial" panose="020B0604020202020204" pitchFamily="34" charset="0"/>
              </a:rPr>
              <a:t>, What is Employee Engagement? What, Why, and How to Improve It</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7"/>
              </a:rPr>
              <a:t>https://www.quantumworkplace.com/future-of-work/what-is-employee-engagement-definition</a:t>
            </a:r>
            <a:r>
              <a:rPr lang="en-US" sz="1150" dirty="0">
                <a:latin typeface="Arial" panose="020B0604020202020204" pitchFamily="34" charset="0"/>
                <a:cs typeface="Arial" panose="020B0604020202020204" pitchFamily="34" charset="0"/>
              </a:rPr>
              <a:t> , (Accessed:26 Nov 2022)</a:t>
            </a:r>
          </a:p>
          <a:p>
            <a:pPr>
              <a:lnSpc>
                <a:spcPct val="150000"/>
              </a:lnSpc>
            </a:pPr>
            <a:r>
              <a:rPr lang="en-US" sz="1150" dirty="0">
                <a:latin typeface="Arial" panose="020B0604020202020204" pitchFamily="34" charset="0"/>
                <a:cs typeface="Arial" panose="020B0604020202020204" pitchFamily="34" charset="0"/>
              </a:rPr>
              <a:t>Singh, V., (2014), </a:t>
            </a:r>
            <a:r>
              <a:rPr lang="en-US" sz="1150" i="1" dirty="0">
                <a:latin typeface="Arial" panose="020B0604020202020204" pitchFamily="34" charset="0"/>
                <a:cs typeface="Arial" panose="020B0604020202020204" pitchFamily="34" charset="0"/>
              </a:rPr>
              <a:t>Front Desk: Ground Zero for Hotel Profitability</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8"/>
              </a:rPr>
              <a:t>https://wordsofvikram.com/front-desk-hotel-profitability/</a:t>
            </a:r>
            <a:r>
              <a:rPr lang="en-US" sz="1150" dirty="0">
                <a:latin typeface="Arial" panose="020B0604020202020204" pitchFamily="34" charset="0"/>
                <a:cs typeface="Arial" panose="020B0604020202020204" pitchFamily="34" charset="0"/>
              </a:rPr>
              <a:t>, (Accessed: 28 Nov 2022)</a:t>
            </a:r>
          </a:p>
          <a:p>
            <a:pPr>
              <a:lnSpc>
                <a:spcPct val="150000"/>
              </a:lnSpc>
            </a:pPr>
            <a:r>
              <a:rPr lang="en-US" sz="1150" dirty="0">
                <a:latin typeface="Arial" panose="020B0604020202020204" pitchFamily="34" charset="0"/>
                <a:cs typeface="Arial" panose="020B0604020202020204" pitchFamily="34" charset="0"/>
              </a:rPr>
              <a:t>Stephanou, A., (2020)</a:t>
            </a:r>
            <a:r>
              <a:rPr lang="en-US" sz="1150" i="1" dirty="0">
                <a:latin typeface="Arial" panose="020B0604020202020204" pitchFamily="34" charset="0"/>
                <a:cs typeface="Arial" panose="020B0604020202020204" pitchFamily="34" charset="0"/>
              </a:rPr>
              <a:t>, 10 Reasons Why Employee Engagement Is Important</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9"/>
              </a:rPr>
              <a:t>https://www.careeraddict.com/importance-employee-engagement</a:t>
            </a:r>
            <a:r>
              <a:rPr lang="en-US" sz="1150" dirty="0">
                <a:latin typeface="Arial" panose="020B0604020202020204" pitchFamily="34" charset="0"/>
                <a:cs typeface="Arial" panose="020B0604020202020204" pitchFamily="34" charset="0"/>
              </a:rPr>
              <a:t>, (Accessed: 01 Dec 2022)</a:t>
            </a:r>
          </a:p>
          <a:p>
            <a:pPr>
              <a:lnSpc>
                <a:spcPct val="150000"/>
              </a:lnSpc>
            </a:pPr>
            <a:r>
              <a:rPr lang="en-US" sz="1150" dirty="0">
                <a:latin typeface="Arial" panose="020B0604020202020204" pitchFamily="34" charset="0"/>
                <a:cs typeface="Arial" panose="020B0604020202020204" pitchFamily="34" charset="0"/>
              </a:rPr>
              <a:t>The Open University, (2022), </a:t>
            </a:r>
            <a:r>
              <a:rPr lang="en-US" sz="1150" i="1" dirty="0">
                <a:latin typeface="Arial" panose="020B0604020202020204" pitchFamily="34" charset="0"/>
                <a:cs typeface="Arial" panose="020B0604020202020204" pitchFamily="34" charset="0"/>
              </a:rPr>
              <a:t>Employee engagement</a:t>
            </a:r>
            <a:r>
              <a:rPr lang="en-US" sz="1150" dirty="0">
                <a:latin typeface="Arial" panose="020B0604020202020204" pitchFamily="34" charset="0"/>
                <a:cs typeface="Arial" panose="020B0604020202020204" pitchFamily="34" charset="0"/>
              </a:rPr>
              <a:t>,  Available at: </a:t>
            </a:r>
            <a:r>
              <a:rPr lang="en-US" sz="1150" dirty="0">
                <a:latin typeface="Arial" panose="020B0604020202020204" pitchFamily="34" charset="0"/>
                <a:cs typeface="Arial" panose="020B0604020202020204" pitchFamily="34" charset="0"/>
                <a:hlinkClick r:id="rId10"/>
              </a:rPr>
              <a:t>https://www.open.edu/openlearn/money-business/employee-engagement/content-section-4</a:t>
            </a:r>
            <a:r>
              <a:rPr lang="en-US" sz="1150" dirty="0">
                <a:latin typeface="Arial" panose="020B0604020202020204" pitchFamily="34" charset="0"/>
                <a:cs typeface="Arial" panose="020B0604020202020204" pitchFamily="34" charset="0"/>
              </a:rPr>
              <a:t>, (Accessed: 02 Dec 2022)</a:t>
            </a:r>
          </a:p>
          <a:p>
            <a:pPr>
              <a:lnSpc>
                <a:spcPct val="150000"/>
              </a:lnSpc>
            </a:pPr>
            <a:r>
              <a:rPr lang="en-US" sz="1150" dirty="0">
                <a:latin typeface="Arial" panose="020B0604020202020204" pitchFamily="34" charset="0"/>
                <a:cs typeface="Arial" panose="020B0604020202020204" pitchFamily="34" charset="0"/>
              </a:rPr>
              <a:t>Thompson, M., 2021, </a:t>
            </a:r>
            <a:r>
              <a:rPr lang="en-US" sz="1150" i="1" dirty="0">
                <a:latin typeface="Arial" panose="020B0604020202020204" pitchFamily="34" charset="0"/>
                <a:cs typeface="Arial" panose="020B0604020202020204" pitchFamily="34" charset="0"/>
              </a:rPr>
              <a:t>Employee Engagement Models and Theories</a:t>
            </a:r>
            <a:r>
              <a:rPr lang="en-US" sz="1150" dirty="0">
                <a:latin typeface="Arial" panose="020B0604020202020204" pitchFamily="34" charset="0"/>
                <a:cs typeface="Arial" panose="020B0604020202020204" pitchFamily="34" charset="0"/>
              </a:rPr>
              <a:t>, Available at : https://wethrive.net/employee-engagement/employee-engagement-models-and-theories/ , (Accessed: 26 Nov 2022)</a:t>
            </a:r>
          </a:p>
          <a:p>
            <a:endParaRPr lang="en-US" sz="1050" dirty="0"/>
          </a:p>
          <a:p>
            <a:endParaRPr lang="en-US" sz="1050" dirty="0"/>
          </a:p>
          <a:p>
            <a:endParaRPr lang="en-US" dirty="0"/>
          </a:p>
        </p:txBody>
      </p:sp>
      <p:pic>
        <p:nvPicPr>
          <p:cNvPr id="4" name="Picture 3">
            <a:extLst>
              <a:ext uri="{FF2B5EF4-FFF2-40B4-BE49-F238E27FC236}">
                <a16:creationId xmlns:a16="http://schemas.microsoft.com/office/drawing/2014/main" id="{F0829D52-05E1-5239-6C8F-90C4863DF246}"/>
              </a:ext>
            </a:extLst>
          </p:cNvPr>
          <p:cNvPicPr>
            <a:picLocks noChangeAspect="1"/>
          </p:cNvPicPr>
          <p:nvPr/>
        </p:nvPicPr>
        <p:blipFill>
          <a:blip r:embed="rId11"/>
          <a:stretch>
            <a:fillRect/>
          </a:stretch>
        </p:blipFill>
        <p:spPr>
          <a:xfrm>
            <a:off x="10426438" y="407203"/>
            <a:ext cx="1524132" cy="658425"/>
          </a:xfrm>
          <a:prstGeom prst="rect">
            <a:avLst/>
          </a:prstGeom>
        </p:spPr>
      </p:pic>
    </p:spTree>
    <p:extLst>
      <p:ext uri="{BB962C8B-B14F-4D97-AF65-F5344CB8AC3E}">
        <p14:creationId xmlns:p14="http://schemas.microsoft.com/office/powerpoint/2010/main" val="1735647438"/>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3490</TotalTime>
  <Words>1446</Words>
  <Application>Microsoft Office PowerPoint</Application>
  <PresentationFormat>Widescreen</PresentationFormat>
  <Paragraphs>143</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Sitka Heading</vt:lpstr>
      <vt:lpstr>Source Sans Pro</vt:lpstr>
      <vt:lpstr>3DFloatVTI</vt:lpstr>
      <vt:lpstr>Presentation: Employee Engagement </vt:lpstr>
      <vt:lpstr>PowerPoint Presentation</vt:lpstr>
      <vt:lpstr>THEORY MODEL FOR EMPLOYEE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Employee Engagement </dc:title>
  <dc:creator>Monica</dc:creator>
  <cp:lastModifiedBy>Monica Lezaar</cp:lastModifiedBy>
  <cp:revision>32</cp:revision>
  <dcterms:created xsi:type="dcterms:W3CDTF">2022-11-26T12:54:35Z</dcterms:created>
  <dcterms:modified xsi:type="dcterms:W3CDTF">2022-12-02T20:55:00Z</dcterms:modified>
</cp:coreProperties>
</file>