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0287000"/>
  <p:notesSz cx="6858000" cy="9144000"/>
  <p:embeddedFontLst>
    <p:embeddedFont>
      <p:font typeface="Tenor Sans" panose="02000000000000000000" pitchFamily="2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22" autoAdjust="0"/>
  </p:normalViewPr>
  <p:slideViewPr>
    <p:cSldViewPr>
      <p:cViewPr varScale="1">
        <p:scale>
          <a:sx n="41" d="100"/>
          <a:sy n="41" d="100"/>
        </p:scale>
        <p:origin x="1068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font" Target="fonts/font1.fntdata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743200" y="2124142"/>
            <a:ext cx="9763125" cy="3838439"/>
            <a:chOff x="0" y="0"/>
            <a:chExt cx="13017500" cy="5117919"/>
          </a:xfrm>
        </p:grpSpPr>
        <p:sp>
          <p:nvSpPr>
            <p:cNvPr id="3" name="TextBox 3"/>
            <p:cNvSpPr txBox="1"/>
            <p:nvPr/>
          </p:nvSpPr>
          <p:spPr>
            <a:xfrm>
              <a:off x="0" y="190500"/>
              <a:ext cx="13017500" cy="37211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0500"/>
                </a:lnSpc>
              </a:pPr>
              <a:r>
                <a:rPr lang="en-US" sz="10500" spc="-210" dirty="0">
                  <a:solidFill>
                    <a:srgbClr val="0D0B08"/>
                  </a:solidFill>
                  <a:latin typeface="Arial" panose="020B0604020202020204" pitchFamily="34" charset="0"/>
                  <a:ea typeface="Tenor Sans"/>
                  <a:cs typeface="Arial" panose="020B0604020202020204" pitchFamily="34" charset="0"/>
                  <a:sym typeface="Tenor Sans"/>
                </a:rPr>
                <a:t>Working in Teams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4421644"/>
              <a:ext cx="13017500" cy="69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480"/>
                </a:lnSpc>
                <a:spcBef>
                  <a:spcPct val="0"/>
                </a:spcBef>
              </a:pPr>
              <a:r>
                <a:rPr lang="en-US" sz="320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[YOUR NAME] | STUDENT ID: [YOUR ID]</a:t>
              </a:r>
            </a:p>
          </p:txBody>
        </p:sp>
      </p:grpSp>
      <p:sp>
        <p:nvSpPr>
          <p:cNvPr id="7" name="Freeform 7"/>
          <p:cNvSpPr/>
          <p:nvPr/>
        </p:nvSpPr>
        <p:spPr>
          <a:xfrm>
            <a:off x="8774635" y="7396104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5" y="0"/>
                </a:lnTo>
                <a:lnTo>
                  <a:pt x="627486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5AF74D-119A-5DEB-ECCA-574763159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8600" y="1866900"/>
            <a:ext cx="6372225" cy="43529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43000" y="328981"/>
            <a:ext cx="16828477" cy="5924929"/>
            <a:chOff x="-2829891" y="-1206931"/>
            <a:chExt cx="17856303" cy="5461601"/>
          </a:xfrm>
        </p:grpSpPr>
        <p:sp>
          <p:nvSpPr>
            <p:cNvPr id="3" name="TextBox 3"/>
            <p:cNvSpPr txBox="1"/>
            <p:nvPr/>
          </p:nvSpPr>
          <p:spPr>
            <a:xfrm>
              <a:off x="-2829891" y="-1206931"/>
              <a:ext cx="15847392" cy="93304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8399"/>
                </a:lnSpc>
              </a:pPr>
              <a:r>
                <a:rPr lang="en-US" sz="6999" spc="-139" dirty="0">
                  <a:solidFill>
                    <a:srgbClr val="0D0B08"/>
                  </a:solidFill>
                  <a:latin typeface="Arial" panose="020B0604020202020204" pitchFamily="34" charset="0"/>
                  <a:ea typeface="Tenor Sans"/>
                  <a:cs typeface="Arial" panose="020B0604020202020204" pitchFamily="34" charset="0"/>
                  <a:sym typeface="Tenor Sans"/>
                </a:rPr>
                <a:t>Understanding Teamwork Dynamics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895568" y="4220"/>
              <a:ext cx="13017500" cy="4019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6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0D0B08"/>
                  </a:solidFill>
                  <a:latin typeface="Arial" panose="020B0604020202020204" pitchFamily="34" charset="0"/>
                  <a:ea typeface="Clear Sans Medium"/>
                  <a:cs typeface="Arial" panose="020B0604020202020204" pitchFamily="34" charset="0"/>
                  <a:sym typeface="Clear Sans Medium"/>
                </a:rPr>
                <a:t>IMPORTANCE IN CARE SETTINGS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-2506475" y="1945105"/>
              <a:ext cx="17532887" cy="230956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453390" lvl="1" indent="-226695" algn="l">
                <a:lnSpc>
                  <a:spcPct val="15000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Teamwork is the ability of individuals to collaborate, communicate and combine their different skills to achieve a shared goal effectively (</a:t>
              </a:r>
              <a:r>
                <a:rPr lang="en-US" sz="2800" dirty="0" err="1">
                  <a:latin typeface="Arial" panose="020B0604020202020204" pitchFamily="34" charset="0"/>
                  <a:cs typeface="Arial" panose="020B0604020202020204" pitchFamily="34" charset="0"/>
                </a:rPr>
                <a:t>Serrat</a:t>
              </a:r>
              <a:r>
                <a:rPr lang="en-US" sz="2800" dirty="0">
                  <a:latin typeface="Arial" panose="020B0604020202020204" pitchFamily="34" charset="0"/>
                  <a:cs typeface="Arial" panose="020B0604020202020204" pitchFamily="34" charset="0"/>
                </a:rPr>
                <a:t>, 2020).</a:t>
              </a:r>
              <a:endParaRPr lang="en-US" sz="2800" dirty="0">
                <a:solidFill>
                  <a:srgbClr val="0D0B08"/>
                </a:solidFill>
                <a:latin typeface="Arial" panose="020B0604020202020204" pitchFamily="34" charset="0"/>
                <a:ea typeface="Clear Sans"/>
                <a:cs typeface="Arial" panose="020B0604020202020204" pitchFamily="34" charset="0"/>
                <a:sym typeface="Clear Sans"/>
              </a:endParaRPr>
            </a:p>
            <a:p>
              <a:pPr marL="453390" lvl="1" indent="-226695" algn="l">
                <a:lnSpc>
                  <a:spcPct val="15000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8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The common goal in health and social care is 'safe, high quality and person </a:t>
              </a:r>
              <a:r>
                <a:rPr lang="en-US" sz="2800" dirty="0" err="1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centred</a:t>
              </a:r>
              <a:r>
                <a:rPr lang="en-US" sz="28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 care'.</a:t>
              </a:r>
            </a:p>
            <a:p>
              <a:pPr marL="453390" lvl="1" indent="-226695" algn="l">
                <a:lnSpc>
                  <a:spcPct val="15000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sz="28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Communication, respect, trust and cooperation are essential for effective teamwork.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6922218" y="7277100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4" y="0"/>
                </a:lnTo>
                <a:lnTo>
                  <a:pt x="62748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82C17C-C698-7B07-91B7-60A501A12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1" y="6909807"/>
            <a:ext cx="7472362" cy="2424693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69D23343-F7A8-9795-9AD3-AE447CC934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73000" y="4045605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Serrat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668089" y="8366723"/>
            <a:ext cx="5446961" cy="1253517"/>
            <a:chOff x="0" y="0"/>
            <a:chExt cx="7262615" cy="1671356"/>
          </a:xfrm>
        </p:grpSpPr>
        <p:sp>
          <p:nvSpPr>
            <p:cNvPr id="9" name="TextBox 9"/>
            <p:cNvSpPr txBox="1"/>
            <p:nvPr/>
          </p:nvSpPr>
          <p:spPr>
            <a:xfrm>
              <a:off x="0" y="-47625"/>
              <a:ext cx="7262615" cy="525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r>
                <a:rPr lang="en-US" sz="2400" b="1" u="none" strike="noStrike">
                  <a:solidFill>
                    <a:srgbClr val="0D0B08"/>
                  </a:solidFill>
                  <a:latin typeface="Arial" panose="020B0604020202020204" pitchFamily="34" charset="0"/>
                  <a:ea typeface="Clear Sans Bold"/>
                  <a:cs typeface="Arial" panose="020B0604020202020204" pitchFamily="34" charset="0"/>
                  <a:sym typeface="Clear Sans Bold"/>
                </a:rPr>
                <a:t>COLLABORATION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704251"/>
              <a:ext cx="7262615" cy="9671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940"/>
                </a:lnSpc>
              </a:pPr>
              <a:r>
                <a:rPr lang="en-US" sz="24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Enhances patient care through shared responsibility.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419850" y="8366723"/>
            <a:ext cx="5448300" cy="1253568"/>
            <a:chOff x="0" y="0"/>
            <a:chExt cx="7264400" cy="1671424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47625"/>
              <a:ext cx="7264400" cy="525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r>
                <a:rPr lang="en-US" sz="2400" b="1" u="none" strike="noStrike">
                  <a:solidFill>
                    <a:srgbClr val="0D0B08"/>
                  </a:solidFill>
                  <a:latin typeface="Arial" panose="020B0604020202020204" pitchFamily="34" charset="0"/>
                  <a:ea typeface="Clear Sans Bold"/>
                  <a:cs typeface="Arial" panose="020B0604020202020204" pitchFamily="34" charset="0"/>
                  <a:sym typeface="Clear Sans Bold"/>
                </a:rPr>
                <a:t>COMMUNICATION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704319"/>
              <a:ext cx="7264400" cy="9671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940"/>
                </a:lnSpc>
              </a:pPr>
              <a:r>
                <a:rPr lang="en-US" sz="24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Facilitates smooth operation and reduces errors.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172950" y="8331055"/>
            <a:ext cx="5448300" cy="1307649"/>
            <a:chOff x="0" y="-47625"/>
            <a:chExt cx="7264400" cy="1743532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47625"/>
              <a:ext cx="7264400" cy="5251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r>
                <a:rPr lang="en-US" sz="2400" b="1" u="none" strike="noStrike">
                  <a:solidFill>
                    <a:srgbClr val="0D0B08"/>
                  </a:solidFill>
                  <a:latin typeface="Arial" panose="020B0604020202020204" pitchFamily="34" charset="0"/>
                  <a:ea typeface="Clear Sans Bold"/>
                  <a:cs typeface="Arial" panose="020B0604020202020204" pitchFamily="34" charset="0"/>
                  <a:sym typeface="Clear Sans Bold"/>
                </a:rPr>
                <a:t>SAFETY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04183"/>
              <a:ext cx="7264400" cy="9917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940"/>
                </a:lnSpc>
              </a:pPr>
              <a:r>
                <a:rPr lang="en-US" sz="28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Ensures early identification of potential risks.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304800" y="584566"/>
            <a:ext cx="17158188" cy="20894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6999" b="1" spc="-139" dirty="0">
                <a:solidFill>
                  <a:srgbClr val="0D0B08"/>
                </a:solidFill>
                <a:latin typeface="Arial" panose="020B0604020202020204" pitchFamily="34" charset="0"/>
                <a:ea typeface="Tenor Sans"/>
                <a:cs typeface="Arial" panose="020B0604020202020204" pitchFamily="34" charset="0"/>
                <a:sym typeface="Tenor Sans"/>
              </a:rPr>
              <a:t>The Importance of Teamwork in Health Care</a:t>
            </a:r>
          </a:p>
        </p:txBody>
      </p:sp>
      <p:sp>
        <p:nvSpPr>
          <p:cNvPr id="18" name="Freeform 18"/>
          <p:cNvSpPr/>
          <p:nvPr/>
        </p:nvSpPr>
        <p:spPr>
          <a:xfrm rot="-6723923">
            <a:off x="13666568" y="-2297777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5" y="0"/>
                </a:lnTo>
                <a:lnTo>
                  <a:pt x="627486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7EB2DF2-1974-27AE-BAA1-BD2B90E05E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4498342"/>
            <a:ext cx="5895975" cy="307657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C61D93-1744-9BDB-5DA3-753235A9EB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4622" y="4498342"/>
            <a:ext cx="5530882" cy="29228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5FF5E96-15A3-A137-8DF7-7FA2923515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30449" y="4498342"/>
            <a:ext cx="5152942" cy="321944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01318" y="571500"/>
            <a:ext cx="15729482" cy="8413661"/>
            <a:chOff x="1912757" y="-1320800"/>
            <a:chExt cx="20972643" cy="11218213"/>
          </a:xfrm>
        </p:grpSpPr>
        <p:sp>
          <p:nvSpPr>
            <p:cNvPr id="3" name="TextBox 3"/>
            <p:cNvSpPr txBox="1"/>
            <p:nvPr/>
          </p:nvSpPr>
          <p:spPr>
            <a:xfrm>
              <a:off x="3276600" y="-1320800"/>
              <a:ext cx="19608800" cy="13841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8399"/>
                </a:lnSpc>
                <a:spcBef>
                  <a:spcPct val="0"/>
                </a:spcBef>
              </a:pPr>
              <a:r>
                <a:rPr lang="en-US" sz="6999" spc="-139" dirty="0">
                  <a:solidFill>
                    <a:srgbClr val="0D0B08"/>
                  </a:solidFill>
                  <a:latin typeface="Arial" panose="020B0604020202020204" pitchFamily="34" charset="0"/>
                  <a:ea typeface="Tenor Sans"/>
                  <a:cs typeface="Arial" panose="020B0604020202020204" pitchFamily="34" charset="0"/>
                  <a:sym typeface="Tenor Sans"/>
                </a:rPr>
                <a:t>My Strengths in Teamwork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3784600" y="609600"/>
              <a:ext cx="12420600" cy="49586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  <a:spcBef>
                  <a:spcPct val="0"/>
                </a:spcBef>
              </a:pPr>
              <a:r>
                <a:rPr lang="en-US" sz="2800" b="1" dirty="0">
                  <a:solidFill>
                    <a:srgbClr val="0D0B08"/>
                  </a:solidFill>
                  <a:latin typeface="Arial" panose="020B0604020202020204" pitchFamily="34" charset="0"/>
                  <a:ea typeface="Clear Sans Bold"/>
                  <a:cs typeface="Arial" panose="020B0604020202020204" pitchFamily="34" charset="0"/>
                  <a:sym typeface="Clear Sans Bold"/>
                </a:rPr>
                <a:t>KEY PERSONAL ATTRIBUTES FOR COLLABORATION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912757" y="3535245"/>
              <a:ext cx="19608800" cy="63621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453390" lvl="1" indent="-226695" algn="l">
                <a:lnSpc>
                  <a:spcPct val="20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listen carefully to team members’ ideas</a:t>
              </a:r>
            </a:p>
            <a:p>
              <a:pPr marL="453390" lvl="1" indent="-226695" algn="l">
                <a:lnSpc>
                  <a:spcPct val="20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respect diverse opinions and experiences</a:t>
              </a:r>
            </a:p>
            <a:p>
              <a:pPr marL="453390" lvl="1" indent="-226695" algn="l">
                <a:lnSpc>
                  <a:spcPct val="20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am cooperative and support my colleagues</a:t>
              </a:r>
            </a:p>
            <a:p>
              <a:pPr marL="453390" lvl="1" indent="-226695" algn="l">
                <a:lnSpc>
                  <a:spcPct val="20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complete my tasks responsibly and on time</a:t>
              </a:r>
            </a:p>
            <a:p>
              <a:pPr marL="453390" lvl="1" indent="-226695" algn="l">
                <a:lnSpc>
                  <a:spcPct val="20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recognize each member’s important contributions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5150568" y="7200900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4" y="0"/>
                </a:lnTo>
                <a:lnTo>
                  <a:pt x="62748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19150" y="3113942"/>
            <a:ext cx="8324850" cy="2114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  <a:spcBef>
                <a:spcPct val="0"/>
              </a:spcBef>
            </a:pPr>
            <a:r>
              <a:rPr lang="en-US" sz="6999" spc="-139" dirty="0">
                <a:solidFill>
                  <a:srgbClr val="0D0B08"/>
                </a:solidFill>
                <a:latin typeface="Arial" panose="020B0604020202020204" pitchFamily="34" charset="0"/>
                <a:ea typeface="Tenor Sans"/>
                <a:cs typeface="Arial" panose="020B0604020202020204" pitchFamily="34" charset="0"/>
                <a:sym typeface="Tenor Sans"/>
              </a:rPr>
              <a:t>My Area for Development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144000" y="2077451"/>
            <a:ext cx="7191375" cy="5951123"/>
            <a:chOff x="0" y="-992085"/>
            <a:chExt cx="9588500" cy="7934829"/>
          </a:xfrm>
        </p:grpSpPr>
        <p:sp>
          <p:nvSpPr>
            <p:cNvPr id="4" name="TextBox 4"/>
            <p:cNvSpPr txBox="1"/>
            <p:nvPr/>
          </p:nvSpPr>
          <p:spPr>
            <a:xfrm>
              <a:off x="0" y="-992085"/>
              <a:ext cx="9588500" cy="9611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879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rgbClr val="0D0B08"/>
                  </a:solidFill>
                  <a:latin typeface="Arial" panose="020B0604020202020204" pitchFamily="34" charset="0"/>
                  <a:ea typeface="Clear Sans Bold"/>
                  <a:cs typeface="Arial" panose="020B0604020202020204" pitchFamily="34" charset="0"/>
                  <a:sym typeface="Clear Sans Bold"/>
                </a:rPr>
                <a:t>GOALS FOR IMPROVING COMMUNICATION SKILLS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146200"/>
              <a:ext cx="9588500" cy="57965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53390" lvl="1" indent="-226695" algn="l">
                <a:lnSpc>
                  <a:spcPct val="15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feel less confident speaking up</a:t>
              </a:r>
            </a:p>
            <a:p>
              <a:pPr marL="453390" lvl="1" indent="-226695" algn="l">
                <a:lnSpc>
                  <a:spcPct val="15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This may prevent sharing useful ideas</a:t>
              </a:r>
            </a:p>
            <a:p>
              <a:pPr marL="453390" lvl="1" indent="-226695" algn="l">
                <a:lnSpc>
                  <a:spcPct val="15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want to boost my confidence</a:t>
              </a:r>
            </a:p>
            <a:p>
              <a:pPr marL="453390" lvl="1" indent="-226695" algn="l">
                <a:lnSpc>
                  <a:spcPct val="15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will prepare before meetings</a:t>
              </a:r>
            </a:p>
            <a:p>
              <a:pPr marL="453390" lvl="1" indent="-226695" algn="l">
                <a:lnSpc>
                  <a:spcPct val="150000"/>
                </a:lnSpc>
                <a:buFont typeface="Arial"/>
                <a:buChar char="•"/>
              </a:pPr>
              <a:r>
                <a:rPr lang="en-US" sz="32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I will seek feedback from others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5150568" y="7200900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4" y="0"/>
                </a:lnTo>
                <a:lnTo>
                  <a:pt x="62748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914400" y="1179960"/>
            <a:ext cx="11134725" cy="3391734"/>
            <a:chOff x="0" y="-529059"/>
            <a:chExt cx="14846300" cy="4522312"/>
          </a:xfrm>
        </p:grpSpPr>
        <p:sp>
          <p:nvSpPr>
            <p:cNvPr id="5" name="TextBox 5"/>
            <p:cNvSpPr txBox="1"/>
            <p:nvPr/>
          </p:nvSpPr>
          <p:spPr>
            <a:xfrm>
              <a:off x="812800" y="-529059"/>
              <a:ext cx="14033500" cy="287258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8399"/>
                </a:lnSpc>
              </a:pPr>
              <a:r>
                <a:rPr lang="en-US" sz="7200" dirty="0"/>
                <a:t>Applying Teamwork in a Care Home</a:t>
              </a:r>
              <a:endParaRPr lang="en-US" sz="6999" spc="-139" dirty="0">
                <a:solidFill>
                  <a:srgbClr val="0D0B08"/>
                </a:solidFill>
                <a:latin typeface="Arial" panose="020B0604020202020204" pitchFamily="34" charset="0"/>
                <a:ea typeface="Tenor Sans"/>
                <a:cs typeface="Arial" panose="020B0604020202020204" pitchFamily="34" charset="0"/>
                <a:sym typeface="Tenor Sans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647580" y="2775070"/>
              <a:ext cx="13017500" cy="6565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Char char="•"/>
                <a:tabLst/>
              </a:pPr>
              <a:r>
                <a:rPr kumimoji="0" lang="en-US" altLang="en-US" sz="32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Example: Supporting an Older Resident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3533810"/>
              <a:ext cx="13017500" cy="4594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39"/>
                </a:lnSpc>
                <a:spcBef>
                  <a:spcPct val="0"/>
                </a:spcBef>
              </a:pPr>
              <a:endParaRPr lang="en-US" sz="2099" dirty="0">
                <a:solidFill>
                  <a:srgbClr val="0D0B08"/>
                </a:solidFill>
                <a:latin typeface="Arial" panose="020B0604020202020204" pitchFamily="34" charset="0"/>
                <a:ea typeface="Clear Sans"/>
                <a:cs typeface="Arial" panose="020B0604020202020204" pitchFamily="34" charset="0"/>
                <a:sym typeface="Clear Sans"/>
              </a:endParaRPr>
            </a:p>
          </p:txBody>
        </p:sp>
      </p:grpSp>
      <p:sp>
        <p:nvSpPr>
          <p:cNvPr id="9" name="Rectangle 2">
            <a:extLst>
              <a:ext uri="{FF2B5EF4-FFF2-40B4-BE49-F238E27FC236}">
                <a16:creationId xmlns:a16="http://schemas.microsoft.com/office/drawing/2014/main" id="{C0C7A01B-AAA9-AABE-0CD1-D46F8968B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7250" y="4318601"/>
            <a:ext cx="17678400" cy="4536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care worker observes that an older resident has stopped eating, is withdrawn and is confused.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worker makes accurate observations and reports to the nurse/senior staff member.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nurse visits the resident and may contact GP, family/other professionals.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team discusses with the resident their needs and formulates a care plan suitable for the resident.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 monitor and continue to communicate about whether the person living in the house is in a better condition.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collaborative approach facilitates the provision of early, safe and appropriate support to the resident.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D9CBB06-387A-C351-C657-4519C5A93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5400" y="190500"/>
            <a:ext cx="5276850" cy="52768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91200" y="876300"/>
            <a:ext cx="8324850" cy="1038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6999" spc="-139" dirty="0">
                <a:solidFill>
                  <a:srgbClr val="0D0B08"/>
                </a:solidFill>
                <a:latin typeface="Arial" panose="020B0604020202020204" pitchFamily="34" charset="0"/>
                <a:ea typeface="Tenor Sans"/>
                <a:cs typeface="Arial" panose="020B0604020202020204" pitchFamily="34" charset="0"/>
                <a:sym typeface="Tenor Sans"/>
              </a:rPr>
              <a:t>Conclusion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81000" y="3126581"/>
            <a:ext cx="15392400" cy="4047943"/>
            <a:chOff x="0" y="-47625"/>
            <a:chExt cx="7264400" cy="5397258"/>
          </a:xfrm>
        </p:grpSpPr>
        <p:sp>
          <p:nvSpPr>
            <p:cNvPr id="4" name="TextBox 4"/>
            <p:cNvSpPr txBox="1"/>
            <p:nvPr/>
          </p:nvSpPr>
          <p:spPr>
            <a:xfrm>
              <a:off x="0" y="-47625"/>
              <a:ext cx="7264400" cy="5300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60"/>
                </a:lnSpc>
                <a:spcBef>
                  <a:spcPct val="0"/>
                </a:spcBef>
              </a:pPr>
              <a:r>
                <a:rPr lang="en-US" sz="2400" b="1">
                  <a:solidFill>
                    <a:srgbClr val="0D0B08"/>
                  </a:solidFill>
                  <a:latin typeface="Arial" panose="020B0604020202020204" pitchFamily="34" charset="0"/>
                  <a:ea typeface="Clear Sans Medium"/>
                  <a:cs typeface="Arial" panose="020B0604020202020204" pitchFamily="34" charset="0"/>
                  <a:sym typeface="Clear Sans Medium"/>
                </a:rPr>
                <a:t>IMPORTANCE OF TEAMWORK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878057"/>
              <a:ext cx="7264400" cy="9611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39"/>
                </a:lnSpc>
                <a:spcBef>
                  <a:spcPct val="0"/>
                </a:spcBef>
              </a:pPr>
              <a:r>
                <a:rPr lang="en-US" sz="24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Teamwork is essential in health and social care, enhancing communication, safety, and quality of care through collaboration among diverse professionals (Devi, 2021)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973518"/>
              <a:ext cx="7264400" cy="5300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36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rgbClr val="0D0B08"/>
                  </a:solidFill>
                  <a:latin typeface="Arial" panose="020B0604020202020204" pitchFamily="34" charset="0"/>
                  <a:ea typeface="Clear Sans Medium"/>
                  <a:cs typeface="Arial" panose="020B0604020202020204" pitchFamily="34" charset="0"/>
                  <a:sym typeface="Clear Sans Medium"/>
                </a:rPr>
                <a:t>PERSONAL REFLECTION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4388515"/>
              <a:ext cx="7264400" cy="961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39"/>
                </a:lnSpc>
                <a:spcBef>
                  <a:spcPct val="0"/>
                </a:spcBef>
              </a:pPr>
              <a:r>
                <a:rPr lang="en-US" sz="2400" dirty="0">
                  <a:solidFill>
                    <a:srgbClr val="0D0B08"/>
                  </a:solidFill>
                  <a:latin typeface="Arial" panose="020B0604020202020204" pitchFamily="34" charset="0"/>
                  <a:ea typeface="Clear Sans"/>
                  <a:cs typeface="Arial" panose="020B0604020202020204" pitchFamily="34" charset="0"/>
                  <a:sym typeface="Clear Sans"/>
                </a:rPr>
                <a:t>My strengths include listening and cooperation. I aim to improve my confidence in group communication, contributing more effectively to care teams.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-3137432" y="7200900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4" y="0"/>
                </a:lnTo>
                <a:lnTo>
                  <a:pt x="62748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C6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6750" y="1562100"/>
            <a:ext cx="8324850" cy="1055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9"/>
              </a:lnSpc>
            </a:pPr>
            <a:r>
              <a:rPr lang="en-US" sz="6999" spc="-139">
                <a:solidFill>
                  <a:srgbClr val="0D0B08"/>
                </a:solidFill>
                <a:latin typeface="Tenor Sans"/>
                <a:ea typeface="Tenor Sans"/>
                <a:cs typeface="Tenor Sans"/>
                <a:sym typeface="Tenor Sans"/>
              </a:rPr>
              <a:t>References</a:t>
            </a:r>
          </a:p>
        </p:txBody>
      </p:sp>
      <p:sp>
        <p:nvSpPr>
          <p:cNvPr id="6" name="Freeform 6"/>
          <p:cNvSpPr/>
          <p:nvPr/>
        </p:nvSpPr>
        <p:spPr>
          <a:xfrm>
            <a:off x="-3137432" y="7200900"/>
            <a:ext cx="6274865" cy="4114800"/>
          </a:xfrm>
          <a:custGeom>
            <a:avLst/>
            <a:gdLst/>
            <a:ahLst/>
            <a:cxnLst/>
            <a:rect l="l" t="t" r="r" b="b"/>
            <a:pathLst>
              <a:path w="6274865" h="4114800">
                <a:moveTo>
                  <a:pt x="0" y="0"/>
                </a:moveTo>
                <a:lnTo>
                  <a:pt x="6274864" y="0"/>
                </a:lnTo>
                <a:lnTo>
                  <a:pt x="62748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450F35B4-7926-15B6-7FEB-BC5EA051F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3798461"/>
            <a:ext cx="153162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Devi, R.,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Chadborn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N. H., Meyer, J., Banerjee, J., Goodman, C., Dening, T., Gladman, J. R. F.,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Hinsliff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-Smith, K., Long, A., Usman, A., Housley, G., Lewis, S., Glover, M., Gage, H., Logan, P. A., Martin, F. C., &amp; Gordon, A. L. (2021). How quality improvement collaboratives work to improve healthcare in care homes: a realist evaluation.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Age and Ageing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50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(4), 1371. https://doi.org/10.1093/AGEING/AFAB007</a:t>
            </a:r>
            <a:endParaRPr kumimoji="0" lang="en-GB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Serrat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O. (2020). Working in Teams.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Knowledge Solutions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, 599–604. https://doi.org/10.1007/978-981-10-0983-9_64</a:t>
            </a:r>
            <a:endParaRPr kumimoji="0" lang="en-GB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514</Words>
  <Application>Microsoft Office PowerPoint</Application>
  <PresentationFormat>Custom</PresentationFormat>
  <Paragraphs>46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Working in Teams</dc:title>
  <dc:description>Presentation - Working in Teams</dc:description>
  <cp:lastModifiedBy>hanan ali</cp:lastModifiedBy>
  <cp:revision>10</cp:revision>
  <dcterms:created xsi:type="dcterms:W3CDTF">2006-08-16T00:00:00Z</dcterms:created>
  <dcterms:modified xsi:type="dcterms:W3CDTF">2026-07-15T13:59:46Z</dcterms:modified>
  <dc:identifier>DAHOpYyysc4</dc:identifier>
</cp:coreProperties>
</file>