
<file path=[Content_Types].xml><?xml version="1.0" encoding="utf-8"?>
<Types xmlns="http://schemas.openxmlformats.org/package/2006/content-types">
  <Default Extension="jpg&amp;ehk=Z" ContentType="image/jpeg"/>
  <Default Extension="bin" ContentType="image/jpeg"/>
  <Default Extension="jpeg" ContentType="image/jpeg"/>
  <Default Extension="emf" ContentType="image/x-emf"/>
  <Default Extension="rels" ContentType="application/vnd.openxmlformats-package.relationships+xml"/>
  <Default Extension="xml" ContentType="application/xml"/>
  <Default Extension="jpg&amp;ehk=7kz0scHhwtKs2EPGzNqz0A&amp;r=0&amp;pid=OfficeInsert" ContentType="image/jpeg"/>
  <Default Extension="jpg&amp;ehk=eKFO2cQu023ciI" ContentType="image/jpeg"/>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embeddings/oleObject1.bin" ContentType="application/vnd.openxmlformats-officedocument.oleObject"/>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67" r:id="rId2"/>
    <p:sldId id="273" r:id="rId3"/>
    <p:sldId id="271" r:id="rId4"/>
    <p:sldId id="279" r:id="rId5"/>
    <p:sldId id="277" r:id="rId6"/>
    <p:sldId id="275" r:id="rId7"/>
    <p:sldId id="269" r:id="rId8"/>
    <p:sldId id="283" r:id="rId9"/>
    <p:sldId id="281" r:id="rId10"/>
    <p:sldId id="266" r:id="rId11"/>
    <p:sldId id="30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essica" initials="" lastIdx="0"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515" autoAdjust="0"/>
    <p:restoredTop sz="85696" autoAdjust="0"/>
  </p:normalViewPr>
  <p:slideViewPr>
    <p:cSldViewPr snapToGrid="0">
      <p:cViewPr varScale="1">
        <p:scale>
          <a:sx n="72" d="100"/>
          <a:sy n="72" d="100"/>
        </p:scale>
        <p:origin x="43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7.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1/14/2018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2721454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Consider talking about:</a:t>
            </a:r>
          </a:p>
          <a:p>
            <a:pPr marL="171450" indent="-171450">
              <a:buFont typeface="Arial" panose="020B0604020202020204" pitchFamily="34" charset="0"/>
              <a:buChar char="•"/>
            </a:pPr>
            <a:r>
              <a:rPr lang="en-US" dirty="0"/>
              <a:t>Health implications of obesity through inactivity</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E0746DE6-3336-457D-A091-FA20AC1C536E}" type="slidenum">
              <a:rPr lang="en-US" smtClean="0"/>
              <a:t>4</a:t>
            </a:fld>
            <a:endParaRPr lang="en-US"/>
          </a:p>
        </p:txBody>
      </p:sp>
    </p:spTree>
    <p:extLst>
      <p:ext uri="{BB962C8B-B14F-4D97-AF65-F5344CB8AC3E}">
        <p14:creationId xmlns:p14="http://schemas.microsoft.com/office/powerpoint/2010/main" val="6093355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10"/>
          </p:nvPr>
        </p:nvSpPr>
        <p:spPr/>
        <p:txBody>
          <a:bodyPr/>
          <a:lstStyle/>
          <a:p>
            <a:fld id="{E0746DE6-3336-457D-A091-FA20AC1C536E}" type="slidenum">
              <a:rPr lang="en-US" smtClean="0"/>
              <a:t>7</a:t>
            </a:fld>
            <a:endParaRPr lang="en-US"/>
          </a:p>
        </p:txBody>
      </p:sp>
    </p:spTree>
    <p:extLst>
      <p:ext uri="{BB962C8B-B14F-4D97-AF65-F5344CB8AC3E}">
        <p14:creationId xmlns:p14="http://schemas.microsoft.com/office/powerpoint/2010/main" val="12603758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1/14/2018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60586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dirty="0"/>
              <a:t>1/14/2018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6919454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1/14/2018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71214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dirty="0"/>
              <a:t>1/14/2018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6514158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dirty="0"/>
              <a:t>1/14/2018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5823400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dirty="0"/>
              <a:t>1/14/2018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5898799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1/14/2018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700543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1/14/2018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5150151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1/14/2018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85702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dirty="0"/>
              <a:t>1/14/2018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5969330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dirty="0"/>
              <a:t>1/14/2018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47891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1/14/2018</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78160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ommunityactionmk.org/volunteering/physicalactivity/sign-up-for-a-credit/" TargetMode="External"/><Relationship Id="rId7" Type="http://schemas.openxmlformats.org/officeDocument/2006/relationships/hyperlink" Target="https://creativecommons.org/licenses/by-sa/3.0/" TargetMode="External"/><Relationship Id="rId2" Type="http://schemas.openxmlformats.org/officeDocument/2006/relationships/image" Target="../media/image2.jpg&amp;ehk=7kz0scHhwtKs2EPGzNqz0A&amp;r=0&amp;pid=OfficeInsert"/><Relationship Id="rId1" Type="http://schemas.openxmlformats.org/officeDocument/2006/relationships/slideLayout" Target="../slideLayouts/slideLayout6.xml"/><Relationship Id="rId6" Type="http://schemas.openxmlformats.org/officeDocument/2006/relationships/hyperlink" Target="https://creativecommons.org/licenses/by-nc-sa/4.0/" TargetMode="External"/><Relationship Id="rId5" Type="http://schemas.openxmlformats.org/officeDocument/2006/relationships/hyperlink" Target="http://neurowiki2013.wikidot.com/individual:hormonal-regulation-of-feeding-behaviour" TargetMode="External"/><Relationship Id="rId4" Type="http://schemas.openxmlformats.org/officeDocument/2006/relationships/image" Target="../media/image3.jpg&amp;ehk=Z"/></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newsfilter.gr/2015/01/22/fitness-anagki-i-politelia/" TargetMode="External"/><Relationship Id="rId2" Type="http://schemas.openxmlformats.org/officeDocument/2006/relationships/image" Target="../media/image4.jpg&amp;ehk=eKFO2cQu023ciI"/><Relationship Id="rId1" Type="http://schemas.openxmlformats.org/officeDocument/2006/relationships/slideLayout" Target="../slideLayouts/slideLayout1.xml"/><Relationship Id="rId5" Type="http://schemas.openxmlformats.org/officeDocument/2006/relationships/hyperlink" Target="https://creativecommons.org/licenses/by/3.0/" TargetMode="External"/><Relationship Id="rId4" Type="http://schemas.openxmlformats.org/officeDocument/2006/relationships/hyperlink" Target="http://commons.wikimedia.org/wiki/File:Soldier_running_in_water.jpg"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hyperlink" Target="http://commons.wikimedia.org/wiki/File:US_Navy_100623-N-1688B-190_Moral_Welfare_and_Recreation_fitness_instructors_motivated_Sailors_from_the_guided-missile_cruiser_USS_Monterey_(CG_61)_during_the_commissioning_of_the_Navy_Operational_Fitness_and_Fueling_System_(NOF.jpg" TargetMode="External"/><Relationship Id="rId2" Type="http://schemas.openxmlformats.org/officeDocument/2006/relationships/image" Target="../media/image5.bin"/><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Q3kGT2iHWeA"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gov.uk/government/collections/tackling-obesities-future-choices" TargetMode="External"/><Relationship Id="rId2" Type="http://schemas.openxmlformats.org/officeDocument/2006/relationships/hyperlink" Target="http://change4lifewales.org.uk/?lang=en" TargetMode="External"/><Relationship Id="rId1" Type="http://schemas.openxmlformats.org/officeDocument/2006/relationships/slideLayout" Target="../slideLayouts/slideLayout2.xml"/><Relationship Id="rId5" Type="http://schemas.openxmlformats.org/officeDocument/2006/relationships/hyperlink" Target="https://www.youtube.com/watch?v=Q3kGT2iHWeA" TargetMode="External"/><Relationship Id="rId4" Type="http://schemas.openxmlformats.org/officeDocument/2006/relationships/hyperlink" Target="https://www.gov.uk/government/uploads/system/uploads/attachment_data/file/216370/dh_128210.pdf"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7.emf"/></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26">
            <a:extLst>
              <a:ext uri="{FF2B5EF4-FFF2-40B4-BE49-F238E27FC236}">
                <a16:creationId xmlns:a16="http://schemas.microsoft.com/office/drawing/2014/main" id="{6AB9711F-9D4F-49B4-892B-FEF66AA2FA9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5">
            <a:extLst>
              <a:ext uri="{FF2B5EF4-FFF2-40B4-BE49-F238E27FC236}">
                <a16:creationId xmlns:a16="http://schemas.microsoft.com/office/drawing/2014/main" id="{3A32867E-64D3-4B51-85AC-D771EA43C32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2" name="Straight Connector 30">
            <a:extLst>
              <a:ext uri="{FF2B5EF4-FFF2-40B4-BE49-F238E27FC236}">
                <a16:creationId xmlns:a16="http://schemas.microsoft.com/office/drawing/2014/main" id="{AFD44988-8DFE-46FC-967A-F6DB265384B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43" name="Rectangle 32">
            <a:extLst>
              <a:ext uri="{FF2B5EF4-FFF2-40B4-BE49-F238E27FC236}">
                <a16:creationId xmlns:a16="http://schemas.microsoft.com/office/drawing/2014/main" id="{363104CD-8037-4022-8EEC-A32EDF6154A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clipart&#10;&#10;Description generated with very high confidence">
            <a:extLst>
              <a:ext uri="{FF2B5EF4-FFF2-40B4-BE49-F238E27FC236}">
                <a16:creationId xmlns:a16="http://schemas.microsoft.com/office/drawing/2014/main" id="{244B5CFD-20DB-4C62-BE00-298DF985907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6432" b="-1"/>
          <a:stretch/>
        </p:blipFill>
        <p:spPr>
          <a:xfrm>
            <a:off x="4654984" y="3839593"/>
            <a:ext cx="7533742" cy="3019382"/>
          </a:xfrm>
          <a:prstGeom prst="rect">
            <a:avLst/>
          </a:prstGeom>
        </p:spPr>
      </p:pic>
      <p:cxnSp>
        <p:nvCxnSpPr>
          <p:cNvPr id="44" name="Straight Connector 34">
            <a:extLst>
              <a:ext uri="{FF2B5EF4-FFF2-40B4-BE49-F238E27FC236}">
                <a16:creationId xmlns:a16="http://schemas.microsoft.com/office/drawing/2014/main" id="{33CBC29A-1047-453C-84AD-4E4EB59EEEC3}"/>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3610" y="3759161"/>
            <a:ext cx="3566160" cy="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A593BC19-3592-4B0D-864E-67F7CA066D75}"/>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18552" r="-2" b="20472"/>
          <a:stretch/>
        </p:blipFill>
        <p:spPr>
          <a:xfrm>
            <a:off x="4654984" y="10"/>
            <a:ext cx="7533742" cy="3674927"/>
          </a:xfrm>
          <a:prstGeom prst="rect">
            <a:avLst/>
          </a:prstGeom>
        </p:spPr>
      </p:pic>
      <p:sp>
        <p:nvSpPr>
          <p:cNvPr id="2" name="Title 1">
            <a:extLst>
              <a:ext uri="{FF2B5EF4-FFF2-40B4-BE49-F238E27FC236}">
                <a16:creationId xmlns:a16="http://schemas.microsoft.com/office/drawing/2014/main" id="{7D8F6315-455E-4FF7-AE0B-686B8C5D6514}"/>
              </a:ext>
            </a:extLst>
          </p:cNvPr>
          <p:cNvSpPr>
            <a:spLocks noGrp="1"/>
          </p:cNvSpPr>
          <p:nvPr>
            <p:ph type="title"/>
          </p:nvPr>
        </p:nvSpPr>
        <p:spPr>
          <a:xfrm>
            <a:off x="613611" y="685893"/>
            <a:ext cx="3566407" cy="2989044"/>
          </a:xfrm>
        </p:spPr>
        <p:txBody>
          <a:bodyPr vert="horz" lIns="91440" tIns="45720" rIns="91440" bIns="45720" rtlCol="0" anchor="b">
            <a:normAutofit/>
          </a:bodyPr>
          <a:lstStyle/>
          <a:p>
            <a:pPr algn="r"/>
            <a:r>
              <a:rPr lang="en-US" sz="4400" spc="200" dirty="0"/>
              <a:t>Physical activity and obesity</a:t>
            </a:r>
            <a:br>
              <a:rPr lang="en-US" sz="4400" spc="200" dirty="0"/>
            </a:br>
            <a:br>
              <a:rPr lang="en-US" sz="4400" spc="200" dirty="0"/>
            </a:br>
            <a:r>
              <a:rPr lang="en-US" sz="4400" spc="200" dirty="0"/>
              <a:t>by Dawn Rees</a:t>
            </a:r>
          </a:p>
        </p:txBody>
      </p:sp>
      <p:sp>
        <p:nvSpPr>
          <p:cNvPr id="7" name="TextBox 6">
            <a:extLst>
              <a:ext uri="{FF2B5EF4-FFF2-40B4-BE49-F238E27FC236}">
                <a16:creationId xmlns:a16="http://schemas.microsoft.com/office/drawing/2014/main" id="{7AE3F196-C241-4CB8-AC42-33C8D1484312}"/>
              </a:ext>
            </a:extLst>
          </p:cNvPr>
          <p:cNvSpPr txBox="1"/>
          <p:nvPr/>
        </p:nvSpPr>
        <p:spPr>
          <a:xfrm>
            <a:off x="9795122" y="6658920"/>
            <a:ext cx="239360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ommunityactionmk.org/volunteering/physicalactivity/sign-up-for-a-credit/"/>
              </a:rPr>
              <a:t>This Photo</a:t>
            </a:r>
            <a:r>
              <a:rPr lang="en-GB" sz="700">
                <a:solidFill>
                  <a:srgbClr val="FFFFFF"/>
                </a:solidFill>
              </a:rPr>
              <a:t> by Unknown Author is licensed under </a:t>
            </a:r>
            <a:r>
              <a:rPr lang="en-GB" sz="700">
                <a:solidFill>
                  <a:srgbClr val="FFFFFF"/>
                </a:solidFill>
                <a:hlinkClick r:id="rId6" tooltip="https://creativecommons.org/licenses/by-nc-sa/4.0/"/>
              </a:rPr>
              <a:t>CC BY-NC-SA</a:t>
            </a:r>
            <a:endParaRPr lang="en-GB" sz="700">
              <a:solidFill>
                <a:srgbClr val="FFFFFF"/>
              </a:solidFill>
            </a:endParaRPr>
          </a:p>
        </p:txBody>
      </p:sp>
      <p:sp>
        <p:nvSpPr>
          <p:cNvPr id="10" name="TextBox 9">
            <a:extLst>
              <a:ext uri="{FF2B5EF4-FFF2-40B4-BE49-F238E27FC236}">
                <a16:creationId xmlns:a16="http://schemas.microsoft.com/office/drawing/2014/main" id="{A20E6249-9D98-47D7-AB53-909293862990}"/>
              </a:ext>
            </a:extLst>
          </p:cNvPr>
          <p:cNvSpPr txBox="1"/>
          <p:nvPr/>
        </p:nvSpPr>
        <p:spPr>
          <a:xfrm>
            <a:off x="9939392" y="3474882"/>
            <a:ext cx="224933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neurowiki2013.wikidot.com/individual:hormonal-regulation-of-feeding-behaviour"/>
              </a:rPr>
              <a:t>This Photo</a:t>
            </a:r>
            <a:r>
              <a:rPr lang="en-GB" sz="700">
                <a:solidFill>
                  <a:srgbClr val="FFFFFF"/>
                </a:solidFill>
              </a:rPr>
              <a:t> by Unknown Author is licensed under </a:t>
            </a:r>
            <a:r>
              <a:rPr lang="en-GB" sz="700">
                <a:solidFill>
                  <a:srgbClr val="FFFFFF"/>
                </a:solidFill>
                <a:hlinkClick r:id="rId7" tooltip="https://creativecommons.org/licenses/by-sa/3.0/"/>
              </a:rPr>
              <a:t>CC BY-SA</a:t>
            </a:r>
            <a:endParaRPr lang="en-GB" sz="700">
              <a:solidFill>
                <a:srgbClr val="FFFFFF"/>
              </a:solidFill>
            </a:endParaRPr>
          </a:p>
        </p:txBody>
      </p:sp>
    </p:spTree>
    <p:extLst>
      <p:ext uri="{BB962C8B-B14F-4D97-AF65-F5344CB8AC3E}">
        <p14:creationId xmlns:p14="http://schemas.microsoft.com/office/powerpoint/2010/main" val="11260358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9E4C68A-A4A9-48A4-9FF2-D2896B1EA01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B9AEA5-52CB-49A6-AF8A-33502F291B9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US">
                <a:solidFill>
                  <a:srgbClr val="FFFFFF"/>
                </a:solidFill>
              </a:rPr>
              <a:t>Contents</a:t>
            </a:r>
          </a:p>
        </p:txBody>
      </p:sp>
      <p:sp>
        <p:nvSpPr>
          <p:cNvPr id="3" name="Content Placeholder 2"/>
          <p:cNvSpPr>
            <a:spLocks noGrp="1"/>
          </p:cNvSpPr>
          <p:nvPr>
            <p:ph type="body" idx="1"/>
          </p:nvPr>
        </p:nvSpPr>
        <p:spPr>
          <a:xfrm>
            <a:off x="4951048" y="804333"/>
            <a:ext cx="6306003" cy="5249334"/>
          </a:xfrm>
        </p:spPr>
        <p:txBody>
          <a:bodyPr anchor="ctr">
            <a:normAutofit/>
          </a:bodyPr>
          <a:lstStyle/>
          <a:p>
            <a:r>
              <a:rPr lang="en-US" dirty="0"/>
              <a:t>Definition of physical activity</a:t>
            </a:r>
          </a:p>
          <a:p>
            <a:r>
              <a:rPr lang="en-US" dirty="0"/>
              <a:t>Obesity and effects</a:t>
            </a:r>
          </a:p>
          <a:p>
            <a:r>
              <a:rPr lang="en-US" dirty="0"/>
              <a:t>Activity guidelines</a:t>
            </a:r>
          </a:p>
          <a:p>
            <a:r>
              <a:rPr lang="en-US" dirty="0"/>
              <a:t>Fitness initiatives</a:t>
            </a:r>
          </a:p>
          <a:p>
            <a:r>
              <a:rPr lang="en-US" dirty="0"/>
              <a:t>Activity class participation</a:t>
            </a:r>
          </a:p>
          <a:p>
            <a:r>
              <a:rPr lang="en-US" dirty="0"/>
              <a:t>Take home Message (YouTube video)</a:t>
            </a:r>
          </a:p>
        </p:txBody>
      </p:sp>
    </p:spTree>
    <p:extLst>
      <p:ext uri="{BB962C8B-B14F-4D97-AF65-F5344CB8AC3E}">
        <p14:creationId xmlns:p14="http://schemas.microsoft.com/office/powerpoint/2010/main" val="31334133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0">
            <a:extLst>
              <a:ext uri="{FF2B5EF4-FFF2-40B4-BE49-F238E27FC236}">
                <a16:creationId xmlns:a16="http://schemas.microsoft.com/office/drawing/2014/main" id="{070784CE-9DD4-4C2D-88B9-D219730A470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74"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6" name="Straight Connector 42">
            <a:extLst>
              <a:ext uri="{FF2B5EF4-FFF2-40B4-BE49-F238E27FC236}">
                <a16:creationId xmlns:a16="http://schemas.microsoft.com/office/drawing/2014/main" id="{640A410A-1838-4131-95A6-2BE4F8D412F2}"/>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09640" y="4388141"/>
            <a:ext cx="58521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33999" y="1422615"/>
            <a:ext cx="3993942" cy="3993942"/>
          </a:xfrm>
          <a:prstGeom prst="rect">
            <a:avLst/>
          </a:prstGeom>
        </p:spPr>
      </p:pic>
      <p:sp>
        <p:nvSpPr>
          <p:cNvPr id="2" name="Title 1"/>
          <p:cNvSpPr>
            <a:spLocks noGrp="1"/>
          </p:cNvSpPr>
          <p:nvPr>
            <p:ph type="ctrTitle"/>
          </p:nvPr>
        </p:nvSpPr>
        <p:spPr>
          <a:xfrm>
            <a:off x="5258134" y="640081"/>
            <a:ext cx="6293689" cy="898434"/>
          </a:xfrm>
        </p:spPr>
        <p:txBody>
          <a:bodyPr anchor="b">
            <a:normAutofit/>
          </a:bodyPr>
          <a:lstStyle/>
          <a:p>
            <a:pPr algn="l"/>
            <a:r>
              <a:rPr lang="en-US" sz="4400" dirty="0">
                <a:solidFill>
                  <a:schemeClr val="tx1">
                    <a:lumMod val="85000"/>
                    <a:lumOff val="15000"/>
                  </a:schemeClr>
                </a:solidFill>
              </a:rPr>
              <a:t>Physical fitness </a:t>
            </a:r>
          </a:p>
        </p:txBody>
      </p:sp>
      <p:sp>
        <p:nvSpPr>
          <p:cNvPr id="3" name="Content Placeholder 2"/>
          <p:cNvSpPr>
            <a:spLocks noGrp="1"/>
          </p:cNvSpPr>
          <p:nvPr>
            <p:ph type="subTitle" idx="1"/>
          </p:nvPr>
        </p:nvSpPr>
        <p:spPr>
          <a:xfrm>
            <a:off x="5271524" y="2178596"/>
            <a:ext cx="6280299" cy="4035287"/>
          </a:xfrm>
        </p:spPr>
        <p:txBody>
          <a:bodyPr anchor="t">
            <a:normAutofit/>
          </a:bodyPr>
          <a:lstStyle/>
          <a:p>
            <a:r>
              <a:rPr lang="en-GB" sz="1600" dirty="0">
                <a:solidFill>
                  <a:schemeClr val="tx1">
                    <a:lumMod val="85000"/>
                    <a:lumOff val="15000"/>
                  </a:schemeClr>
                </a:solidFill>
              </a:rPr>
              <a:t>Physical activity includes all forms of activity such as:</a:t>
            </a:r>
          </a:p>
          <a:p>
            <a:pPr marL="285750" indent="-285750">
              <a:buFont typeface="Wingdings" panose="05000000000000000000" pitchFamily="2" charset="2"/>
              <a:buChar char="§"/>
            </a:pPr>
            <a:r>
              <a:rPr lang="en-GB" sz="1600" dirty="0">
                <a:solidFill>
                  <a:schemeClr val="tx1">
                    <a:lumMod val="85000"/>
                    <a:lumOff val="15000"/>
                  </a:schemeClr>
                </a:solidFill>
              </a:rPr>
              <a:t>walking or cycling;</a:t>
            </a:r>
          </a:p>
          <a:p>
            <a:pPr marL="285750" indent="-285750">
              <a:buFont typeface="Wingdings" panose="05000000000000000000" pitchFamily="2" charset="2"/>
              <a:buChar char="§"/>
            </a:pPr>
            <a:r>
              <a:rPr lang="en-GB" sz="1600" dirty="0">
                <a:solidFill>
                  <a:schemeClr val="tx1">
                    <a:lumMod val="85000"/>
                    <a:lumOff val="15000"/>
                  </a:schemeClr>
                </a:solidFill>
              </a:rPr>
              <a:t>active play;</a:t>
            </a:r>
          </a:p>
          <a:p>
            <a:pPr marL="285750" indent="-285750">
              <a:buFont typeface="Wingdings" panose="05000000000000000000" pitchFamily="2" charset="2"/>
              <a:buChar char="§"/>
            </a:pPr>
            <a:r>
              <a:rPr lang="en-GB" sz="1600" dirty="0">
                <a:solidFill>
                  <a:schemeClr val="tx1">
                    <a:lumMod val="85000"/>
                    <a:lumOff val="15000"/>
                  </a:schemeClr>
                </a:solidFill>
              </a:rPr>
              <a:t>work-related activity;</a:t>
            </a:r>
          </a:p>
          <a:p>
            <a:pPr marL="285750" indent="-285750">
              <a:buFont typeface="Wingdings" panose="05000000000000000000" pitchFamily="2" charset="2"/>
              <a:buChar char="§"/>
            </a:pPr>
            <a:r>
              <a:rPr lang="en-GB" sz="1600" dirty="0">
                <a:solidFill>
                  <a:schemeClr val="tx1">
                    <a:lumMod val="85000"/>
                    <a:lumOff val="15000"/>
                  </a:schemeClr>
                </a:solidFill>
              </a:rPr>
              <a:t>active recreation such as working out in a gym;</a:t>
            </a:r>
          </a:p>
          <a:p>
            <a:pPr marL="285750" indent="-285750">
              <a:buFont typeface="Wingdings" panose="05000000000000000000" pitchFamily="2" charset="2"/>
              <a:buChar char="§"/>
            </a:pPr>
            <a:r>
              <a:rPr lang="en-GB" sz="1600" dirty="0">
                <a:solidFill>
                  <a:schemeClr val="tx1">
                    <a:lumMod val="85000"/>
                    <a:lumOff val="15000"/>
                  </a:schemeClr>
                </a:solidFill>
              </a:rPr>
              <a:t>dancing, gardening or competitive sport.</a:t>
            </a:r>
          </a:p>
          <a:p>
            <a:pPr marL="285750" indent="-285750">
              <a:buFont typeface="Wingdings" panose="05000000000000000000" pitchFamily="2" charset="2"/>
              <a:buChar char="§"/>
            </a:pPr>
            <a:endParaRPr lang="en-GB" sz="1600" dirty="0">
              <a:solidFill>
                <a:schemeClr val="tx1">
                  <a:lumMod val="85000"/>
                  <a:lumOff val="15000"/>
                </a:schemeClr>
              </a:solidFill>
            </a:endParaRPr>
          </a:p>
          <a:p>
            <a:pPr marL="285750" indent="-285750">
              <a:buFont typeface="Wingdings" panose="05000000000000000000" pitchFamily="2" charset="2"/>
              <a:buChar char="§"/>
            </a:pPr>
            <a:endParaRPr lang="en-GB" sz="1600" dirty="0">
              <a:solidFill>
                <a:schemeClr val="tx1">
                  <a:lumMod val="85000"/>
                  <a:lumOff val="15000"/>
                </a:schemeClr>
              </a:solidFill>
            </a:endParaRPr>
          </a:p>
          <a:p>
            <a:pPr marL="285750" indent="-285750">
              <a:buFont typeface="Wingdings" panose="05000000000000000000" pitchFamily="2" charset="2"/>
              <a:buChar char="§"/>
            </a:pPr>
            <a:endParaRPr lang="en-GB" sz="1600" dirty="0">
              <a:solidFill>
                <a:schemeClr val="tx1">
                  <a:lumMod val="85000"/>
                  <a:lumOff val="15000"/>
                </a:schemeClr>
              </a:solidFill>
            </a:endParaRPr>
          </a:p>
          <a:p>
            <a:r>
              <a:rPr lang="en-GB" sz="1600" dirty="0">
                <a:solidFill>
                  <a:schemeClr val="tx1">
                    <a:lumMod val="85000"/>
                    <a:lumOff val="15000"/>
                  </a:schemeClr>
                </a:solidFill>
              </a:rPr>
              <a:t>(WHO, 2018; DofH, 2011)</a:t>
            </a:r>
          </a:p>
          <a:p>
            <a:endParaRPr lang="en-GB" sz="1600" dirty="0">
              <a:solidFill>
                <a:schemeClr val="tx1">
                  <a:lumMod val="85000"/>
                  <a:lumOff val="15000"/>
                </a:schemeClr>
              </a:solidFill>
            </a:endParaRPr>
          </a:p>
        </p:txBody>
      </p:sp>
      <p:sp>
        <p:nvSpPr>
          <p:cNvPr id="5" name="Footer PlaceHolder 3"/>
          <p:cNvSpPr>
            <a:spLocks noGrp="1"/>
          </p:cNvSpPr>
          <p:nvPr>
            <p:ph type="ftr" sz="quarter" idx="11"/>
          </p:nvPr>
        </p:nvSpPr>
        <p:spPr>
          <a:xfrm>
            <a:off x="4842932" y="6470704"/>
            <a:ext cx="5901459" cy="274320"/>
          </a:xfrm>
        </p:spPr>
        <p:txBody>
          <a:bodyPr>
            <a:normAutofit/>
          </a:bodyPr>
          <a:lstStyle/>
          <a:p>
            <a:pPr>
              <a:spcAft>
                <a:spcPts val="600"/>
              </a:spcAft>
            </a:pPr>
            <a:r>
              <a:rPr lang="en-US">
                <a:hlinkClick r:id="rId4"/>
              </a:rPr>
              <a:t>Photo</a:t>
            </a:r>
            <a:r>
              <a:rPr lang="en-US"/>
              <a:t> by Cpl. Earnest J. Barnes / Public domain</a:t>
            </a:r>
          </a:p>
        </p:txBody>
      </p:sp>
      <p:sp>
        <p:nvSpPr>
          <p:cNvPr id="6" name="TextBox 5">
            <a:extLst>
              <a:ext uri="{FF2B5EF4-FFF2-40B4-BE49-F238E27FC236}">
                <a16:creationId xmlns:a16="http://schemas.microsoft.com/office/drawing/2014/main" id="{933CD36D-2572-40A6-9C82-8B14B386ACD6}"/>
              </a:ext>
            </a:extLst>
          </p:cNvPr>
          <p:cNvSpPr txBox="1"/>
          <p:nvPr/>
        </p:nvSpPr>
        <p:spPr>
          <a:xfrm>
            <a:off x="2508451" y="5216502"/>
            <a:ext cx="211949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newsfilter.gr/2015/01/22/fitness-anagki-i-politelia/"/>
              </a:rPr>
              <a:t>This Photo</a:t>
            </a:r>
            <a:r>
              <a:rPr lang="en-GB" sz="700">
                <a:solidFill>
                  <a:srgbClr val="FFFFFF"/>
                </a:solidFill>
              </a:rPr>
              <a:t> by Unknown Author is licensed under </a:t>
            </a:r>
            <a:r>
              <a:rPr lang="en-GB" sz="700">
                <a:solidFill>
                  <a:srgbClr val="FFFFFF"/>
                </a:solidFill>
                <a:hlinkClick r:id="rId5" tooltip="https://creativecommons.org/licenses/by/3.0/"/>
              </a:rPr>
              <a:t>CC BY</a:t>
            </a:r>
            <a:endParaRPr lang="en-GB" sz="700">
              <a:solidFill>
                <a:srgbClr val="FFFFFF"/>
              </a:solidFill>
            </a:endParaRPr>
          </a:p>
        </p:txBody>
      </p:sp>
    </p:spTree>
    <p:extLst>
      <p:ext uri="{BB962C8B-B14F-4D97-AF65-F5344CB8AC3E}">
        <p14:creationId xmlns:p14="http://schemas.microsoft.com/office/powerpoint/2010/main" val="19082719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Obesity and its effects</a:t>
            </a:r>
          </a:p>
        </p:txBody>
      </p:sp>
      <p:sp>
        <p:nvSpPr>
          <p:cNvPr id="3" name="Content Placeholder 2"/>
          <p:cNvSpPr>
            <a:spLocks noGrp="1"/>
          </p:cNvSpPr>
          <p:nvPr>
            <p:ph idx="1"/>
          </p:nvPr>
        </p:nvSpPr>
        <p:spPr/>
        <p:txBody>
          <a:bodyPr>
            <a:normAutofit/>
          </a:bodyPr>
          <a:lstStyle/>
          <a:p>
            <a:r>
              <a:rPr lang="en-GB" sz="1600" b="1" dirty="0"/>
              <a:t>Wales:</a:t>
            </a:r>
          </a:p>
          <a:p>
            <a:pPr>
              <a:buFont typeface="Wingdings" panose="05000000000000000000" pitchFamily="2" charset="2"/>
              <a:buChar char="§"/>
            </a:pPr>
            <a:r>
              <a:rPr lang="en-GB" sz="1600" dirty="0"/>
              <a:t> 59% of adults are overweight</a:t>
            </a:r>
          </a:p>
          <a:p>
            <a:pPr>
              <a:buFont typeface="Wingdings" panose="05000000000000000000" pitchFamily="2" charset="2"/>
              <a:buChar char="§"/>
            </a:pPr>
            <a:r>
              <a:rPr lang="en-GB" sz="1600" dirty="0"/>
              <a:t> 23% are obese</a:t>
            </a:r>
          </a:p>
          <a:p>
            <a:pPr>
              <a:buFont typeface="Wingdings" panose="05000000000000000000" pitchFamily="2" charset="2"/>
              <a:buChar char="§"/>
            </a:pPr>
            <a:r>
              <a:rPr lang="en-GB" sz="1600" dirty="0"/>
              <a:t> Obesity estimated to rise by 2035, men 47% women 36%</a:t>
            </a:r>
          </a:p>
          <a:p>
            <a:pPr>
              <a:buFont typeface="Wingdings" panose="05000000000000000000" pitchFamily="2" charset="2"/>
              <a:buChar char="§"/>
            </a:pPr>
            <a:r>
              <a:rPr lang="en-GB" sz="1600" dirty="0"/>
              <a:t> By 2050, 60% of males and 50% of females could be obese!</a:t>
            </a:r>
          </a:p>
          <a:p>
            <a:pPr>
              <a:buFont typeface="Wingdings" panose="05000000000000000000" pitchFamily="2" charset="2"/>
              <a:buChar char="§"/>
            </a:pPr>
            <a:r>
              <a:rPr lang="en-GB" sz="1600" dirty="0"/>
              <a:t> Obesity poses serious risk to health such as type 2 diabetes, high blood pressure, heart disease and strokes, certain types of cancer and osteoporosis.</a:t>
            </a:r>
          </a:p>
          <a:p>
            <a:pPr>
              <a:buFont typeface="Wingdings" panose="05000000000000000000" pitchFamily="2" charset="2"/>
              <a:buChar char="§"/>
            </a:pPr>
            <a:r>
              <a:rPr lang="en-GB" sz="1600" dirty="0"/>
              <a:t> Cost to the NHS -  £2.5 billion from obesity problem due to inactivity. By 2050 estimated rise to £9.7 billion</a:t>
            </a:r>
          </a:p>
          <a:p>
            <a:pPr>
              <a:buFont typeface="Wingdings" panose="05000000000000000000" pitchFamily="2" charset="2"/>
              <a:buChar char="§"/>
            </a:pPr>
            <a:r>
              <a:rPr lang="en-US" sz="1600" dirty="0"/>
              <a:t> Studies show keeping active reduces risk of obesity and its health risks. </a:t>
            </a:r>
          </a:p>
          <a:p>
            <a:pPr marL="0" indent="0">
              <a:buNone/>
            </a:pPr>
            <a:r>
              <a:rPr lang="en-US" sz="1600" dirty="0"/>
              <a:t>(</a:t>
            </a:r>
            <a:r>
              <a:rPr lang="en-US" sz="1600" dirty="0" err="1"/>
              <a:t>DofH</a:t>
            </a:r>
            <a:r>
              <a:rPr lang="en-US" sz="1600" dirty="0"/>
              <a:t>, 2007; WAG, 2012) (Saris </a:t>
            </a:r>
            <a:r>
              <a:rPr lang="en-US" sz="1600" i="1" dirty="0"/>
              <a:t>et al, </a:t>
            </a:r>
            <a:r>
              <a:rPr lang="en-US" sz="1600" dirty="0"/>
              <a:t>2003; </a:t>
            </a:r>
            <a:r>
              <a:rPr lang="en-US" sz="1600" dirty="0" err="1"/>
              <a:t>Jakicic</a:t>
            </a:r>
            <a:r>
              <a:rPr lang="en-US" sz="1600" dirty="0"/>
              <a:t> and Otto, 2005; Allender </a:t>
            </a:r>
            <a:r>
              <a:rPr lang="en-US" sz="1600" i="1" dirty="0"/>
              <a:t>et al, </a:t>
            </a:r>
            <a:r>
              <a:rPr lang="en-US" sz="1600" dirty="0"/>
              <a:t>2006; Cassidy </a:t>
            </a:r>
            <a:r>
              <a:rPr lang="en-US" sz="1600" i="1" dirty="0"/>
              <a:t>et al, </a:t>
            </a:r>
            <a:r>
              <a:rPr lang="en-US" sz="1600" dirty="0"/>
              <a:t>2017)</a:t>
            </a:r>
          </a:p>
        </p:txBody>
      </p:sp>
    </p:spTree>
    <p:extLst>
      <p:ext uri="{BB962C8B-B14F-4D97-AF65-F5344CB8AC3E}">
        <p14:creationId xmlns:p14="http://schemas.microsoft.com/office/powerpoint/2010/main" val="20701456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B821C225-5C4D-4168-90AF-3D263D72CBA2}"/>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21" name="Rectangle 20">
            <a:extLst>
              <a:ext uri="{FF2B5EF4-FFF2-40B4-BE49-F238E27FC236}">
                <a16:creationId xmlns:a16="http://schemas.microsoft.com/office/drawing/2014/main" id="{39E4C68A-A4A9-48A4-9FF2-D2896B1EA01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2B9AEA5-52CB-49A6-AF8A-33502F291B9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186293" cy="2200124"/>
          </a:xfrm>
        </p:spPr>
        <p:txBody>
          <a:bodyPr vert="horz" lIns="91440" tIns="45720" rIns="91440" bIns="45720" rtlCol="0" anchor="ctr">
            <a:normAutofit fontScale="90000"/>
          </a:bodyPr>
          <a:lstStyle/>
          <a:p>
            <a:r>
              <a:rPr lang="en-US" spc="100" dirty="0">
                <a:solidFill>
                  <a:srgbClr val="FFFFFF"/>
                </a:solidFill>
              </a:rPr>
              <a:t>Activity participation and guidelines</a:t>
            </a:r>
          </a:p>
        </p:txBody>
      </p:sp>
      <p:sp>
        <p:nvSpPr>
          <p:cNvPr id="6" name="TextBox 5">
            <a:extLst>
              <a:ext uri="{FF2B5EF4-FFF2-40B4-BE49-F238E27FC236}">
                <a16:creationId xmlns:a16="http://schemas.microsoft.com/office/drawing/2014/main" id="{FFA485F4-21F2-4BCA-B279-7D6EA2D247B5}"/>
              </a:ext>
            </a:extLst>
          </p:cNvPr>
          <p:cNvSpPr txBox="1"/>
          <p:nvPr/>
        </p:nvSpPr>
        <p:spPr>
          <a:xfrm>
            <a:off x="4951768" y="637193"/>
            <a:ext cx="6894286" cy="5909310"/>
          </a:xfrm>
          <a:prstGeom prst="rect">
            <a:avLst/>
          </a:prstGeom>
          <a:noFill/>
        </p:spPr>
        <p:txBody>
          <a:bodyPr wrap="square" rtlCol="0">
            <a:spAutoFit/>
          </a:bodyPr>
          <a:lstStyle/>
          <a:p>
            <a:r>
              <a:rPr lang="en-GB" dirty="0"/>
              <a:t>Physical Activity (PA) levels low:</a:t>
            </a:r>
          </a:p>
          <a:p>
            <a:pPr marL="285750" indent="-285750">
              <a:buFont typeface="Wingdings" panose="05000000000000000000" pitchFamily="2" charset="2"/>
              <a:buChar char="§"/>
            </a:pPr>
            <a:r>
              <a:rPr lang="en-GB" dirty="0"/>
              <a:t>Wales 36% of men and 23% of women participate, the lowest in the United Kingdom</a:t>
            </a:r>
          </a:p>
          <a:p>
            <a:r>
              <a:rPr lang="en-GB" dirty="0"/>
              <a:t>Compared to :</a:t>
            </a:r>
          </a:p>
          <a:p>
            <a:pPr marL="285750" indent="-285750">
              <a:buFont typeface="Wingdings" panose="05000000000000000000" pitchFamily="2" charset="2"/>
              <a:buChar char="§"/>
            </a:pPr>
            <a:r>
              <a:rPr lang="en-GB" dirty="0"/>
              <a:t>England 40% of men and 28% of women</a:t>
            </a:r>
          </a:p>
          <a:p>
            <a:pPr marL="285750" indent="-285750">
              <a:buFont typeface="Wingdings" panose="05000000000000000000" pitchFamily="2" charset="2"/>
              <a:buChar char="§"/>
            </a:pPr>
            <a:r>
              <a:rPr lang="en-GB" dirty="0"/>
              <a:t>Scotland 43% of men and 32% of women</a:t>
            </a:r>
          </a:p>
          <a:p>
            <a:pPr marL="285750" indent="-285750">
              <a:buFont typeface="Wingdings" panose="05000000000000000000" pitchFamily="2" charset="2"/>
              <a:buChar char="§"/>
            </a:pPr>
            <a:r>
              <a:rPr lang="en-GB" dirty="0"/>
              <a:t>PA levels drop significantly with age, over-65s in Wales attain less than 50% of the physical activity compared to 16-34 year olds </a:t>
            </a:r>
          </a:p>
          <a:p>
            <a:endParaRPr lang="en-GB" dirty="0"/>
          </a:p>
          <a:p>
            <a:r>
              <a:rPr lang="en-GB" dirty="0"/>
              <a:t>Recommendations: BE ACTIVE DAILY!</a:t>
            </a:r>
          </a:p>
          <a:p>
            <a:pPr marL="285750" indent="-285750">
              <a:buFont typeface="Wingdings" panose="05000000000000000000" pitchFamily="2" charset="2"/>
              <a:buChar char="§"/>
            </a:pPr>
            <a:r>
              <a:rPr lang="en-GB" dirty="0"/>
              <a:t>For adults - 150 minutes (2.5 hours) of moderate activity per week, 10 minutes or more required</a:t>
            </a:r>
          </a:p>
          <a:p>
            <a:pPr marL="285750" indent="-285750">
              <a:buFont typeface="Wingdings" panose="05000000000000000000" pitchFamily="2" charset="2"/>
              <a:buChar char="§"/>
            </a:pPr>
            <a:r>
              <a:rPr lang="en-GB" dirty="0"/>
              <a:t>quantity of PA is more important than the type, intensity or frequency</a:t>
            </a:r>
          </a:p>
          <a:p>
            <a:pPr marL="285750" indent="-285750">
              <a:buFont typeface="Wingdings" panose="05000000000000000000" pitchFamily="2" charset="2"/>
              <a:buChar char="§"/>
            </a:pPr>
            <a:r>
              <a:rPr lang="en-GB" dirty="0"/>
              <a:t>achieved through 30 minutes for at least 5 days a week</a:t>
            </a:r>
          </a:p>
          <a:p>
            <a:endParaRPr lang="en-GB" dirty="0"/>
          </a:p>
          <a:p>
            <a:endParaRPr lang="en-GB" dirty="0"/>
          </a:p>
          <a:p>
            <a:endParaRPr lang="en-GB" dirty="0"/>
          </a:p>
          <a:p>
            <a:endParaRPr lang="en-GB" dirty="0"/>
          </a:p>
          <a:p>
            <a:r>
              <a:rPr lang="en-GB" dirty="0"/>
              <a:t>(DofH, 2007; Adamo</a:t>
            </a:r>
            <a:r>
              <a:rPr lang="en-GB" i="1" dirty="0"/>
              <a:t> et al,</a:t>
            </a:r>
            <a:r>
              <a:rPr lang="en-GB" dirty="0"/>
              <a:t> 2009; WAG, 2012; DofH, 2011)    </a:t>
            </a:r>
          </a:p>
          <a:p>
            <a:pPr marL="285750" indent="-285750">
              <a:buFont typeface="Wingdings" panose="05000000000000000000" pitchFamily="2" charset="2"/>
              <a:buChar char="§"/>
            </a:pPr>
            <a:endParaRPr lang="en-GB" dirty="0"/>
          </a:p>
          <a:p>
            <a:endParaRPr lang="en-GB" dirty="0"/>
          </a:p>
        </p:txBody>
      </p:sp>
    </p:spTree>
    <p:extLst>
      <p:ext uri="{BB962C8B-B14F-4D97-AF65-F5344CB8AC3E}">
        <p14:creationId xmlns:p14="http://schemas.microsoft.com/office/powerpoint/2010/main" val="39452409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7" end="7"/>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8" end="8"/>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9" end="9"/>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10" end="10"/>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NORFOLK (June 23, 2010) Moral Welfare and Recreation fitness instructors motivated Sailors from the guided-missile cruiser USS Monterey (CG 61) during the commissioning of the Navy Operational Fitness and Fueling System (NOFFS). NOFFS is the Navy's new physical fitness program that is designed to give an all around workout while reducing physical training injuries. (U.S. Navy photo by Mass Communication Specialist 2nd Class Matthew Bookwalter/Released)"/>
          <p:cNvPicPr>
            <a:picLocks noChangeAspect="1"/>
          </p:cNvPicPr>
          <p:nvPr/>
        </p:nvPicPr>
        <p:blipFill rotWithShape="1">
          <a:blip r:embed="rId2">
            <a:extLst>
              <a:ext uri="{28A0092B-C50C-407E-A947-70E740481C1C}">
                <a14:useLocalDpi xmlns:a14="http://schemas.microsoft.com/office/drawing/2010/main" val="0"/>
              </a:ext>
            </a:extLst>
          </a:blip>
          <a:srcRect t="13135" r="9091" b="9091"/>
          <a:stretch/>
        </p:blipFill>
        <p:spPr>
          <a:xfrm>
            <a:off x="20" y="10"/>
            <a:ext cx="12191980" cy="6857990"/>
          </a:xfrm>
          <a:prstGeom prst="rect">
            <a:avLst/>
          </a:prstGeom>
        </p:spPr>
      </p:pic>
      <p:sp>
        <p:nvSpPr>
          <p:cNvPr id="10" name="Rectangle 12">
            <a:extLst>
              <a:ext uri="{FF2B5EF4-FFF2-40B4-BE49-F238E27FC236}">
                <a16:creationId xmlns:a16="http://schemas.microsoft.com/office/drawing/2014/main" id="{57D175FC-84CC-4D12-A5E2-FA27D934E9C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cxnSp>
        <p:nvCxnSpPr>
          <p:cNvPr id="15" name="Straight Connector 14">
            <a:extLst>
              <a:ext uri="{FF2B5EF4-FFF2-40B4-BE49-F238E27FC236}">
                <a16:creationId xmlns:a16="http://schemas.microsoft.com/office/drawing/2014/main" id="{8AC38328-2D50-4DDB-BD20-28DE12E4996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024128" y="585216"/>
            <a:ext cx="6066816" cy="503355"/>
          </a:xfrm>
        </p:spPr>
        <p:txBody>
          <a:bodyPr>
            <a:normAutofit fontScale="90000"/>
          </a:bodyPr>
          <a:lstStyle/>
          <a:p>
            <a:r>
              <a:rPr lang="en-US">
                <a:solidFill>
                  <a:srgbClr val="000000"/>
                </a:solidFill>
              </a:rPr>
              <a:t>Fitness initiatives</a:t>
            </a:r>
          </a:p>
        </p:txBody>
      </p:sp>
      <p:sp>
        <p:nvSpPr>
          <p:cNvPr id="8" name="Content Placeholder 7">
            <a:extLst>
              <a:ext uri="{FF2B5EF4-FFF2-40B4-BE49-F238E27FC236}">
                <a16:creationId xmlns:a16="http://schemas.microsoft.com/office/drawing/2014/main" id="{8B9A30C6-30BC-4E3B-9094-BD08F81967DA}"/>
              </a:ext>
            </a:extLst>
          </p:cNvPr>
          <p:cNvSpPr>
            <a:spLocks noGrp="1"/>
          </p:cNvSpPr>
          <p:nvPr>
            <p:ph idx="1"/>
          </p:nvPr>
        </p:nvSpPr>
        <p:spPr>
          <a:xfrm>
            <a:off x="1024128" y="1451429"/>
            <a:ext cx="6066816" cy="4857931"/>
          </a:xfrm>
        </p:spPr>
        <p:txBody>
          <a:bodyPr>
            <a:normAutofit/>
          </a:bodyPr>
          <a:lstStyle/>
          <a:p>
            <a:pPr>
              <a:buFont typeface="Wingdings" panose="05000000000000000000" pitchFamily="2" charset="2"/>
              <a:buChar char="§"/>
            </a:pPr>
            <a:r>
              <a:rPr lang="en-GB" sz="1800" dirty="0">
                <a:solidFill>
                  <a:srgbClr val="000000"/>
                </a:solidFill>
              </a:rPr>
              <a:t> Change4Life – Swim/Walk/Ride4Life </a:t>
            </a:r>
          </a:p>
          <a:p>
            <a:pPr>
              <a:buFont typeface="Wingdings" panose="05000000000000000000" pitchFamily="2" charset="2"/>
              <a:buChar char="§"/>
            </a:pPr>
            <a:r>
              <a:rPr lang="en-GB" sz="1800" dirty="0">
                <a:solidFill>
                  <a:srgbClr val="000000"/>
                </a:solidFill>
              </a:rPr>
              <a:t> Health Challenge Wales – 5x60 (11-17yr olds)/free swim (under 16’s, over 60’s out of term time)/Dragon Sport (7-11yr olds) </a:t>
            </a:r>
          </a:p>
          <a:p>
            <a:pPr>
              <a:buFont typeface="Wingdings" panose="05000000000000000000" pitchFamily="2" charset="2"/>
              <a:buChar char="§"/>
            </a:pPr>
            <a:r>
              <a:rPr lang="en-GB" sz="1800" dirty="0">
                <a:solidFill>
                  <a:srgbClr val="000000"/>
                </a:solidFill>
              </a:rPr>
              <a:t> Exercise Referral Scheme – GP prescribed programme</a:t>
            </a:r>
          </a:p>
          <a:p>
            <a:pPr>
              <a:buFont typeface="Wingdings" panose="05000000000000000000" pitchFamily="2" charset="2"/>
              <a:buChar char="§"/>
            </a:pPr>
            <a:r>
              <a:rPr lang="en-GB" sz="1800" dirty="0">
                <a:solidFill>
                  <a:srgbClr val="000000"/>
                </a:solidFill>
              </a:rPr>
              <a:t> Walk for health – Cardiff based, led by the Health Alliance</a:t>
            </a:r>
          </a:p>
          <a:p>
            <a:pPr>
              <a:buFont typeface="Wingdings" panose="05000000000000000000" pitchFamily="2" charset="2"/>
              <a:buChar char="§"/>
            </a:pPr>
            <a:r>
              <a:rPr lang="en-GB" sz="1800" dirty="0">
                <a:solidFill>
                  <a:srgbClr val="000000"/>
                </a:solidFill>
              </a:rPr>
              <a:t> Pembrokeshire Local Health Board (LHB) Staff Wellbeing Programme - rowing coaching sessions, </a:t>
            </a:r>
            <a:r>
              <a:rPr lang="en-GB" sz="1800" dirty="0" err="1">
                <a:solidFill>
                  <a:srgbClr val="000000"/>
                </a:solidFill>
              </a:rPr>
              <a:t>pilates</a:t>
            </a:r>
            <a:r>
              <a:rPr lang="en-GB" sz="1800" dirty="0">
                <a:solidFill>
                  <a:srgbClr val="000000"/>
                </a:solidFill>
              </a:rPr>
              <a:t>, tai chi and a walk to run programme</a:t>
            </a:r>
          </a:p>
          <a:p>
            <a:pPr>
              <a:buFont typeface="Wingdings" panose="05000000000000000000" pitchFamily="2" charset="2"/>
              <a:buChar char="§"/>
            </a:pPr>
            <a:r>
              <a:rPr lang="en-GB" sz="1800" dirty="0">
                <a:solidFill>
                  <a:srgbClr val="000000"/>
                </a:solidFill>
              </a:rPr>
              <a:t> Swansea Green Gym – situated in many areas in Swansea, (</a:t>
            </a:r>
            <a:r>
              <a:rPr lang="en-GB" sz="1800" dirty="0" err="1">
                <a:solidFill>
                  <a:srgbClr val="000000"/>
                </a:solidFill>
              </a:rPr>
              <a:t>Morriston</a:t>
            </a:r>
            <a:r>
              <a:rPr lang="en-GB" sz="1800" dirty="0">
                <a:solidFill>
                  <a:srgbClr val="000000"/>
                </a:solidFill>
              </a:rPr>
              <a:t> Park, </a:t>
            </a:r>
            <a:r>
              <a:rPr lang="en-GB" sz="1800" dirty="0" err="1">
                <a:solidFill>
                  <a:srgbClr val="000000"/>
                </a:solidFill>
              </a:rPr>
              <a:t>Llansamlet</a:t>
            </a:r>
            <a:r>
              <a:rPr lang="en-GB" sz="1800" dirty="0">
                <a:solidFill>
                  <a:srgbClr val="000000"/>
                </a:solidFill>
              </a:rPr>
              <a:t> Lake, </a:t>
            </a:r>
            <a:r>
              <a:rPr lang="en-GB" sz="1800" dirty="0" err="1">
                <a:solidFill>
                  <a:srgbClr val="000000"/>
                </a:solidFill>
              </a:rPr>
              <a:t>Oystermouth</a:t>
            </a:r>
            <a:r>
              <a:rPr lang="en-GB" sz="1800" dirty="0">
                <a:solidFill>
                  <a:srgbClr val="000000"/>
                </a:solidFill>
              </a:rPr>
              <a:t> Road)</a:t>
            </a:r>
          </a:p>
          <a:p>
            <a:pPr marL="0" indent="0">
              <a:buNone/>
            </a:pPr>
            <a:endParaRPr lang="en-GB" sz="1800" dirty="0">
              <a:solidFill>
                <a:srgbClr val="000000"/>
              </a:solidFill>
            </a:endParaRPr>
          </a:p>
          <a:p>
            <a:pPr marL="0" indent="0">
              <a:buNone/>
            </a:pPr>
            <a:r>
              <a:rPr lang="en-GB" sz="1800" dirty="0">
                <a:solidFill>
                  <a:srgbClr val="000000"/>
                </a:solidFill>
              </a:rPr>
              <a:t>(Change4LifeWales, 2017; Health in Wales NHS, 2017; Swansea.gov, 2017)</a:t>
            </a:r>
          </a:p>
        </p:txBody>
      </p:sp>
      <p:sp>
        <p:nvSpPr>
          <p:cNvPr id="5" name="Footer PlaceHolder 3"/>
          <p:cNvSpPr>
            <a:spLocks noGrp="1"/>
          </p:cNvSpPr>
          <p:nvPr>
            <p:ph type="ftr" sz="quarter" idx="11"/>
          </p:nvPr>
        </p:nvSpPr>
        <p:spPr>
          <a:xfrm>
            <a:off x="3118104" y="6470704"/>
            <a:ext cx="3972840" cy="274320"/>
          </a:xfrm>
        </p:spPr>
        <p:txBody>
          <a:bodyPr>
            <a:normAutofit/>
          </a:bodyPr>
          <a:lstStyle/>
          <a:p>
            <a:pPr>
              <a:lnSpc>
                <a:spcPct val="90000"/>
              </a:lnSpc>
              <a:spcAft>
                <a:spcPts val="600"/>
              </a:spcAft>
            </a:pPr>
            <a:r>
              <a:rPr lang="en-US" sz="800">
                <a:solidFill>
                  <a:srgbClr val="000000"/>
                </a:solidFill>
                <a:hlinkClick r:id="rId3"/>
              </a:rPr>
              <a:t>Photo</a:t>
            </a:r>
            <a:r>
              <a:rPr lang="en-US" sz="800">
                <a:solidFill>
                  <a:srgbClr val="000000"/>
                </a:solidFill>
              </a:rPr>
              <a:t> by U.S. Navy photo by Mass Communication Specialist 2nd Class Matthew Bookwalter / Public domain</a:t>
            </a:r>
          </a:p>
        </p:txBody>
      </p:sp>
    </p:spTree>
    <p:extLst>
      <p:ext uri="{BB962C8B-B14F-4D97-AF65-F5344CB8AC3E}">
        <p14:creationId xmlns:p14="http://schemas.microsoft.com/office/powerpoint/2010/main" val="175225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8">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39E4C68A-A4A9-48A4-9FF2-D2896B1EA01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E2B9AEA5-52CB-49A6-AF8A-33502F291B9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vert="horz" lIns="91440" tIns="45720" rIns="91440" bIns="45720" rtlCol="0">
            <a:normAutofit/>
          </a:bodyPr>
          <a:lstStyle/>
          <a:p>
            <a:pPr algn="r"/>
            <a:r>
              <a:rPr lang="en-US" spc="200" dirty="0">
                <a:solidFill>
                  <a:srgbClr val="FFFFFF"/>
                </a:solidFill>
              </a:rPr>
              <a:t>Group activity</a:t>
            </a:r>
          </a:p>
        </p:txBody>
      </p:sp>
      <p:sp>
        <p:nvSpPr>
          <p:cNvPr id="3" name="Content Placeholder 2"/>
          <p:cNvSpPr>
            <a:spLocks noGrp="1"/>
          </p:cNvSpPr>
          <p:nvPr>
            <p:ph idx="1"/>
          </p:nvPr>
        </p:nvSpPr>
        <p:spPr>
          <a:xfrm>
            <a:off x="4879343" y="659190"/>
            <a:ext cx="6306003" cy="5249334"/>
          </a:xfrm>
        </p:spPr>
        <p:txBody>
          <a:bodyPr vert="horz" lIns="91440" tIns="45720" rIns="91440" bIns="45720" rtlCol="0" anchor="ctr">
            <a:normAutofit/>
          </a:bodyPr>
          <a:lstStyle/>
          <a:p>
            <a:pPr marL="0" indent="0">
              <a:spcBef>
                <a:spcPts val="0"/>
              </a:spcBef>
              <a:buNone/>
            </a:pPr>
            <a:r>
              <a:rPr lang="en-US" dirty="0"/>
              <a:t>Physical activity quiz! Important questions answered.</a:t>
            </a:r>
          </a:p>
          <a:p>
            <a:pPr marL="0" indent="0">
              <a:spcBef>
                <a:spcPts val="0"/>
              </a:spcBef>
              <a:buNone/>
            </a:pPr>
            <a:endParaRPr lang="en-US" dirty="0"/>
          </a:p>
          <a:p>
            <a:pPr marL="0" indent="0">
              <a:spcBef>
                <a:spcPts val="0"/>
              </a:spcBef>
              <a:buNone/>
            </a:pPr>
            <a:r>
              <a:rPr lang="en-US" dirty="0"/>
              <a:t>Benefits of physical activity - </a:t>
            </a:r>
            <a:r>
              <a:rPr lang="en-GB" dirty="0"/>
              <a:t>reduced risk of coronary heart disease, strokes, hypertension, diabetes, overweight and obesity, and osteoporosis</a:t>
            </a:r>
            <a:r>
              <a:rPr lang="en-US" dirty="0"/>
              <a:t> (</a:t>
            </a:r>
            <a:r>
              <a:rPr lang="en-US" dirty="0" err="1"/>
              <a:t>Vuori</a:t>
            </a:r>
            <a:r>
              <a:rPr lang="en-US" dirty="0"/>
              <a:t>, 2001) </a:t>
            </a:r>
          </a:p>
          <a:p>
            <a:pPr marL="0" indent="0">
              <a:spcBef>
                <a:spcPts val="0"/>
              </a:spcBef>
              <a:buNone/>
            </a:pPr>
            <a:endParaRPr lang="en-US" dirty="0"/>
          </a:p>
          <a:p>
            <a:pPr marL="0" indent="0">
              <a:spcBef>
                <a:spcPts val="0"/>
              </a:spcBef>
              <a:buNone/>
            </a:pPr>
            <a:r>
              <a:rPr lang="en-US" dirty="0"/>
              <a:t>Water intake – before, during and after (</a:t>
            </a:r>
            <a:r>
              <a:rPr lang="en-US" dirty="0" err="1"/>
              <a:t>Kavouras</a:t>
            </a:r>
            <a:r>
              <a:rPr lang="en-US" dirty="0"/>
              <a:t> </a:t>
            </a:r>
            <a:r>
              <a:rPr lang="en-US" i="1" dirty="0"/>
              <a:t>et al</a:t>
            </a:r>
            <a:r>
              <a:rPr lang="en-US" dirty="0"/>
              <a:t>, 2012) </a:t>
            </a:r>
          </a:p>
          <a:p>
            <a:pPr marL="0" indent="0">
              <a:spcBef>
                <a:spcPts val="0"/>
              </a:spcBef>
              <a:buNone/>
            </a:pPr>
            <a:endParaRPr lang="en-US" dirty="0"/>
          </a:p>
          <a:p>
            <a:pPr marL="0" indent="0">
              <a:spcBef>
                <a:spcPts val="0"/>
              </a:spcBef>
              <a:buNone/>
            </a:pPr>
            <a:r>
              <a:rPr lang="en-US" dirty="0"/>
              <a:t>Energy balance – individual requirements based on a range of factors (Van </a:t>
            </a:r>
            <a:r>
              <a:rPr lang="en-US" dirty="0" err="1"/>
              <a:t>Baak</a:t>
            </a:r>
            <a:r>
              <a:rPr lang="en-US" dirty="0"/>
              <a:t>, 1999)</a:t>
            </a:r>
          </a:p>
          <a:p>
            <a:pPr marL="0" indent="0">
              <a:spcBef>
                <a:spcPts val="0"/>
              </a:spcBef>
              <a:buNone/>
            </a:pPr>
            <a:endParaRPr lang="en-US" dirty="0"/>
          </a:p>
          <a:p>
            <a:pPr marL="0" indent="0">
              <a:spcBef>
                <a:spcPts val="0"/>
              </a:spcBef>
              <a:buNone/>
            </a:pPr>
            <a:endParaRPr lang="en-US" dirty="0"/>
          </a:p>
          <a:p>
            <a:pPr marL="0" indent="0">
              <a:spcBef>
                <a:spcPts val="0"/>
              </a:spcBef>
              <a:buNone/>
            </a:pPr>
            <a:endParaRPr lang="en-US" dirty="0"/>
          </a:p>
        </p:txBody>
      </p:sp>
    </p:spTree>
    <p:extLst>
      <p:ext uri="{BB962C8B-B14F-4D97-AF65-F5344CB8AC3E}">
        <p14:creationId xmlns:p14="http://schemas.microsoft.com/office/powerpoint/2010/main" val="4426044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Freeform 16">
            <a:extLst>
              <a:ext uri="{FF2B5EF4-FFF2-40B4-BE49-F238E27FC236}">
                <a16:creationId xmlns:a16="http://schemas.microsoft.com/office/drawing/2014/main" id="{A10C41F2-1746-4431-9B52-B9F147A896B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1" name="Rectangle 10">
            <a:extLst>
              <a:ext uri="{FF2B5EF4-FFF2-40B4-BE49-F238E27FC236}">
                <a16:creationId xmlns:a16="http://schemas.microsoft.com/office/drawing/2014/main" id="{7984928E-D694-4849-BBAD-D7C7DC40547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8">
            <a:extLst>
              <a:ext uri="{FF2B5EF4-FFF2-40B4-BE49-F238E27FC236}">
                <a16:creationId xmlns:a16="http://schemas.microsoft.com/office/drawing/2014/main" id="{A24A153C-9BEC-46E7-9AA4-DFC65A2B1A8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400" y="1910808"/>
            <a:ext cx="5571069" cy="3036377"/>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99237721-19CF-41B1-AA0A-E1E1A8282D52}"/>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4219803" y="4735775"/>
            <a:ext cx="7006998" cy="582418"/>
          </a:xfrm>
        </p:spPr>
        <p:txBody>
          <a:bodyPr anchor="t">
            <a:normAutofit/>
          </a:bodyPr>
          <a:lstStyle/>
          <a:p>
            <a:r>
              <a:rPr lang="en-US" sz="4000" dirty="0">
                <a:solidFill>
                  <a:schemeClr val="bg1"/>
                </a:solidFill>
              </a:rPr>
              <a:t>take home message</a:t>
            </a:r>
          </a:p>
        </p:txBody>
      </p:sp>
      <p:pic>
        <p:nvPicPr>
          <p:cNvPr id="4" name="Online Media 3">
            <a:hlinkClick r:id="" action="ppaction://media"/>
            <a:extLst>
              <a:ext uri="{FF2B5EF4-FFF2-40B4-BE49-F238E27FC236}">
                <a16:creationId xmlns:a16="http://schemas.microsoft.com/office/drawing/2014/main" id="{E1F4226B-D655-44AB-906F-577D25FAE4FC}"/>
              </a:ext>
            </a:extLst>
          </p:cNvPr>
          <p:cNvPicPr>
            <a:picLocks noGrp="1" noRot="1" noChangeAspect="1"/>
          </p:cNvPicPr>
          <p:nvPr>
            <p:ph idx="1"/>
            <a:videoFile r:link="rId1"/>
          </p:nvPr>
        </p:nvPicPr>
        <p:blipFill>
          <a:blip r:embed="rId3"/>
          <a:stretch>
            <a:fillRect/>
          </a:stretch>
        </p:blipFill>
        <p:spPr>
          <a:xfrm>
            <a:off x="6199188" y="1547813"/>
            <a:ext cx="3048000" cy="2286000"/>
          </a:xfrm>
          <a:prstGeom prst="rect">
            <a:avLst/>
          </a:prstGeom>
        </p:spPr>
      </p:pic>
      <p:sp>
        <p:nvSpPr>
          <p:cNvPr id="5" name="TextBox 4">
            <a:extLst>
              <a:ext uri="{FF2B5EF4-FFF2-40B4-BE49-F238E27FC236}">
                <a16:creationId xmlns:a16="http://schemas.microsoft.com/office/drawing/2014/main" id="{F05C5F3E-B988-4066-8129-5855A7B67A35}"/>
              </a:ext>
            </a:extLst>
          </p:cNvPr>
          <p:cNvSpPr txBox="1"/>
          <p:nvPr/>
        </p:nvSpPr>
        <p:spPr>
          <a:xfrm>
            <a:off x="4688114" y="5733143"/>
            <a:ext cx="4559074" cy="369332"/>
          </a:xfrm>
          <a:prstGeom prst="rect">
            <a:avLst/>
          </a:prstGeom>
          <a:noFill/>
        </p:spPr>
        <p:txBody>
          <a:bodyPr wrap="square" rtlCol="0">
            <a:spAutoFit/>
          </a:bodyPr>
          <a:lstStyle/>
          <a:p>
            <a:r>
              <a:rPr lang="en-GB" dirty="0"/>
              <a:t>The video (Diet Doctor, 2015)</a:t>
            </a:r>
          </a:p>
        </p:txBody>
      </p:sp>
    </p:spTree>
    <p:extLst>
      <p:ext uri="{BB962C8B-B14F-4D97-AF65-F5344CB8AC3E}">
        <p14:creationId xmlns:p14="http://schemas.microsoft.com/office/powerpoint/2010/main" val="32242957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Works cited</a:t>
            </a:r>
            <a:endParaRPr lang="en-US" dirty="0"/>
          </a:p>
        </p:txBody>
      </p:sp>
      <p:sp>
        <p:nvSpPr>
          <p:cNvPr id="3" name="Content Placeholder 2"/>
          <p:cNvSpPr>
            <a:spLocks noGrp="1"/>
          </p:cNvSpPr>
          <p:nvPr>
            <p:ph type="body" idx="1"/>
          </p:nvPr>
        </p:nvSpPr>
        <p:spPr/>
        <p:txBody>
          <a:bodyPr>
            <a:normAutofit fontScale="85000" lnSpcReduction="10000"/>
          </a:bodyPr>
          <a:lstStyle/>
          <a:p>
            <a:r>
              <a:rPr lang="en-GB" sz="1400" dirty="0"/>
              <a:t>Adamo, K. B., Prince, S. A., </a:t>
            </a:r>
            <a:r>
              <a:rPr lang="en-GB" sz="1400" dirty="0" err="1"/>
              <a:t>Tricco</a:t>
            </a:r>
            <a:r>
              <a:rPr lang="en-GB" sz="1400" dirty="0"/>
              <a:t>, A. C., Connor-</a:t>
            </a:r>
            <a:r>
              <a:rPr lang="en-GB" sz="1400" dirty="0" err="1"/>
              <a:t>Gorber</a:t>
            </a:r>
            <a:r>
              <a:rPr lang="en-GB" sz="1400" dirty="0"/>
              <a:t>, S. and Tremblay, M. (2009) A comparison of indirect versus direct measures for assessing physical activity in the </a:t>
            </a:r>
            <a:r>
              <a:rPr lang="en-GB" sz="1400" dirty="0" err="1"/>
              <a:t>pediatric</a:t>
            </a:r>
            <a:r>
              <a:rPr lang="en-GB" sz="1400" dirty="0"/>
              <a:t> population: A systematic review. </a:t>
            </a:r>
            <a:r>
              <a:rPr lang="en-GB" sz="1400" i="1" dirty="0"/>
              <a:t>International Journal of </a:t>
            </a:r>
            <a:r>
              <a:rPr lang="en-GB" sz="1400" i="1" dirty="0" err="1"/>
              <a:t>Pediatric</a:t>
            </a:r>
            <a:r>
              <a:rPr lang="en-GB" sz="1400" i="1" dirty="0"/>
              <a:t> Obesity</a:t>
            </a:r>
            <a:r>
              <a:rPr lang="en-GB" sz="1400" dirty="0"/>
              <a:t>, 4, pp. 2-27.</a:t>
            </a:r>
          </a:p>
          <a:p>
            <a:r>
              <a:rPr lang="en-GB" sz="1400" dirty="0"/>
              <a:t>Allender, S., </a:t>
            </a:r>
            <a:r>
              <a:rPr lang="en-GB" sz="1400" dirty="0" err="1"/>
              <a:t>Cowburn</a:t>
            </a:r>
            <a:r>
              <a:rPr lang="en-GB" sz="1400" dirty="0"/>
              <a:t>, G and Foster, C. (2006) Understanding participation in sport and physical activity among children and adults: a review of qualitative studies. </a:t>
            </a:r>
            <a:r>
              <a:rPr lang="en-GB" sz="1400" i="1" dirty="0"/>
              <a:t>Health Education Research</a:t>
            </a:r>
            <a:r>
              <a:rPr lang="en-GB" sz="1400" dirty="0"/>
              <a:t>, 21(6) pp. 826–835.</a:t>
            </a:r>
          </a:p>
          <a:p>
            <a:r>
              <a:rPr lang="en-GB" sz="1400" dirty="0"/>
              <a:t>Cassidy, S., Chau, J., Catt, M., Bauman, A and </a:t>
            </a:r>
            <a:r>
              <a:rPr lang="en-GB" sz="1400" dirty="0" err="1"/>
              <a:t>Trene</a:t>
            </a:r>
            <a:r>
              <a:rPr lang="en-GB" sz="1400" dirty="0"/>
              <a:t>, M. (2017) Low physical activity, high television viewing and poor sleep duration cluster in overweight and obese adults; a cross-sectional study of 398,984 participants from the UK Biobank. </a:t>
            </a:r>
            <a:r>
              <a:rPr lang="en-GB" sz="1400" i="1" dirty="0"/>
              <a:t>International Journal of Behavioural Nutrition and Physical Activity, </a:t>
            </a:r>
            <a:r>
              <a:rPr lang="en-GB" sz="1400" dirty="0"/>
              <a:t>14(57).</a:t>
            </a:r>
          </a:p>
          <a:p>
            <a:r>
              <a:rPr lang="en-GB" sz="1400" dirty="0"/>
              <a:t>Change4LifeWales</a:t>
            </a:r>
            <a:r>
              <a:rPr lang="en-GB" sz="1400" i="1" dirty="0"/>
              <a:t>. </a:t>
            </a:r>
            <a:r>
              <a:rPr lang="en-GB" sz="1400" dirty="0"/>
              <a:t>(2017).</a:t>
            </a:r>
            <a:r>
              <a:rPr lang="en-GB" sz="1400" i="1" dirty="0"/>
              <a:t> Make a change for life. </a:t>
            </a:r>
            <a:r>
              <a:rPr lang="en-GB" sz="1400" dirty="0"/>
              <a:t>Available at: </a:t>
            </a:r>
            <a:r>
              <a:rPr lang="en-GB" sz="1400" dirty="0">
                <a:hlinkClick r:id="rId2"/>
              </a:rPr>
              <a:t>http://change4lifewales.org.uk/?lang=en</a:t>
            </a:r>
            <a:r>
              <a:rPr lang="en-GB" sz="1400" dirty="0"/>
              <a:t> (Accessed: 10 January 2018)</a:t>
            </a:r>
          </a:p>
          <a:p>
            <a:r>
              <a:rPr lang="en-GB" sz="1400" dirty="0"/>
              <a:t>Department of Health DofH. (2007) </a:t>
            </a:r>
            <a:r>
              <a:rPr lang="en-GB" sz="1400" i="1" dirty="0"/>
              <a:t>Tackling obesities: future choices. </a:t>
            </a:r>
            <a:r>
              <a:rPr lang="en-GB" sz="1400" dirty="0"/>
              <a:t>Available at: </a:t>
            </a:r>
            <a:r>
              <a:rPr lang="en-GB" sz="1400" dirty="0">
                <a:hlinkClick r:id="rId3"/>
              </a:rPr>
              <a:t>https://www.gov.uk/government/collections/tackling-obesities-future-choices</a:t>
            </a:r>
            <a:r>
              <a:rPr lang="en-GB" sz="1400" dirty="0"/>
              <a:t> (Accessed: 2 January 2018)</a:t>
            </a:r>
          </a:p>
          <a:p>
            <a:r>
              <a:rPr lang="en-GB" sz="1400" dirty="0"/>
              <a:t>Department of Health DofH. (2011) </a:t>
            </a:r>
            <a:r>
              <a:rPr lang="en-GB" sz="1400" i="1" dirty="0"/>
              <a:t>Start Active Stay Active</a:t>
            </a:r>
            <a:r>
              <a:rPr lang="en-GB" sz="1400" dirty="0"/>
              <a:t>. Available at: </a:t>
            </a:r>
            <a:r>
              <a:rPr lang="en-GB" sz="1400" dirty="0">
                <a:hlinkClick r:id="rId4"/>
              </a:rPr>
              <a:t>https://www.gov.uk/government/uploads/system/uploads/attachment_data/file/216370/dh_128210.pdf</a:t>
            </a:r>
            <a:r>
              <a:rPr lang="en-GB" sz="1400" dirty="0"/>
              <a:t> (Accessed: 3 January 2018) </a:t>
            </a:r>
          </a:p>
          <a:p>
            <a:r>
              <a:rPr lang="en-GB" sz="1400" dirty="0"/>
              <a:t>Diet Doctor. (2015). </a:t>
            </a:r>
            <a:r>
              <a:rPr lang="en-GB" sz="1400" i="1" dirty="0"/>
              <a:t>Lets stop lying to the public about physical activity and obesity. </a:t>
            </a:r>
            <a:r>
              <a:rPr lang="en-GB" sz="1400" dirty="0"/>
              <a:t>Available at: </a:t>
            </a:r>
            <a:r>
              <a:rPr lang="en-GB" sz="1400" dirty="0">
                <a:hlinkClick r:id="rId5"/>
              </a:rPr>
              <a:t>https://www.youtube.com/watch?v=Q3kGT2iHWeA</a:t>
            </a:r>
            <a:r>
              <a:rPr lang="en-GB" sz="1400" dirty="0"/>
              <a:t> (Accessed: 10 January 2018)</a:t>
            </a:r>
            <a:endParaRPr lang="en-GB" sz="1400" i="1" dirty="0"/>
          </a:p>
          <a:p>
            <a:r>
              <a:rPr lang="en-GB" sz="1400" dirty="0"/>
              <a:t>Health in Wales NHS. (2017). </a:t>
            </a:r>
            <a:r>
              <a:rPr lang="en-GB" sz="1400" i="1" dirty="0"/>
              <a:t>Public Health</a:t>
            </a:r>
            <a:r>
              <a:rPr lang="en-GB" sz="1400" dirty="0"/>
              <a:t>. Available at:  http://www.wales.nhs.uk/healthtopics/lifestyles/physicalactivity (Accessed 10 January 2018) </a:t>
            </a:r>
          </a:p>
          <a:p>
            <a:r>
              <a:rPr lang="en-GB" sz="1400" dirty="0"/>
              <a:t>Jakicic, J and Otto, A. (2005) Physical activity considerations for the treatment and prevention of obesity </a:t>
            </a:r>
            <a:r>
              <a:rPr lang="en-GB" sz="1400" i="1" dirty="0"/>
              <a:t>American Journal of Clinical Nutrition, </a:t>
            </a:r>
            <a:r>
              <a:rPr lang="en-GB" sz="1400" dirty="0"/>
              <a:t>82(1) pp. 226-229.</a:t>
            </a:r>
          </a:p>
          <a:p>
            <a:pPr marL="0" indent="0">
              <a:buNone/>
            </a:pPr>
            <a:endParaRPr lang="en-GB" sz="1400" dirty="0"/>
          </a:p>
        </p:txBody>
      </p:sp>
    </p:spTree>
    <p:extLst>
      <p:ext uri="{BB962C8B-B14F-4D97-AF65-F5344CB8AC3E}">
        <p14:creationId xmlns:p14="http://schemas.microsoft.com/office/powerpoint/2010/main" val="31662189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1B64A-5496-4CE5-92EC-12FD0B4C7FC7}"/>
              </a:ext>
            </a:extLst>
          </p:cNvPr>
          <p:cNvSpPr>
            <a:spLocks noGrp="1"/>
          </p:cNvSpPr>
          <p:nvPr>
            <p:ph type="title"/>
          </p:nvPr>
        </p:nvSpPr>
        <p:spPr/>
        <p:txBody>
          <a:bodyPr/>
          <a:lstStyle/>
          <a:p>
            <a:r>
              <a:rPr lang="en-GB"/>
              <a:t>Works cited cont….</a:t>
            </a:r>
            <a:endParaRPr lang="en-GB" dirty="0"/>
          </a:p>
        </p:txBody>
      </p:sp>
      <p:sp>
        <p:nvSpPr>
          <p:cNvPr id="5" name="Content Placeholder 4">
            <a:extLst>
              <a:ext uri="{FF2B5EF4-FFF2-40B4-BE49-F238E27FC236}">
                <a16:creationId xmlns:a16="http://schemas.microsoft.com/office/drawing/2014/main" id="{39D01A6E-0B9F-4900-919A-06DE23E38DF9}"/>
              </a:ext>
            </a:extLst>
          </p:cNvPr>
          <p:cNvSpPr>
            <a:spLocks noGrp="1"/>
          </p:cNvSpPr>
          <p:nvPr>
            <p:ph idx="1"/>
          </p:nvPr>
        </p:nvSpPr>
        <p:spPr/>
        <p:txBody>
          <a:bodyPr/>
          <a:lstStyle/>
          <a:p>
            <a:r>
              <a:rPr lang="en-GB" sz="1400" dirty="0"/>
              <a:t>Kavouras, S. A., </a:t>
            </a:r>
            <a:r>
              <a:rPr lang="en-GB" sz="1400" dirty="0" err="1"/>
              <a:t>Arnaoutis</a:t>
            </a:r>
            <a:r>
              <a:rPr lang="en-GB" sz="1400" dirty="0"/>
              <a:t>, G., </a:t>
            </a:r>
            <a:r>
              <a:rPr lang="en-GB" sz="1400" dirty="0" err="1"/>
              <a:t>Makrillos</a:t>
            </a:r>
            <a:r>
              <a:rPr lang="en-GB" sz="1400" dirty="0"/>
              <a:t>, M., </a:t>
            </a:r>
            <a:r>
              <a:rPr lang="en-GB" sz="1400" dirty="0" err="1"/>
              <a:t>Garagouni</a:t>
            </a:r>
            <a:r>
              <a:rPr lang="en-GB" sz="1400" dirty="0"/>
              <a:t>, C., Nikolaou, E., </a:t>
            </a:r>
            <a:r>
              <a:rPr lang="en-GB" sz="1400" dirty="0" err="1"/>
              <a:t>Chira</a:t>
            </a:r>
            <a:r>
              <a:rPr lang="en-GB" sz="1400" dirty="0"/>
              <a:t>, O., </a:t>
            </a:r>
            <a:r>
              <a:rPr lang="en-GB" sz="1400" dirty="0" err="1"/>
              <a:t>Ellinikaki</a:t>
            </a:r>
            <a:r>
              <a:rPr lang="en-GB" sz="1400" dirty="0"/>
              <a:t>, E. and </a:t>
            </a:r>
            <a:r>
              <a:rPr lang="en-GB" sz="1400" dirty="0" err="1"/>
              <a:t>Sidossis</a:t>
            </a:r>
            <a:r>
              <a:rPr lang="en-GB" sz="1400" dirty="0"/>
              <a:t>, L. S. (2012), Educational intervention on water intake improves hydration status and enhances exercise performance in athletic youth</a:t>
            </a:r>
            <a:r>
              <a:rPr lang="en-GB" sz="1400" i="1" dirty="0"/>
              <a:t>. Scandinavian Journal of Medicine &amp; Science in Sports</a:t>
            </a:r>
            <a:r>
              <a:rPr lang="en-GB" sz="1400" dirty="0"/>
              <a:t>, 22, pp. 684–689.</a:t>
            </a:r>
          </a:p>
          <a:p>
            <a:r>
              <a:rPr lang="en-GB" sz="1400" dirty="0"/>
              <a:t>Saris, W. H. M., Blair, S. N., Van </a:t>
            </a:r>
            <a:r>
              <a:rPr lang="en-GB" sz="1400" dirty="0" err="1"/>
              <a:t>Baak</a:t>
            </a:r>
            <a:r>
              <a:rPr lang="en-GB" sz="1400" dirty="0"/>
              <a:t>, M. A., Eaton, S. B., Davies, P. S. W., Di Pietro, L., </a:t>
            </a:r>
            <a:r>
              <a:rPr lang="en-GB" sz="1400" dirty="0" err="1"/>
              <a:t>Fogelholm</a:t>
            </a:r>
            <a:r>
              <a:rPr lang="en-GB" sz="1400" dirty="0"/>
              <a:t>, M., </a:t>
            </a:r>
            <a:r>
              <a:rPr lang="en-GB" sz="1400" dirty="0" err="1"/>
              <a:t>Rissanen</a:t>
            </a:r>
            <a:r>
              <a:rPr lang="en-GB" sz="1400" dirty="0"/>
              <a:t>, A., </a:t>
            </a:r>
            <a:r>
              <a:rPr lang="en-GB" sz="1400" dirty="0" err="1"/>
              <a:t>Schoeller</a:t>
            </a:r>
            <a:r>
              <a:rPr lang="en-GB" sz="1400" dirty="0"/>
              <a:t>, D., Swinburn, B., Tremblay, A., </a:t>
            </a:r>
            <a:r>
              <a:rPr lang="en-GB" sz="1400" dirty="0" err="1"/>
              <a:t>Westerterp</a:t>
            </a:r>
            <a:r>
              <a:rPr lang="en-GB" sz="1400" dirty="0"/>
              <a:t>, K. R. and Wyatt, H. (2003) How much physical activity is enough to prevent unhealthy weight gain? Outcome of the IASO 1st Stock Conference and consensus statement. Obesity Reviews, 4, pp. 101-114.</a:t>
            </a:r>
          </a:p>
          <a:p>
            <a:r>
              <a:rPr lang="en-GB" sz="1400" dirty="0"/>
              <a:t>Swansea.Gov. (2017). Green Gyms Swansea. Available at: http://www.swansea.gov.uk/parks. (Accessed: 10 January 2018).</a:t>
            </a:r>
          </a:p>
          <a:p>
            <a:r>
              <a:rPr lang="en-GB" sz="1400" dirty="0"/>
              <a:t>Van </a:t>
            </a:r>
            <a:r>
              <a:rPr lang="en-GB" sz="1400" dirty="0" err="1"/>
              <a:t>Baak</a:t>
            </a:r>
            <a:r>
              <a:rPr lang="en-GB" sz="1400" dirty="0"/>
              <a:t>, M. (1999). Physical activity and energy balance. </a:t>
            </a:r>
            <a:r>
              <a:rPr lang="en-GB" sz="1400" i="1" dirty="0"/>
              <a:t>Public Health Nutrition</a:t>
            </a:r>
            <a:r>
              <a:rPr lang="en-GB" sz="1400" dirty="0"/>
              <a:t>, 2(3a), 335-339. </a:t>
            </a:r>
          </a:p>
          <a:p>
            <a:r>
              <a:rPr lang="en-GB" sz="1400" dirty="0"/>
              <a:t>Vuori, I. (2001). Health benefits of physical activity with special reference to interaction with diet. </a:t>
            </a:r>
            <a:r>
              <a:rPr lang="en-GB" sz="1400" i="1" dirty="0"/>
              <a:t>Public Health Nutrition</a:t>
            </a:r>
            <a:r>
              <a:rPr lang="en-GB" sz="1400" dirty="0"/>
              <a:t>, 4(2b), 517-528</a:t>
            </a:r>
          </a:p>
          <a:p>
            <a:pPr marL="0" indent="0">
              <a:buNone/>
            </a:pPr>
            <a:r>
              <a:rPr lang="en-GB" sz="1400" dirty="0"/>
              <a:t> Welsh Assembly Government WAG. (2012) Welsh Health Survey 2012. Available at: http://gov.wales/docs/statistics/2013/130911-welsh-health-survey-2012-en.pdf (Accessed: 3 January 2018) </a:t>
            </a:r>
          </a:p>
          <a:p>
            <a:r>
              <a:rPr lang="en-GB" sz="1400" dirty="0"/>
              <a:t>World Health Organisation WHO. (2018) Physical Activity. Available at: http://www.who.int/topics/physical_activity/en/ (Accessed:   1 January 2018)</a:t>
            </a:r>
          </a:p>
          <a:p>
            <a:endParaRPr lang="en-GB" dirty="0"/>
          </a:p>
        </p:txBody>
      </p:sp>
    </p:spTree>
    <p:extLst>
      <p:ext uri="{BB962C8B-B14F-4D97-AF65-F5344CB8AC3E}">
        <p14:creationId xmlns:p14="http://schemas.microsoft.com/office/powerpoint/2010/main" val="306167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a:extLst>
              <a:ext uri="{FF2B5EF4-FFF2-40B4-BE49-F238E27FC236}">
                <a16:creationId xmlns:a16="http://schemas.microsoft.com/office/drawing/2014/main" id="{A6F8CB80-B8F7-4440-B4C2-6CB74E14BF5E}"/>
              </a:ext>
            </a:extLst>
          </p:cNvPr>
          <p:cNvGraphicFramePr>
            <a:graphicFrameLocks noChangeAspect="1"/>
          </p:cNvGraphicFramePr>
          <p:nvPr>
            <p:extLst>
              <p:ext uri="{D42A27DB-BD31-4B8C-83A1-F6EECF244321}">
                <p14:modId xmlns:p14="http://schemas.microsoft.com/office/powerpoint/2010/main" val="3563872061"/>
              </p:ext>
            </p:extLst>
          </p:nvPr>
        </p:nvGraphicFramePr>
        <p:xfrm>
          <a:off x="2372139" y="233506"/>
          <a:ext cx="7540487" cy="6390987"/>
        </p:xfrm>
        <a:graphic>
          <a:graphicData uri="http://schemas.openxmlformats.org/presentationml/2006/ole">
            <mc:AlternateContent xmlns:mc="http://schemas.openxmlformats.org/markup-compatibility/2006">
              <mc:Choice xmlns:v="urn:schemas-microsoft-com:vml" Requires="v">
                <p:oleObj spid="_x0000_s1027" name="Document" r:id="rId3" imgW="7017300" imgH="9194893" progId="Word.Document.12">
                  <p:embed/>
                </p:oleObj>
              </mc:Choice>
              <mc:Fallback>
                <p:oleObj name="Document" r:id="rId3" imgW="7017300" imgH="9194893" progId="Word.Document.12">
                  <p:embed/>
                  <p:pic>
                    <p:nvPicPr>
                      <p:cNvPr id="2" name="Object 1">
                        <a:extLst>
                          <a:ext uri="{FF2B5EF4-FFF2-40B4-BE49-F238E27FC236}">
                            <a16:creationId xmlns:a16="http://schemas.microsoft.com/office/drawing/2014/main" id="{A6F8CB80-B8F7-4440-B4C2-6CB74E14BF5E}"/>
                          </a:ext>
                        </a:extLst>
                      </p:cNvPr>
                      <p:cNvPicPr/>
                      <p:nvPr/>
                    </p:nvPicPr>
                    <p:blipFill>
                      <a:blip r:embed="rId4"/>
                      <a:stretch>
                        <a:fillRect/>
                      </a:stretch>
                    </p:blipFill>
                    <p:spPr>
                      <a:xfrm>
                        <a:off x="2372139" y="233506"/>
                        <a:ext cx="7540487" cy="6390987"/>
                      </a:xfrm>
                      <a:prstGeom prst="rect">
                        <a:avLst/>
                      </a:prstGeom>
                    </p:spPr>
                  </p:pic>
                </p:oleObj>
              </mc:Fallback>
            </mc:AlternateContent>
          </a:graphicData>
        </a:graphic>
      </p:graphicFrame>
    </p:spTree>
    <p:extLst>
      <p:ext uri="{BB962C8B-B14F-4D97-AF65-F5344CB8AC3E}">
        <p14:creationId xmlns:p14="http://schemas.microsoft.com/office/powerpoint/2010/main" val="22014780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ppt67E.tmp</Template>
  <TotalTime>15731</TotalTime>
  <Words>1387</Words>
  <Application>Microsoft Office PowerPoint</Application>
  <PresentationFormat>Widescreen</PresentationFormat>
  <Paragraphs>93</Paragraphs>
  <Slides>11</Slides>
  <Notes>2</Notes>
  <HiddenSlides>0</HiddenSlides>
  <MMClips>1</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11</vt:i4>
      </vt:variant>
    </vt:vector>
  </HeadingPairs>
  <TitlesOfParts>
    <vt:vector size="19" baseType="lpstr">
      <vt:lpstr>Arial</vt:lpstr>
      <vt:lpstr>Calibri</vt:lpstr>
      <vt:lpstr>Tw Cen MT</vt:lpstr>
      <vt:lpstr>Tw Cen MT Condensed</vt:lpstr>
      <vt:lpstr>Wingdings</vt:lpstr>
      <vt:lpstr>Wingdings 3</vt:lpstr>
      <vt:lpstr>Integral</vt:lpstr>
      <vt:lpstr>Document</vt:lpstr>
      <vt:lpstr>Physical activity and obesity  by Dawn Rees</vt:lpstr>
      <vt:lpstr>Contents</vt:lpstr>
      <vt:lpstr>Physical fitness </vt:lpstr>
      <vt:lpstr>Obesity and its effects</vt:lpstr>
      <vt:lpstr>Activity participation and guidelines</vt:lpstr>
      <vt:lpstr>Fitness initiatives</vt:lpstr>
      <vt:lpstr>Group activity</vt:lpstr>
      <vt:lpstr>take home message</vt:lpstr>
      <vt:lpstr>Works cited</vt:lpstr>
      <vt:lpstr>Works cited cont….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Here's your outline to get started</dc:title>
  <dc:creator>Dawn Rees (1501726)</dc:creator>
  <cp:lastModifiedBy>dawn rees</cp:lastModifiedBy>
  <cp:revision>2</cp:revision>
  <dcterms:created xsi:type="dcterms:W3CDTF">2018-01-02T18:40:06Z</dcterms:created>
  <dcterms:modified xsi:type="dcterms:W3CDTF">2018-01-14T15:59:45Z</dcterms:modified>
</cp:coreProperties>
</file>