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notesMasterIdLst>
    <p:notesMasterId r:id="rId22"/>
  </p:notesMasterIdLst>
  <p:sldIdLst>
    <p:sldId id="256" r:id="rId2"/>
    <p:sldId id="260" r:id="rId3"/>
    <p:sldId id="257" r:id="rId4"/>
    <p:sldId id="258" r:id="rId5"/>
    <p:sldId id="259" r:id="rId6"/>
    <p:sldId id="262" r:id="rId7"/>
    <p:sldId id="263" r:id="rId8"/>
    <p:sldId id="261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67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4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132" y="31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9-11-07T13:31:32.532" idx="4">
    <p:pos x="5523" y="1491"/>
    <p:text>Ydy'n bosibl defnyddio dolen yn lle cysylltiad yma?
Gludwch ddolen i eich ffeil PAP
Dolen = link i'r rhyngrwyd ac ati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9-11-07T13:20:46.697" idx="2">
    <p:pos x="10" y="10"/>
    <p:text>Angen ychwanegu y yn Adfyfyrio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5EB8D8-7118-430E-BF36-E3C2719CD32B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D9ACED-208D-4610-A89D-D11AFC8FF3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308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365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5362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2448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963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6828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9378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7008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9104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0328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1414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4573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9663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0090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4324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2082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7291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3912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2574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6127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9ACED-208D-4610-A89D-D11AFC8FF31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080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780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575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3574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361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4109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2694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659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2800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30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232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76722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21419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0484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4445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15312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5266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808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851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1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4" Type="http://schemas.openxmlformats.org/officeDocument/2006/relationships/comments" Target="../comments/commen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comments" Target="../comments/comment2.xml"/><Relationship Id="rId5" Type="http://schemas.openxmlformats.org/officeDocument/2006/relationships/image" Target="../media/image13.emf"/><Relationship Id="rId4" Type="http://schemas.openxmlformats.org/officeDocument/2006/relationships/image" Target="../media/image12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datblygiad-proffesiynol/safonau-proffesiynol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Gwerthuso ac Adfyfyrio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cy-GB" dirty="0"/>
              <a:t>Cynlluniau Gwersi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64805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Disgwyliadau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Wedi </a:t>
            </a:r>
            <a:r>
              <a:rPr lang="cy-GB" dirty="0">
                <a:solidFill>
                  <a:srgbClr val="FF0000"/>
                </a:solidFill>
              </a:rPr>
              <a:t>POB</a:t>
            </a:r>
            <a:r>
              <a:rPr lang="cy-GB" dirty="0"/>
              <a:t> cyfle addysgu rydych wedi cynllunio amdano, mae angen i chi:</a:t>
            </a:r>
          </a:p>
          <a:p>
            <a:r>
              <a:rPr lang="cy-GB" dirty="0">
                <a:solidFill>
                  <a:srgbClr val="FF0000"/>
                </a:solidFill>
              </a:rPr>
              <a:t>Werthuso’r</a:t>
            </a:r>
            <a:r>
              <a:rPr lang="cy-GB" dirty="0"/>
              <a:t> </a:t>
            </a:r>
            <a:r>
              <a:rPr lang="cy-GB" dirty="0">
                <a:solidFill>
                  <a:srgbClr val="00B050"/>
                </a:solidFill>
              </a:rPr>
              <a:t>dysgu</a:t>
            </a:r>
            <a:r>
              <a:rPr lang="cy-GB" dirty="0"/>
              <a:t> – pa mor dda mae’r disgyblion wedi dysgu yn ystod eich gwers? </a:t>
            </a:r>
          </a:p>
          <a:p>
            <a:r>
              <a:rPr lang="cy-GB" dirty="0">
                <a:solidFill>
                  <a:srgbClr val="FF0000"/>
                </a:solidFill>
              </a:rPr>
              <a:t>Adfyfyrio</a:t>
            </a:r>
            <a:r>
              <a:rPr lang="cy-GB" dirty="0"/>
              <a:t> ar yr </a:t>
            </a:r>
            <a:r>
              <a:rPr lang="cy-GB" dirty="0">
                <a:solidFill>
                  <a:srgbClr val="00B050"/>
                </a:solidFill>
              </a:rPr>
              <a:t>addysgu</a:t>
            </a:r>
            <a:r>
              <a:rPr lang="cy-GB" dirty="0"/>
              <a:t> – pa effaith mae’ch strategaethau /dulliau wedi’u cael ar y dysgu a’r dysgwyr?</a:t>
            </a:r>
          </a:p>
          <a:p>
            <a:r>
              <a:rPr lang="cy-GB" dirty="0">
                <a:solidFill>
                  <a:srgbClr val="FF0000"/>
                </a:solidFill>
              </a:rPr>
              <a:t>Dyfeisio</a:t>
            </a:r>
            <a:r>
              <a:rPr lang="cy-GB" dirty="0"/>
              <a:t> </a:t>
            </a:r>
            <a:r>
              <a:rPr lang="cy-GB" dirty="0">
                <a:solidFill>
                  <a:srgbClr val="00B050"/>
                </a:solidFill>
              </a:rPr>
              <a:t>targedau </a:t>
            </a:r>
            <a:r>
              <a:rPr lang="cy-GB" dirty="0"/>
              <a:t>eglur, cryno a chyraeddadwy i’w gweithredu mewn gwersi yn y dyfodol.</a:t>
            </a:r>
          </a:p>
        </p:txBody>
      </p:sp>
    </p:spTree>
    <p:extLst>
      <p:ext uri="{BB962C8B-B14F-4D97-AF65-F5344CB8AC3E}">
        <p14:creationId xmlns:p14="http://schemas.microsoft.com/office/powerpoint/2010/main" val="4096171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Gwerthuso’r Dysgu gan Ddisgyblion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8250652"/>
              </p:ext>
            </p:extLst>
          </p:nvPr>
        </p:nvGraphicFramePr>
        <p:xfrm>
          <a:off x="2576146" y="2214694"/>
          <a:ext cx="6831623" cy="39319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1289">
                  <a:extLst>
                    <a:ext uri="{9D8B030D-6E8A-4147-A177-3AD203B41FA5}">
                      <a16:colId xmlns:a16="http://schemas.microsoft.com/office/drawing/2014/main" val="307692334"/>
                    </a:ext>
                  </a:extLst>
                </a:gridCol>
                <a:gridCol w="5330334">
                  <a:extLst>
                    <a:ext uri="{9D8B030D-6E8A-4147-A177-3AD203B41FA5}">
                      <a16:colId xmlns:a16="http://schemas.microsoft.com/office/drawing/2014/main" val="1308470656"/>
                    </a:ext>
                  </a:extLst>
                </a:gridCol>
              </a:tblGrid>
              <a:tr h="51714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000" noProof="0" dirty="0">
                          <a:effectLst/>
                        </a:rPr>
                        <a:t>Gwerthuso’r Dysgu gan Ddisgyblion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</a:rPr>
                        <a:t> </a:t>
                      </a:r>
                      <a:endParaRPr lang="cy-GB" sz="20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2103552"/>
                  </a:ext>
                </a:extLst>
              </a:tr>
              <a:tr h="18805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</a:rPr>
                        <a:t>Tystiolaeth o Ddysgu (yn cynnwys agwedd at ddysgu dros amser)</a:t>
                      </a:r>
                      <a:endParaRPr lang="cy-GB" sz="20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</a:rPr>
                        <a:t>PWY – Dysgu</a:t>
                      </a:r>
                      <a:r>
                        <a:rPr lang="cy-GB" sz="1400" baseline="0" noProof="0" dirty="0">
                          <a:effectLst/>
                        </a:rPr>
                        <a:t> gan bwy byddwch yn ei werthuso</a:t>
                      </a:r>
                      <a:r>
                        <a:rPr lang="cy-GB" sz="1400" noProof="0" dirty="0">
                          <a:effectLst/>
                        </a:rPr>
                        <a:t>? Dysgwyr unigol/grwpiau/dosbarth</a:t>
                      </a:r>
                      <a:r>
                        <a:rPr lang="cy-GB" sz="1400" baseline="0" noProof="0" dirty="0">
                          <a:effectLst/>
                        </a:rPr>
                        <a:t> cyfan</a:t>
                      </a:r>
                      <a:endParaRPr lang="cy-GB" sz="20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</a:rPr>
                        <a:t>SUT – Sut byddwch yn</a:t>
                      </a:r>
                      <a:r>
                        <a:rPr lang="cy-GB" sz="1400" baseline="0" noProof="0" dirty="0">
                          <a:effectLst/>
                        </a:rPr>
                        <a:t> gwerthuso</a:t>
                      </a:r>
                      <a:r>
                        <a:rPr lang="cy-GB" sz="1400" noProof="0" dirty="0">
                          <a:effectLst/>
                        </a:rPr>
                        <a:t>? Arsylwi/tracio dysgwyr/siarad gyda dysgwyr/marcio</a:t>
                      </a:r>
                      <a:endParaRPr lang="cy-GB" sz="20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</a:rPr>
                        <a:t>BETH – Pa agweddau byddwch yn chwilio amdanynt? Annibyniaeth/hyder/dyfalbarhad/ymgysylltu/canolbwyntio</a:t>
                      </a:r>
                      <a:r>
                        <a:rPr lang="cy-GB" sz="1400" baseline="0" noProof="0" dirty="0">
                          <a:effectLst/>
                        </a:rPr>
                        <a:t> parhaus</a:t>
                      </a:r>
                      <a:r>
                        <a:rPr lang="cy-GB" sz="1400" noProof="0" dirty="0">
                          <a:effectLst/>
                        </a:rPr>
                        <a:t>/cydweithio/cyfathrebu effeithiol </a:t>
                      </a:r>
                      <a:endParaRPr lang="cy-GB" sz="20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</a:rPr>
                        <a:t>PAM – Ydy’r dystiolaeth rwyf wedi’i chasglu’n cefnogi fy nyfarniadau? Ydy fy nyfarniadau’n ddibynadwy?</a:t>
                      </a:r>
                      <a:endParaRPr lang="cy-GB" sz="20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36550451"/>
                  </a:ext>
                </a:extLst>
              </a:tr>
              <a:tr h="141038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</a:rPr>
                        <a:t>Camau Nesaf</a:t>
                      </a:r>
                      <a:r>
                        <a:rPr lang="cy-GB" sz="1400" baseline="0" noProof="0" dirty="0">
                          <a:effectLst/>
                        </a:rPr>
                        <a:t> ar gyfer Cynnydd</a:t>
                      </a:r>
                      <a:endParaRPr lang="cy-GB" sz="20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</a:rPr>
                        <a:t> </a:t>
                      </a:r>
                      <a:endParaRPr lang="cy-GB" sz="20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</a:rPr>
                        <a:t>PWY – pa ddysgwr / ddysgwyr ydych yn</a:t>
                      </a:r>
                      <a:r>
                        <a:rPr lang="cy-GB" sz="1400" baseline="0" noProof="0" dirty="0">
                          <a:effectLst/>
                        </a:rPr>
                        <a:t> eu hystyried</a:t>
                      </a:r>
                      <a:r>
                        <a:rPr lang="cy-GB" sz="1400" noProof="0" dirty="0">
                          <a:effectLst/>
                        </a:rPr>
                        <a:t>? (Unigolion /grwpiau/dosbarth</a:t>
                      </a:r>
                      <a:r>
                        <a:rPr lang="cy-GB" sz="1400" baseline="0" noProof="0" dirty="0">
                          <a:effectLst/>
                        </a:rPr>
                        <a:t> cyfan</a:t>
                      </a:r>
                      <a:r>
                        <a:rPr lang="cy-GB" sz="1400" noProof="0" dirty="0">
                          <a:effectLst/>
                        </a:rPr>
                        <a:t>)</a:t>
                      </a:r>
                      <a:endParaRPr lang="cy-GB" sz="20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</a:rPr>
                        <a:t>SUT – Sut byddwch yn ceisio eu gweithredu?</a:t>
                      </a:r>
                      <a:endParaRPr lang="cy-GB" sz="20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</a:rPr>
                        <a:t>BETH – pa dargedau fydd yn gwella’r cyfle optimwn ar</a:t>
                      </a:r>
                      <a:r>
                        <a:rPr lang="cy-GB" sz="1400" baseline="0" noProof="0" dirty="0">
                          <a:effectLst/>
                        </a:rPr>
                        <a:t> gyfer</a:t>
                      </a:r>
                      <a:r>
                        <a:rPr lang="cy-GB" sz="1400" noProof="0" dirty="0">
                          <a:effectLst/>
                        </a:rPr>
                        <a:t> dysgu? (Ystyriwch</a:t>
                      </a:r>
                      <a:r>
                        <a:rPr lang="cy-GB" sz="1400" baseline="0" noProof="0" dirty="0">
                          <a:effectLst/>
                        </a:rPr>
                        <a:t> unigolion/</a:t>
                      </a:r>
                      <a:r>
                        <a:rPr lang="cy-GB" sz="1400" noProof="0" dirty="0">
                          <a:effectLst/>
                        </a:rPr>
                        <a:t>grwpiau/dosbarth</a:t>
                      </a:r>
                      <a:r>
                        <a:rPr lang="cy-GB" sz="1400" baseline="0" noProof="0" dirty="0">
                          <a:effectLst/>
                        </a:rPr>
                        <a:t> cyfan</a:t>
                      </a:r>
                      <a:r>
                        <a:rPr lang="cy-GB" sz="1400" noProof="0" dirty="0">
                          <a:effectLst/>
                        </a:rPr>
                        <a:t>) </a:t>
                      </a:r>
                      <a:endParaRPr lang="cy-GB" sz="20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400" noProof="0" dirty="0">
                          <a:effectLst/>
                        </a:rPr>
                        <a:t>PAM- Ydw i’n deall</a:t>
                      </a:r>
                      <a:r>
                        <a:rPr lang="cy-GB" sz="1400" baseline="0" noProof="0" dirty="0">
                          <a:effectLst/>
                        </a:rPr>
                        <a:t> sut mae’r camau nesaf yn ffitio i g</a:t>
                      </a:r>
                      <a:r>
                        <a:rPr lang="cy-GB" sz="1400" noProof="0" dirty="0">
                          <a:effectLst/>
                        </a:rPr>
                        <a:t>ontinwwm o</a:t>
                      </a:r>
                      <a:r>
                        <a:rPr lang="cy-GB" sz="1400" baseline="0" noProof="0" dirty="0">
                          <a:effectLst/>
                        </a:rPr>
                        <a:t> gynnydd</a:t>
                      </a:r>
                      <a:r>
                        <a:rPr lang="cy-GB" sz="1400" noProof="0" dirty="0">
                          <a:effectLst/>
                        </a:rPr>
                        <a:t>? Oes</a:t>
                      </a:r>
                      <a:r>
                        <a:rPr lang="cy-GB" sz="1400" baseline="0" noProof="0" dirty="0">
                          <a:effectLst/>
                        </a:rPr>
                        <a:t> gen i olwg ar y tymor hir</a:t>
                      </a:r>
                      <a:r>
                        <a:rPr lang="cy-GB" sz="1400" noProof="0" dirty="0">
                          <a:effectLst/>
                        </a:rPr>
                        <a:t>?</a:t>
                      </a:r>
                      <a:endParaRPr lang="cy-GB" sz="20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196906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78252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Adfyfyrio ar Addysgu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4569586"/>
              </p:ext>
            </p:extLst>
          </p:nvPr>
        </p:nvGraphicFramePr>
        <p:xfrm>
          <a:off x="2927838" y="2092570"/>
          <a:ext cx="6216162" cy="43688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68069">
                  <a:extLst>
                    <a:ext uri="{9D8B030D-6E8A-4147-A177-3AD203B41FA5}">
                      <a16:colId xmlns:a16="http://schemas.microsoft.com/office/drawing/2014/main" val="4212723832"/>
                    </a:ext>
                  </a:extLst>
                </a:gridCol>
                <a:gridCol w="4948093">
                  <a:extLst>
                    <a:ext uri="{9D8B030D-6E8A-4147-A177-3AD203B41FA5}">
                      <a16:colId xmlns:a16="http://schemas.microsoft.com/office/drawing/2014/main" val="4188544981"/>
                    </a:ext>
                  </a:extLst>
                </a:gridCol>
              </a:tblGrid>
              <a:tr h="672611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800" noProof="0" dirty="0">
                          <a:effectLst/>
                        </a:rPr>
                        <a:t>Dadansoddiad Adfyfyriol o Addysgu a Strategaethau ar gyfer Datblygu – yn cynnwys cyfiawnhad/rhesymwaith dros ddewisiadau </a:t>
                      </a:r>
                      <a:r>
                        <a:rPr lang="cy-GB" sz="1800" noProof="1">
                          <a:effectLst/>
                        </a:rPr>
                        <a:t>addysgegol</a:t>
                      </a:r>
                      <a:r>
                        <a:rPr lang="cy-GB" sz="1800" baseline="0" noProof="0" dirty="0">
                          <a:effectLst/>
                        </a:rPr>
                        <a:t> </a:t>
                      </a:r>
                      <a:endParaRPr lang="cy-GB" sz="18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 </a:t>
                      </a:r>
                      <a:endParaRPr lang="cy-GB" sz="18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0486185"/>
                  </a:ext>
                </a:extLst>
              </a:tr>
              <a:tr h="158261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Tystiolaeth o fy Arfer Effeithiol </a:t>
                      </a:r>
                      <a:endParaRPr lang="cy-GB" sz="18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 </a:t>
                      </a:r>
                      <a:endParaRPr lang="cy-GB" sz="18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 </a:t>
                      </a:r>
                      <a:endParaRPr lang="cy-GB" sz="18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b="1" noProof="0" dirty="0">
                          <a:effectLst/>
                        </a:rPr>
                        <a:t>Beth oedd yn dda?  BODD</a:t>
                      </a:r>
                      <a:endParaRPr lang="cy-GB" sz="1800" b="1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Pa agwedd/</a:t>
                      </a:r>
                      <a:r>
                        <a:rPr lang="cy-GB" sz="1200" noProof="1">
                          <a:effectLst/>
                        </a:rPr>
                        <a:t>au </a:t>
                      </a:r>
                      <a:r>
                        <a:rPr lang="cy-GB" sz="1200" noProof="0" dirty="0">
                          <a:effectLst/>
                        </a:rPr>
                        <a:t>brofodd</a:t>
                      </a:r>
                      <a:r>
                        <a:rPr lang="cy-GB" sz="1200" baseline="0" noProof="0" dirty="0">
                          <a:effectLst/>
                        </a:rPr>
                        <a:t> yn effeithiol</a:t>
                      </a:r>
                      <a:r>
                        <a:rPr lang="cy-GB" sz="1200" noProof="0" dirty="0">
                          <a:effectLst/>
                        </a:rPr>
                        <a:t>?</a:t>
                      </a:r>
                      <a:endParaRPr lang="cy-GB" sz="18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A wnaeth strategaethau</a:t>
                      </a:r>
                      <a:r>
                        <a:rPr lang="cy-GB" sz="1200" baseline="0" noProof="0" dirty="0">
                          <a:effectLst/>
                        </a:rPr>
                        <a:t> / dulliau penodol brofi’n llwyddiannus</a:t>
                      </a:r>
                      <a:r>
                        <a:rPr lang="cy-GB" sz="1200" noProof="0" dirty="0">
                          <a:effectLst/>
                        </a:rPr>
                        <a:t>? </a:t>
                      </a:r>
                      <a:endParaRPr lang="cy-GB" sz="18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Ydw i wedi gwneud cynnydd gyda</a:t>
                      </a:r>
                      <a:r>
                        <a:rPr lang="cy-GB" sz="1200" baseline="0" noProof="0" dirty="0">
                          <a:effectLst/>
                        </a:rPr>
                        <a:t> thargedau mwy hirdymor</a:t>
                      </a:r>
                      <a:r>
                        <a:rPr lang="cy-GB" sz="1200" noProof="0" dirty="0">
                          <a:effectLst/>
                        </a:rPr>
                        <a:t>? (Ydy</a:t>
                      </a:r>
                      <a:r>
                        <a:rPr lang="cy-GB" sz="1200" baseline="0" noProof="0" dirty="0">
                          <a:effectLst/>
                        </a:rPr>
                        <a:t> agwedd benodol ar fy addysgu’n gwella</a:t>
                      </a:r>
                      <a:r>
                        <a:rPr lang="cy-GB" sz="1200" noProof="0" dirty="0">
                          <a:effectLst/>
                        </a:rPr>
                        <a:t>?)</a:t>
                      </a:r>
                      <a:endParaRPr lang="cy-GB" sz="18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Allaf i gyfiawnhau’r penderfyniadau a wnaethpwyd</a:t>
                      </a:r>
                      <a:r>
                        <a:rPr lang="cy-GB" sz="1200" baseline="0" noProof="0" dirty="0">
                          <a:effectLst/>
                        </a:rPr>
                        <a:t> yn yr ystafell ddosbarth drwy ddefnyddio ymchwil a phrofiad </a:t>
                      </a:r>
                      <a:r>
                        <a:rPr lang="cy-GB" sz="1200" noProof="0" dirty="0">
                          <a:effectLst/>
                        </a:rPr>
                        <a:t>proffesiynol?</a:t>
                      </a:r>
                      <a:endParaRPr lang="cy-GB" sz="18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 </a:t>
                      </a:r>
                      <a:endParaRPr lang="cy-GB" sz="18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63822772"/>
                  </a:ext>
                </a:extLst>
              </a:tr>
              <a:tr h="178044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Meysydd i’w Datblygu</a:t>
                      </a:r>
                      <a:r>
                        <a:rPr lang="cy-GB" sz="1200" baseline="0" noProof="0" dirty="0">
                          <a:effectLst/>
                        </a:rPr>
                        <a:t> gennyf</a:t>
                      </a:r>
                      <a:endParaRPr lang="cy-GB" sz="18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 </a:t>
                      </a:r>
                      <a:endParaRPr lang="cy-GB" sz="18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Targedau Personol ar gyfer Cynnydd</a:t>
                      </a:r>
                      <a:endParaRPr lang="cy-GB" sz="18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 </a:t>
                      </a:r>
                      <a:endParaRPr lang="cy-GB" sz="18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b="1" noProof="0" dirty="0">
                          <a:effectLst/>
                        </a:rPr>
                        <a:t>Hyd yn oed yn well os… HOWO</a:t>
                      </a:r>
                      <a:endParaRPr lang="cy-GB" sz="1800" b="1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Pa elfen/nau o’r dysgu mae angen ei datblygu? (Ystyriwch adrannau / agweddau gwahanol o’r wers, e.e. cyflwyniad, sesiwn gloi, rhoi canllawiau, monitro cynnydd, delio â chamsyniadau)</a:t>
                      </a:r>
                      <a:endParaRPr lang="cy-GB" sz="18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Ydy fy nhargedau</a:t>
                      </a:r>
                      <a:r>
                        <a:rPr lang="cy-GB" sz="1200" baseline="0" noProof="0" dirty="0">
                          <a:effectLst/>
                        </a:rPr>
                        <a:t> </a:t>
                      </a:r>
                      <a:r>
                        <a:rPr lang="cy-GB" sz="1200" noProof="0" dirty="0">
                          <a:effectLst/>
                        </a:rPr>
                        <a:t>personol yn canolbwyntio ar ddysgu ac addysgu?</a:t>
                      </a:r>
                      <a:endParaRPr lang="cy-GB" sz="18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Ydynt yn adlewyrchu canlyniadau</a:t>
                      </a:r>
                      <a:r>
                        <a:rPr lang="cy-GB" sz="1200" baseline="0" noProof="0" dirty="0">
                          <a:effectLst/>
                        </a:rPr>
                        <a:t> </a:t>
                      </a:r>
                      <a:r>
                        <a:rPr lang="cy-GB" sz="1200" noProof="0" dirty="0">
                          <a:effectLst/>
                        </a:rPr>
                        <a:t>gwerthuso’r dysgu a’r adfyfyrio personol?</a:t>
                      </a:r>
                      <a:endParaRPr lang="cy-GB" sz="18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Sut byddaf yn mynd i’r afael</a:t>
                      </a:r>
                      <a:r>
                        <a:rPr lang="cy-GB" sz="1200" baseline="0" noProof="0" dirty="0">
                          <a:effectLst/>
                        </a:rPr>
                        <a:t> â fy nharged personol</a:t>
                      </a:r>
                      <a:r>
                        <a:rPr lang="cy-GB" sz="1200" noProof="0" dirty="0">
                          <a:effectLst/>
                        </a:rPr>
                        <a:t> (e.e. darllen, arsylwi, mentora, cyngor ar gynllunio ac ati)</a:t>
                      </a:r>
                      <a:endParaRPr lang="cy-GB" sz="1800" noProof="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noProof="0" dirty="0">
                          <a:effectLst/>
                        </a:rPr>
                        <a:t>Ydw i’n dangos cynnydd dros amser?</a:t>
                      </a:r>
                      <a:endParaRPr lang="cy-GB" sz="18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694470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3447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3977" y="801157"/>
            <a:ext cx="9601196" cy="1303867"/>
          </a:xfrm>
        </p:spPr>
        <p:txBody>
          <a:bodyPr/>
          <a:lstStyle/>
          <a:p>
            <a:r>
              <a:rPr lang="cy-GB" dirty="0"/>
              <a:t>Targedau Personol  </a:t>
            </a:r>
            <a:br>
              <a:rPr lang="cy-GB" dirty="0"/>
            </a:br>
            <a:r>
              <a:rPr lang="cy-GB" sz="2400" dirty="0"/>
              <a:t>(adran uchaf fformat y cynllun gwers)</a:t>
            </a:r>
            <a:endParaRPr lang="cy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1933151"/>
              </p:ext>
            </p:extLst>
          </p:nvPr>
        </p:nvGraphicFramePr>
        <p:xfrm>
          <a:off x="2338754" y="2063017"/>
          <a:ext cx="7104184" cy="41098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04184">
                  <a:extLst>
                    <a:ext uri="{9D8B030D-6E8A-4147-A177-3AD203B41FA5}">
                      <a16:colId xmlns:a16="http://schemas.microsoft.com/office/drawing/2014/main" val="1016380816"/>
                    </a:ext>
                  </a:extLst>
                </a:gridCol>
              </a:tblGrid>
              <a:tr h="456498">
                <a:tc>
                  <a:txBody>
                    <a:bodyPr/>
                    <a:lstStyle/>
                    <a:p>
                      <a:r>
                        <a:rPr lang="cy-GB" sz="1800" b="1" kern="1200" noProof="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Targedau Personol (Yn gysylltiedig â SAC ac yn cael eu dynodi</a:t>
                      </a:r>
                      <a:r>
                        <a:rPr lang="cy-GB" sz="1800" b="1" kern="1200" baseline="0" noProof="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yn yr adolygiad wythnosol</a:t>
                      </a:r>
                      <a:r>
                        <a:rPr lang="cy-GB" sz="1800" b="1" kern="1200" noProof="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</a:p>
                    <a:p>
                      <a:r>
                        <a:rPr lang="cy-GB" sz="1800" b="1" kern="1200" noProof="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2493610"/>
                  </a:ext>
                </a:extLst>
              </a:tr>
              <a:tr h="319548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04764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7057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Adfyfyrio gyda Mentor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Dyddlyfr Dysgu</a:t>
            </a:r>
          </a:p>
          <a:p>
            <a:r>
              <a:rPr lang="cy-GB" dirty="0"/>
              <a:t>Adfyfyrio Wythnosol</a:t>
            </a:r>
          </a:p>
        </p:txBody>
      </p:sp>
    </p:spTree>
    <p:extLst>
      <p:ext uri="{BB962C8B-B14F-4D97-AF65-F5344CB8AC3E}">
        <p14:creationId xmlns:p14="http://schemas.microsoft.com/office/powerpoint/2010/main" val="3897448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Disgwyliadau </a:t>
            </a:r>
            <a:br>
              <a:rPr lang="cy-GB" dirty="0"/>
            </a:br>
            <a:r>
              <a:rPr lang="cy-GB" dirty="0"/>
              <a:t>Dyddlyfr Dysgu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Disgwylir i chi gwblhau’r Dyddlyfr </a:t>
            </a:r>
            <a:r>
              <a:rPr lang="cy-GB" dirty="0">
                <a:solidFill>
                  <a:srgbClr val="00B050"/>
                </a:solidFill>
              </a:rPr>
              <a:t>bob dydd</a:t>
            </a:r>
            <a:r>
              <a:rPr lang="cy-GB" dirty="0"/>
              <a:t>, yn cynnwys sylwadau anffurfiol, adfyfyrio a chwestiynau sy’n dod i’ch meddwl wrth i chi </a:t>
            </a:r>
            <a:r>
              <a:rPr lang="cy-GB" dirty="0">
                <a:solidFill>
                  <a:srgbClr val="FF0000"/>
                </a:solidFill>
              </a:rPr>
              <a:t>adfyfyrio</a:t>
            </a:r>
            <a:r>
              <a:rPr lang="cy-GB" dirty="0"/>
              <a:t> ar eich ymgysylltu â rôl yr athro/athrawes.</a:t>
            </a:r>
          </a:p>
          <a:p>
            <a:r>
              <a:rPr lang="cy-GB" dirty="0">
                <a:solidFill>
                  <a:srgbClr val="00B050"/>
                </a:solidFill>
              </a:rPr>
              <a:t>Rhaid </a:t>
            </a:r>
            <a:r>
              <a:rPr lang="cy-GB" dirty="0">
                <a:solidFill>
                  <a:schemeClr val="tx1"/>
                </a:solidFill>
              </a:rPr>
              <a:t>i’ch dyddlyfr </a:t>
            </a:r>
            <a:r>
              <a:rPr lang="cy-GB" dirty="0">
                <a:solidFill>
                  <a:srgbClr val="00B050"/>
                </a:solidFill>
              </a:rPr>
              <a:t>fod ar gael </a:t>
            </a:r>
            <a:r>
              <a:rPr lang="cy-GB" dirty="0"/>
              <a:t>i’ch mentor ac i aelodau eraill o’r staff bob amser – ond </a:t>
            </a:r>
            <a:r>
              <a:rPr lang="cy-GB" dirty="0">
                <a:solidFill>
                  <a:srgbClr val="FF0000"/>
                </a:solidFill>
              </a:rPr>
              <a:t>nid ar gael i’r disgyblion </a:t>
            </a:r>
            <a:r>
              <a:rPr lang="cy-GB" dirty="0"/>
              <a:t>yn eich dosbarth.</a:t>
            </a:r>
          </a:p>
          <a:p>
            <a:r>
              <a:rPr lang="cy-GB" dirty="0"/>
              <a:t>Gan fod y dyddlyfr yn ddogfen broffesiynol, er nad yw’n ‘ffurfiol’, mae angen sicrhau o hyd bod eich </a:t>
            </a:r>
            <a:r>
              <a:rPr lang="cy-GB" dirty="0">
                <a:solidFill>
                  <a:srgbClr val="00B050"/>
                </a:solidFill>
              </a:rPr>
              <a:t>defnydd o iaith yn briodol</a:t>
            </a:r>
            <a:r>
              <a:rPr lang="cy-GB" dirty="0"/>
              <a:t> a bod yr holl unigolion y sonnir amdanynt yn cael eu cadw’n </a:t>
            </a:r>
            <a:r>
              <a:rPr lang="cy-GB" dirty="0">
                <a:solidFill>
                  <a:srgbClr val="FF0000"/>
                </a:solidFill>
              </a:rPr>
              <a:t>gyfrinachol</a:t>
            </a:r>
            <a:r>
              <a:rPr lang="cy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36487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Dyddlyfr Dysgu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/>
              <a:t>Defnyddiwch </a:t>
            </a:r>
            <a:r>
              <a:rPr lang="cy-GB" noProof="1"/>
              <a:t>hwn yn</a:t>
            </a:r>
            <a:r>
              <a:rPr lang="cy-GB" dirty="0"/>
              <a:t> gyfle i wneud nodyn o unrhyw </a:t>
            </a:r>
            <a:r>
              <a:rPr lang="cy-GB" dirty="0">
                <a:solidFill>
                  <a:srgbClr val="00B050"/>
                </a:solidFill>
              </a:rPr>
              <a:t>sgyrsiau adfyfyriol </a:t>
            </a:r>
            <a:r>
              <a:rPr lang="cy-GB" dirty="0"/>
              <a:t>gyda mentoriaid/staff eraill (i’ch helpu i </a:t>
            </a:r>
            <a:r>
              <a:rPr lang="cy-GB" noProof="1"/>
              <a:t>gofio’r</a:t>
            </a:r>
            <a:r>
              <a:rPr lang="cy-GB" dirty="0"/>
              <a:t> pwyntiau perthnasol)</a:t>
            </a:r>
          </a:p>
          <a:p>
            <a:r>
              <a:rPr lang="cy-GB" dirty="0">
                <a:solidFill>
                  <a:schemeClr val="tx1"/>
                </a:solidFill>
              </a:rPr>
              <a:t>Gallai </a:t>
            </a:r>
            <a:r>
              <a:rPr lang="cy-GB" dirty="0">
                <a:solidFill>
                  <a:srgbClr val="00B050"/>
                </a:solidFill>
              </a:rPr>
              <a:t>mentoriaid</a:t>
            </a:r>
            <a:r>
              <a:rPr lang="cy-GB" dirty="0"/>
              <a:t> ychwanegu </a:t>
            </a:r>
            <a:r>
              <a:rPr lang="cy-GB" dirty="0">
                <a:solidFill>
                  <a:srgbClr val="00B050"/>
                </a:solidFill>
              </a:rPr>
              <a:t>sylwadau/awgrymiadau</a:t>
            </a:r>
            <a:r>
              <a:rPr lang="cy-GB" dirty="0"/>
              <a:t> tra byddwch yn addysgu – </a:t>
            </a:r>
            <a:r>
              <a:rPr lang="cy-GB" dirty="0">
                <a:solidFill>
                  <a:srgbClr val="00B050"/>
                </a:solidFill>
              </a:rPr>
              <a:t>rhowch sylw </a:t>
            </a:r>
            <a:r>
              <a:rPr lang="cy-GB" dirty="0"/>
              <a:t>i’r rhain a </a:t>
            </a:r>
            <a:r>
              <a:rPr lang="cy-GB" dirty="0">
                <a:solidFill>
                  <a:srgbClr val="00B050"/>
                </a:solidFill>
              </a:rPr>
              <a:t>gwiriwch eich dealltwriaeth </a:t>
            </a:r>
            <a:r>
              <a:rPr lang="cy-GB" dirty="0"/>
              <a:t>os nad ydych yn siŵr</a:t>
            </a:r>
          </a:p>
          <a:p>
            <a:r>
              <a:rPr lang="cy-GB" dirty="0"/>
              <a:t>Nodwch unrhyw </a:t>
            </a:r>
            <a:r>
              <a:rPr lang="cy-GB" dirty="0">
                <a:solidFill>
                  <a:srgbClr val="00B050"/>
                </a:solidFill>
              </a:rPr>
              <a:t>ymholiadau/cwestiynau</a:t>
            </a:r>
            <a:r>
              <a:rPr lang="cy-GB" dirty="0"/>
              <a:t> yr hoffech eu gofyn i’ch mentor ynglŷn </a:t>
            </a:r>
            <a:r>
              <a:rPr lang="cy-GB" noProof="1"/>
              <a:t>â’ch</a:t>
            </a:r>
            <a:r>
              <a:rPr lang="cy-GB" dirty="0"/>
              <a:t> cynnydd proffesiynol</a:t>
            </a:r>
          </a:p>
          <a:p>
            <a:endParaRPr lang="cy-GB" dirty="0"/>
          </a:p>
          <a:p>
            <a:r>
              <a:rPr lang="cy-GB" dirty="0">
                <a:solidFill>
                  <a:srgbClr val="FF0000"/>
                </a:solidFill>
              </a:rPr>
              <a:t>NID</a:t>
            </a:r>
            <a:r>
              <a:rPr lang="cy-GB" dirty="0"/>
              <a:t> yw’r Dyddlyfr Dysgu’n </a:t>
            </a:r>
            <a:r>
              <a:rPr lang="cy-GB" dirty="0">
                <a:solidFill>
                  <a:srgbClr val="FF0000"/>
                </a:solidFill>
              </a:rPr>
              <a:t>‘Rhestr o Bethau i’w Gwneud’ </a:t>
            </a:r>
            <a:r>
              <a:rPr lang="cy-GB" dirty="0"/>
              <a:t>– os oes angen i chi wneud rhestrau, gwnewch hyn mewn llyfr arall!</a:t>
            </a:r>
            <a:endParaRPr lang="cy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76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Disgwyliadau</a:t>
            </a:r>
            <a:br>
              <a:rPr lang="en-GB" dirty="0"/>
            </a:br>
            <a:r>
              <a:rPr lang="cy-GB" dirty="0"/>
              <a:t>Adfyfyrio Wythnosol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Ar wahân i’r wythnos baratoi a wythnos derfynol pob lleoliad, mae angen i chi gwblhau’r adfyfyrio wythnosol ar y Pasbort Dysgu Proffesiynol (PDP) </a:t>
            </a:r>
            <a:r>
              <a:rPr lang="cy-GB" dirty="0">
                <a:solidFill>
                  <a:srgbClr val="FF0000"/>
                </a:solidFill>
              </a:rPr>
              <a:t>bob wythnos</a:t>
            </a:r>
            <a:r>
              <a:rPr lang="cy-GB" dirty="0"/>
              <a:t>.</a:t>
            </a:r>
          </a:p>
          <a:p>
            <a:r>
              <a:rPr lang="cy-GB" dirty="0">
                <a:solidFill>
                  <a:srgbClr val="FF0000"/>
                </a:solidFill>
              </a:rPr>
              <a:t>Nid oes</a:t>
            </a:r>
            <a:r>
              <a:rPr lang="cy-GB" dirty="0"/>
              <a:t> angen i chi adfyfyrio ar ddydd Gwener – cwblhewch y ffurflen ar ôl </a:t>
            </a:r>
            <a:r>
              <a:rPr lang="cy-GB" dirty="0">
                <a:solidFill>
                  <a:srgbClr val="00B050"/>
                </a:solidFill>
              </a:rPr>
              <a:t>eich cyfarfod wythnosol gyda’ch mentor</a:t>
            </a:r>
            <a:r>
              <a:rPr lang="cy-GB" dirty="0"/>
              <a:t>.</a:t>
            </a:r>
          </a:p>
          <a:p>
            <a:r>
              <a:rPr lang="cy-GB" dirty="0">
                <a:solidFill>
                  <a:srgbClr val="00B050"/>
                </a:solidFill>
              </a:rPr>
              <a:t>Rhannwch y ddolen fynediad </a:t>
            </a:r>
            <a:r>
              <a:rPr lang="cy-GB" dirty="0"/>
              <a:t>i’ch adfyfyrio wythnosol cyfredol gyda’ch mentor dosbarth/pwnc, eich uwch fentor a’r tiwtor prifysgol (proffesiynol) </a:t>
            </a:r>
            <a:r>
              <a:rPr lang="cy-GB" dirty="0">
                <a:solidFill>
                  <a:srgbClr val="FF0000"/>
                </a:solidFill>
              </a:rPr>
              <a:t>bob wythnos</a:t>
            </a:r>
            <a:r>
              <a:rPr lang="cy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98476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Adfyfyrio Wythnosol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2688921"/>
              </p:ext>
            </p:extLst>
          </p:nvPr>
        </p:nvGraphicFramePr>
        <p:xfrm>
          <a:off x="3701561" y="2588287"/>
          <a:ext cx="4941278" cy="3347527"/>
        </p:xfrm>
        <a:graphic>
          <a:graphicData uri="http://schemas.openxmlformats.org/drawingml/2006/table">
            <a:tbl>
              <a:tblPr firstRow="1" firstCol="1" bandRow="1"/>
              <a:tblGrid>
                <a:gridCol w="2470639">
                  <a:extLst>
                    <a:ext uri="{9D8B030D-6E8A-4147-A177-3AD203B41FA5}">
                      <a16:colId xmlns:a16="http://schemas.microsoft.com/office/drawing/2014/main" val="2336315142"/>
                    </a:ext>
                  </a:extLst>
                </a:gridCol>
                <a:gridCol w="2470639">
                  <a:extLst>
                    <a:ext uri="{9D8B030D-6E8A-4147-A177-3AD203B41FA5}">
                      <a16:colId xmlns:a16="http://schemas.microsoft.com/office/drawing/2014/main" val="825136776"/>
                    </a:ext>
                  </a:extLst>
                </a:gridCol>
              </a:tblGrid>
              <a:tr h="11003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u="sng" noProof="0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Cwrdd</a:t>
                      </a:r>
                      <a:r>
                        <a:rPr lang="cy-GB" sz="1800" b="1" u="sng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y-GB" sz="1800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dynodi’ch  targed</a:t>
                      </a:r>
                      <a:endParaRPr lang="cy-GB" sz="12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800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800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endParaRPr lang="cy-GB" sz="12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noProof="0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Meddwl</a:t>
                      </a:r>
                      <a:r>
                        <a:rPr lang="cy-GB" sz="1800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datblygu’ch strategaeth</a:t>
                      </a:r>
                      <a:endParaRPr lang="cy-GB" sz="12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7477097"/>
                  </a:ext>
                </a:extLst>
              </a:tr>
              <a:tr h="6668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u="sng" noProof="0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Profi</a:t>
                      </a:r>
                      <a:r>
                        <a:rPr lang="cy-GB" sz="1800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gweithredu</a:t>
                      </a:r>
                      <a:endParaRPr lang="cy-GB" sz="12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800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				 </a:t>
                      </a:r>
                      <a:endParaRPr lang="cy-GB" sz="12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noProof="0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Meddwl </a:t>
                      </a:r>
                      <a:r>
                        <a:rPr lang="cy-GB" sz="1800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adfyfyrio ar eich gweithredu</a:t>
                      </a:r>
                      <a:endParaRPr lang="cy-GB" sz="12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27851583"/>
                  </a:ext>
                </a:extLst>
              </a:tr>
              <a:tr h="1315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u="sng" noProof="0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Rhannu</a:t>
                      </a:r>
                      <a:r>
                        <a:rPr lang="cy-GB" sz="1800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pa</a:t>
                      </a:r>
                      <a:r>
                        <a:rPr lang="cy-GB" sz="1800" baseline="0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adfyfyrio gwnaethoch ei rannu gyda’ch athro/athrawes neu f</a:t>
                      </a:r>
                      <a:r>
                        <a:rPr lang="cy-GB" sz="1800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entor?</a:t>
                      </a:r>
                      <a:endParaRPr lang="cy-GB" sz="12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800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noProof="0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Meddwl </a:t>
                      </a:r>
                      <a:r>
                        <a:rPr lang="cy-GB" sz="1800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ydych yn cario’r targed hwn ymlaen neu’n datblygu targed</a:t>
                      </a:r>
                      <a:r>
                        <a:rPr lang="cy-GB" sz="1800" baseline="0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newydd</a:t>
                      </a:r>
                      <a:r>
                        <a:rPr lang="cy-GB" sz="1800" noProof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?</a:t>
                      </a:r>
                      <a:endParaRPr lang="cy-GB" sz="12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16818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6307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Adfyfyrio ar gynnydd proffesiynol personol 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Proffil Dysgu Proffesiynol</a:t>
            </a:r>
          </a:p>
          <a:p>
            <a:r>
              <a:rPr lang="en-GB" dirty="0"/>
              <a:t>(CGA)</a:t>
            </a:r>
          </a:p>
        </p:txBody>
      </p:sp>
    </p:spTree>
    <p:extLst>
      <p:ext uri="{BB962C8B-B14F-4D97-AF65-F5344CB8AC3E}">
        <p14:creationId xmlns:p14="http://schemas.microsoft.com/office/powerpoint/2010/main" val="3438784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Cynnwys y Llyfr Gwaith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dirty="0"/>
              <a:t>Adran 1: </a:t>
            </a:r>
            <a:r>
              <a:rPr lang="cy-GB" dirty="0">
                <a:solidFill>
                  <a:srgbClr val="00B050"/>
                </a:solidFill>
              </a:rPr>
              <a:t>Ffeil PAP: </a:t>
            </a:r>
            <a:r>
              <a:rPr lang="cy-GB" dirty="0"/>
              <a:t>rhannwch ddolen i’ch ffeil cyn pob bloc PAP</a:t>
            </a:r>
          </a:p>
          <a:p>
            <a:pPr marL="0" indent="0">
              <a:buNone/>
            </a:pPr>
            <a:r>
              <a:rPr lang="cy-GB" dirty="0"/>
              <a:t>Adran 2: </a:t>
            </a:r>
            <a:r>
              <a:rPr lang="cy-GB" dirty="0">
                <a:solidFill>
                  <a:srgbClr val="00B050"/>
                </a:solidFill>
              </a:rPr>
              <a:t>Adfyfyrio Wythnosol: </a:t>
            </a:r>
            <a:r>
              <a:rPr lang="cy-GB" dirty="0"/>
              <a:t>bob wythnos, cwblhewch dempled a’i gadw gan ddefnyddio’r dyddiad er mwyn dangos cynnydd dros amser </a:t>
            </a:r>
          </a:p>
          <a:p>
            <a:pPr marL="0" indent="0">
              <a:buNone/>
            </a:pPr>
            <a:r>
              <a:rPr lang="cy-GB" dirty="0"/>
              <a:t>Adran 3: </a:t>
            </a:r>
            <a:r>
              <a:rPr lang="cy-GB" dirty="0">
                <a:solidFill>
                  <a:srgbClr val="00B050"/>
                </a:solidFill>
              </a:rPr>
              <a:t>Cynnydd Proffesiynol: </a:t>
            </a:r>
            <a:r>
              <a:rPr lang="cy-GB" dirty="0"/>
              <a:t>ar dair carreg filltir yn ystod eich rhaglen, cwblhewch y grid i ddangos meysydd o gryfder a meysydd i’w datblygu ymhellach</a:t>
            </a:r>
          </a:p>
          <a:p>
            <a:pPr marL="0" indent="0">
              <a:buNone/>
            </a:pPr>
            <a:r>
              <a:rPr lang="cy-GB" dirty="0"/>
              <a:t>Adran 4: </a:t>
            </a:r>
            <a:r>
              <a:rPr lang="cy-GB" dirty="0">
                <a:solidFill>
                  <a:srgbClr val="00B050"/>
                </a:solidFill>
              </a:rPr>
              <a:t>Ymchwil: </a:t>
            </a:r>
            <a:r>
              <a:rPr lang="cy-GB" dirty="0"/>
              <a:t>yn ystod y rhaglen, cwblhewch dempled adfyfyrio er mwyn dangos eich dysgu drwy brofiadau (e.e. pontio, lleoliadau amgen)</a:t>
            </a:r>
          </a:p>
          <a:p>
            <a:pPr marL="0" indent="0">
              <a:buNone/>
            </a:pPr>
            <a:r>
              <a:rPr lang="cy-GB" dirty="0"/>
              <a:t>Adran 5: </a:t>
            </a:r>
            <a:r>
              <a:rPr lang="cy-GB" dirty="0">
                <a:solidFill>
                  <a:srgbClr val="00B050"/>
                </a:solidFill>
              </a:rPr>
              <a:t>Datblygu Gwybodaeth Bynciol: </a:t>
            </a:r>
            <a:r>
              <a:rPr lang="cy-GB" dirty="0"/>
              <a:t>dangoswch yn rheolaidd eich bod yn gwella’ch gwybodaeth bynciol drwy ychwanegu tystiolaeth briodol o astudiaeth bersonol</a:t>
            </a:r>
          </a:p>
          <a:p>
            <a:pPr marL="0" indent="0">
              <a:buNone/>
            </a:pPr>
            <a:r>
              <a:rPr lang="cy-GB" dirty="0"/>
              <a:t>Adran 6: </a:t>
            </a:r>
            <a:r>
              <a:rPr lang="cy-GB" dirty="0">
                <a:solidFill>
                  <a:srgbClr val="00B050"/>
                </a:solidFill>
              </a:rPr>
              <a:t>Mynd yr Ail Filltir: </a:t>
            </a:r>
            <a:r>
              <a:rPr lang="cy-GB" dirty="0"/>
              <a:t>ychwanegwch unrhyw beth rydych yn arbennig o falch ohono neu eisiau ei ddathlu (e.e. digwyddiad penodol rydych wedi’i drefnu, cyflwyniad i bobl eraill, cymryd rhan mewn cynhadledd, hyfforddi tîm pêl-rwyd yr ysgol)</a:t>
            </a:r>
          </a:p>
        </p:txBody>
      </p:sp>
    </p:spTree>
    <p:extLst>
      <p:ext uri="{BB962C8B-B14F-4D97-AF65-F5344CB8AC3E}">
        <p14:creationId xmlns:p14="http://schemas.microsoft.com/office/powerpoint/2010/main" val="42933133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dirty="0"/>
            </a:br>
            <a:br>
              <a:rPr lang="cy-GB" dirty="0"/>
            </a:br>
            <a:r>
              <a:rPr lang="cy-GB" dirty="0"/>
              <a:t>Adran</a:t>
            </a:r>
            <a:r>
              <a:rPr lang="en-GB" dirty="0"/>
              <a:t> 1: </a:t>
            </a:r>
            <a:r>
              <a:rPr lang="cy-GB" dirty="0">
                <a:solidFill>
                  <a:srgbClr val="00B050"/>
                </a:solidFill>
              </a:rPr>
              <a:t>Ffeil PAP</a:t>
            </a:r>
            <a:r>
              <a:rPr lang="en-GB" dirty="0">
                <a:solidFill>
                  <a:srgbClr val="00B050"/>
                </a:solidFill>
              </a:rPr>
              <a:t>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cy-GB" dirty="0"/>
              <a:t>Rhannwch ddolen i’ch ffeil cyn pob bloc PAP</a:t>
            </a:r>
            <a:r>
              <a:rPr lang="en-GB" dirty="0"/>
              <a:t> block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3424765" y="2366963"/>
            <a:ext cx="5342469" cy="3424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266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cy-GB" dirty="0"/>
              <a:t>Adran</a:t>
            </a:r>
            <a:r>
              <a:rPr lang="en-GB" dirty="0"/>
              <a:t> 2: </a:t>
            </a:r>
            <a:r>
              <a:rPr lang="cy-GB" dirty="0">
                <a:solidFill>
                  <a:srgbClr val="00B050"/>
                </a:solidFill>
              </a:rPr>
              <a:t>Adfyfyrio Wythnosol</a:t>
            </a:r>
            <a:r>
              <a:rPr lang="en-GB" dirty="0">
                <a:solidFill>
                  <a:srgbClr val="00B050"/>
                </a:solidFill>
              </a:rPr>
              <a:t>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cy-GB" sz="2400" dirty="0"/>
              <a:t>Bob wythnos, cwblhewch dempled a’i gadw gan ddefnyddio’r dyddiad er mwyn dangos cynnydd dros amser</a:t>
            </a:r>
            <a:br>
              <a:rPr lang="en-GB" sz="2700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19560" y="2557463"/>
            <a:ext cx="5152879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2510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cy-GB" dirty="0"/>
              <a:t>Adran</a:t>
            </a:r>
            <a:r>
              <a:rPr lang="en-GB" dirty="0"/>
              <a:t> 3: </a:t>
            </a:r>
            <a:r>
              <a:rPr lang="cy-GB" dirty="0">
                <a:solidFill>
                  <a:srgbClr val="00B050"/>
                </a:solidFill>
              </a:rPr>
              <a:t>Cynnydd Proffesiynol</a:t>
            </a:r>
            <a:r>
              <a:rPr lang="en-GB" dirty="0">
                <a:solidFill>
                  <a:srgbClr val="00B050"/>
                </a:solidFill>
              </a:rPr>
              <a:t>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cy-GB" sz="2000" dirty="0"/>
              <a:t>Ar dair carreg filltir yn ystod eich rhaglen, cwblhewch y grid i ddangos meysydd o gryfder a meysydd i’w datblygu ymhellach</a:t>
            </a:r>
            <a:br>
              <a:rPr lang="en-GB" dirty="0"/>
            </a:b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14338" y="2487124"/>
            <a:ext cx="3193894" cy="212718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6253" y="2487124"/>
            <a:ext cx="5231423" cy="2864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4063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cy-GB" dirty="0"/>
              <a:t>Adran</a:t>
            </a:r>
            <a:r>
              <a:rPr lang="en-GB" dirty="0"/>
              <a:t> 4: </a:t>
            </a:r>
            <a:r>
              <a:rPr lang="cy-GB" dirty="0">
                <a:solidFill>
                  <a:srgbClr val="00B050"/>
                </a:solidFill>
              </a:rPr>
              <a:t>Ymchwil</a:t>
            </a:r>
            <a:r>
              <a:rPr lang="en-GB" dirty="0">
                <a:solidFill>
                  <a:srgbClr val="00B050"/>
                </a:solidFill>
              </a:rPr>
              <a:t>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cy-GB" sz="2000" dirty="0"/>
              <a:t>Yn ystod y rhaglen, cwblhewch dempled adfyfyrio er mwyn dangos eich dysgu drwy brofiadau</a:t>
            </a:r>
            <a:br>
              <a:rPr lang="cy-GB" sz="2000" dirty="0"/>
            </a:br>
            <a:r>
              <a:rPr lang="cy-GB" sz="2000" dirty="0"/>
              <a:t> (e.e. pontio, lleoliadau amgen)</a:t>
            </a:r>
            <a:br>
              <a:rPr lang="en-GB" sz="2200" dirty="0"/>
            </a:b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6104" y="2970701"/>
            <a:ext cx="2898530" cy="1928707"/>
          </a:xfrm>
          <a:prstGeom prst="rect">
            <a:avLst/>
          </a:prstGeom>
        </p:spPr>
      </p:pic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295402" y="2970702"/>
            <a:ext cx="2898529" cy="192870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0631" y="2975887"/>
            <a:ext cx="2890737" cy="1923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9901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cy-GB" dirty="0"/>
              <a:t>Adran</a:t>
            </a:r>
            <a:r>
              <a:rPr lang="en-GB" dirty="0"/>
              <a:t> 5: </a:t>
            </a:r>
            <a:r>
              <a:rPr lang="cy-GB" dirty="0">
                <a:solidFill>
                  <a:srgbClr val="00B050"/>
                </a:solidFill>
              </a:rPr>
              <a:t>Datblygu Gwybodaeth Bynciol</a:t>
            </a:r>
            <a:r>
              <a:rPr lang="en-GB" dirty="0">
                <a:solidFill>
                  <a:srgbClr val="00B050"/>
                </a:solidFill>
              </a:rPr>
              <a:t>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cy-GB" sz="2000" dirty="0"/>
              <a:t>Dangoswch yn rheolaidd eich bod yn gwella’ch gwybodaeth bynciol drwy ychwanegu </a:t>
            </a:r>
            <a:br>
              <a:rPr lang="cy-GB" sz="2000" dirty="0"/>
            </a:br>
            <a:r>
              <a:rPr lang="cy-GB" sz="2000" dirty="0"/>
              <a:t>tystiolaeth briodol o astudiaeth bersonol</a:t>
            </a:r>
            <a:br>
              <a:rPr lang="cy-GB" sz="2000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093016" y="2557463"/>
            <a:ext cx="4005968" cy="3317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43900" y="3112476"/>
            <a:ext cx="31476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Llythrennedd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Rhifedd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Cymhwysedd Digidol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Datblygu’r Gymraeg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Gwybodaeth Bynciol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8315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Adran</a:t>
            </a:r>
            <a:r>
              <a:rPr lang="en-GB" dirty="0"/>
              <a:t> 6: </a:t>
            </a:r>
            <a:r>
              <a:rPr lang="cy-GB" dirty="0">
                <a:solidFill>
                  <a:srgbClr val="00B050"/>
                </a:solidFill>
              </a:rPr>
              <a:t>Uwchlaw a </a:t>
            </a:r>
            <a:r>
              <a:rPr lang="cy-GB" dirty="0" err="1">
                <a:solidFill>
                  <a:srgbClr val="00B050"/>
                </a:solidFill>
              </a:rPr>
              <a:t>Thuhwnt</a:t>
            </a:r>
            <a:r>
              <a:rPr lang="en-GB" dirty="0">
                <a:solidFill>
                  <a:srgbClr val="00B050"/>
                </a:solidFill>
              </a:rPr>
              <a:t>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cy-GB" sz="1800" dirty="0"/>
              <a:t>Ychwanegwch unrhyw beth rydych yn arbennig o falch ohono neu eisiau ei ddathlu (e.e. digwyddiad penodol rydych wedi’i drefnu, cyflwyniad i bobl eraill, cymryd rhan mewn cynhadledd, hyfforddi tîm pêl-rwyd yr ysgol)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951882" y="2557463"/>
            <a:ext cx="428823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7661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Disgwyliadau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Rhannwch y ddolen </a:t>
            </a:r>
            <a:r>
              <a:rPr lang="cy-GB" dirty="0"/>
              <a:t>i’ch </a:t>
            </a:r>
            <a:r>
              <a:rPr lang="cy-GB" dirty="0">
                <a:solidFill>
                  <a:srgbClr val="00B050"/>
                </a:solidFill>
              </a:rPr>
              <a:t>ffeil addysgu </a:t>
            </a:r>
            <a:r>
              <a:rPr lang="cy-GB" dirty="0"/>
              <a:t>yn Adran 1</a:t>
            </a:r>
          </a:p>
          <a:p>
            <a:r>
              <a:rPr lang="cy-GB" dirty="0"/>
              <a:t>Cwblhewch </a:t>
            </a:r>
            <a:r>
              <a:rPr lang="cy-GB" dirty="0">
                <a:solidFill>
                  <a:srgbClr val="00B050"/>
                </a:solidFill>
              </a:rPr>
              <a:t>dempled adfyfyrio wythnosol </a:t>
            </a:r>
            <a:r>
              <a:rPr lang="cy-GB" dirty="0">
                <a:solidFill>
                  <a:srgbClr val="FF0000"/>
                </a:solidFill>
              </a:rPr>
              <a:t>bob wythnos</a:t>
            </a:r>
            <a:r>
              <a:rPr lang="cy-GB" dirty="0"/>
              <a:t>, a’i gadw gan ddefnyddio’r dyddiad er mwyn adeiladu casgliad sy’n dangos eich cynnydd proffesiynol dros PAP</a:t>
            </a:r>
          </a:p>
          <a:p>
            <a:r>
              <a:rPr lang="cy-GB" dirty="0"/>
              <a:t>Cwblhewch </a:t>
            </a:r>
            <a:r>
              <a:rPr lang="cy-GB" dirty="0">
                <a:solidFill>
                  <a:srgbClr val="00B050"/>
                </a:solidFill>
              </a:rPr>
              <a:t>dempled adfyfyrio ymchwil </a:t>
            </a:r>
            <a:r>
              <a:rPr lang="cy-GB" dirty="0"/>
              <a:t>pan </a:t>
            </a:r>
            <a:r>
              <a:rPr lang="cy-GB" noProof="1"/>
              <a:t>fo’</a:t>
            </a:r>
            <a:r>
              <a:rPr lang="cy-GB" dirty="0"/>
              <a:t>n briodol (e.e. yn ystod cyfnod Prawf y Pontio)</a:t>
            </a:r>
          </a:p>
          <a:p>
            <a:r>
              <a:rPr lang="cy-GB" dirty="0"/>
              <a:t>Ar hyd eich profiadau yn yr ysgol a’r brifysgol, </a:t>
            </a:r>
            <a:r>
              <a:rPr lang="cy-GB" dirty="0">
                <a:solidFill>
                  <a:srgbClr val="FF0000"/>
                </a:solidFill>
              </a:rPr>
              <a:t>casglwch dystiolaeth </a:t>
            </a:r>
            <a:r>
              <a:rPr lang="cy-GB" dirty="0"/>
              <a:t>ar gyfer safonau proffesiynol </a:t>
            </a:r>
            <a:r>
              <a:rPr lang="cy-GB" dirty="0">
                <a:solidFill>
                  <a:srgbClr val="00B050"/>
                </a:solidFill>
              </a:rPr>
              <a:t>Statws Athro Cymwysedig </a:t>
            </a:r>
            <a:r>
              <a:rPr lang="en-GB" sz="1000" dirty="0">
                <a:hlinkClick r:id="rId3"/>
              </a:rPr>
              <a:t>https://hwb.gov.wales/datblygiad-proffesiynol/safonau-proffesiynol/</a:t>
            </a:r>
            <a:r>
              <a:rPr lang="en-GB" sz="1000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587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Enghreifftiau o Dystiolaeth  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/>
              <a:t>Tystiolaeth a </a:t>
            </a:r>
            <a:r>
              <a:rPr lang="cy-GB" noProof="1"/>
              <a:t>gasglwyd</a:t>
            </a:r>
            <a:r>
              <a:rPr lang="cy-GB" dirty="0"/>
              <a:t> drwy arsylwadau/adborth</a:t>
            </a:r>
          </a:p>
          <a:p>
            <a:r>
              <a:rPr lang="cy-GB" dirty="0"/>
              <a:t>Tystiolaeth o gynllunio ar gyfer dysgu ac addysgu</a:t>
            </a:r>
          </a:p>
          <a:p>
            <a:r>
              <a:rPr lang="cy-GB" dirty="0"/>
              <a:t>Tystiolaeth o’ch ymgysylltu â rôl yr ‘athro/athrawes’</a:t>
            </a:r>
          </a:p>
          <a:p>
            <a:pPr marL="0" indent="0">
              <a:buNone/>
            </a:pPr>
            <a:r>
              <a:rPr lang="cy-GB" dirty="0"/>
              <a:t>	(Gweler yr enghreifftiau ar y daflen.)</a:t>
            </a:r>
          </a:p>
          <a:p>
            <a:endParaRPr lang="cy-GB" dirty="0"/>
          </a:p>
          <a:p>
            <a:r>
              <a:rPr lang="cy-GB" dirty="0"/>
              <a:t>Gallwch gysylltu tystiolaeth ar unrhyw ffurf - dogfennau, lluniau, ffilmiau, ffeiliau sain – </a:t>
            </a:r>
            <a:r>
              <a:rPr lang="cy-GB" noProof="1"/>
              <a:t>â’ch</a:t>
            </a:r>
            <a:r>
              <a:rPr lang="cy-GB" dirty="0"/>
              <a:t> llyfr gwaith a/neu’r safonau SAC</a:t>
            </a:r>
          </a:p>
          <a:p>
            <a:r>
              <a:rPr lang="cy-GB" dirty="0"/>
              <a:t>Mae ap </a:t>
            </a:r>
            <a:r>
              <a:rPr lang="cy-GB" noProof="1"/>
              <a:t>PebblePocket</a:t>
            </a:r>
            <a:r>
              <a:rPr lang="cy-GB" dirty="0"/>
              <a:t> yn caniatáu i chi </a:t>
            </a:r>
            <a:r>
              <a:rPr lang="cy-GB" noProof="1"/>
              <a:t>gasglu </a:t>
            </a:r>
            <a:r>
              <a:rPr lang="cy-GB" dirty="0"/>
              <a:t>tystiolaeth ar eich ffôn symudol.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9284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402</TotalTime>
  <Words>1106</Words>
  <Application>Microsoft Office PowerPoint</Application>
  <PresentationFormat>Widescreen</PresentationFormat>
  <Paragraphs>138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Garamond</vt:lpstr>
      <vt:lpstr>Times New Roman</vt:lpstr>
      <vt:lpstr>Organic</vt:lpstr>
      <vt:lpstr>Gwerthuso ac Adfyfyrio</vt:lpstr>
      <vt:lpstr>Disgwyliadau</vt:lpstr>
      <vt:lpstr>Gwerthuso’r Dysgu gan Ddisgyblion</vt:lpstr>
      <vt:lpstr>Adfyfyrio ar Addysgu</vt:lpstr>
      <vt:lpstr>Targedau Personol   (adran uchaf fformat y cynllun gwers)</vt:lpstr>
      <vt:lpstr>Adfyfyrio gyda Mentor</vt:lpstr>
      <vt:lpstr>Disgwyliadau  Dyddlyfr Dysgu</vt:lpstr>
      <vt:lpstr>Dyddlyfr Dysgu</vt:lpstr>
      <vt:lpstr>Disgwyliadau Adfyfyrio Wythnosol</vt:lpstr>
      <vt:lpstr>Adfyfyrio Wythnosol</vt:lpstr>
      <vt:lpstr>Adfyfyrio ar gynnydd proffesiynol personol </vt:lpstr>
      <vt:lpstr>Cynnwys y Llyfr Gwaith</vt:lpstr>
      <vt:lpstr>  Adran 1: Ffeil PAP:  Rhannwch ddolen i’ch ffeil cyn pob bloc PAP block </vt:lpstr>
      <vt:lpstr> Adran 2: Adfyfyrio Wythnosol:  Bob wythnos, cwblhewch dempled a’i gadw gan ddefnyddio’r dyddiad er mwyn dangos cynnydd dros amser </vt:lpstr>
      <vt:lpstr> Adran 3: Cynnydd Proffesiynol:  Ar dair carreg filltir yn ystod eich rhaglen, cwblhewch y grid i ddangos meysydd o gryfder a meysydd i’w datblygu ymhellach </vt:lpstr>
      <vt:lpstr> Adran 4: Ymchwil:  Yn ystod y rhaglen, cwblhewch dempled adfyfyrio er mwyn dangos eich dysgu drwy brofiadau  (e.e. pontio, lleoliadau amgen) </vt:lpstr>
      <vt:lpstr> Adran 5: Datblygu Gwybodaeth Bynciol:  Dangoswch yn rheolaidd eich bod yn gwella’ch gwybodaeth bynciol drwy ychwanegu  tystiolaeth briodol o astudiaeth bersonol </vt:lpstr>
      <vt:lpstr>Adran 6: Uwchlaw a Thuhwnt:  Ychwanegwch unrhyw beth rydych yn arbennig o falch ohono neu eisiau ei ddathlu (e.e. digwyddiad penodol rydych wedi’i drefnu, cyflwyniad i bobl eraill, cymryd rhan mewn cynhadledd, hyfforddi tîm pêl-rwyd yr ysgol)</vt:lpstr>
      <vt:lpstr>Disgwyliadau</vt:lpstr>
      <vt:lpstr>Enghreifftiau o Dystiolaeth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Evaluation &amp; Reflection</dc:title>
  <dc:creator>Catharine Bleasdale</dc:creator>
  <cp:lastModifiedBy>Catharine Bleasdale</cp:lastModifiedBy>
  <cp:revision>50</cp:revision>
  <dcterms:created xsi:type="dcterms:W3CDTF">2019-10-28T19:11:09Z</dcterms:created>
  <dcterms:modified xsi:type="dcterms:W3CDTF">2020-01-24T08:03:59Z</dcterms:modified>
</cp:coreProperties>
</file>