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64" r:id="rId3"/>
    <p:sldId id="263" r:id="rId4"/>
    <p:sldId id="268" r:id="rId5"/>
    <p:sldId id="269" r:id="rId6"/>
    <p:sldId id="262" r:id="rId7"/>
    <p:sldId id="271" r:id="rId8"/>
    <p:sldId id="270" r:id="rId9"/>
    <p:sldId id="293" r:id="rId10"/>
    <p:sldId id="261" r:id="rId11"/>
    <p:sldId id="441" r:id="rId12"/>
    <p:sldId id="292" r:id="rId13"/>
    <p:sldId id="448" r:id="rId14"/>
    <p:sldId id="449" r:id="rId15"/>
    <p:sldId id="302" r:id="rId16"/>
    <p:sldId id="442" r:id="rId17"/>
    <p:sldId id="450" r:id="rId18"/>
    <p:sldId id="451" r:id="rId19"/>
    <p:sldId id="452" r:id="rId20"/>
    <p:sldId id="453" r:id="rId21"/>
    <p:sldId id="454" r:id="rId22"/>
    <p:sldId id="434" r:id="rId23"/>
    <p:sldId id="440" r:id="rId24"/>
    <p:sldId id="443" r:id="rId25"/>
    <p:sldId id="455" r:id="rId26"/>
    <p:sldId id="456" r:id="rId27"/>
    <p:sldId id="276" r:id="rId28"/>
    <p:sldId id="277" r:id="rId29"/>
    <p:sldId id="278" r:id="rId30"/>
    <p:sldId id="279" r:id="rId31"/>
    <p:sldId id="457" r:id="rId32"/>
    <p:sldId id="300" r:id="rId33"/>
    <p:sldId id="280" r:id="rId34"/>
    <p:sldId id="281" r:id="rId35"/>
    <p:sldId id="284" r:id="rId36"/>
    <p:sldId id="282" r:id="rId37"/>
    <p:sldId id="437" r:id="rId38"/>
    <p:sldId id="285" r:id="rId39"/>
    <p:sldId id="288" r:id="rId40"/>
    <p:sldId id="428" r:id="rId41"/>
    <p:sldId id="430" r:id="rId42"/>
    <p:sldId id="283" r:id="rId43"/>
    <p:sldId id="303" r:id="rId44"/>
    <p:sldId id="445" r:id="rId45"/>
    <p:sldId id="446"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15D5CA-E6E1-2B19-C1DF-3651A8CA3D17}" v="28" dt="2025-03-06T10:30:25.445"/>
    <p1510:client id="{BE7D0551-78BC-307E-32BD-276C07FB912C}" v="2" dt="2025-03-05T13:30:38.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32" autoAdjust="0"/>
    <p:restoredTop sz="90038" autoAdjust="0"/>
  </p:normalViewPr>
  <p:slideViewPr>
    <p:cSldViewPr snapToGrid="0">
      <p:cViewPr varScale="1">
        <p:scale>
          <a:sx n="93" d="100"/>
          <a:sy n="93" d="100"/>
        </p:scale>
        <p:origin x="777" y="5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953994-6FCB-43DE-A282-007ECE357B40}" type="datetimeFigureOut">
              <a:rPr lang="en-GB" smtClean="0"/>
              <a:t>06/03/2026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C51D5D-8199-4AC0-942B-284A72650984}" type="slidenum">
              <a:rPr lang="en-GB" smtClean="0"/>
              <a:t>‹#›</a:t>
            </a:fld>
            <a:endParaRPr lang="en-GB"/>
          </a:p>
        </p:txBody>
      </p:sp>
    </p:spTree>
    <p:extLst>
      <p:ext uri="{BB962C8B-B14F-4D97-AF65-F5344CB8AC3E}">
        <p14:creationId xmlns:p14="http://schemas.microsoft.com/office/powerpoint/2010/main" val="808515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ndependent.co.uk/news/uk/politics/british-people-are-proud-of-colonialism-and-the-british-empire-poll-finds-a6821206.html"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journals.sagepub.com/doi/pdf/10.1177/002200947300800305"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nodc.org/middleeastandnorthafrica/en/publications/international-drug-control-conventions.html"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unodc.org/unodc/en/treaties/single-convention.html"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unodc.org/documents/wdr/WDR_2008/timeline_E_PRINT.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cbi.nlm.nih.gov/pmc/articles/PMC265293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tatista.com/statistics/311669/recent-cannabis-use-in-england-and-wale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bulletins/deathsrelatedtodrugpoisoninginenglandandwales/2023registrations#:~:text=The%20male%20rate%20of%20drug,per%20million%20(1%2C032%20death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drugmisuseinenglandandwales/yearendingjune2022"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publications/from-harm-to-hope-a-10-year-drugs-plan-to-cut-crime-and-save-lives/from-harm-to-hope-a-10-year-drugs-plan-to-cut-crime-and-save-live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nytimes.com/2023/02/22/opinion/harm-reduction-public-health.html"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newsweek.com/donald-trump-tariffs-fentanyl-drug-canada-mexico-china-2039509"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independent.co.uk/news/uk/home-news/drug-death-toll-england-wales-record-high-overdose-poisoning-substance-a9059296.html"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parliament.uk/business/committees/committees-a-z/commons-select/health-and-social-care-committee/news/drugs-policy-report-published-19-20/"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none" dirty="0">
                <a:solidFill>
                  <a:schemeClr val="tx1"/>
                </a:solidFill>
              </a:rPr>
              <a:t>T</a:t>
            </a:r>
            <a:r>
              <a:rPr lang="en-GB" dirty="0"/>
              <a:t>he trade was to China and not necessary to the UK.</a:t>
            </a:r>
            <a:r>
              <a:rPr lang="en-GB" baseline="0" dirty="0"/>
              <a:t> C</a:t>
            </a:r>
            <a:r>
              <a:rPr lang="en-GB" dirty="0"/>
              <a:t>hinese government maintained a</a:t>
            </a:r>
            <a:r>
              <a:rPr lang="en-GB" baseline="0" dirty="0"/>
              <a:t> </a:t>
            </a:r>
            <a:r>
              <a:rPr lang="en-GB" dirty="0"/>
              <a:t>strong opposition to the trade, as did many local elites. There</a:t>
            </a:r>
            <a:r>
              <a:rPr lang="en-GB" baseline="0" dirty="0"/>
              <a:t> was concern about the use of it. </a:t>
            </a:r>
            <a:endParaRPr lang="en-GB" b="0" u="sng" dirty="0">
              <a:solidFill>
                <a:schemeClr val="tx1">
                  <a:lumMod val="95000"/>
                  <a:lumOff val="5000"/>
                </a:schemeClr>
              </a:solidFill>
              <a:hlinkClick r:id="rId3"/>
            </a:endParaRPr>
          </a:p>
          <a:p>
            <a:endParaRPr lang="en-GB" dirty="0">
              <a:solidFill>
                <a:schemeClr val="tx1">
                  <a:lumMod val="95000"/>
                  <a:lumOff val="5000"/>
                </a:schemeClr>
              </a:solidFill>
              <a:hlinkClick r:id="" action="ppaction://noaction"/>
            </a:endParaRPr>
          </a:p>
          <a:p>
            <a:r>
              <a:rPr lang="en-GB" dirty="0">
                <a:solidFill>
                  <a:schemeClr val="tx1">
                    <a:lumMod val="95000"/>
                    <a:lumOff val="5000"/>
                  </a:schemeClr>
                </a:solidFill>
                <a:hlinkClick r:id="" action="ppaction://noaction"/>
              </a:rPr>
              <a:t>https://www.independent.co.uk/news/uk/politics/british-people-are-proud-of-colonialism-and-the-british-empire-poll-finds-a6821206.html</a:t>
            </a:r>
            <a:endParaRPr lang="en-GB" dirty="0">
              <a:solidFill>
                <a:schemeClr val="tx1">
                  <a:lumMod val="95000"/>
                  <a:lumOff val="5000"/>
                </a:schemeClr>
              </a:solidFill>
            </a:endParaRPr>
          </a:p>
          <a:p>
            <a:r>
              <a:rPr lang="en-GB" dirty="0">
                <a:hlinkClick r:id="rId4"/>
              </a:rPr>
              <a:t>https://journals.sagepub.com/doi/pdf/10.1177/002200947300800305</a:t>
            </a:r>
            <a:endParaRPr lang="en-GB" dirty="0"/>
          </a:p>
          <a:p>
            <a:r>
              <a:rPr lang="en-GB" dirty="0">
                <a:solidFill>
                  <a:schemeClr val="tx1">
                    <a:lumMod val="95000"/>
                    <a:lumOff val="5000"/>
                  </a:schemeClr>
                </a:solidFill>
              </a:rPr>
              <a:t>https://web-b-ebscohost-com.ezproxy.uwtsd.ac.uk/ehost/pdfviewer/pdfviewer?vid=1&amp;sid=a1960154-dc5c-4df5-94bd-c27341aa837b%40pdc-v-sessmgr03</a:t>
            </a:r>
          </a:p>
          <a:p>
            <a:endParaRPr lang="en-GB" dirty="0">
              <a:solidFill>
                <a:schemeClr val="tx1">
                  <a:lumMod val="95000"/>
                  <a:lumOff val="5000"/>
                </a:schemeClr>
              </a:solidFill>
            </a:endParaRPr>
          </a:p>
          <a:p>
            <a:r>
              <a:rPr lang="en-GB" dirty="0">
                <a:solidFill>
                  <a:schemeClr val="tx1">
                    <a:lumMod val="95000"/>
                    <a:lumOff val="5000"/>
                  </a:schemeClr>
                </a:solidFill>
              </a:rPr>
              <a:t>Peels police under the County  police Act 1939 </a:t>
            </a:r>
            <a:r>
              <a:rPr lang="en-GB" baseline="0" dirty="0">
                <a:solidFill>
                  <a:schemeClr val="tx1">
                    <a:lumMod val="95000"/>
                    <a:lumOff val="5000"/>
                  </a:schemeClr>
                </a:solidFill>
              </a:rPr>
              <a:t> </a:t>
            </a:r>
          </a:p>
          <a:p>
            <a:r>
              <a:rPr lang="en-GB" dirty="0"/>
              <a:t>the Opium War of 1840-42 and the Arrow War of 1858, the British strengthened their commercial leverage for the distribution of opium. </a:t>
            </a:r>
          </a:p>
        </p:txBody>
      </p:sp>
      <p:sp>
        <p:nvSpPr>
          <p:cNvPr id="4" name="Slide Number Placeholder 3"/>
          <p:cNvSpPr>
            <a:spLocks noGrp="1"/>
          </p:cNvSpPr>
          <p:nvPr>
            <p:ph type="sldNum" sz="quarter" idx="10"/>
          </p:nvPr>
        </p:nvSpPr>
        <p:spPr/>
        <p:txBody>
          <a:bodyPr/>
          <a:lstStyle/>
          <a:p>
            <a:fld id="{B99358FD-7F20-4838-B2E7-6815AF2A9614}" type="slidenum">
              <a:rPr lang="en-GB" smtClean="0"/>
              <a:t>2</a:t>
            </a:fld>
            <a:endParaRPr lang="en-GB"/>
          </a:p>
        </p:txBody>
      </p:sp>
    </p:spTree>
    <p:extLst>
      <p:ext uri="{BB962C8B-B14F-4D97-AF65-F5344CB8AC3E}">
        <p14:creationId xmlns:p14="http://schemas.microsoft.com/office/powerpoint/2010/main" val="8960693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Attitudes towards drugs were changing.</a:t>
            </a:r>
          </a:p>
          <a:p>
            <a:r>
              <a:rPr lang="en-GB" dirty="0"/>
              <a:t>British anti-opium movement, but instead was attacked as the agent of a deliberate degradation of the Asian peoples.</a:t>
            </a:r>
          </a:p>
          <a:p>
            <a:r>
              <a:rPr lang="en-GB" dirty="0"/>
              <a:t>Chinese</a:t>
            </a:r>
            <a:r>
              <a:rPr lang="en-GB" baseline="0" dirty="0"/>
              <a:t> opium was replacing Indian opium by 1906 Indian opium accounted for a little as 10% consumed in china.  </a:t>
            </a:r>
            <a:r>
              <a:rPr lang="en-GB" dirty="0"/>
              <a:t> </a:t>
            </a:r>
          </a:p>
          <a:p>
            <a:endParaRPr lang="en-GB" dirty="0">
              <a:hlinkClick r:id="" action="ppaction://noaction"/>
            </a:endParaRPr>
          </a:p>
          <a:p>
            <a:r>
              <a:rPr lang="en-GB" dirty="0">
                <a:hlinkClick r:id="" action="ppaction://noaction"/>
              </a:rPr>
              <a:t>Chinese</a:t>
            </a:r>
          </a:p>
          <a:p>
            <a:r>
              <a:rPr lang="en-GB" dirty="0">
                <a:hlinkClick r:id="" action="ppaction://noaction"/>
              </a:rPr>
              <a:t>https://journals.sagepub.com/doi/pdf/10.1177/002200947300800305</a:t>
            </a:r>
            <a:endParaRPr lang="en-GB" dirty="0"/>
          </a:p>
        </p:txBody>
      </p:sp>
      <p:sp>
        <p:nvSpPr>
          <p:cNvPr id="4" name="Slide Number Placeholder 3"/>
          <p:cNvSpPr>
            <a:spLocks noGrp="1"/>
          </p:cNvSpPr>
          <p:nvPr>
            <p:ph type="sldNum" sz="quarter" idx="10"/>
          </p:nvPr>
        </p:nvSpPr>
        <p:spPr/>
        <p:txBody>
          <a:bodyPr/>
          <a:lstStyle/>
          <a:p>
            <a:fld id="{B99358FD-7F20-4838-B2E7-6815AF2A9614}" type="slidenum">
              <a:rPr lang="en-GB" smtClean="0"/>
              <a:t>3</a:t>
            </a:fld>
            <a:endParaRPr lang="en-GB"/>
          </a:p>
        </p:txBody>
      </p:sp>
    </p:spTree>
    <p:extLst>
      <p:ext uri="{BB962C8B-B14F-4D97-AF65-F5344CB8AC3E}">
        <p14:creationId xmlns:p14="http://schemas.microsoft.com/office/powerpoint/2010/main" val="489245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9358FD-7F20-4838-B2E7-6815AF2A9614}" type="slidenum">
              <a:rPr lang="en-GB" smtClean="0"/>
              <a:t>4</a:t>
            </a:fld>
            <a:endParaRPr lang="en-GB"/>
          </a:p>
        </p:txBody>
      </p:sp>
    </p:spTree>
    <p:extLst>
      <p:ext uri="{BB962C8B-B14F-4D97-AF65-F5344CB8AC3E}">
        <p14:creationId xmlns:p14="http://schemas.microsoft.com/office/powerpoint/2010/main" val="1017231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Thus by the mid 1920s close to 60 countries had  signed  the Hague treaty and this number increased to 67 by 1949.</a:t>
            </a:r>
          </a:p>
          <a:p>
            <a:r>
              <a:rPr lang="en-GB" sz="1200" b="0" kern="1200" dirty="0">
                <a:solidFill>
                  <a:schemeClr val="tx1"/>
                </a:solidFill>
                <a:effectLst/>
                <a:latin typeface="+mn-lt"/>
                <a:ea typeface="+mn-ea"/>
                <a:cs typeface="+mn-cs"/>
              </a:rPr>
              <a:t>The International Opium convention consisted of six chapters and 25 articles. In addition to opium and morphine, which were already under extensive international discussion, the Hague Convention also included two new substances that had become problematic: cocaine and heroin.</a:t>
            </a:r>
          </a:p>
          <a:p>
            <a:endParaRPr lang="en-GB" dirty="0"/>
          </a:p>
          <a:p>
            <a:r>
              <a:rPr lang="en-GB" dirty="0"/>
              <a:t>Geneva Convention  - </a:t>
            </a:r>
            <a:r>
              <a:rPr lang="en-GB" sz="1200" b="0" i="0" kern="1200" dirty="0">
                <a:solidFill>
                  <a:schemeClr val="tx1"/>
                </a:solidFill>
                <a:effectLst/>
                <a:latin typeface="+mn-lt"/>
                <a:ea typeface="+mn-ea"/>
                <a:cs typeface="+mn-cs"/>
              </a:rPr>
              <a:t>that establish the standards of international Law for humanitarian treatment in war.</a:t>
            </a:r>
            <a:endParaRPr lang="en-GB" dirty="0"/>
          </a:p>
        </p:txBody>
      </p:sp>
      <p:sp>
        <p:nvSpPr>
          <p:cNvPr id="4" name="Slide Number Placeholder 3"/>
          <p:cNvSpPr>
            <a:spLocks noGrp="1"/>
          </p:cNvSpPr>
          <p:nvPr>
            <p:ph type="sldNum" sz="quarter" idx="10"/>
          </p:nvPr>
        </p:nvSpPr>
        <p:spPr/>
        <p:txBody>
          <a:bodyPr/>
          <a:lstStyle/>
          <a:p>
            <a:fld id="{B99358FD-7F20-4838-B2E7-6815AF2A9614}" type="slidenum">
              <a:rPr lang="en-GB" smtClean="0"/>
              <a:t>6</a:t>
            </a:fld>
            <a:endParaRPr lang="en-GB"/>
          </a:p>
        </p:txBody>
      </p:sp>
    </p:spTree>
    <p:extLst>
      <p:ext uri="{BB962C8B-B14F-4D97-AF65-F5344CB8AC3E}">
        <p14:creationId xmlns:p14="http://schemas.microsoft.com/office/powerpoint/2010/main" val="862274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https://www.unodc.org/middleeastandnorthafrica/en/publications/international-drug-control-conventions.html</a:t>
            </a:r>
            <a:endParaRPr lang="en-GB" dirty="0"/>
          </a:p>
          <a:p>
            <a:endParaRPr lang="en-GB" dirty="0"/>
          </a:p>
          <a:p>
            <a:r>
              <a:rPr lang="en-GB" dirty="0">
                <a:hlinkClick r:id="rId4"/>
              </a:rPr>
              <a:t>https://www.unodc.org/unodc/en/treaties/single-convention.html</a:t>
            </a:r>
            <a:endParaRPr lang="en-GB" dirty="0"/>
          </a:p>
        </p:txBody>
      </p:sp>
      <p:sp>
        <p:nvSpPr>
          <p:cNvPr id="4" name="Slide Number Placeholder 3"/>
          <p:cNvSpPr>
            <a:spLocks noGrp="1"/>
          </p:cNvSpPr>
          <p:nvPr>
            <p:ph type="sldNum" sz="quarter" idx="10"/>
          </p:nvPr>
        </p:nvSpPr>
        <p:spPr/>
        <p:txBody>
          <a:bodyPr/>
          <a:lstStyle/>
          <a:p>
            <a:fld id="{B99358FD-7F20-4838-B2E7-6815AF2A9614}" type="slidenum">
              <a:rPr lang="en-GB" smtClean="0"/>
              <a:t>8</a:t>
            </a:fld>
            <a:endParaRPr lang="en-GB"/>
          </a:p>
        </p:txBody>
      </p:sp>
    </p:spTree>
    <p:extLst>
      <p:ext uri="{BB962C8B-B14F-4D97-AF65-F5344CB8AC3E}">
        <p14:creationId xmlns:p14="http://schemas.microsoft.com/office/powerpoint/2010/main" val="2600162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https://www.unodc.org/documents/wdr/WDR_2008/timeline_E_PRINT.pdf</a:t>
            </a:r>
            <a:endParaRPr lang="en-GB" dirty="0"/>
          </a:p>
        </p:txBody>
      </p:sp>
      <p:sp>
        <p:nvSpPr>
          <p:cNvPr id="4" name="Slide Number Placeholder 3"/>
          <p:cNvSpPr>
            <a:spLocks noGrp="1"/>
          </p:cNvSpPr>
          <p:nvPr>
            <p:ph type="sldNum" sz="quarter" idx="10"/>
          </p:nvPr>
        </p:nvSpPr>
        <p:spPr/>
        <p:txBody>
          <a:bodyPr/>
          <a:lstStyle/>
          <a:p>
            <a:fld id="{B7C51D5D-8199-4AC0-942B-284A72650984}" type="slidenum">
              <a:rPr lang="en-GB" smtClean="0"/>
              <a:t>10</a:t>
            </a:fld>
            <a:endParaRPr lang="en-GB"/>
          </a:p>
        </p:txBody>
      </p:sp>
    </p:spTree>
    <p:extLst>
      <p:ext uri="{BB962C8B-B14F-4D97-AF65-F5344CB8AC3E}">
        <p14:creationId xmlns:p14="http://schemas.microsoft.com/office/powerpoint/2010/main" val="1479591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https://www.history.com/topics/crime/the-war-on-drugs#:~:text=In%20June%201971%2C%20Nixon%20officially,some%20types%20of%20substance%20abuse.</a:t>
            </a:r>
          </a:p>
          <a:p>
            <a:r>
              <a:rPr lang="en-GB" dirty="0"/>
              <a:t>https://www.globalcommissionondrugs.org/</a:t>
            </a:r>
          </a:p>
          <a:p>
            <a:endParaRPr lang="en-GB" dirty="0"/>
          </a:p>
          <a:p>
            <a:r>
              <a:rPr lang="en-GB" dirty="0">
                <a:hlinkClick r:id="rId3"/>
              </a:rPr>
              <a:t>Illicit drugs and the rise of epidemiology during the 1960s - PMC (nih.gov)</a:t>
            </a:r>
            <a:endParaRPr lang="en-GB" dirty="0"/>
          </a:p>
          <a:p>
            <a:endParaRPr lang="en-GB" dirty="0"/>
          </a:p>
          <a:p>
            <a:r>
              <a:rPr lang="en-GB" dirty="0"/>
              <a:t>https://committees.parliament.uk/writtenevidence/107742/html/</a:t>
            </a:r>
          </a:p>
        </p:txBody>
      </p:sp>
      <p:sp>
        <p:nvSpPr>
          <p:cNvPr id="4" name="Slide Number Placeholder 3"/>
          <p:cNvSpPr>
            <a:spLocks noGrp="1"/>
          </p:cNvSpPr>
          <p:nvPr>
            <p:ph type="sldNum" sz="quarter" idx="5"/>
          </p:nvPr>
        </p:nvSpPr>
        <p:spPr/>
        <p:txBody>
          <a:bodyPr/>
          <a:lstStyle/>
          <a:p>
            <a:fld id="{B7C51D5D-8199-4AC0-942B-284A72650984}" type="slidenum">
              <a:rPr lang="en-GB" smtClean="0"/>
              <a:t>12</a:t>
            </a:fld>
            <a:endParaRPr lang="en-GB"/>
          </a:p>
        </p:txBody>
      </p:sp>
    </p:spTree>
    <p:extLst>
      <p:ext uri="{BB962C8B-B14F-4D97-AF65-F5344CB8AC3E}">
        <p14:creationId xmlns:p14="http://schemas.microsoft.com/office/powerpoint/2010/main" val="4111654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https://www.unodc.org/unodc/en/frontpage/2019/June/world-drug-report-2019_-35-million-people-worldwide-suffer-from-drug-use-disorders-while-only-1-in-7-people-receive-treatment.html</a:t>
            </a:r>
          </a:p>
          <a:p>
            <a:r>
              <a:rPr lang="en-GB" dirty="0"/>
              <a:t>https://www.unodc.org/unodc/data-and-analysis/wdr2021.html</a:t>
            </a:r>
          </a:p>
        </p:txBody>
      </p:sp>
      <p:sp>
        <p:nvSpPr>
          <p:cNvPr id="4" name="Slide Number Placeholder 3"/>
          <p:cNvSpPr>
            <a:spLocks noGrp="1"/>
          </p:cNvSpPr>
          <p:nvPr>
            <p:ph type="sldNum" sz="quarter" idx="5"/>
          </p:nvPr>
        </p:nvSpPr>
        <p:spPr/>
        <p:txBody>
          <a:bodyPr/>
          <a:lstStyle/>
          <a:p>
            <a:fld id="{B7C51D5D-8199-4AC0-942B-284A72650984}" type="slidenum">
              <a:rPr lang="en-GB" smtClean="0"/>
              <a:t>15</a:t>
            </a:fld>
            <a:endParaRPr lang="en-GB"/>
          </a:p>
        </p:txBody>
      </p:sp>
    </p:spTree>
    <p:extLst>
      <p:ext uri="{BB962C8B-B14F-4D97-AF65-F5344CB8AC3E}">
        <p14:creationId xmlns:p14="http://schemas.microsoft.com/office/powerpoint/2010/main" val="461626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Recent cannabis use in England and Wales 2024 | Statista</a:t>
            </a:r>
            <a:endParaRPr lang="en-GB" dirty="0"/>
          </a:p>
        </p:txBody>
      </p:sp>
      <p:sp>
        <p:nvSpPr>
          <p:cNvPr id="4" name="Slide Number Placeholder 3"/>
          <p:cNvSpPr>
            <a:spLocks noGrp="1"/>
          </p:cNvSpPr>
          <p:nvPr>
            <p:ph type="sldNum" sz="quarter" idx="5"/>
          </p:nvPr>
        </p:nvSpPr>
        <p:spPr/>
        <p:txBody>
          <a:bodyPr/>
          <a:lstStyle/>
          <a:p>
            <a:fld id="{B7C51D5D-8199-4AC0-942B-284A72650984}" type="slidenum">
              <a:rPr lang="en-GB" smtClean="0"/>
              <a:t>16</a:t>
            </a:fld>
            <a:endParaRPr lang="en-GB"/>
          </a:p>
        </p:txBody>
      </p:sp>
    </p:spTree>
    <p:extLst>
      <p:ext uri="{BB962C8B-B14F-4D97-AF65-F5344CB8AC3E}">
        <p14:creationId xmlns:p14="http://schemas.microsoft.com/office/powerpoint/2010/main" val="2360329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Deaths related to drug poisoning in England and Wales - Office for National Statistics</a:t>
            </a:r>
            <a:endParaRPr lang="en-GB" dirty="0"/>
          </a:p>
        </p:txBody>
      </p:sp>
      <p:sp>
        <p:nvSpPr>
          <p:cNvPr id="4" name="Slide Number Placeholder 3"/>
          <p:cNvSpPr>
            <a:spLocks noGrp="1"/>
          </p:cNvSpPr>
          <p:nvPr>
            <p:ph type="sldNum" sz="quarter" idx="5"/>
          </p:nvPr>
        </p:nvSpPr>
        <p:spPr/>
        <p:txBody>
          <a:bodyPr/>
          <a:lstStyle/>
          <a:p>
            <a:fld id="{B7C51D5D-8199-4AC0-942B-284A72650984}" type="slidenum">
              <a:rPr lang="en-GB" smtClean="0"/>
              <a:t>21</a:t>
            </a:fld>
            <a:endParaRPr lang="en-GB"/>
          </a:p>
        </p:txBody>
      </p:sp>
    </p:spTree>
    <p:extLst>
      <p:ext uri="{BB962C8B-B14F-4D97-AF65-F5344CB8AC3E}">
        <p14:creationId xmlns:p14="http://schemas.microsoft.com/office/powerpoint/2010/main" val="10047371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Drug misuse in England and Wales - Office for National Statistics (ons.gov.uk)</a:t>
            </a:r>
            <a:endParaRPr lang="en-GB" dirty="0"/>
          </a:p>
        </p:txBody>
      </p:sp>
      <p:sp>
        <p:nvSpPr>
          <p:cNvPr id="4" name="Slide Number Placeholder 3"/>
          <p:cNvSpPr>
            <a:spLocks noGrp="1"/>
          </p:cNvSpPr>
          <p:nvPr>
            <p:ph type="sldNum" sz="quarter" idx="5"/>
          </p:nvPr>
        </p:nvSpPr>
        <p:spPr/>
        <p:txBody>
          <a:bodyPr/>
          <a:lstStyle/>
          <a:p>
            <a:fld id="{B7C51D5D-8199-4AC0-942B-284A72650984}" type="slidenum">
              <a:rPr lang="en-GB" smtClean="0"/>
              <a:t>22</a:t>
            </a:fld>
            <a:endParaRPr lang="en-GB"/>
          </a:p>
        </p:txBody>
      </p:sp>
    </p:spTree>
    <p:extLst>
      <p:ext uri="{BB962C8B-B14F-4D97-AF65-F5344CB8AC3E}">
        <p14:creationId xmlns:p14="http://schemas.microsoft.com/office/powerpoint/2010/main" val="2982792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file:///C:/Users/j.thomas/Downloads/TDAT22001ENN.pdf</a:t>
            </a:r>
          </a:p>
        </p:txBody>
      </p:sp>
      <p:sp>
        <p:nvSpPr>
          <p:cNvPr id="4" name="Slide Number Placeholder 3"/>
          <p:cNvSpPr>
            <a:spLocks noGrp="1"/>
          </p:cNvSpPr>
          <p:nvPr>
            <p:ph type="sldNum" sz="quarter" idx="5"/>
          </p:nvPr>
        </p:nvSpPr>
        <p:spPr/>
        <p:txBody>
          <a:bodyPr/>
          <a:lstStyle/>
          <a:p>
            <a:fld id="{B7C51D5D-8199-4AC0-942B-284A72650984}" type="slidenum">
              <a:rPr lang="en-GB" smtClean="0"/>
              <a:t>23</a:t>
            </a:fld>
            <a:endParaRPr lang="en-GB"/>
          </a:p>
        </p:txBody>
      </p:sp>
    </p:spTree>
    <p:extLst>
      <p:ext uri="{BB962C8B-B14F-4D97-AF65-F5344CB8AC3E}">
        <p14:creationId xmlns:p14="http://schemas.microsoft.com/office/powerpoint/2010/main" val="3771727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https://www.gov.uk/government/statistics/substance-misuse-treatment-for-adults-statistics-2022-to-2023/adult-substance-misuse-treatment-statistics-2022-to-2023-report#:~:text=This%20is%20a%20small%20rise,up%20to%202021%20to%202022.</a:t>
            </a:r>
          </a:p>
        </p:txBody>
      </p:sp>
      <p:sp>
        <p:nvSpPr>
          <p:cNvPr id="4" name="Slide Number Placeholder 3"/>
          <p:cNvSpPr>
            <a:spLocks noGrp="1"/>
          </p:cNvSpPr>
          <p:nvPr>
            <p:ph type="sldNum" sz="quarter" idx="5"/>
          </p:nvPr>
        </p:nvSpPr>
        <p:spPr/>
        <p:txBody>
          <a:bodyPr/>
          <a:lstStyle/>
          <a:p>
            <a:fld id="{B7C51D5D-8199-4AC0-942B-284A72650984}" type="slidenum">
              <a:rPr lang="en-GB" smtClean="0"/>
              <a:t>24</a:t>
            </a:fld>
            <a:endParaRPr lang="en-GB"/>
          </a:p>
        </p:txBody>
      </p:sp>
    </p:spTree>
    <p:extLst>
      <p:ext uri="{BB962C8B-B14F-4D97-AF65-F5344CB8AC3E}">
        <p14:creationId xmlns:p14="http://schemas.microsoft.com/office/powerpoint/2010/main" val="554449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From harm to hope: A 10-year drugs plan to cut crime and save lives - GOV.UK</a:t>
            </a:r>
            <a:endParaRPr lang="en-GB" dirty="0"/>
          </a:p>
        </p:txBody>
      </p:sp>
      <p:sp>
        <p:nvSpPr>
          <p:cNvPr id="4" name="Slide Number Placeholder 3"/>
          <p:cNvSpPr>
            <a:spLocks noGrp="1"/>
          </p:cNvSpPr>
          <p:nvPr>
            <p:ph type="sldNum" sz="quarter" idx="5"/>
          </p:nvPr>
        </p:nvSpPr>
        <p:spPr/>
        <p:txBody>
          <a:bodyPr/>
          <a:lstStyle/>
          <a:p>
            <a:fld id="{B7C51D5D-8199-4AC0-942B-284A72650984}" type="slidenum">
              <a:rPr lang="en-GB" smtClean="0"/>
              <a:t>25</a:t>
            </a:fld>
            <a:endParaRPr lang="en-GB"/>
          </a:p>
        </p:txBody>
      </p:sp>
    </p:spTree>
    <p:extLst>
      <p:ext uri="{BB962C8B-B14F-4D97-AF65-F5344CB8AC3E}">
        <p14:creationId xmlns:p14="http://schemas.microsoft.com/office/powerpoint/2010/main" val="37439276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2010 the USA office visited Portugal.</a:t>
            </a:r>
          </a:p>
          <a:p>
            <a:endParaRPr lang="en-GB" dirty="0"/>
          </a:p>
          <a:p>
            <a:r>
              <a:rPr lang="en-GB" dirty="0">
                <a:hlinkClick r:id="rId3"/>
              </a:rPr>
              <a:t>Opinion | America Has Lost the War On Drugs. What Now? - The New York Times (nytimes.com)</a:t>
            </a:r>
            <a:endParaRPr lang="en-GB" dirty="0"/>
          </a:p>
        </p:txBody>
      </p:sp>
      <p:sp>
        <p:nvSpPr>
          <p:cNvPr id="4" name="Slide Number Placeholder 3"/>
          <p:cNvSpPr>
            <a:spLocks noGrp="1"/>
          </p:cNvSpPr>
          <p:nvPr>
            <p:ph type="sldNum" sz="quarter" idx="5"/>
          </p:nvPr>
        </p:nvSpPr>
        <p:spPr/>
        <p:txBody>
          <a:bodyPr/>
          <a:lstStyle/>
          <a:p>
            <a:fld id="{B7C51D5D-8199-4AC0-942B-284A72650984}" type="slidenum">
              <a:rPr lang="en-GB" smtClean="0"/>
              <a:t>30</a:t>
            </a:fld>
            <a:endParaRPr lang="en-GB"/>
          </a:p>
        </p:txBody>
      </p:sp>
    </p:spTree>
    <p:extLst>
      <p:ext uri="{BB962C8B-B14F-4D97-AF65-F5344CB8AC3E}">
        <p14:creationId xmlns:p14="http://schemas.microsoft.com/office/powerpoint/2010/main" val="3898953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Is Fentanyl Entering the U.S.? Donald Trump Tariffs Target Smugglers - Newsweek</a:t>
            </a:r>
            <a:endParaRPr lang="en-GB" dirty="0"/>
          </a:p>
        </p:txBody>
      </p:sp>
      <p:sp>
        <p:nvSpPr>
          <p:cNvPr id="4" name="Slide Number Placeholder 3"/>
          <p:cNvSpPr>
            <a:spLocks noGrp="1"/>
          </p:cNvSpPr>
          <p:nvPr>
            <p:ph type="sldNum" sz="quarter" idx="5"/>
          </p:nvPr>
        </p:nvSpPr>
        <p:spPr/>
        <p:txBody>
          <a:bodyPr/>
          <a:lstStyle/>
          <a:p>
            <a:fld id="{B7C51D5D-8199-4AC0-942B-284A72650984}" type="slidenum">
              <a:rPr lang="en-GB" smtClean="0"/>
              <a:t>31</a:t>
            </a:fld>
            <a:endParaRPr lang="en-GB"/>
          </a:p>
        </p:txBody>
      </p:sp>
    </p:spTree>
    <p:extLst>
      <p:ext uri="{BB962C8B-B14F-4D97-AF65-F5344CB8AC3E}">
        <p14:creationId xmlns:p14="http://schemas.microsoft.com/office/powerpoint/2010/main" val="15013432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https://publications.parliament.uk/pa/cm201213/cmselect/cmhaff/184/184wea21.htm</a:t>
            </a:r>
          </a:p>
        </p:txBody>
      </p:sp>
      <p:sp>
        <p:nvSpPr>
          <p:cNvPr id="4" name="Slide Number Placeholder 3"/>
          <p:cNvSpPr>
            <a:spLocks noGrp="1"/>
          </p:cNvSpPr>
          <p:nvPr>
            <p:ph type="sldNum" sz="quarter" idx="5"/>
          </p:nvPr>
        </p:nvSpPr>
        <p:spPr/>
        <p:txBody>
          <a:bodyPr/>
          <a:lstStyle/>
          <a:p>
            <a:fld id="{B7C51D5D-8199-4AC0-942B-284A72650984}" type="slidenum">
              <a:rPr lang="en-GB" smtClean="0"/>
              <a:t>32</a:t>
            </a:fld>
            <a:endParaRPr lang="en-GB"/>
          </a:p>
        </p:txBody>
      </p:sp>
    </p:spTree>
    <p:extLst>
      <p:ext uri="{BB962C8B-B14F-4D97-AF65-F5344CB8AC3E}">
        <p14:creationId xmlns:p14="http://schemas.microsoft.com/office/powerpoint/2010/main" val="6108435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https://www.independent.co.uk/news/uk/politics/drug-uk-policy-decriminalisation-deaths-cocaine-cannabis-heroin-a9166416.html</a:t>
            </a:r>
          </a:p>
          <a:p>
            <a:endParaRPr lang="en-GB" dirty="0"/>
          </a:p>
          <a:p>
            <a:r>
              <a:rPr lang="en-GB" dirty="0">
                <a:hlinkClick r:id="rId3"/>
              </a:rPr>
              <a:t>https://www.independent.co.uk/news/uk/home-news/drug-death-toll-england-wales-record-high-overdose-poisoning-substance-a9059296.html</a:t>
            </a:r>
            <a:endParaRPr lang="en-GB" dirty="0"/>
          </a:p>
        </p:txBody>
      </p:sp>
      <p:sp>
        <p:nvSpPr>
          <p:cNvPr id="4" name="Slide Number Placeholder 3"/>
          <p:cNvSpPr>
            <a:spLocks noGrp="1"/>
          </p:cNvSpPr>
          <p:nvPr>
            <p:ph type="sldNum" sz="quarter" idx="5"/>
          </p:nvPr>
        </p:nvSpPr>
        <p:spPr/>
        <p:txBody>
          <a:bodyPr/>
          <a:lstStyle/>
          <a:p>
            <a:fld id="{B7C51D5D-8199-4AC0-942B-284A72650984}" type="slidenum">
              <a:rPr lang="en-GB" smtClean="0"/>
              <a:t>33</a:t>
            </a:fld>
            <a:endParaRPr lang="en-GB"/>
          </a:p>
        </p:txBody>
      </p:sp>
    </p:spTree>
    <p:extLst>
      <p:ext uri="{BB962C8B-B14F-4D97-AF65-F5344CB8AC3E}">
        <p14:creationId xmlns:p14="http://schemas.microsoft.com/office/powerpoint/2010/main" val="35338429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https://www.parliament.uk/business/committees/committees-a-z/commons-select/health-and-social-care-committee/news/drugs-policy-report-published-19-20/</a:t>
            </a:r>
            <a:endParaRPr lang="en-GB" dirty="0"/>
          </a:p>
        </p:txBody>
      </p:sp>
      <p:sp>
        <p:nvSpPr>
          <p:cNvPr id="4" name="Slide Number Placeholder 3"/>
          <p:cNvSpPr>
            <a:spLocks noGrp="1"/>
          </p:cNvSpPr>
          <p:nvPr>
            <p:ph type="sldNum" sz="quarter" idx="10"/>
          </p:nvPr>
        </p:nvSpPr>
        <p:spPr/>
        <p:txBody>
          <a:bodyPr/>
          <a:lstStyle/>
          <a:p>
            <a:fld id="{B7C51D5D-8199-4AC0-942B-284A72650984}" type="slidenum">
              <a:rPr lang="en-GB" smtClean="0"/>
              <a:t>34</a:t>
            </a:fld>
            <a:endParaRPr lang="en-GB"/>
          </a:p>
        </p:txBody>
      </p:sp>
    </p:spTree>
    <p:extLst>
      <p:ext uri="{BB962C8B-B14F-4D97-AF65-F5344CB8AC3E}">
        <p14:creationId xmlns:p14="http://schemas.microsoft.com/office/powerpoint/2010/main" val="3390282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https://www.theguardian.com/society/2020/jan/20/proportion-of-uk-prisoners-with-drug-problem-doubles-in-five-years-study</a:t>
            </a:r>
          </a:p>
          <a:p>
            <a:r>
              <a:rPr lang="en-GB" sz="1200" b="0" i="0" kern="1200" dirty="0">
                <a:solidFill>
                  <a:schemeClr val="tx1"/>
                </a:solidFill>
                <a:effectLst/>
                <a:latin typeface="+mn-lt"/>
                <a:ea typeface="+mn-ea"/>
                <a:cs typeface="+mn-cs"/>
              </a:rPr>
              <a:t>Analysis of official figures showed the use of community sentences for minor offences had decreased 52% since 2010, despite evidence that they are more effective and around a ninth of the annual cost of prison. The thinktank recommended the Ministry of Justice consider banning or reducing the use of short custodial sentences.</a:t>
            </a:r>
            <a:endParaRPr lang="en-GB" dirty="0"/>
          </a:p>
        </p:txBody>
      </p:sp>
      <p:sp>
        <p:nvSpPr>
          <p:cNvPr id="4" name="Slide Number Placeholder 3"/>
          <p:cNvSpPr>
            <a:spLocks noGrp="1"/>
          </p:cNvSpPr>
          <p:nvPr>
            <p:ph type="sldNum" sz="quarter" idx="5"/>
          </p:nvPr>
        </p:nvSpPr>
        <p:spPr/>
        <p:txBody>
          <a:bodyPr/>
          <a:lstStyle/>
          <a:p>
            <a:fld id="{B7C51D5D-8199-4AC0-942B-284A72650984}" type="slidenum">
              <a:rPr lang="en-GB" smtClean="0"/>
              <a:t>36</a:t>
            </a:fld>
            <a:endParaRPr lang="en-GB"/>
          </a:p>
        </p:txBody>
      </p:sp>
    </p:spTree>
    <p:extLst>
      <p:ext uri="{BB962C8B-B14F-4D97-AF65-F5344CB8AC3E}">
        <p14:creationId xmlns:p14="http://schemas.microsoft.com/office/powerpoint/2010/main" val="34289010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https://oceanrecoverycentre.com/2022/11/pros-and-cons-of-legalising-drugs/#arguments-against-legalising-drugs</a:t>
            </a:r>
          </a:p>
        </p:txBody>
      </p:sp>
      <p:sp>
        <p:nvSpPr>
          <p:cNvPr id="4" name="Slide Number Placeholder 3"/>
          <p:cNvSpPr>
            <a:spLocks noGrp="1"/>
          </p:cNvSpPr>
          <p:nvPr>
            <p:ph type="sldNum" sz="quarter" idx="5"/>
          </p:nvPr>
        </p:nvSpPr>
        <p:spPr/>
        <p:txBody>
          <a:bodyPr/>
          <a:lstStyle/>
          <a:p>
            <a:fld id="{B7C51D5D-8199-4AC0-942B-284A72650984}" type="slidenum">
              <a:rPr lang="en-GB" smtClean="0"/>
              <a:t>38</a:t>
            </a:fld>
            <a:endParaRPr lang="en-GB"/>
          </a:p>
        </p:txBody>
      </p:sp>
    </p:spTree>
    <p:extLst>
      <p:ext uri="{BB962C8B-B14F-4D97-AF65-F5344CB8AC3E}">
        <p14:creationId xmlns:p14="http://schemas.microsoft.com/office/powerpoint/2010/main" val="2787619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Thompson, E (1980) The Secret State London Marlin</a:t>
            </a:r>
          </a:p>
          <a:p>
            <a:r>
              <a:rPr lang="en-GB" dirty="0"/>
              <a:t>Wilson, W. J. (1996) When work Disappears. New York: Knopf</a:t>
            </a:r>
          </a:p>
        </p:txBody>
      </p:sp>
      <p:sp>
        <p:nvSpPr>
          <p:cNvPr id="4" name="Slide Number Placeholder 3"/>
          <p:cNvSpPr>
            <a:spLocks noGrp="1"/>
          </p:cNvSpPr>
          <p:nvPr>
            <p:ph type="sldNum" sz="quarter" idx="5"/>
          </p:nvPr>
        </p:nvSpPr>
        <p:spPr/>
        <p:txBody>
          <a:bodyPr/>
          <a:lstStyle/>
          <a:p>
            <a:fld id="{B7C51D5D-8199-4AC0-942B-284A72650984}" type="slidenum">
              <a:rPr lang="en-GB" smtClean="0"/>
              <a:t>39</a:t>
            </a:fld>
            <a:endParaRPr lang="en-GB"/>
          </a:p>
        </p:txBody>
      </p:sp>
    </p:spTree>
    <p:extLst>
      <p:ext uri="{BB962C8B-B14F-4D97-AF65-F5344CB8AC3E}">
        <p14:creationId xmlns:p14="http://schemas.microsoft.com/office/powerpoint/2010/main" val="27921624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CSJ Centre of Social Justice</a:t>
            </a:r>
          </a:p>
          <a:p>
            <a:r>
              <a:rPr lang="en-GB" dirty="0"/>
              <a:t>Change of class to class c between 2004 to 2009</a:t>
            </a:r>
          </a:p>
        </p:txBody>
      </p:sp>
      <p:sp>
        <p:nvSpPr>
          <p:cNvPr id="4" name="Slide Number Placeholder 3"/>
          <p:cNvSpPr>
            <a:spLocks noGrp="1"/>
          </p:cNvSpPr>
          <p:nvPr>
            <p:ph type="sldNum" sz="quarter" idx="5"/>
          </p:nvPr>
        </p:nvSpPr>
        <p:spPr/>
        <p:txBody>
          <a:bodyPr/>
          <a:lstStyle/>
          <a:p>
            <a:fld id="{B7C51D5D-8199-4AC0-942B-284A72650984}" type="slidenum">
              <a:rPr lang="en-GB" smtClean="0"/>
              <a:t>40</a:t>
            </a:fld>
            <a:endParaRPr lang="en-GB"/>
          </a:p>
        </p:txBody>
      </p:sp>
    </p:spTree>
    <p:extLst>
      <p:ext uri="{BB962C8B-B14F-4D97-AF65-F5344CB8AC3E}">
        <p14:creationId xmlns:p14="http://schemas.microsoft.com/office/powerpoint/2010/main" val="37248528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https://www.emcdda.europa.eu</a:t>
            </a:r>
          </a:p>
        </p:txBody>
      </p:sp>
      <p:sp>
        <p:nvSpPr>
          <p:cNvPr id="4" name="Slide Number Placeholder 3"/>
          <p:cNvSpPr>
            <a:spLocks noGrp="1"/>
          </p:cNvSpPr>
          <p:nvPr>
            <p:ph type="sldNum" sz="quarter" idx="5"/>
          </p:nvPr>
        </p:nvSpPr>
        <p:spPr/>
        <p:txBody>
          <a:bodyPr/>
          <a:lstStyle/>
          <a:p>
            <a:fld id="{B7C51D5D-8199-4AC0-942B-284A72650984}" type="slidenum">
              <a:rPr lang="en-GB" smtClean="0"/>
              <a:t>41</a:t>
            </a:fld>
            <a:endParaRPr lang="en-GB"/>
          </a:p>
        </p:txBody>
      </p:sp>
    </p:spTree>
    <p:extLst>
      <p:ext uri="{BB962C8B-B14F-4D97-AF65-F5344CB8AC3E}">
        <p14:creationId xmlns:p14="http://schemas.microsoft.com/office/powerpoint/2010/main" val="2039422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nodc.org/documents/wdr/WDR_2008/timeline_E_PRINT.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gov.uk/government/publications/from-harm-to-hope-a-10-year-drugs-plan-to-cut-crime-and-save-lives/from-harm-to-hope-a-10-year-drugs-plan-to-cut-crime-and-save-live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gov.uk/government/publications/from-harm-to-hope-a-10-year-drugs-plan-to-cut-crime-and-save-lives/from-harm-to-hope-a-10-year-drugs-plan-to-cut-crime-and-save-lives" TargetMode="External"/><Relationship Id="rId2" Type="http://schemas.openxmlformats.org/officeDocument/2006/relationships/hyperlink" Target="https://www.south-wales.police.uk/police-forces/south-wales-police/areas/about-us/about-us/drugs-strategy-2022-2025/"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8" Type="http://schemas.openxmlformats.org/officeDocument/2006/relationships/hyperlink" Target="https://www.emcdda.europa.eu/publications/edr/trends-developments/2022_en" TargetMode="External"/><Relationship Id="rId3" Type="http://schemas.openxmlformats.org/officeDocument/2006/relationships/hyperlink" Target="https://www.gov.uk/government/news/new-problem-solving-courts-to-combat-drug-and-alcohol-fuelled-crime" TargetMode="External"/><Relationship Id="rId7" Type="http://schemas.openxmlformats.org/officeDocument/2006/relationships/hyperlink" Target="file:///C:\Users\j.thomas\Downloads\TDAT22001ENN.pdf" TargetMode="External"/><Relationship Id="rId2" Type="http://schemas.openxmlformats.org/officeDocument/2006/relationships/hyperlink" Target="https://www.gov.uk/government/publications/from-harm-to-hope-a-10-year-drugs-plan-to-cut-crime-and-save-lives/from-harm-to-hope-a-10-year-drugs-plan-to-cut-crime-and-save-lives" TargetMode="External"/><Relationship Id="rId1" Type="http://schemas.openxmlformats.org/officeDocument/2006/relationships/slideLayout" Target="../slideLayouts/slideLayout2.xml"/><Relationship Id="rId6" Type="http://schemas.openxmlformats.org/officeDocument/2006/relationships/hyperlink" Target="https://transformdrugs.org/timeline" TargetMode="External"/><Relationship Id="rId11" Type="http://schemas.openxmlformats.org/officeDocument/2006/relationships/hyperlink" Target="https://www.centreforsocialjustice.org.uk/wp-content/uploads/2018/12/CSJJ6711-Cannabis-Report-181207-WEB.pdf" TargetMode="External"/><Relationship Id="rId5" Type="http://schemas.openxmlformats.org/officeDocument/2006/relationships/hyperlink" Target="https://www.aljazeera.com/opinions/2023/1/25/the-uk-is-still-waging-an-unwinnable-war-on-drugs" TargetMode="External"/><Relationship Id="rId10" Type="http://schemas.openxmlformats.org/officeDocument/2006/relationships/hyperlink" Target="https://www.unodc.org/unodc/en/data-and-analysis/wdr-2023_booklet-2.html" TargetMode="External"/><Relationship Id="rId4" Type="http://schemas.openxmlformats.org/officeDocument/2006/relationships/hyperlink" Target="https://committees.parliament.uk/writtenevidence/107742/html/" TargetMode="External"/><Relationship Id="rId9" Type="http://schemas.openxmlformats.org/officeDocument/2006/relationships/hyperlink" Target="https://www.statista.com/topics/7786/global-drug-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B98A4-2444-4A25-98A9-9183CDF90AC7}"/>
              </a:ext>
            </a:extLst>
          </p:cNvPr>
          <p:cNvSpPr>
            <a:spLocks noGrp="1"/>
          </p:cNvSpPr>
          <p:nvPr>
            <p:ph type="ctrTitle"/>
          </p:nvPr>
        </p:nvSpPr>
        <p:spPr/>
        <p:txBody>
          <a:bodyPr/>
          <a:lstStyle/>
          <a:p>
            <a:r>
              <a:rPr lang="en-GB" b="1" dirty="0"/>
              <a:t>Decriminalisation of drugs in the UK </a:t>
            </a:r>
            <a:endParaRPr lang="en-GB" dirty="0"/>
          </a:p>
        </p:txBody>
      </p:sp>
      <p:sp>
        <p:nvSpPr>
          <p:cNvPr id="3" name="Subtitle 2">
            <a:extLst>
              <a:ext uri="{FF2B5EF4-FFF2-40B4-BE49-F238E27FC236}">
                <a16:creationId xmlns:a16="http://schemas.microsoft.com/office/drawing/2014/main" id="{D87F6043-5A04-4A5A-9098-A1D6ACC1F71C}"/>
              </a:ext>
            </a:extLst>
          </p:cNvPr>
          <p:cNvSpPr>
            <a:spLocks noGrp="1"/>
          </p:cNvSpPr>
          <p:nvPr>
            <p:ph type="subTitle" idx="1"/>
          </p:nvPr>
        </p:nvSpPr>
        <p:spPr/>
        <p:txBody>
          <a:bodyPr vert="horz" lIns="91440" tIns="45720" rIns="91440" bIns="45720" rtlCol="0" anchor="t">
            <a:normAutofit/>
          </a:bodyPr>
          <a:lstStyle/>
          <a:p>
            <a:r>
              <a:rPr lang="en-GB" dirty="0">
                <a:solidFill>
                  <a:schemeClr val="tx1"/>
                </a:solidFill>
              </a:rPr>
              <a:t>2026</a:t>
            </a:r>
          </a:p>
        </p:txBody>
      </p:sp>
    </p:spTree>
    <p:extLst>
      <p:ext uri="{BB962C8B-B14F-4D97-AF65-F5344CB8AC3E}">
        <p14:creationId xmlns:p14="http://schemas.microsoft.com/office/powerpoint/2010/main" val="2433236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97712"/>
            <a:ext cx="7886700" cy="659218"/>
          </a:xfrm>
        </p:spPr>
        <p:txBody>
          <a:bodyPr>
            <a:normAutofit fontScale="90000"/>
          </a:bodyPr>
          <a:lstStyle/>
          <a:p>
            <a:r>
              <a:rPr lang="en-GB" dirty="0"/>
              <a:t>History  </a:t>
            </a:r>
          </a:p>
        </p:txBody>
      </p:sp>
      <p:sp>
        <p:nvSpPr>
          <p:cNvPr id="3" name="Content Placeholder 2"/>
          <p:cNvSpPr>
            <a:spLocks noGrp="1"/>
          </p:cNvSpPr>
          <p:nvPr>
            <p:ph idx="1"/>
          </p:nvPr>
        </p:nvSpPr>
        <p:spPr>
          <a:xfrm>
            <a:off x="628650" y="1297172"/>
            <a:ext cx="7886700" cy="4192801"/>
          </a:xfrm>
        </p:spPr>
        <p:txBody>
          <a:bodyPr>
            <a:normAutofit fontScale="77500" lnSpcReduction="20000"/>
          </a:bodyPr>
          <a:lstStyle/>
          <a:p>
            <a:r>
              <a:rPr lang="en-GB" dirty="0"/>
              <a:t>At its height in 1922 the British Empire governed a fifth of the world’s population and a quarter of the world’s total land area</a:t>
            </a:r>
          </a:p>
          <a:p>
            <a:r>
              <a:rPr lang="en-GB" dirty="0"/>
              <a:t>British colonialism in the 19</a:t>
            </a:r>
            <a:r>
              <a:rPr lang="en-GB" baseline="30000" dirty="0"/>
              <a:t>th</a:t>
            </a:r>
            <a:r>
              <a:rPr lang="en-GB" dirty="0"/>
              <a:t> century traded opium </a:t>
            </a:r>
          </a:p>
          <a:p>
            <a:r>
              <a:rPr lang="en-GB" dirty="0"/>
              <a:t>1843 opium became the second largest source of revenue for India</a:t>
            </a:r>
          </a:p>
          <a:p>
            <a:r>
              <a:rPr lang="en-GB" dirty="0"/>
              <a:t>Great profits made that the British government in India became highly dependent on revenue from the opium trade to China</a:t>
            </a:r>
          </a:p>
          <a:p>
            <a:r>
              <a:rPr lang="en-GB" dirty="0"/>
              <a:t>At the same time Earl of Shaftesbury condemned the opium trade but Robert Peel (MP) discouraged him </a:t>
            </a:r>
          </a:p>
          <a:p>
            <a:endParaRPr lang="en-GB" dirty="0"/>
          </a:p>
        </p:txBody>
      </p:sp>
    </p:spTree>
    <p:extLst>
      <p:ext uri="{BB962C8B-B14F-4D97-AF65-F5344CB8AC3E}">
        <p14:creationId xmlns:p14="http://schemas.microsoft.com/office/powerpoint/2010/main" val="187479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12651"/>
            <a:ext cx="7886700" cy="733647"/>
          </a:xfrm>
        </p:spPr>
        <p:txBody>
          <a:bodyPr>
            <a:normAutofit fontScale="90000"/>
          </a:bodyPr>
          <a:lstStyle/>
          <a:p>
            <a:r>
              <a:rPr lang="en-GB" dirty="0"/>
              <a:t>History</a:t>
            </a:r>
          </a:p>
        </p:txBody>
      </p:sp>
      <p:sp>
        <p:nvSpPr>
          <p:cNvPr id="3" name="Content Placeholder 2"/>
          <p:cNvSpPr>
            <a:spLocks noGrp="1"/>
          </p:cNvSpPr>
          <p:nvPr>
            <p:ph idx="1"/>
          </p:nvPr>
        </p:nvSpPr>
        <p:spPr>
          <a:xfrm>
            <a:off x="628650" y="1084522"/>
            <a:ext cx="7886700" cy="4405452"/>
          </a:xfrm>
        </p:spPr>
        <p:txBody>
          <a:bodyPr>
            <a:normAutofit fontScale="85000" lnSpcReduction="10000"/>
          </a:bodyPr>
          <a:lstStyle/>
          <a:p>
            <a:r>
              <a:rPr lang="en-GB" dirty="0"/>
              <a:t>18</a:t>
            </a:r>
            <a:r>
              <a:rPr lang="en-GB" baseline="30000" dirty="0"/>
              <a:t>th</a:t>
            </a:r>
            <a:r>
              <a:rPr lang="en-GB" dirty="0"/>
              <a:t> &amp; early 19th centuries opium &amp; alcohol were being thought of as unsafe substance</a:t>
            </a:r>
          </a:p>
          <a:p>
            <a:r>
              <a:rPr lang="en-GB" dirty="0"/>
              <a:t>Growth of industry and capitalism needed disciplined and sober workforce</a:t>
            </a:r>
          </a:p>
          <a:p>
            <a:r>
              <a:rPr lang="en-GB" dirty="0"/>
              <a:t>A need need for self-control - Quakers began to change British public opinion drugs</a:t>
            </a:r>
          </a:p>
          <a:p>
            <a:r>
              <a:rPr lang="en-GB" dirty="0"/>
              <a:t>At the same time the opium trade was rising</a:t>
            </a:r>
          </a:p>
          <a:p>
            <a:r>
              <a:rPr lang="en-GB" dirty="0"/>
              <a:t>1874 Londoners founded the Society for the Suppression of the Opium Trade </a:t>
            </a:r>
          </a:p>
          <a:p>
            <a:pPr marL="0" indent="0">
              <a:buNone/>
            </a:pPr>
            <a:endParaRPr lang="en-GB" dirty="0"/>
          </a:p>
        </p:txBody>
      </p:sp>
    </p:spTree>
    <p:extLst>
      <p:ext uri="{BB962C8B-B14F-4D97-AF65-F5344CB8AC3E}">
        <p14:creationId xmlns:p14="http://schemas.microsoft.com/office/powerpoint/2010/main" val="1070225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5" descr="laudanum-mad-et-len.jpg"/>
          <p:cNvPicPr>
            <a:picLocks noChangeAspect="1"/>
          </p:cNvPicPr>
          <p:nvPr/>
        </p:nvPicPr>
        <p:blipFill>
          <a:blip r:embed="rId3">
            <a:extLst>
              <a:ext uri="{28A0092B-C50C-407E-A947-70E740481C1C}">
                <a14:useLocalDpi xmlns:a14="http://schemas.microsoft.com/office/drawing/2010/main" val="0"/>
              </a:ext>
            </a:extLst>
          </a:blip>
          <a:srcRect l="31245" r="32074"/>
          <a:stretch>
            <a:fillRect/>
          </a:stretch>
        </p:blipFill>
        <p:spPr bwMode="auto">
          <a:xfrm>
            <a:off x="1439467" y="1854994"/>
            <a:ext cx="1674019" cy="340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4" name="Titel 1"/>
          <p:cNvSpPr>
            <a:spLocks noGrp="1"/>
          </p:cNvSpPr>
          <p:nvPr>
            <p:ph type="title"/>
          </p:nvPr>
        </p:nvSpPr>
        <p:spPr/>
        <p:txBody>
          <a:bodyPr/>
          <a:lstStyle/>
          <a:p>
            <a:pPr algn="ctr" eaLnBrk="1" hangingPunct="1">
              <a:defRPr/>
            </a:pPr>
            <a:r>
              <a:rPr lang="nl-NL" altLang="x-none" b="1" i="1" dirty="0">
                <a:latin typeface="+mn-lt"/>
              </a:rPr>
              <a:t>Pharmaceutical preparations  </a:t>
            </a:r>
            <a:endParaRPr lang="nl-NL" altLang="x-none" dirty="0">
              <a:latin typeface="+mn-lt"/>
            </a:endParaRPr>
          </a:p>
        </p:txBody>
      </p:sp>
      <p:pic>
        <p:nvPicPr>
          <p:cNvPr id="8196" name="Picture 6" descr="http://upload.wikimedia.org/wikipedia/commons/thumb/f/ff/Bayer_Heroin_bottle.jpg/220px-Bayer_Heroin_bottl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89635" y="2457450"/>
            <a:ext cx="2051447" cy="300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2976" y="2619375"/>
            <a:ext cx="1222772"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8" descr="cannabisindicaextract_0.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246019" y="2564606"/>
            <a:ext cx="1296591" cy="256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7370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E755E70-C53E-8596-1CF7-412A40374380}"/>
              </a:ext>
            </a:extLst>
          </p:cNvPr>
          <p:cNvSpPr>
            <a:spLocks noGrp="1"/>
          </p:cNvSpPr>
          <p:nvPr>
            <p:ph type="title"/>
          </p:nvPr>
        </p:nvSpPr>
        <p:spPr>
          <a:xfrm>
            <a:off x="457200" y="274638"/>
            <a:ext cx="8229600" cy="615699"/>
          </a:xfrm>
        </p:spPr>
        <p:txBody>
          <a:bodyPr>
            <a:normAutofit/>
          </a:bodyPr>
          <a:lstStyle/>
          <a:p>
            <a:r>
              <a:rPr lang="en-US" sz="2800" dirty="0"/>
              <a:t>Cola</a:t>
            </a:r>
          </a:p>
        </p:txBody>
      </p:sp>
      <p:sp>
        <p:nvSpPr>
          <p:cNvPr id="3" name="Content Placeholder 2"/>
          <p:cNvSpPr>
            <a:spLocks noGrp="1"/>
          </p:cNvSpPr>
          <p:nvPr>
            <p:ph sz="half" idx="1"/>
          </p:nvPr>
        </p:nvSpPr>
        <p:spPr>
          <a:xfrm>
            <a:off x="457200" y="890337"/>
            <a:ext cx="4860758" cy="4698904"/>
          </a:xfrm>
        </p:spPr>
        <p:txBody>
          <a:bodyPr>
            <a:normAutofit/>
          </a:bodyPr>
          <a:lstStyle/>
          <a:p>
            <a:pPr>
              <a:lnSpc>
                <a:spcPct val="90000"/>
              </a:lnSpc>
            </a:pPr>
            <a:endParaRPr lang="en-GB" sz="1600" dirty="0"/>
          </a:p>
          <a:p>
            <a:pPr>
              <a:lnSpc>
                <a:spcPct val="90000"/>
              </a:lnSpc>
            </a:pPr>
            <a:r>
              <a:rPr lang="en-GB" sz="2000" dirty="0">
                <a:latin typeface="Calibri" panose="020F0502020204030204" pitchFamily="34" charset="0"/>
                <a:cs typeface="Calibri" panose="020F0502020204030204" pitchFamily="34" charset="0"/>
              </a:rPr>
              <a:t>The drink's name refers to two of its original ingredients: coca leaves, and Kola nuts (a source of caffeine) 1885</a:t>
            </a:r>
          </a:p>
          <a:p>
            <a:pPr>
              <a:lnSpc>
                <a:spcPct val="90000"/>
              </a:lnSpc>
            </a:pPr>
            <a:endParaRPr lang="en-GB" sz="2000" b="0" i="0" dirty="0">
              <a:effectLst/>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T</a:t>
            </a:r>
            <a:r>
              <a:rPr lang="en-GB" sz="2000" b="0" i="0" dirty="0">
                <a:effectLst/>
                <a:latin typeface="Calibri" panose="020F0502020204030204" pitchFamily="34" charset="0"/>
                <a:cs typeface="Calibri" panose="020F0502020204030204" pitchFamily="34" charset="0"/>
              </a:rPr>
              <a:t>he first bottle of Coca-Cola contained around 3.5 grams of cocaine. </a:t>
            </a:r>
          </a:p>
          <a:p>
            <a:pPr>
              <a:lnSpc>
                <a:spcPct val="90000"/>
              </a:lnSpc>
            </a:pPr>
            <a:r>
              <a:rPr lang="en-GB" sz="2000" dirty="0">
                <a:latin typeface="Calibri" panose="020F0502020204030204" pitchFamily="34" charset="0"/>
                <a:cs typeface="Calibri" panose="020F0502020204030204" pitchFamily="34" charset="0"/>
              </a:rPr>
              <a:t>The cocaine found in coca causes an increase in brain activity and have numbing effect &amp; highly addictive.</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1903 stopped using fresh coca leaves to dry coca leaves.</a:t>
            </a:r>
            <a:endParaRPr lang="en-GB" sz="1600" dirty="0"/>
          </a:p>
          <a:p>
            <a:pPr marL="0" indent="0">
              <a:lnSpc>
                <a:spcPct val="90000"/>
              </a:lnSpc>
              <a:buNone/>
            </a:pPr>
            <a:endParaRPr lang="en-GB" sz="1600" dirty="0"/>
          </a:p>
          <a:p>
            <a:pPr>
              <a:lnSpc>
                <a:spcPct val="90000"/>
              </a:lnSpc>
            </a:pPr>
            <a:endParaRPr lang="en-GB" sz="1100" dirty="0"/>
          </a:p>
        </p:txBody>
      </p:sp>
      <p:pic>
        <p:nvPicPr>
          <p:cNvPr id="5" name="Picture 4"/>
          <p:cNvPicPr>
            <a:picLocks noChangeAspect="1"/>
          </p:cNvPicPr>
          <p:nvPr/>
        </p:nvPicPr>
        <p:blipFill>
          <a:blip r:embed="rId2"/>
          <a:stretch>
            <a:fillRect/>
          </a:stretch>
        </p:blipFill>
        <p:spPr>
          <a:xfrm>
            <a:off x="5498432" y="1600201"/>
            <a:ext cx="3138810" cy="3989040"/>
          </a:xfrm>
          <a:prstGeom prst="rect">
            <a:avLst/>
          </a:prstGeom>
          <a:noFill/>
        </p:spPr>
      </p:pic>
    </p:spTree>
    <p:extLst>
      <p:ext uri="{BB962C8B-B14F-4D97-AF65-F5344CB8AC3E}">
        <p14:creationId xmlns:p14="http://schemas.microsoft.com/office/powerpoint/2010/main" val="2426843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el 1"/>
          <p:cNvSpPr>
            <a:spLocks noGrp="1"/>
          </p:cNvSpPr>
          <p:nvPr>
            <p:ph type="title"/>
          </p:nvPr>
        </p:nvSpPr>
        <p:spPr>
          <a:xfrm>
            <a:off x="1656161" y="1063229"/>
            <a:ext cx="6001940" cy="857250"/>
          </a:xfrm>
        </p:spPr>
        <p:txBody>
          <a:bodyPr/>
          <a:lstStyle/>
          <a:p>
            <a:pPr algn="ctr" eaLnBrk="1" hangingPunct="1"/>
            <a:r>
              <a:rPr lang="en-GB" altLang="en-US" sz="3000" b="1" i="1" dirty="0"/>
              <a:t>UN Conventions</a:t>
            </a:r>
            <a:endParaRPr lang="nl-NL" altLang="en-US" sz="3000" dirty="0"/>
          </a:p>
        </p:txBody>
      </p:sp>
      <p:sp>
        <p:nvSpPr>
          <p:cNvPr id="3" name="Tijdelijke aanduiding voor inhoud 2"/>
          <p:cNvSpPr>
            <a:spLocks noGrp="1"/>
          </p:cNvSpPr>
          <p:nvPr>
            <p:ph idx="1"/>
          </p:nvPr>
        </p:nvSpPr>
        <p:spPr>
          <a:xfrm>
            <a:off x="2265829" y="2057401"/>
            <a:ext cx="6118412" cy="3394472"/>
          </a:xfrm>
        </p:spPr>
        <p:txBody>
          <a:bodyPr rtlCol="0">
            <a:normAutofit fontScale="70000" lnSpcReduction="20000"/>
          </a:bodyPr>
          <a:lstStyle/>
          <a:p>
            <a:pPr>
              <a:defRPr/>
            </a:pPr>
            <a:r>
              <a:rPr lang="en-GB" b="1" dirty="0"/>
              <a:t>1912 The Hague Opium Convention: </a:t>
            </a:r>
          </a:p>
          <a:p>
            <a:pPr>
              <a:spcAft>
                <a:spcPts val="450"/>
              </a:spcAft>
              <a:buNone/>
              <a:defRPr/>
            </a:pPr>
            <a:r>
              <a:rPr lang="en-GB" dirty="0"/>
              <a:t>	basic principles for regulating the international trade of opium; gradual suppression of opium smoking; limitation of morphine and cocaine to </a:t>
            </a:r>
            <a:r>
              <a:rPr lang="en-GB" b="1" dirty="0"/>
              <a:t>“medical and legitimate”</a:t>
            </a:r>
            <a:r>
              <a:rPr lang="en-GB" dirty="0"/>
              <a:t> needs </a:t>
            </a:r>
          </a:p>
          <a:p>
            <a:pPr>
              <a:defRPr/>
            </a:pPr>
            <a:r>
              <a:rPr lang="en-GB" b="1" dirty="0"/>
              <a:t>1925 Geneva Convention: </a:t>
            </a:r>
          </a:p>
          <a:p>
            <a:pPr>
              <a:spcAft>
                <a:spcPts val="450"/>
              </a:spcAft>
              <a:buNone/>
              <a:defRPr/>
            </a:pPr>
            <a:r>
              <a:rPr lang="en-GB" dirty="0"/>
              <a:t>	import certificate and export authorisation</a:t>
            </a:r>
          </a:p>
          <a:p>
            <a:pPr>
              <a:defRPr/>
            </a:pPr>
            <a:r>
              <a:rPr lang="en-GB" b="1" dirty="0"/>
              <a:t>1931 Limitation Convention: </a:t>
            </a:r>
          </a:p>
          <a:p>
            <a:pPr>
              <a:buNone/>
              <a:defRPr/>
            </a:pPr>
            <a:r>
              <a:rPr lang="en-GB" dirty="0"/>
              <a:t>	estimates and requirements system </a:t>
            </a:r>
            <a:endParaRPr lang="nl-NL" dirty="0"/>
          </a:p>
        </p:txBody>
      </p:sp>
      <p:pic>
        <p:nvPicPr>
          <p:cNvPr id="614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120" y="1920478"/>
            <a:ext cx="1188244" cy="3537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06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p:cNvSpPr>
            <a:spLocks noGrp="1"/>
          </p:cNvSpPr>
          <p:nvPr>
            <p:ph type="title"/>
          </p:nvPr>
        </p:nvSpPr>
        <p:spPr>
          <a:xfrm>
            <a:off x="1709737" y="414779"/>
            <a:ext cx="5948363" cy="914400"/>
          </a:xfrm>
        </p:spPr>
        <p:txBody>
          <a:bodyPr>
            <a:normAutofit fontScale="90000"/>
          </a:bodyPr>
          <a:lstStyle/>
          <a:p>
            <a:pPr eaLnBrk="1" hangingPunct="1"/>
            <a:r>
              <a:rPr lang="nl-NL" altLang="en-US" sz="3000" b="1" i="1" dirty="0"/>
              <a:t>Towards a global prohibition Regime</a:t>
            </a:r>
            <a:endParaRPr lang="nl-NL" altLang="en-US" sz="3000" dirty="0"/>
          </a:p>
        </p:txBody>
      </p:sp>
      <p:sp>
        <p:nvSpPr>
          <p:cNvPr id="3" name="Tijdelijke aanduiding voor inhoud 2"/>
          <p:cNvSpPr>
            <a:spLocks noGrp="1"/>
          </p:cNvSpPr>
          <p:nvPr>
            <p:ph idx="1"/>
          </p:nvPr>
        </p:nvSpPr>
        <p:spPr>
          <a:xfrm>
            <a:off x="781050" y="1480009"/>
            <a:ext cx="7658100" cy="3971866"/>
          </a:xfrm>
        </p:spPr>
        <p:txBody>
          <a:bodyPr rtlCol="0">
            <a:normAutofit fontScale="70000" lnSpcReduction="20000"/>
          </a:bodyPr>
          <a:lstStyle/>
          <a:p>
            <a:pPr>
              <a:spcAft>
                <a:spcPts val="450"/>
              </a:spcAft>
              <a:defRPr/>
            </a:pPr>
            <a:r>
              <a:rPr lang="en-GB" b="1" dirty="0"/>
              <a:t>Alcohol prohibition </a:t>
            </a:r>
            <a:r>
              <a:rPr lang="en-GB" dirty="0"/>
              <a:t>(1920-1933) in the USA – a ban on the production, importation, transportation, and sale of alcohol</a:t>
            </a:r>
          </a:p>
          <a:p>
            <a:pPr>
              <a:spcAft>
                <a:spcPts val="450"/>
              </a:spcAft>
              <a:defRPr/>
            </a:pPr>
            <a:r>
              <a:rPr lang="en-GB" b="1" dirty="0"/>
              <a:t>1936 Trafficking Convention: </a:t>
            </a:r>
            <a:r>
              <a:rPr lang="en-GB" dirty="0"/>
              <a:t>introducing a punitive criminal law framework but only 13 countries sign and World War II interrupts implementation</a:t>
            </a:r>
          </a:p>
          <a:p>
            <a:pPr>
              <a:spcAft>
                <a:spcPts val="450"/>
              </a:spcAft>
              <a:defRPr/>
            </a:pPr>
            <a:r>
              <a:rPr lang="en-GB" b="1" dirty="0"/>
              <a:t>1953 Opium Protocol: </a:t>
            </a:r>
            <a:r>
              <a:rPr lang="en-GB" dirty="0"/>
              <a:t>restriction of the number of opium-producing countries </a:t>
            </a:r>
          </a:p>
          <a:p>
            <a:pPr>
              <a:spcAft>
                <a:spcPts val="450"/>
              </a:spcAft>
              <a:defRPr/>
            </a:pPr>
            <a:r>
              <a:rPr lang="en-GB" b="1" dirty="0"/>
              <a:t>Draft</a:t>
            </a:r>
            <a:r>
              <a:rPr lang="en-GB" dirty="0"/>
              <a:t> </a:t>
            </a:r>
            <a:r>
              <a:rPr lang="en-GB" b="1" dirty="0"/>
              <a:t>Single convention: </a:t>
            </a:r>
            <a:r>
              <a:rPr lang="en-GB" dirty="0"/>
              <a:t>authorised opium producers Afghanistan, Bulgaria, Burma, India, Iran, North-Vietnam, Pakistan, Turkey, USSR and Yugoslavia</a:t>
            </a:r>
          </a:p>
          <a:p>
            <a:pPr>
              <a:defRPr/>
            </a:pPr>
            <a:endParaRPr lang="nl-NL" dirty="0"/>
          </a:p>
        </p:txBody>
      </p:sp>
    </p:spTree>
    <p:extLst>
      <p:ext uri="{BB962C8B-B14F-4D97-AF65-F5344CB8AC3E}">
        <p14:creationId xmlns:p14="http://schemas.microsoft.com/office/powerpoint/2010/main" val="252351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International Drug Control Conventions</a:t>
            </a:r>
          </a:p>
        </p:txBody>
      </p:sp>
      <p:sp>
        <p:nvSpPr>
          <p:cNvPr id="3" name="Content Placeholder 2"/>
          <p:cNvSpPr>
            <a:spLocks noGrp="1"/>
          </p:cNvSpPr>
          <p:nvPr>
            <p:ph idx="1"/>
          </p:nvPr>
        </p:nvSpPr>
        <p:spPr/>
        <p:txBody>
          <a:bodyPr>
            <a:normAutofit fontScale="85000" lnSpcReduction="10000"/>
          </a:bodyPr>
          <a:lstStyle/>
          <a:p>
            <a:r>
              <a:rPr lang="en-GB" dirty="0"/>
              <a:t>This publication contains the texts of the three main international drug control conventions: </a:t>
            </a:r>
          </a:p>
          <a:p>
            <a:r>
              <a:rPr lang="en-GB" dirty="0"/>
              <a:t>The Single Convention on Narcotic Drugs of 1961 </a:t>
            </a:r>
          </a:p>
          <a:p>
            <a:r>
              <a:rPr lang="en-GB" dirty="0"/>
              <a:t>The Convention on Psychotropic Substances of 1971</a:t>
            </a:r>
          </a:p>
          <a:p>
            <a:r>
              <a:rPr lang="en-GB" dirty="0"/>
              <a:t>United Nations Convention against Illicit Traffic in Narcotic Drugs and Psychotropic Substances of 1988</a:t>
            </a:r>
          </a:p>
        </p:txBody>
      </p:sp>
    </p:spTree>
    <p:extLst>
      <p:ext uri="{BB962C8B-B14F-4D97-AF65-F5344CB8AC3E}">
        <p14:creationId xmlns:p14="http://schemas.microsoft.com/office/powerpoint/2010/main" val="3837811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43457"/>
          </a:xfrm>
        </p:spPr>
        <p:txBody>
          <a:bodyPr>
            <a:normAutofit fontScale="90000"/>
          </a:bodyPr>
          <a:lstStyle/>
          <a:p>
            <a:br>
              <a:rPr lang="en-GB" b="1" dirty="0"/>
            </a:br>
            <a:r>
              <a:rPr lang="en-GB" sz="3100" b="1" dirty="0"/>
              <a:t>Single Convention on Drugs1961</a:t>
            </a:r>
            <a:br>
              <a:rPr lang="en-GB" sz="3100" b="1" dirty="0"/>
            </a:br>
            <a:endParaRPr lang="en-GB" sz="3100" dirty="0"/>
          </a:p>
        </p:txBody>
      </p:sp>
      <p:sp>
        <p:nvSpPr>
          <p:cNvPr id="3" name="Content Placeholder 2"/>
          <p:cNvSpPr>
            <a:spLocks noGrp="1"/>
          </p:cNvSpPr>
          <p:nvPr>
            <p:ph idx="1"/>
          </p:nvPr>
        </p:nvSpPr>
        <p:spPr>
          <a:xfrm>
            <a:off x="457200" y="1395167"/>
            <a:ext cx="8229600" cy="4225761"/>
          </a:xfrm>
        </p:spPr>
        <p:txBody>
          <a:bodyPr>
            <a:normAutofit fontScale="85000" lnSpcReduction="20000"/>
          </a:bodyPr>
          <a:lstStyle/>
          <a:p>
            <a:r>
              <a:rPr lang="en-GB" dirty="0"/>
              <a:t>Convention aims to combat drug abuse by coordinated international action. </a:t>
            </a:r>
          </a:p>
          <a:p>
            <a:r>
              <a:rPr lang="en-GB" dirty="0"/>
              <a:t>Two forms of intervention and control that work together. </a:t>
            </a:r>
          </a:p>
          <a:p>
            <a:r>
              <a:rPr lang="en-GB" dirty="0"/>
              <a:t>First, it seeks to limit the possession, use, trade in, distribution, import, export, manufacture and production of drugs exclusively to medical and scientific purposes. </a:t>
            </a:r>
          </a:p>
          <a:p>
            <a:r>
              <a:rPr lang="en-GB" dirty="0"/>
              <a:t>Second, it combats drug trafficking through international cooperation to deter and discourage drug traffickers.</a:t>
            </a:r>
          </a:p>
          <a:p>
            <a:pPr marL="0" indent="0">
              <a:buNone/>
            </a:pPr>
            <a:endParaRPr lang="en-GB" dirty="0"/>
          </a:p>
        </p:txBody>
      </p:sp>
      <p:pic>
        <p:nvPicPr>
          <p:cNvPr id="4" name="Picture 4" descr="UN logo.jpe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93930" y="973252"/>
            <a:ext cx="848585" cy="636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0624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100 years on drug control</a:t>
            </a:r>
          </a:p>
        </p:txBody>
      </p:sp>
      <p:sp>
        <p:nvSpPr>
          <p:cNvPr id="3" name="Content Placeholder 2"/>
          <p:cNvSpPr>
            <a:spLocks noGrp="1"/>
          </p:cNvSpPr>
          <p:nvPr>
            <p:ph idx="1"/>
          </p:nvPr>
        </p:nvSpPr>
        <p:spPr/>
        <p:txBody>
          <a:bodyPr/>
          <a:lstStyle/>
          <a:p>
            <a:r>
              <a:rPr lang="en-GB" dirty="0">
                <a:hlinkClick r:id="rId3"/>
              </a:rPr>
              <a:t>https://www.unodc.org/documents/wdr/WDR_2008/timeline_E_PRINT.pdf</a:t>
            </a:r>
            <a:endParaRPr lang="en-GB" dirty="0"/>
          </a:p>
        </p:txBody>
      </p:sp>
    </p:spTree>
    <p:extLst>
      <p:ext uri="{BB962C8B-B14F-4D97-AF65-F5344CB8AC3E}">
        <p14:creationId xmlns:p14="http://schemas.microsoft.com/office/powerpoint/2010/main" val="3192789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04D5B-4C4D-1ECF-4035-B1BBC725C2A2}"/>
              </a:ext>
            </a:extLst>
          </p:cNvPr>
          <p:cNvSpPr>
            <a:spLocks noGrp="1"/>
          </p:cNvSpPr>
          <p:nvPr>
            <p:ph type="title"/>
          </p:nvPr>
        </p:nvSpPr>
        <p:spPr/>
        <p:txBody>
          <a:bodyPr/>
          <a:lstStyle/>
          <a:p>
            <a:r>
              <a:rPr lang="en-GB" dirty="0"/>
              <a:t>War on Drugs </a:t>
            </a:r>
          </a:p>
        </p:txBody>
      </p:sp>
      <p:sp>
        <p:nvSpPr>
          <p:cNvPr id="3" name="Content Placeholder 2">
            <a:extLst>
              <a:ext uri="{FF2B5EF4-FFF2-40B4-BE49-F238E27FC236}">
                <a16:creationId xmlns:a16="http://schemas.microsoft.com/office/drawing/2014/main" id="{4FD93CEF-6C00-C841-4FB9-E25A2A856987}"/>
              </a:ext>
            </a:extLst>
          </p:cNvPr>
          <p:cNvSpPr>
            <a:spLocks noGrp="1"/>
          </p:cNvSpPr>
          <p:nvPr>
            <p:ph idx="1"/>
          </p:nvPr>
        </p:nvSpPr>
        <p:spPr/>
        <p:txBody>
          <a:bodyPr>
            <a:normAutofit fontScale="85000" lnSpcReduction="10000"/>
          </a:bodyPr>
          <a:lstStyle/>
          <a:p>
            <a:r>
              <a:rPr lang="en-GB" dirty="0">
                <a:solidFill>
                  <a:srgbClr val="202122"/>
                </a:solidFill>
                <a:latin typeface="Arial" panose="020B0604020202020204" pitchFamily="34" charset="0"/>
              </a:rPr>
              <a:t>A </a:t>
            </a:r>
            <a:r>
              <a:rPr lang="en-GB" b="0" i="0" dirty="0">
                <a:solidFill>
                  <a:srgbClr val="202122"/>
                </a:solidFill>
                <a:effectLst/>
                <a:latin typeface="Arial" panose="020B0604020202020204" pitchFamily="34" charset="0"/>
              </a:rPr>
              <a:t>policy of a global campaign led by USA federal government to tackle illegal drug trade.</a:t>
            </a:r>
          </a:p>
          <a:p>
            <a:r>
              <a:rPr lang="en-GB" dirty="0">
                <a:solidFill>
                  <a:srgbClr val="202122"/>
                </a:solidFill>
                <a:latin typeface="Arial" panose="020B0604020202020204" pitchFamily="34" charset="0"/>
              </a:rPr>
              <a:t>P</a:t>
            </a:r>
            <a:r>
              <a:rPr lang="en-GB" b="0" i="0" dirty="0">
                <a:solidFill>
                  <a:srgbClr val="202122"/>
                </a:solidFill>
                <a:effectLst/>
                <a:latin typeface="Arial" panose="020B0604020202020204" pitchFamily="34" charset="0"/>
              </a:rPr>
              <a:t>olicies that were intended to discourage the production, distribution, and consumption of illegal drugs. </a:t>
            </a:r>
          </a:p>
          <a:p>
            <a:endParaRPr lang="en-GB" b="0" i="0" dirty="0">
              <a:solidFill>
                <a:srgbClr val="202122"/>
              </a:solidFill>
              <a:effectLst/>
              <a:latin typeface="Arial" panose="020B0604020202020204" pitchFamily="34" charset="0"/>
            </a:endParaRPr>
          </a:p>
          <a:p>
            <a:pPr marL="0" indent="0" algn="ctr">
              <a:buNone/>
            </a:pPr>
            <a:r>
              <a:rPr lang="en-GB" sz="3200" dirty="0">
                <a:latin typeface="Arial" panose="020B0604020202020204" pitchFamily="34" charset="0"/>
                <a:cs typeface="Arial" panose="020B0604020202020204" pitchFamily="34" charset="0"/>
              </a:rPr>
              <a:t>“</a:t>
            </a:r>
            <a:r>
              <a:rPr lang="en-GB" sz="3200" i="1" dirty="0">
                <a:latin typeface="Arial" panose="020B0604020202020204" pitchFamily="34" charset="0"/>
                <a:cs typeface="Arial" panose="020B0604020202020204" pitchFamily="34" charset="0"/>
              </a:rPr>
              <a:t>Drugs are the USA’s public enemy number one</a:t>
            </a:r>
            <a:r>
              <a:rPr lang="en-GB" sz="3200" dirty="0">
                <a:latin typeface="Arial" panose="020B0604020202020204" pitchFamily="34" charset="0"/>
                <a:cs typeface="Arial" panose="020B0604020202020204" pitchFamily="34" charset="0"/>
              </a:rPr>
              <a:t>”</a:t>
            </a:r>
          </a:p>
          <a:p>
            <a:pPr marL="0" indent="0" algn="r">
              <a:buNone/>
            </a:pPr>
            <a:r>
              <a:rPr lang="en-GB" sz="3200" dirty="0">
                <a:latin typeface="Arial" panose="020B0604020202020204" pitchFamily="34" charset="0"/>
                <a:cs typeface="Arial" panose="020B0604020202020204" pitchFamily="34" charset="0"/>
              </a:rPr>
              <a:t>President Nixon, (1971)</a:t>
            </a:r>
          </a:p>
          <a:p>
            <a:endParaRPr lang="en-GB" b="0" i="0" dirty="0">
              <a:solidFill>
                <a:srgbClr val="202122"/>
              </a:solidFill>
              <a:effectLst/>
              <a:latin typeface="Arial" panose="020B0604020202020204" pitchFamily="34" charset="0"/>
            </a:endParaRPr>
          </a:p>
        </p:txBody>
      </p:sp>
    </p:spTree>
    <p:extLst>
      <p:ext uri="{BB962C8B-B14F-4D97-AF65-F5344CB8AC3E}">
        <p14:creationId xmlns:p14="http://schemas.microsoft.com/office/powerpoint/2010/main" val="4191949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235" y="177693"/>
            <a:ext cx="7886700" cy="736706"/>
          </a:xfrm>
        </p:spPr>
        <p:txBody>
          <a:bodyPr>
            <a:normAutofit/>
          </a:bodyPr>
          <a:lstStyle/>
          <a:p>
            <a:r>
              <a:rPr lang="en-GB" sz="2800" dirty="0">
                <a:latin typeface="Arial" panose="020B0604020202020204" pitchFamily="34" charset="0"/>
                <a:cs typeface="Arial" panose="020B0604020202020204" pitchFamily="34" charset="0"/>
              </a:rPr>
              <a:t>War on Drugs </a:t>
            </a:r>
            <a:br>
              <a:rPr lang="en-GB" sz="800" i="1" dirty="0">
                <a:latin typeface="Arial" panose="020B0604020202020204" pitchFamily="34" charset="0"/>
                <a:cs typeface="Arial" panose="020B0604020202020204" pitchFamily="34" charset="0"/>
              </a:rPr>
            </a:br>
            <a:endParaRPr lang="en-GB" sz="800" dirty="0"/>
          </a:p>
        </p:txBody>
      </p:sp>
      <p:sp>
        <p:nvSpPr>
          <p:cNvPr id="3" name="Content Placeholder 2"/>
          <p:cNvSpPr>
            <a:spLocks noGrp="1"/>
          </p:cNvSpPr>
          <p:nvPr>
            <p:ph idx="1"/>
          </p:nvPr>
        </p:nvSpPr>
        <p:spPr>
          <a:xfrm>
            <a:off x="254524" y="1058091"/>
            <a:ext cx="8260826" cy="4431882"/>
          </a:xfrm>
        </p:spPr>
        <p:txBody>
          <a:bodyPr>
            <a:normAutofit/>
          </a:bodyPr>
          <a:lstStyle/>
          <a:p>
            <a:pPr marL="0" indent="0" algn="ctr">
              <a:buNone/>
            </a:pPr>
            <a:r>
              <a:rPr lang="en-GB" sz="2600" i="1" dirty="0">
                <a:latin typeface="Arial" panose="020B0604020202020204" pitchFamily="34" charset="0"/>
                <a:cs typeface="Arial" panose="020B0604020202020204" pitchFamily="34" charset="0"/>
              </a:rPr>
              <a:t>“The global war on drugs has failed, with devastating consequences for individuals and societies around the world”.</a:t>
            </a:r>
          </a:p>
          <a:p>
            <a:pPr marL="0" indent="0" algn="r">
              <a:buNone/>
            </a:pPr>
            <a:r>
              <a:rPr lang="en-GB" sz="2000" i="1" dirty="0">
                <a:latin typeface="Arial" panose="020B0604020202020204" pitchFamily="34" charset="0"/>
                <a:cs typeface="Arial" panose="020B0604020202020204" pitchFamily="34" charset="0"/>
              </a:rPr>
              <a:t>Global Commission on Drugs Policy, 2011</a:t>
            </a:r>
          </a:p>
          <a:p>
            <a:pPr marL="0" indent="0">
              <a:buNone/>
            </a:pPr>
            <a:r>
              <a:rPr lang="en-GB" sz="2400" dirty="0"/>
              <a:t>UK Government (March 2022):</a:t>
            </a:r>
          </a:p>
          <a:p>
            <a:r>
              <a:rPr lang="en-GB" sz="2400" b="0" i="0" dirty="0">
                <a:solidFill>
                  <a:srgbClr val="000000"/>
                </a:solidFill>
                <a:effectLst/>
                <a:latin typeface="Calibri" panose="020F0502020204030204" pitchFamily="34" charset="0"/>
              </a:rPr>
              <a:t>The so-called “war on drugs” has failed</a:t>
            </a:r>
          </a:p>
          <a:p>
            <a:r>
              <a:rPr lang="en-GB" sz="2400" b="0" i="0" dirty="0">
                <a:solidFill>
                  <a:srgbClr val="000000"/>
                </a:solidFill>
                <a:effectLst/>
                <a:latin typeface="Calibri" panose="020F0502020204030204" pitchFamily="34" charset="0"/>
              </a:rPr>
              <a:t>$100 billion is spent on the “war on drugs”, while the global drug market’s annual turnover is estimated at $500 billion</a:t>
            </a:r>
          </a:p>
          <a:p>
            <a:r>
              <a:rPr lang="en-GB" sz="2400" dirty="0">
                <a:solidFill>
                  <a:srgbClr val="000000"/>
                </a:solidFill>
                <a:latin typeface="Calibri" panose="020F0502020204030204" pitchFamily="34" charset="0"/>
              </a:rPr>
              <a:t>Increase harm and deaths caused by drugs</a:t>
            </a:r>
            <a:endParaRPr lang="en-GB" sz="2400" dirty="0"/>
          </a:p>
        </p:txBody>
      </p:sp>
    </p:spTree>
    <p:extLst>
      <p:ext uri="{BB962C8B-B14F-4D97-AF65-F5344CB8AC3E}">
        <p14:creationId xmlns:p14="http://schemas.microsoft.com/office/powerpoint/2010/main" val="2042437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B2F0A-4830-375B-9A03-F21B711978AC}"/>
              </a:ext>
            </a:extLst>
          </p:cNvPr>
          <p:cNvSpPr>
            <a:spLocks noGrp="1"/>
          </p:cNvSpPr>
          <p:nvPr>
            <p:ph type="title"/>
          </p:nvPr>
        </p:nvSpPr>
        <p:spPr>
          <a:xfrm>
            <a:off x="457200" y="274638"/>
            <a:ext cx="8229600" cy="620712"/>
          </a:xfrm>
        </p:spPr>
        <p:txBody>
          <a:bodyPr>
            <a:normAutofit fontScale="90000"/>
          </a:bodyPr>
          <a:lstStyle/>
          <a:p>
            <a:r>
              <a:rPr lang="en-GB" dirty="0"/>
              <a:t>United Office on Drugs &amp; Crime</a:t>
            </a:r>
          </a:p>
        </p:txBody>
      </p:sp>
      <p:sp>
        <p:nvSpPr>
          <p:cNvPr id="3" name="Content Placeholder 2">
            <a:extLst>
              <a:ext uri="{FF2B5EF4-FFF2-40B4-BE49-F238E27FC236}">
                <a16:creationId xmlns:a16="http://schemas.microsoft.com/office/drawing/2014/main" id="{9DABD5C4-4895-986D-5718-C608B4D255BF}"/>
              </a:ext>
            </a:extLst>
          </p:cNvPr>
          <p:cNvSpPr>
            <a:spLocks noGrp="1"/>
          </p:cNvSpPr>
          <p:nvPr>
            <p:ph idx="1"/>
          </p:nvPr>
        </p:nvSpPr>
        <p:spPr/>
        <p:txBody>
          <a:bodyPr>
            <a:normAutofit/>
          </a:bodyPr>
          <a:lstStyle/>
          <a:p>
            <a:r>
              <a:rPr lang="en-GB" b="0" i="0" dirty="0">
                <a:effectLst/>
                <a:latin typeface="Google Sans"/>
              </a:rPr>
              <a:t>In 2021, 1 in every 17 people aged 15–64 in the world had used a drug in the past 12 months. </a:t>
            </a:r>
          </a:p>
          <a:p>
            <a:r>
              <a:rPr lang="en-GB" b="0" i="0" dirty="0">
                <a:effectLst/>
                <a:latin typeface="Google Sans"/>
              </a:rPr>
              <a:t>The estimated number of users grew from 240 million in 2011 to 296 million in 2021 (5.8 per cent of the global population aged 15–64). This is a 23 per cent increase</a:t>
            </a:r>
            <a:endParaRPr lang="en-GB" dirty="0"/>
          </a:p>
        </p:txBody>
      </p:sp>
    </p:spTree>
    <p:extLst>
      <p:ext uri="{BB962C8B-B14F-4D97-AF65-F5344CB8AC3E}">
        <p14:creationId xmlns:p14="http://schemas.microsoft.com/office/powerpoint/2010/main" val="1366183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92E4-BF74-E7E1-F08D-CFDAEC950A62}"/>
              </a:ext>
            </a:extLst>
          </p:cNvPr>
          <p:cNvSpPr>
            <a:spLocks noGrp="1"/>
          </p:cNvSpPr>
          <p:nvPr>
            <p:ph type="title"/>
          </p:nvPr>
        </p:nvSpPr>
        <p:spPr>
          <a:xfrm>
            <a:off x="457200" y="274638"/>
            <a:ext cx="8229600" cy="830262"/>
          </a:xfrm>
        </p:spPr>
        <p:txBody>
          <a:bodyPr/>
          <a:lstStyle/>
          <a:p>
            <a:r>
              <a:rPr lang="en-GB" dirty="0"/>
              <a:t>Which Drugs?</a:t>
            </a:r>
          </a:p>
        </p:txBody>
      </p:sp>
      <p:sp>
        <p:nvSpPr>
          <p:cNvPr id="3" name="Content Placeholder 2">
            <a:extLst>
              <a:ext uri="{FF2B5EF4-FFF2-40B4-BE49-F238E27FC236}">
                <a16:creationId xmlns:a16="http://schemas.microsoft.com/office/drawing/2014/main" id="{19E4C92D-1C24-EBFE-9D1C-431B408FFB03}"/>
              </a:ext>
            </a:extLst>
          </p:cNvPr>
          <p:cNvSpPr>
            <a:spLocks noGrp="1"/>
          </p:cNvSpPr>
          <p:nvPr>
            <p:ph idx="1"/>
          </p:nvPr>
        </p:nvSpPr>
        <p:spPr>
          <a:xfrm>
            <a:off x="457200" y="1333500"/>
            <a:ext cx="8229600" cy="4183733"/>
          </a:xfrm>
        </p:spPr>
        <p:txBody>
          <a:bodyPr>
            <a:normAutofit fontScale="92500" lnSpcReduction="20000"/>
          </a:bodyPr>
          <a:lstStyle/>
          <a:p>
            <a:r>
              <a:rPr lang="en-GB" b="0" i="0" dirty="0">
                <a:effectLst/>
                <a:latin typeface="Calibri" panose="020F0502020204030204" pitchFamily="34" charset="0"/>
                <a:cs typeface="Calibri" panose="020F0502020204030204" pitchFamily="34" charset="0"/>
              </a:rPr>
              <a:t>Cannabis is by far the most widely cultivated, trafficked and abused illicit drug</a:t>
            </a:r>
          </a:p>
          <a:p>
            <a:r>
              <a:rPr lang="en-GB" b="0" i="0" dirty="0">
                <a:effectLst/>
                <a:latin typeface="Calibri" panose="020F0502020204030204" pitchFamily="34" charset="0"/>
                <a:cs typeface="Calibri" panose="020F0502020204030204" pitchFamily="34" charset="0"/>
              </a:rPr>
              <a:t>Half of all drug seizures worldwide are cannabis seizures</a:t>
            </a:r>
            <a:endParaRPr lang="en-GB" dirty="0">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About 147 million people, 2.5% of the world population, consume cannabis</a:t>
            </a:r>
          </a:p>
          <a:p>
            <a:r>
              <a:rPr lang="en-GB" b="0" i="0" dirty="0">
                <a:effectLst/>
                <a:latin typeface="Calibri" panose="020F0502020204030204" pitchFamily="34" charset="0"/>
                <a:cs typeface="Calibri" panose="020F0502020204030204" pitchFamily="34" charset="0"/>
              </a:rPr>
              <a:t>Fentanyl and other synthetic opioids have been involved in more overdose deaths than any other drugs annually since 2016. In 2022, 68.4% of drug overdose deaths involved fentanyl </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90632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0789E-B42F-4E40-9D07-479457B288BA}"/>
              </a:ext>
            </a:extLst>
          </p:cNvPr>
          <p:cNvSpPr>
            <a:spLocks noGrp="1"/>
          </p:cNvSpPr>
          <p:nvPr>
            <p:ph type="title"/>
          </p:nvPr>
        </p:nvSpPr>
        <p:spPr/>
        <p:txBody>
          <a:bodyPr/>
          <a:lstStyle/>
          <a:p>
            <a:r>
              <a:rPr lang="en-GB" dirty="0"/>
              <a:t>World-Wide Treatment  </a:t>
            </a:r>
          </a:p>
        </p:txBody>
      </p:sp>
      <p:sp>
        <p:nvSpPr>
          <p:cNvPr id="3" name="Content Placeholder 2">
            <a:extLst>
              <a:ext uri="{FF2B5EF4-FFF2-40B4-BE49-F238E27FC236}">
                <a16:creationId xmlns:a16="http://schemas.microsoft.com/office/drawing/2014/main" id="{C96B5CDD-66AC-4F5B-BC26-94F8076A3004}"/>
              </a:ext>
            </a:extLst>
          </p:cNvPr>
          <p:cNvSpPr>
            <a:spLocks noGrp="1"/>
          </p:cNvSpPr>
          <p:nvPr>
            <p:ph idx="1"/>
          </p:nvPr>
        </p:nvSpPr>
        <p:spPr>
          <a:xfrm>
            <a:off x="457200" y="1417638"/>
            <a:ext cx="8229600" cy="4099595"/>
          </a:xfrm>
        </p:spPr>
        <p:txBody>
          <a:bodyPr>
            <a:normAutofit fontScale="92500"/>
          </a:bodyPr>
          <a:lstStyle/>
          <a:p>
            <a:r>
              <a:rPr lang="en-GB" dirty="0">
                <a:latin typeface="Calibri" panose="020F0502020204030204" pitchFamily="34" charset="0"/>
                <a:cs typeface="Calibri" panose="020F0502020204030204" pitchFamily="34" charset="0"/>
              </a:rPr>
              <a:t>World Drug Report 2019: 35 million people worldwide suffer from drug use disorders while only 1 in 7 people receive treatment</a:t>
            </a:r>
          </a:p>
          <a:p>
            <a:r>
              <a:rPr lang="nb-NO" dirty="0">
                <a:latin typeface="Calibri" panose="020F0502020204030204" pitchFamily="34" charset="0"/>
                <a:cs typeface="Calibri" panose="020F0502020204030204" pitchFamily="34" charset="0"/>
              </a:rPr>
              <a:t>53 million opioid users where</a:t>
            </a:r>
            <a:r>
              <a:rPr lang="en-GB" dirty="0">
                <a:latin typeface="Calibri" panose="020F0502020204030204" pitchFamily="34" charset="0"/>
                <a:cs typeface="Calibri" panose="020F0502020204030204" pitchFamily="34" charset="0"/>
              </a:rPr>
              <a:t> two thirds of the 585,000 people who died as a result of drug use</a:t>
            </a:r>
          </a:p>
          <a:p>
            <a:r>
              <a:rPr lang="en-GB" b="0" i="0" dirty="0">
                <a:effectLst/>
                <a:latin typeface="Calibri" panose="020F0502020204030204" pitchFamily="34" charset="0"/>
                <a:cs typeface="Calibri" panose="020F0502020204030204" pitchFamily="34" charset="0"/>
              </a:rPr>
              <a:t>The mortality rate due to drug overdoses in Europe in 2021 was estimated to be 16 deaths per million in the population aged 15-64 years</a:t>
            </a:r>
            <a:endParaRPr lang="en-GB" dirty="0"/>
          </a:p>
        </p:txBody>
      </p:sp>
    </p:spTree>
    <p:extLst>
      <p:ext uri="{BB962C8B-B14F-4D97-AF65-F5344CB8AC3E}">
        <p14:creationId xmlns:p14="http://schemas.microsoft.com/office/powerpoint/2010/main" val="1177251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6476A96-E8D4-4551-445C-176DD2211079}"/>
              </a:ext>
            </a:extLst>
          </p:cNvPr>
          <p:cNvPicPr>
            <a:picLocks noChangeAspect="1"/>
          </p:cNvPicPr>
          <p:nvPr/>
        </p:nvPicPr>
        <p:blipFill>
          <a:blip r:embed="rId3"/>
          <a:stretch>
            <a:fillRect/>
          </a:stretch>
        </p:blipFill>
        <p:spPr>
          <a:xfrm>
            <a:off x="198120" y="274320"/>
            <a:ext cx="8778240" cy="6439576"/>
          </a:xfrm>
          <a:prstGeom prst="rect">
            <a:avLst/>
          </a:prstGeom>
        </p:spPr>
      </p:pic>
    </p:spTree>
    <p:extLst>
      <p:ext uri="{BB962C8B-B14F-4D97-AF65-F5344CB8AC3E}">
        <p14:creationId xmlns:p14="http://schemas.microsoft.com/office/powerpoint/2010/main" val="1314669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BD77A-7470-B772-D20C-6F45BB7926F4}"/>
              </a:ext>
            </a:extLst>
          </p:cNvPr>
          <p:cNvSpPr>
            <a:spLocks noGrp="1"/>
          </p:cNvSpPr>
          <p:nvPr>
            <p:ph type="title"/>
          </p:nvPr>
        </p:nvSpPr>
        <p:spPr>
          <a:xfrm>
            <a:off x="457200" y="243840"/>
            <a:ext cx="8229600" cy="655320"/>
          </a:xfrm>
        </p:spPr>
        <p:txBody>
          <a:bodyPr>
            <a:normAutofit fontScale="90000"/>
          </a:bodyPr>
          <a:lstStyle/>
          <a:p>
            <a:br>
              <a:rPr lang="en-GB" sz="2400" b="1" dirty="0"/>
            </a:br>
            <a:r>
              <a:rPr lang="en-GB" sz="2400" b="1" dirty="0"/>
              <a:t>Prevalence of Drug Use</a:t>
            </a:r>
            <a:br>
              <a:rPr lang="en-GB" sz="2400" b="1" dirty="0"/>
            </a:br>
            <a:endParaRPr lang="en-GB" sz="2400" dirty="0"/>
          </a:p>
        </p:txBody>
      </p:sp>
      <p:sp>
        <p:nvSpPr>
          <p:cNvPr id="3" name="Content Placeholder 2">
            <a:extLst>
              <a:ext uri="{FF2B5EF4-FFF2-40B4-BE49-F238E27FC236}">
                <a16:creationId xmlns:a16="http://schemas.microsoft.com/office/drawing/2014/main" id="{7FAD853F-1AFF-1C81-BDFE-A3DAD77C4C10}"/>
              </a:ext>
            </a:extLst>
          </p:cNvPr>
          <p:cNvSpPr>
            <a:spLocks noGrp="1"/>
          </p:cNvSpPr>
          <p:nvPr>
            <p:ph idx="1"/>
          </p:nvPr>
        </p:nvSpPr>
        <p:spPr>
          <a:xfrm>
            <a:off x="457200" y="899160"/>
            <a:ext cx="8229600" cy="4618073"/>
          </a:xfrm>
        </p:spPr>
        <p:txBody>
          <a:bodyPr>
            <a:normAutofit fontScale="85000" lnSpcReduction="10000"/>
          </a:bodyPr>
          <a:lstStyle/>
          <a:p>
            <a:r>
              <a:rPr lang="en-GB" b="0" i="0" dirty="0">
                <a:effectLst/>
                <a:latin typeface="Calibri" panose="020F0502020204030204" pitchFamily="34" charset="0"/>
                <a:cs typeface="Calibri" panose="020F0502020204030204" pitchFamily="34" charset="0"/>
              </a:rPr>
              <a:t>The Crime Survey for England and Wales (CSEW) estimated 8.8% of people aged 16 to 59 years (around 2.9 million people) reported using any drug in the last 12 months for the year ending March 2024</a:t>
            </a:r>
          </a:p>
          <a:p>
            <a:r>
              <a:rPr lang="en-GB" b="0" i="0" dirty="0">
                <a:effectLst/>
                <a:latin typeface="Calibri" panose="020F0502020204030204" pitchFamily="34" charset="0"/>
                <a:cs typeface="Calibri" panose="020F0502020204030204" pitchFamily="34" charset="0"/>
              </a:rPr>
              <a:t>Around 3.0% of people (approximately 1 million people) reported using a Class A drug in the last 12 months</a:t>
            </a:r>
            <a:endParaRPr lang="en-GB" dirty="0">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Cannabis use decreased to 6.8% of people</a:t>
            </a:r>
          </a:p>
          <a:p>
            <a:r>
              <a:rPr lang="en-GB" b="0" i="0" dirty="0">
                <a:effectLst/>
                <a:latin typeface="Calibri" panose="020F0502020204030204" pitchFamily="34" charset="0"/>
                <a:cs typeface="Calibri" panose="020F0502020204030204" pitchFamily="34" charset="0"/>
              </a:rPr>
              <a:t>Use of crack cocaine decreased</a:t>
            </a:r>
          </a:p>
          <a:p>
            <a:r>
              <a:rPr lang="en-GB" b="0" i="0" dirty="0">
                <a:effectLst/>
                <a:latin typeface="Calibri" panose="020F0502020204030204" pitchFamily="34" charset="0"/>
                <a:cs typeface="Calibri" panose="020F0502020204030204" pitchFamily="34" charset="0"/>
              </a:rPr>
              <a:t>magic mushroom use increased from 0.8% to 1.1%</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2098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1DB169-3CEC-93A4-ACA6-EC6EE8859318}"/>
              </a:ext>
            </a:extLst>
          </p:cNvPr>
          <p:cNvPicPr>
            <a:picLocks noChangeAspect="1"/>
          </p:cNvPicPr>
          <p:nvPr/>
        </p:nvPicPr>
        <p:blipFill>
          <a:blip r:embed="rId2"/>
          <a:stretch>
            <a:fillRect/>
          </a:stretch>
        </p:blipFill>
        <p:spPr>
          <a:xfrm>
            <a:off x="259080" y="426720"/>
            <a:ext cx="8610600" cy="6202680"/>
          </a:xfrm>
          <a:prstGeom prst="rect">
            <a:avLst/>
          </a:prstGeom>
        </p:spPr>
      </p:pic>
    </p:spTree>
    <p:extLst>
      <p:ext uri="{BB962C8B-B14F-4D97-AF65-F5344CB8AC3E}">
        <p14:creationId xmlns:p14="http://schemas.microsoft.com/office/powerpoint/2010/main" val="505873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D724C-6255-B2AE-2104-061408624334}"/>
              </a:ext>
            </a:extLst>
          </p:cNvPr>
          <p:cNvSpPr>
            <a:spLocks noGrp="1"/>
          </p:cNvSpPr>
          <p:nvPr>
            <p:ph type="title"/>
          </p:nvPr>
        </p:nvSpPr>
        <p:spPr/>
        <p:txBody>
          <a:bodyPr/>
          <a:lstStyle/>
          <a:p>
            <a:r>
              <a:rPr lang="en-GB" sz="4400" b="1" dirty="0"/>
              <a:t>Prevalence of Drug Use</a:t>
            </a:r>
            <a:endParaRPr lang="en-GB" dirty="0"/>
          </a:p>
        </p:txBody>
      </p:sp>
      <p:sp>
        <p:nvSpPr>
          <p:cNvPr id="3" name="Content Placeholder 2">
            <a:extLst>
              <a:ext uri="{FF2B5EF4-FFF2-40B4-BE49-F238E27FC236}">
                <a16:creationId xmlns:a16="http://schemas.microsoft.com/office/drawing/2014/main" id="{645C7D27-14CF-62F2-5666-735F2A4B6D5B}"/>
              </a:ext>
            </a:extLst>
          </p:cNvPr>
          <p:cNvSpPr>
            <a:spLocks noGrp="1"/>
          </p:cNvSpPr>
          <p:nvPr>
            <p:ph idx="1"/>
          </p:nvPr>
        </p:nvSpPr>
        <p:spPr/>
        <p:txBody>
          <a:bodyPr>
            <a:normAutofit fontScale="92500" lnSpcReduction="10000"/>
          </a:bodyPr>
          <a:lstStyle/>
          <a:p>
            <a:r>
              <a:rPr lang="en-GB" b="0" i="0" dirty="0">
                <a:solidFill>
                  <a:srgbClr val="323132"/>
                </a:solidFill>
                <a:effectLst/>
                <a:latin typeface="Calibri" panose="020F0502020204030204" pitchFamily="34" charset="0"/>
                <a:cs typeface="Calibri" panose="020F0502020204030204" pitchFamily="34" charset="0"/>
              </a:rPr>
              <a:t>Cannabis has consistently been the most used drug in England and Wales</a:t>
            </a:r>
          </a:p>
          <a:p>
            <a:r>
              <a:rPr lang="en-GB" b="1" i="0" dirty="0">
                <a:solidFill>
                  <a:srgbClr val="323132"/>
                </a:solidFill>
                <a:effectLst/>
                <a:latin typeface="Calibri" panose="020F0502020204030204" pitchFamily="34" charset="0"/>
                <a:cs typeface="Calibri" panose="020F0502020204030204" pitchFamily="34" charset="0"/>
              </a:rPr>
              <a:t>Cocaine - </a:t>
            </a:r>
            <a:r>
              <a:rPr lang="en-GB" b="0" i="0" dirty="0">
                <a:solidFill>
                  <a:srgbClr val="323132"/>
                </a:solidFill>
                <a:effectLst/>
                <a:latin typeface="Calibri" panose="020F0502020204030204" pitchFamily="34" charset="0"/>
                <a:cs typeface="Calibri" panose="020F0502020204030204" pitchFamily="34" charset="0"/>
              </a:rPr>
              <a:t>no statistically significant change</a:t>
            </a:r>
          </a:p>
          <a:p>
            <a:r>
              <a:rPr lang="en-GB" b="1" i="0" dirty="0">
                <a:solidFill>
                  <a:srgbClr val="323132"/>
                </a:solidFill>
                <a:effectLst/>
                <a:latin typeface="Calibri" panose="020F0502020204030204" pitchFamily="34" charset="0"/>
                <a:cs typeface="Calibri" panose="020F0502020204030204" pitchFamily="34" charset="0"/>
              </a:rPr>
              <a:t>Ecstasy </a:t>
            </a:r>
            <a:r>
              <a:rPr lang="en-GB" b="0" i="0" dirty="0">
                <a:solidFill>
                  <a:srgbClr val="323132"/>
                </a:solidFill>
                <a:effectLst/>
                <a:latin typeface="Calibri" panose="020F0502020204030204" pitchFamily="34" charset="0"/>
                <a:cs typeface="Calibri" panose="020F0502020204030204" pitchFamily="34" charset="0"/>
              </a:rPr>
              <a:t>no statistically significant change</a:t>
            </a:r>
            <a:endParaRPr lang="en-GB" b="1" i="0" dirty="0">
              <a:solidFill>
                <a:srgbClr val="323132"/>
              </a:solidFill>
              <a:effectLst/>
              <a:latin typeface="Calibri" panose="020F0502020204030204" pitchFamily="34" charset="0"/>
              <a:cs typeface="Calibri" panose="020F0502020204030204" pitchFamily="34" charset="0"/>
            </a:endParaRPr>
          </a:p>
          <a:p>
            <a:r>
              <a:rPr lang="en-GB" b="1" i="0" dirty="0">
                <a:solidFill>
                  <a:srgbClr val="323132"/>
                </a:solidFill>
                <a:effectLst/>
                <a:latin typeface="Calibri" panose="020F0502020204030204" pitchFamily="34" charset="0"/>
                <a:cs typeface="Calibri" panose="020F0502020204030204" pitchFamily="34" charset="0"/>
              </a:rPr>
              <a:t>Hallucinogens </a:t>
            </a:r>
            <a:r>
              <a:rPr lang="en-GB" b="0" i="0" dirty="0">
                <a:solidFill>
                  <a:srgbClr val="323132"/>
                </a:solidFill>
                <a:effectLst/>
                <a:latin typeface="Calibri" panose="020F0502020204030204" pitchFamily="34" charset="0"/>
                <a:cs typeface="Calibri" panose="020F0502020204030204" pitchFamily="34" charset="0"/>
              </a:rPr>
              <a:t>no statistically significant change</a:t>
            </a:r>
          </a:p>
          <a:p>
            <a:r>
              <a:rPr lang="en-GB" b="1" i="0" dirty="0">
                <a:solidFill>
                  <a:srgbClr val="323132"/>
                </a:solidFill>
                <a:effectLst/>
                <a:latin typeface="Calibri" panose="020F0502020204030204" pitchFamily="34" charset="0"/>
                <a:cs typeface="Calibri" panose="020F0502020204030204" pitchFamily="34" charset="0"/>
              </a:rPr>
              <a:t>Increase of </a:t>
            </a:r>
            <a:r>
              <a:rPr lang="en-GB" b="0" i="0" dirty="0">
                <a:solidFill>
                  <a:srgbClr val="323132"/>
                </a:solidFill>
                <a:effectLst/>
                <a:latin typeface="Calibri" panose="020F0502020204030204" pitchFamily="34" charset="0"/>
                <a:cs typeface="Calibri" panose="020F0502020204030204" pitchFamily="34" charset="0"/>
              </a:rPr>
              <a:t>ketamine and new psychoactive substances</a:t>
            </a:r>
            <a:endParaRPr lang="en-GB" b="1" i="0" dirty="0">
              <a:solidFill>
                <a:srgbClr val="323132"/>
              </a:solidFill>
              <a:effectLst/>
              <a:latin typeface="Calibri" panose="020F0502020204030204" pitchFamily="34" charset="0"/>
              <a:cs typeface="Calibri" panose="020F0502020204030204" pitchFamily="34" charset="0"/>
            </a:endParaRPr>
          </a:p>
          <a:p>
            <a:r>
              <a:rPr lang="en-GB" b="0" i="0" dirty="0">
                <a:solidFill>
                  <a:srgbClr val="323132"/>
                </a:solidFill>
                <a:effectLst/>
                <a:latin typeface="Open Sans" panose="020B0606030504020204" pitchFamily="34" charset="0"/>
              </a:rPr>
              <a:t> </a:t>
            </a:r>
            <a:endParaRPr lang="en-GB" dirty="0"/>
          </a:p>
        </p:txBody>
      </p:sp>
    </p:spTree>
    <p:extLst>
      <p:ext uri="{BB962C8B-B14F-4D97-AF65-F5344CB8AC3E}">
        <p14:creationId xmlns:p14="http://schemas.microsoft.com/office/powerpoint/2010/main" val="1393942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B170-831B-5047-FBF9-A44C9D2C2506}"/>
              </a:ext>
            </a:extLst>
          </p:cNvPr>
          <p:cNvSpPr>
            <a:spLocks noGrp="1"/>
          </p:cNvSpPr>
          <p:nvPr>
            <p:ph type="title"/>
          </p:nvPr>
        </p:nvSpPr>
        <p:spPr/>
        <p:txBody>
          <a:bodyPr/>
          <a:lstStyle/>
          <a:p>
            <a:r>
              <a:rPr lang="en-GB" dirty="0"/>
              <a:t>Deaths </a:t>
            </a:r>
          </a:p>
        </p:txBody>
      </p:sp>
      <p:sp>
        <p:nvSpPr>
          <p:cNvPr id="3" name="Content Placeholder 2">
            <a:extLst>
              <a:ext uri="{FF2B5EF4-FFF2-40B4-BE49-F238E27FC236}">
                <a16:creationId xmlns:a16="http://schemas.microsoft.com/office/drawing/2014/main" id="{104ABCA6-8C3A-3CD4-A4F0-BFE4757EA370}"/>
              </a:ext>
            </a:extLst>
          </p:cNvPr>
          <p:cNvSpPr>
            <a:spLocks noGrp="1"/>
          </p:cNvSpPr>
          <p:nvPr>
            <p:ph idx="1"/>
          </p:nvPr>
        </p:nvSpPr>
        <p:spPr>
          <a:xfrm>
            <a:off x="457200" y="1417638"/>
            <a:ext cx="8229600" cy="4099595"/>
          </a:xfrm>
        </p:spPr>
        <p:txBody>
          <a:bodyPr>
            <a:normAutofit fontScale="92500" lnSpcReduction="20000"/>
          </a:bodyPr>
          <a:lstStyle/>
          <a:p>
            <a:r>
              <a:rPr lang="en-GB" b="0" i="0" dirty="0">
                <a:effectLst/>
                <a:latin typeface="Calibri" panose="020F0502020204030204" pitchFamily="34" charset="0"/>
                <a:cs typeface="Calibri" panose="020F0502020204030204" pitchFamily="34" charset="0"/>
              </a:rPr>
              <a:t>Of the 5,448 registered drug-poisoning deaths in 2023, 3,618 were identified as drug misuse. This represents 66.4% of drug poisonings.</a:t>
            </a:r>
          </a:p>
          <a:p>
            <a:r>
              <a:rPr lang="en-GB" b="0" i="0" dirty="0">
                <a:effectLst/>
                <a:latin typeface="Calibri" panose="020F0502020204030204" pitchFamily="34" charset="0"/>
                <a:cs typeface="Calibri" panose="020F0502020204030204" pitchFamily="34" charset="0"/>
              </a:rPr>
              <a:t>The rate of deaths relating to drug misuse in 2023 was 61.8 deaths per million people.</a:t>
            </a:r>
          </a:p>
          <a:p>
            <a:r>
              <a:rPr lang="en-GB" b="0" i="0" dirty="0">
                <a:effectLst/>
                <a:latin typeface="Calibri" panose="020F0502020204030204" pitchFamily="34" charset="0"/>
                <a:cs typeface="Calibri" panose="020F0502020204030204" pitchFamily="34" charset="0"/>
              </a:rPr>
              <a:t>The male rate of drug misuse deaths was 90.4 deaths per million in 2023 (2,586 registered deaths) </a:t>
            </a:r>
          </a:p>
          <a:p>
            <a:r>
              <a:rPr lang="en-GB" dirty="0">
                <a:latin typeface="Calibri" panose="020F0502020204030204" pitchFamily="34" charset="0"/>
                <a:cs typeface="Calibri" panose="020F0502020204030204" pitchFamily="34" charset="0"/>
              </a:rPr>
              <a:t>F</a:t>
            </a:r>
            <a:r>
              <a:rPr lang="en-GB" b="0" i="0" dirty="0">
                <a:effectLst/>
                <a:latin typeface="Calibri" panose="020F0502020204030204" pitchFamily="34" charset="0"/>
                <a:cs typeface="Calibri" panose="020F0502020204030204" pitchFamily="34" charset="0"/>
              </a:rPr>
              <a:t>emale rate was 34.4 deaths per million (1,032 deaths).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25538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97B7EE-F61F-0044-CDFB-D0D752F87D66}"/>
              </a:ext>
            </a:extLst>
          </p:cNvPr>
          <p:cNvPicPr>
            <a:picLocks noChangeAspect="1"/>
          </p:cNvPicPr>
          <p:nvPr/>
        </p:nvPicPr>
        <p:blipFill>
          <a:blip r:embed="rId3"/>
          <a:stretch>
            <a:fillRect/>
          </a:stretch>
        </p:blipFill>
        <p:spPr>
          <a:xfrm>
            <a:off x="396240" y="236786"/>
            <a:ext cx="8305800" cy="6453574"/>
          </a:xfrm>
          <a:prstGeom prst="rect">
            <a:avLst/>
          </a:prstGeom>
        </p:spPr>
      </p:pic>
    </p:spTree>
    <p:extLst>
      <p:ext uri="{BB962C8B-B14F-4D97-AF65-F5344CB8AC3E}">
        <p14:creationId xmlns:p14="http://schemas.microsoft.com/office/powerpoint/2010/main" val="2884220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 bar chart&#10;&#10;Description automatically generated">
            <a:extLst>
              <a:ext uri="{FF2B5EF4-FFF2-40B4-BE49-F238E27FC236}">
                <a16:creationId xmlns:a16="http://schemas.microsoft.com/office/drawing/2014/main" id="{D93F8F09-0950-A840-D650-B8F6C72B7596}"/>
              </a:ext>
            </a:extLst>
          </p:cNvPr>
          <p:cNvPicPr>
            <a:picLocks noChangeAspect="1"/>
          </p:cNvPicPr>
          <p:nvPr/>
        </p:nvPicPr>
        <p:blipFill rotWithShape="1">
          <a:blip r:embed="rId3"/>
          <a:srcRect l="339" r="27995" b="1"/>
          <a:stretch/>
        </p:blipFill>
        <p:spPr>
          <a:xfrm>
            <a:off x="20" y="10"/>
            <a:ext cx="9143980" cy="6857990"/>
          </a:xfrm>
          <a:prstGeom prst="rect">
            <a:avLst/>
          </a:prstGeom>
          <a:noFill/>
        </p:spPr>
      </p:pic>
    </p:spTree>
    <p:extLst>
      <p:ext uri="{BB962C8B-B14F-4D97-AF65-F5344CB8AC3E}">
        <p14:creationId xmlns:p14="http://schemas.microsoft.com/office/powerpoint/2010/main" val="93049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F03-9911-33EA-0018-2E3D35DD00E0}"/>
              </a:ext>
            </a:extLst>
          </p:cNvPr>
          <p:cNvSpPr>
            <a:spLocks noGrp="1"/>
          </p:cNvSpPr>
          <p:nvPr>
            <p:ph type="title"/>
          </p:nvPr>
        </p:nvSpPr>
        <p:spPr>
          <a:xfrm>
            <a:off x="457200" y="274638"/>
            <a:ext cx="8229600" cy="603667"/>
          </a:xfrm>
        </p:spPr>
        <p:txBody>
          <a:bodyPr>
            <a:normAutofit/>
          </a:bodyPr>
          <a:lstStyle/>
          <a:p>
            <a:r>
              <a:rPr lang="en-GB" sz="3200" dirty="0"/>
              <a:t>World Drug Problem</a:t>
            </a:r>
          </a:p>
        </p:txBody>
      </p:sp>
      <p:sp>
        <p:nvSpPr>
          <p:cNvPr id="3" name="Content Placeholder 2">
            <a:extLst>
              <a:ext uri="{FF2B5EF4-FFF2-40B4-BE49-F238E27FC236}">
                <a16:creationId xmlns:a16="http://schemas.microsoft.com/office/drawing/2014/main" id="{0E2C5D05-304C-602C-AAE7-6C44D9C8BB2E}"/>
              </a:ext>
            </a:extLst>
          </p:cNvPr>
          <p:cNvSpPr>
            <a:spLocks noGrp="1"/>
          </p:cNvSpPr>
          <p:nvPr>
            <p:ph idx="1"/>
          </p:nvPr>
        </p:nvSpPr>
        <p:spPr>
          <a:xfrm>
            <a:off x="457200" y="1143000"/>
            <a:ext cx="8229600" cy="4374233"/>
          </a:xfrm>
        </p:spPr>
        <p:txBody>
          <a:bodyPr>
            <a:normAutofit fontScale="77500" lnSpcReduction="20000"/>
          </a:bodyPr>
          <a:lstStyle/>
          <a:p>
            <a:r>
              <a:rPr lang="en-GB" dirty="0"/>
              <a:t>European Monitoring Centre for Drugs and Drug Addiction (EMCDDA) states that  drugs is: </a:t>
            </a:r>
            <a:r>
              <a:rPr lang="en-GB" b="1" i="1" dirty="0"/>
              <a:t>‘Everywhere, Everything, Everyone’. </a:t>
            </a:r>
          </a:p>
          <a:p>
            <a:r>
              <a:rPr lang="en-GB" dirty="0"/>
              <a:t>Society can observe the impact of drug problems almost everywhere, any drug by anyone.</a:t>
            </a:r>
          </a:p>
          <a:p>
            <a:r>
              <a:rPr lang="en-GB" b="1" dirty="0"/>
              <a:t>Everywhere</a:t>
            </a:r>
            <a:r>
              <a:rPr lang="en-GB" dirty="0"/>
              <a:t> – prisons, schools, communities</a:t>
            </a:r>
          </a:p>
          <a:p>
            <a:r>
              <a:rPr lang="en-GB" b="1" dirty="0"/>
              <a:t>Everything</a:t>
            </a:r>
            <a:r>
              <a:rPr lang="en-GB" dirty="0"/>
              <a:t> – illegal and legal substances</a:t>
            </a:r>
          </a:p>
          <a:p>
            <a:r>
              <a:rPr lang="en-GB" b="1" dirty="0"/>
              <a:t>Everyone </a:t>
            </a:r>
            <a:r>
              <a:rPr lang="en-GB" dirty="0"/>
              <a:t>- rich, poor, homelessness, prisoners, workers</a:t>
            </a:r>
          </a:p>
          <a:p>
            <a:r>
              <a:rPr lang="en-GB" dirty="0"/>
              <a:t>Observing greater levels of violence and corruption driven by the drug market in many countries.</a:t>
            </a:r>
          </a:p>
        </p:txBody>
      </p:sp>
    </p:spTree>
    <p:extLst>
      <p:ext uri="{BB962C8B-B14F-4D97-AF65-F5344CB8AC3E}">
        <p14:creationId xmlns:p14="http://schemas.microsoft.com/office/powerpoint/2010/main" val="39828143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850B-F12B-465D-6E57-B3F27875AF0A}"/>
              </a:ext>
            </a:extLst>
          </p:cNvPr>
          <p:cNvSpPr>
            <a:spLocks noGrp="1"/>
          </p:cNvSpPr>
          <p:nvPr>
            <p:ph type="title"/>
          </p:nvPr>
        </p:nvSpPr>
        <p:spPr>
          <a:xfrm>
            <a:off x="457200" y="274638"/>
            <a:ext cx="8229600" cy="772109"/>
          </a:xfrm>
        </p:spPr>
        <p:txBody>
          <a:bodyPr>
            <a:normAutofit/>
          </a:bodyPr>
          <a:lstStyle/>
          <a:p>
            <a:r>
              <a:rPr lang="en-GB" sz="3600" dirty="0"/>
              <a:t>UK Drug Treatment</a:t>
            </a:r>
          </a:p>
        </p:txBody>
      </p:sp>
      <p:sp>
        <p:nvSpPr>
          <p:cNvPr id="3" name="Content Placeholder 2">
            <a:extLst>
              <a:ext uri="{FF2B5EF4-FFF2-40B4-BE49-F238E27FC236}">
                <a16:creationId xmlns:a16="http://schemas.microsoft.com/office/drawing/2014/main" id="{6B4E29F1-6F15-EE7A-3C19-5086E68ED306}"/>
              </a:ext>
            </a:extLst>
          </p:cNvPr>
          <p:cNvSpPr>
            <a:spLocks noGrp="1"/>
          </p:cNvSpPr>
          <p:nvPr>
            <p:ph idx="1"/>
          </p:nvPr>
        </p:nvSpPr>
        <p:spPr>
          <a:xfrm>
            <a:off x="457200" y="1046747"/>
            <a:ext cx="8229600" cy="4470486"/>
          </a:xfrm>
        </p:spPr>
        <p:txBody>
          <a:bodyPr>
            <a:normAutofit fontScale="70000" lnSpcReduction="20000"/>
          </a:bodyPr>
          <a:lstStyle/>
          <a:p>
            <a:r>
              <a:rPr lang="en-GB" b="0" i="0" dirty="0">
                <a:solidFill>
                  <a:srgbClr val="0B0C0C"/>
                </a:solidFill>
                <a:effectLst/>
                <a:latin typeface="GDS Transport"/>
              </a:rPr>
              <a:t>There were 290,635 adults in contact with drug and alcohol services between April 2022 and March 2023</a:t>
            </a:r>
            <a:endParaRPr lang="en-GB" b="0" i="0" dirty="0">
              <a:solidFill>
                <a:srgbClr val="040C28"/>
              </a:solidFill>
              <a:effectLst/>
              <a:latin typeface="Google Sans"/>
            </a:endParaRPr>
          </a:p>
          <a:p>
            <a:r>
              <a:rPr lang="en-GB" b="0" i="0" dirty="0">
                <a:solidFill>
                  <a:srgbClr val="040C28"/>
                </a:solidFill>
                <a:effectLst/>
                <a:latin typeface="Google Sans"/>
              </a:rPr>
              <a:t>The number of adults entering treatment in 2022 to 2023 was 137,749</a:t>
            </a:r>
          </a:p>
          <a:p>
            <a:r>
              <a:rPr lang="en-GB" b="0" i="0" dirty="0">
                <a:solidFill>
                  <a:srgbClr val="202124"/>
                </a:solidFill>
                <a:effectLst/>
                <a:latin typeface="Google Sans"/>
              </a:rPr>
              <a:t>higher than the previous 2 years' figures (130,490 and 133,704)</a:t>
            </a:r>
          </a:p>
          <a:p>
            <a:r>
              <a:rPr lang="en-GB" b="0" i="0" dirty="0">
                <a:solidFill>
                  <a:srgbClr val="0B0C0C"/>
                </a:solidFill>
                <a:effectLst/>
                <a:latin typeface="GDS Transport"/>
              </a:rPr>
              <a:t>48% of adults in treatment were there for problems with opiates.</a:t>
            </a:r>
          </a:p>
          <a:p>
            <a:r>
              <a:rPr lang="en-GB" b="0" i="0" dirty="0">
                <a:solidFill>
                  <a:srgbClr val="0B0C0C"/>
                </a:solidFill>
                <a:effectLst/>
                <a:latin typeface="GDS Transport"/>
              </a:rPr>
              <a:t>30% were in treatment for alcohol</a:t>
            </a:r>
          </a:p>
          <a:p>
            <a:r>
              <a:rPr lang="en-GB" b="0" i="0" dirty="0">
                <a:solidFill>
                  <a:srgbClr val="0B0C0C"/>
                </a:solidFill>
                <a:effectLst/>
                <a:latin typeface="GDS Transport"/>
              </a:rPr>
              <a:t>20,158 people were in treatment for crack cocaine. This is a rise from previous year (18,832)</a:t>
            </a:r>
          </a:p>
          <a:p>
            <a:r>
              <a:rPr lang="en-GB" b="0" i="0" dirty="0">
                <a:solidFill>
                  <a:srgbClr val="0B0C0C"/>
                </a:solidFill>
                <a:effectLst/>
                <a:latin typeface="GDS Transport"/>
              </a:rPr>
              <a:t>New entrants to treatment with cannabis problems saw a 2% increased from 28,263 in 2021 to 2022 to 28,845</a:t>
            </a:r>
            <a:endParaRPr lang="en-GB" b="0" i="0" dirty="0">
              <a:solidFill>
                <a:srgbClr val="202124"/>
              </a:solidFill>
              <a:effectLst/>
              <a:latin typeface="Google Sans"/>
            </a:endParaRPr>
          </a:p>
          <a:p>
            <a:endParaRPr lang="en-GB" dirty="0">
              <a:solidFill>
                <a:srgbClr val="202124"/>
              </a:solidFill>
              <a:latin typeface="Google Sans"/>
            </a:endParaRPr>
          </a:p>
        </p:txBody>
      </p:sp>
    </p:spTree>
    <p:extLst>
      <p:ext uri="{BB962C8B-B14F-4D97-AF65-F5344CB8AC3E}">
        <p14:creationId xmlns:p14="http://schemas.microsoft.com/office/powerpoint/2010/main" val="1229579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93567-6994-3AF5-EC79-54B18C274547}"/>
              </a:ext>
            </a:extLst>
          </p:cNvPr>
          <p:cNvSpPr>
            <a:spLocks noGrp="1"/>
          </p:cNvSpPr>
          <p:nvPr>
            <p:ph type="title"/>
          </p:nvPr>
        </p:nvSpPr>
        <p:spPr>
          <a:xfrm>
            <a:off x="457200" y="274638"/>
            <a:ext cx="8229600" cy="639762"/>
          </a:xfrm>
        </p:spPr>
        <p:txBody>
          <a:bodyPr>
            <a:normAutofit fontScale="90000"/>
          </a:bodyPr>
          <a:lstStyle/>
          <a:p>
            <a:r>
              <a:rPr lang="en-GB" dirty="0"/>
              <a:t>Drug Plan UK</a:t>
            </a:r>
          </a:p>
        </p:txBody>
      </p:sp>
      <p:sp>
        <p:nvSpPr>
          <p:cNvPr id="3" name="Content Placeholder 2">
            <a:extLst>
              <a:ext uri="{FF2B5EF4-FFF2-40B4-BE49-F238E27FC236}">
                <a16:creationId xmlns:a16="http://schemas.microsoft.com/office/drawing/2014/main" id="{EBF5D8E4-8F70-EBD6-A62B-BFCC1A410BA1}"/>
              </a:ext>
            </a:extLst>
          </p:cNvPr>
          <p:cNvSpPr>
            <a:spLocks noGrp="1"/>
          </p:cNvSpPr>
          <p:nvPr>
            <p:ph idx="1"/>
          </p:nvPr>
        </p:nvSpPr>
        <p:spPr>
          <a:xfrm>
            <a:off x="457200" y="1249680"/>
            <a:ext cx="8229600" cy="4267553"/>
          </a:xfrm>
        </p:spPr>
        <p:txBody>
          <a:bodyPr vert="horz" lIns="91440" tIns="45720" rIns="91440" bIns="45720" rtlCol="0" anchor="t">
            <a:normAutofit/>
          </a:bodyPr>
          <a:lstStyle/>
          <a:p>
            <a:r>
              <a:rPr lang="en-GB" sz="2400" b="1" dirty="0">
                <a:solidFill>
                  <a:srgbClr val="0B0C0C"/>
                </a:solidFill>
                <a:latin typeface="Calibri"/>
                <a:ea typeface="Calibri"/>
                <a:cs typeface="Calibri"/>
              </a:rPr>
              <a:t>P</a:t>
            </a:r>
            <a:r>
              <a:rPr lang="en-GB" sz="2400" b="1" i="0" dirty="0">
                <a:solidFill>
                  <a:srgbClr val="0B0C0C"/>
                </a:solidFill>
                <a:effectLst/>
                <a:latin typeface="Calibri"/>
                <a:ea typeface="Calibri"/>
                <a:cs typeface="Calibri"/>
              </a:rPr>
              <a:t>ublished under the 2019 to 2022 Johnson Conservative government</a:t>
            </a:r>
          </a:p>
          <a:p>
            <a:r>
              <a:rPr lang="en-GB" sz="2400" dirty="0">
                <a:latin typeface="Calibri"/>
                <a:ea typeface="Calibri"/>
                <a:cs typeface="Calibri"/>
              </a:rPr>
              <a:t>HOW-</a:t>
            </a:r>
          </a:p>
          <a:p>
            <a:pPr marL="0" indent="0" algn="l">
              <a:buNone/>
            </a:pPr>
            <a:r>
              <a:rPr lang="en-GB" sz="2400" b="1" i="0" dirty="0">
                <a:solidFill>
                  <a:srgbClr val="242424"/>
                </a:solidFill>
                <a:effectLst/>
                <a:latin typeface="Calibri"/>
                <a:ea typeface="Calibri"/>
                <a:cs typeface="Calibri"/>
              </a:rPr>
              <a:t>Breaking Drug Supply Chains</a:t>
            </a:r>
            <a:r>
              <a:rPr lang="en-GB" sz="2400" b="0" i="0" dirty="0">
                <a:solidFill>
                  <a:srgbClr val="242424"/>
                </a:solidFill>
                <a:effectLst/>
                <a:latin typeface="Calibri"/>
                <a:ea typeface="Calibri"/>
                <a:cs typeface="Calibri"/>
              </a:rPr>
              <a:t>:</a:t>
            </a:r>
          </a:p>
          <a:p>
            <a:pPr marL="742950" lvl="1" indent="-285750" algn="l">
              <a:spcBef>
                <a:spcPts val="750"/>
              </a:spcBef>
              <a:spcAft>
                <a:spcPts val="750"/>
              </a:spcAft>
              <a:buFont typeface="+mj-lt"/>
              <a:buAutoNum type="arabicPeriod"/>
            </a:pPr>
            <a:r>
              <a:rPr lang="en-GB" sz="2400" b="0" i="0" dirty="0">
                <a:solidFill>
                  <a:srgbClr val="242424"/>
                </a:solidFill>
                <a:effectLst/>
                <a:latin typeface="Calibri"/>
                <a:ea typeface="Calibri"/>
                <a:cs typeface="Calibri"/>
              </a:rPr>
              <a:t>Targeting organized crime groups and county lines operations.</a:t>
            </a:r>
          </a:p>
          <a:p>
            <a:pPr marL="742950" lvl="1" indent="-285750" algn="l">
              <a:spcBef>
                <a:spcPts val="750"/>
              </a:spcBef>
              <a:spcAft>
                <a:spcPts val="750"/>
              </a:spcAft>
              <a:buFont typeface="+mj-lt"/>
              <a:buAutoNum type="arabicPeriod"/>
            </a:pPr>
            <a:r>
              <a:rPr lang="en-GB" sz="2400" b="0" i="0" dirty="0">
                <a:solidFill>
                  <a:srgbClr val="242424"/>
                </a:solidFill>
                <a:effectLst/>
                <a:latin typeface="Calibri"/>
                <a:ea typeface="Calibri"/>
                <a:cs typeface="Calibri"/>
              </a:rPr>
              <a:t>Making the UK a harder place for drug traffickers to operate</a:t>
            </a:r>
          </a:p>
          <a:p>
            <a:endParaRPr lang="en-GB" dirty="0"/>
          </a:p>
        </p:txBody>
      </p:sp>
    </p:spTree>
    <p:extLst>
      <p:ext uri="{BB962C8B-B14F-4D97-AF65-F5344CB8AC3E}">
        <p14:creationId xmlns:p14="http://schemas.microsoft.com/office/powerpoint/2010/main" val="30980348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68413-9D02-1B31-8AC6-99847986F707}"/>
              </a:ext>
            </a:extLst>
          </p:cNvPr>
          <p:cNvSpPr>
            <a:spLocks noGrp="1"/>
          </p:cNvSpPr>
          <p:nvPr>
            <p:ph type="title"/>
          </p:nvPr>
        </p:nvSpPr>
        <p:spPr>
          <a:xfrm>
            <a:off x="457200" y="274638"/>
            <a:ext cx="8229600" cy="624522"/>
          </a:xfrm>
        </p:spPr>
        <p:txBody>
          <a:bodyPr>
            <a:normAutofit fontScale="90000"/>
          </a:bodyPr>
          <a:lstStyle/>
          <a:p>
            <a:r>
              <a:rPr lang="en-GB" dirty="0"/>
              <a:t>Drug Plan UK</a:t>
            </a:r>
          </a:p>
        </p:txBody>
      </p:sp>
      <p:sp>
        <p:nvSpPr>
          <p:cNvPr id="3" name="Content Placeholder 2">
            <a:extLst>
              <a:ext uri="{FF2B5EF4-FFF2-40B4-BE49-F238E27FC236}">
                <a16:creationId xmlns:a16="http://schemas.microsoft.com/office/drawing/2014/main" id="{21504338-24C3-FD15-E563-2A8FDACC311F}"/>
              </a:ext>
            </a:extLst>
          </p:cNvPr>
          <p:cNvSpPr>
            <a:spLocks noGrp="1"/>
          </p:cNvSpPr>
          <p:nvPr>
            <p:ph idx="1"/>
          </p:nvPr>
        </p:nvSpPr>
        <p:spPr>
          <a:xfrm>
            <a:off x="457200" y="899160"/>
            <a:ext cx="8229600" cy="4618073"/>
          </a:xfrm>
        </p:spPr>
        <p:txBody>
          <a:bodyPr>
            <a:normAutofit fontScale="70000" lnSpcReduction="20000"/>
          </a:bodyPr>
          <a:lstStyle/>
          <a:p>
            <a:pPr marL="0" indent="0" algn="l">
              <a:buNone/>
            </a:pPr>
            <a:r>
              <a:rPr lang="en-GB" b="1" i="0" dirty="0">
                <a:solidFill>
                  <a:srgbClr val="242424"/>
                </a:solidFill>
                <a:effectLst/>
                <a:latin typeface="Calibri" panose="020F0502020204030204" pitchFamily="34" charset="0"/>
                <a:cs typeface="Calibri" panose="020F0502020204030204" pitchFamily="34" charset="0"/>
              </a:rPr>
              <a:t>Delivering World-Class Treatment and Recovery</a:t>
            </a:r>
            <a:r>
              <a:rPr lang="en-GB" b="0" i="0" dirty="0">
                <a:solidFill>
                  <a:srgbClr val="242424"/>
                </a:solidFill>
                <a:effectLst/>
                <a:latin typeface="Calibri" panose="020F0502020204030204" pitchFamily="34" charset="0"/>
                <a:cs typeface="Calibri" panose="020F0502020204030204" pitchFamily="34" charset="0"/>
              </a:rPr>
              <a:t>:</a:t>
            </a:r>
          </a:p>
          <a:p>
            <a:pPr marL="742950" lvl="1" indent="-285750" algn="l">
              <a:spcBef>
                <a:spcPts val="750"/>
              </a:spcBef>
              <a:spcAft>
                <a:spcPts val="750"/>
              </a:spcAft>
              <a:buFont typeface="+mj-lt"/>
              <a:buAutoNum type="arabicPeriod"/>
            </a:pPr>
            <a:r>
              <a:rPr lang="en-GB" b="0" i="0" dirty="0">
                <a:solidFill>
                  <a:srgbClr val="242424"/>
                </a:solidFill>
                <a:effectLst/>
                <a:latin typeface="Calibri" panose="020F0502020204030204" pitchFamily="34" charset="0"/>
                <a:cs typeface="Calibri" panose="020F0502020204030204" pitchFamily="34" charset="0"/>
              </a:rPr>
              <a:t>Investing £780 million to rebuild drug treatment and recovery services.</a:t>
            </a:r>
          </a:p>
          <a:p>
            <a:pPr marL="742950" lvl="1" indent="-285750" algn="l">
              <a:spcBef>
                <a:spcPts val="750"/>
              </a:spcBef>
              <a:spcAft>
                <a:spcPts val="750"/>
              </a:spcAft>
              <a:buFont typeface="+mj-lt"/>
              <a:buAutoNum type="arabicPeriod"/>
            </a:pPr>
            <a:r>
              <a:rPr lang="en-GB" b="0" i="0" dirty="0">
                <a:solidFill>
                  <a:srgbClr val="242424"/>
                </a:solidFill>
                <a:effectLst/>
                <a:latin typeface="Calibri" panose="020F0502020204030204" pitchFamily="34" charset="0"/>
                <a:cs typeface="Calibri" panose="020F0502020204030204" pitchFamily="34" charset="0"/>
              </a:rPr>
              <a:t>Implementing new commissioning standards for transparency and consistency</a:t>
            </a:r>
          </a:p>
          <a:p>
            <a:pPr marL="0" indent="0" algn="l">
              <a:buNone/>
            </a:pPr>
            <a:r>
              <a:rPr lang="en-GB" b="1" i="0" dirty="0">
                <a:solidFill>
                  <a:srgbClr val="242424"/>
                </a:solidFill>
                <a:effectLst/>
                <a:latin typeface="Calibri" panose="020F0502020204030204" pitchFamily="34" charset="0"/>
                <a:cs typeface="Calibri" panose="020F0502020204030204" pitchFamily="34" charset="0"/>
              </a:rPr>
              <a:t>Reducing Demand for Recreational Drugs</a:t>
            </a:r>
            <a:r>
              <a:rPr lang="en-GB" b="0" i="0" dirty="0">
                <a:solidFill>
                  <a:srgbClr val="242424"/>
                </a:solidFill>
                <a:effectLst/>
                <a:latin typeface="Calibri" panose="020F0502020204030204" pitchFamily="34" charset="0"/>
                <a:cs typeface="Calibri" panose="020F0502020204030204" pitchFamily="34" charset="0"/>
              </a:rPr>
              <a:t>:</a:t>
            </a:r>
          </a:p>
          <a:p>
            <a:pPr marL="742950" lvl="1" indent="-285750" algn="l">
              <a:spcBef>
                <a:spcPts val="750"/>
              </a:spcBef>
              <a:spcAft>
                <a:spcPts val="750"/>
              </a:spcAft>
              <a:buFont typeface="+mj-lt"/>
              <a:buAutoNum type="arabicPeriod"/>
            </a:pPr>
            <a:r>
              <a:rPr lang="en-GB" b="0" i="0" dirty="0">
                <a:solidFill>
                  <a:srgbClr val="242424"/>
                </a:solidFill>
                <a:effectLst/>
                <a:latin typeface="Calibri" panose="020F0502020204030204" pitchFamily="34" charset="0"/>
                <a:cs typeface="Calibri" panose="020F0502020204030204" pitchFamily="34" charset="0"/>
              </a:rPr>
              <a:t>Getting people suffering from addiction into treatment.</a:t>
            </a:r>
          </a:p>
          <a:p>
            <a:pPr marL="742950" lvl="1" indent="-285750" algn="l">
              <a:spcBef>
                <a:spcPts val="750"/>
              </a:spcBef>
              <a:spcAft>
                <a:spcPts val="750"/>
              </a:spcAft>
              <a:buFont typeface="+mj-lt"/>
              <a:buAutoNum type="arabicPeriod"/>
            </a:pPr>
            <a:r>
              <a:rPr lang="en-GB" b="0" i="0" dirty="0">
                <a:solidFill>
                  <a:srgbClr val="242424"/>
                </a:solidFill>
                <a:effectLst/>
                <a:latin typeface="Calibri" panose="020F0502020204030204" pitchFamily="34" charset="0"/>
                <a:cs typeface="Calibri" panose="020F0502020204030204" pitchFamily="34" charset="0"/>
              </a:rPr>
              <a:t>Deterring recreational drug use through education and prevention programmes</a:t>
            </a:r>
          </a:p>
          <a:p>
            <a:pPr marL="0" indent="0" algn="l">
              <a:buNone/>
            </a:pPr>
            <a:r>
              <a:rPr lang="en-GB" b="0" i="0" dirty="0">
                <a:solidFill>
                  <a:srgbClr val="242424"/>
                </a:solidFill>
                <a:effectLst/>
                <a:latin typeface="Calibri" panose="020F0502020204030204" pitchFamily="34" charset="0"/>
                <a:cs typeface="Calibri" panose="020F0502020204030204" pitchFamily="34" charset="0"/>
              </a:rPr>
              <a:t>The strategy was committed with nearly £900 million of  funding</a:t>
            </a:r>
          </a:p>
          <a:p>
            <a:pPr marL="0" indent="0" algn="l">
              <a:buNone/>
            </a:pPr>
            <a:r>
              <a:rPr lang="en-GB" dirty="0">
                <a:latin typeface="Calibri" panose="020F0502020204030204" pitchFamily="34" charset="0"/>
                <a:cs typeface="Calibri" panose="020F0502020204030204" pitchFamily="34" charset="0"/>
              </a:rPr>
              <a:t>Government wanted to achieve a historic low in drug use and improve community safety and health.</a:t>
            </a:r>
          </a:p>
        </p:txBody>
      </p:sp>
    </p:spTree>
    <p:extLst>
      <p:ext uri="{BB962C8B-B14F-4D97-AF65-F5344CB8AC3E}">
        <p14:creationId xmlns:p14="http://schemas.microsoft.com/office/powerpoint/2010/main" val="6484098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4F774-2BED-4004-A00B-329D03732FB8}"/>
              </a:ext>
            </a:extLst>
          </p:cNvPr>
          <p:cNvSpPr>
            <a:spLocks noGrp="1"/>
          </p:cNvSpPr>
          <p:nvPr>
            <p:ph type="title"/>
          </p:nvPr>
        </p:nvSpPr>
        <p:spPr/>
        <p:txBody>
          <a:bodyPr>
            <a:normAutofit fontScale="90000"/>
          </a:bodyPr>
          <a:lstStyle/>
          <a:p>
            <a:r>
              <a:rPr lang="en-GB" dirty="0"/>
              <a:t>De-criminalisation as an alternative</a:t>
            </a:r>
          </a:p>
        </p:txBody>
      </p:sp>
      <p:sp>
        <p:nvSpPr>
          <p:cNvPr id="3" name="Content Placeholder 2">
            <a:extLst>
              <a:ext uri="{FF2B5EF4-FFF2-40B4-BE49-F238E27FC236}">
                <a16:creationId xmlns:a16="http://schemas.microsoft.com/office/drawing/2014/main" id="{842CA886-952E-4D23-B9A9-EE798657741A}"/>
              </a:ext>
            </a:extLst>
          </p:cNvPr>
          <p:cNvSpPr>
            <a:spLocks noGrp="1"/>
          </p:cNvSpPr>
          <p:nvPr>
            <p:ph idx="1"/>
          </p:nvPr>
        </p:nvSpPr>
        <p:spPr/>
        <p:txBody>
          <a:bodyPr>
            <a:normAutofit/>
          </a:bodyPr>
          <a:lstStyle/>
          <a:p>
            <a:r>
              <a:rPr lang="en-GB" dirty="0"/>
              <a:t>July 2001 Portugal formally decriminalised </a:t>
            </a:r>
            <a:br>
              <a:rPr lang="en-GB" dirty="0"/>
            </a:br>
            <a:r>
              <a:rPr lang="en-GB" dirty="0"/>
              <a:t>drug possession for personal use with Law </a:t>
            </a:r>
          </a:p>
          <a:p>
            <a:r>
              <a:rPr lang="en-GB" dirty="0"/>
              <a:t>You can possess up to a ten-day supply of all types of substances. </a:t>
            </a:r>
          </a:p>
          <a:p>
            <a:r>
              <a:rPr lang="en-GB" dirty="0"/>
              <a:t>Selling and trafficking of these drugs still a criminal charge. </a:t>
            </a:r>
          </a:p>
          <a:p>
            <a:endParaRPr lang="en-GB" dirty="0"/>
          </a:p>
        </p:txBody>
      </p:sp>
    </p:spTree>
    <p:extLst>
      <p:ext uri="{BB962C8B-B14F-4D97-AF65-F5344CB8AC3E}">
        <p14:creationId xmlns:p14="http://schemas.microsoft.com/office/powerpoint/2010/main" val="1025875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D1AD-046D-462B-86A7-9E1B04571890}"/>
              </a:ext>
            </a:extLst>
          </p:cNvPr>
          <p:cNvSpPr>
            <a:spLocks noGrp="1"/>
          </p:cNvSpPr>
          <p:nvPr>
            <p:ph type="title"/>
          </p:nvPr>
        </p:nvSpPr>
        <p:spPr>
          <a:xfrm>
            <a:off x="457200" y="274639"/>
            <a:ext cx="8229600" cy="506412"/>
          </a:xfrm>
        </p:spPr>
        <p:txBody>
          <a:bodyPr>
            <a:noAutofit/>
          </a:bodyPr>
          <a:lstStyle/>
          <a:p>
            <a:r>
              <a:rPr lang="en-GB" sz="2800" dirty="0"/>
              <a:t>Reactions</a:t>
            </a:r>
          </a:p>
        </p:txBody>
      </p:sp>
      <p:sp>
        <p:nvSpPr>
          <p:cNvPr id="3" name="Content Placeholder 2">
            <a:extLst>
              <a:ext uri="{FF2B5EF4-FFF2-40B4-BE49-F238E27FC236}">
                <a16:creationId xmlns:a16="http://schemas.microsoft.com/office/drawing/2014/main" id="{FDD4F4F7-A2E5-42F3-9BD1-C2CBC43E8B3A}"/>
              </a:ext>
            </a:extLst>
          </p:cNvPr>
          <p:cNvSpPr>
            <a:spLocks noGrp="1"/>
          </p:cNvSpPr>
          <p:nvPr>
            <p:ph idx="1"/>
          </p:nvPr>
        </p:nvSpPr>
        <p:spPr>
          <a:xfrm>
            <a:off x="457200" y="781051"/>
            <a:ext cx="8229600" cy="4736182"/>
          </a:xfrm>
        </p:spPr>
        <p:txBody>
          <a:bodyPr>
            <a:normAutofit fontScale="77500" lnSpcReduction="20000"/>
          </a:bodyPr>
          <a:lstStyle/>
          <a:p>
            <a:pPr marL="0" indent="0">
              <a:buNone/>
            </a:pPr>
            <a:r>
              <a:rPr lang="en-GB" b="1" dirty="0"/>
              <a:t>Politicians</a:t>
            </a:r>
            <a:r>
              <a:rPr lang="en-GB" dirty="0"/>
              <a:t> feared that a wave of drug terrorists would descend upon Portugal</a:t>
            </a:r>
          </a:p>
          <a:p>
            <a:r>
              <a:rPr lang="en-GB" dirty="0"/>
              <a:t>'</a:t>
            </a:r>
            <a:r>
              <a:rPr lang="en-GB" i="1" dirty="0"/>
              <a:t>'We are offering sun, beaches and any drug you like,‘’ </a:t>
            </a:r>
            <a:r>
              <a:rPr lang="en-GB" dirty="0"/>
              <a:t>stated the then leader of the Conservative Party. </a:t>
            </a:r>
          </a:p>
          <a:p>
            <a:r>
              <a:rPr lang="en-GB" dirty="0"/>
              <a:t>Police focus had been turned to drug traffickers as opposed to drug users.</a:t>
            </a:r>
          </a:p>
          <a:p>
            <a:r>
              <a:rPr lang="en-GB" dirty="0"/>
              <a:t>Portugal’s Socialist Government now views users as victims who need help in the forms of counselling. </a:t>
            </a:r>
            <a:br>
              <a:rPr lang="en-GB" dirty="0"/>
            </a:br>
            <a:endParaRPr lang="en-GB" dirty="0"/>
          </a:p>
          <a:p>
            <a:r>
              <a:rPr lang="en-GB" b="1" dirty="0"/>
              <a:t>Drug Users Responses  </a:t>
            </a:r>
            <a:r>
              <a:rPr lang="en-GB" dirty="0"/>
              <a:t>– very popular!</a:t>
            </a:r>
          </a:p>
          <a:p>
            <a:pPr marL="0" indent="0">
              <a:buNone/>
            </a:pPr>
            <a:br>
              <a:rPr lang="en-GB" dirty="0"/>
            </a:br>
            <a:r>
              <a:rPr lang="en-GB" dirty="0"/>
              <a:t>Doctors thoughts were mixed</a:t>
            </a:r>
          </a:p>
          <a:p>
            <a:pPr marL="0" indent="0">
              <a:buNone/>
            </a:pPr>
            <a:r>
              <a:rPr lang="en-GB" dirty="0"/>
              <a:t>Media scared communities by high HIV, overdose deaths.</a:t>
            </a:r>
          </a:p>
        </p:txBody>
      </p:sp>
    </p:spTree>
    <p:extLst>
      <p:ext uri="{BB962C8B-B14F-4D97-AF65-F5344CB8AC3E}">
        <p14:creationId xmlns:p14="http://schemas.microsoft.com/office/powerpoint/2010/main" val="2345283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C4A0E-5E23-4BA5-8AF1-6C64343B4252}"/>
              </a:ext>
            </a:extLst>
          </p:cNvPr>
          <p:cNvSpPr>
            <a:spLocks noGrp="1"/>
          </p:cNvSpPr>
          <p:nvPr>
            <p:ph type="title"/>
          </p:nvPr>
        </p:nvSpPr>
        <p:spPr/>
        <p:txBody>
          <a:bodyPr/>
          <a:lstStyle/>
          <a:p>
            <a:r>
              <a:rPr lang="en-GB" dirty="0"/>
              <a:t>Did it work?</a:t>
            </a:r>
          </a:p>
        </p:txBody>
      </p:sp>
      <p:sp>
        <p:nvSpPr>
          <p:cNvPr id="3" name="Content Placeholder 2">
            <a:extLst>
              <a:ext uri="{FF2B5EF4-FFF2-40B4-BE49-F238E27FC236}">
                <a16:creationId xmlns:a16="http://schemas.microsoft.com/office/drawing/2014/main" id="{79FA933C-A1CA-4BEA-92FD-5B3337544BC6}"/>
              </a:ext>
            </a:extLst>
          </p:cNvPr>
          <p:cNvSpPr>
            <a:spLocks noGrp="1"/>
          </p:cNvSpPr>
          <p:nvPr>
            <p:ph idx="1"/>
          </p:nvPr>
        </p:nvSpPr>
        <p:spPr/>
        <p:txBody>
          <a:bodyPr>
            <a:normAutofit/>
          </a:bodyPr>
          <a:lstStyle/>
          <a:p>
            <a:r>
              <a:rPr lang="en-GB" dirty="0"/>
              <a:t>Five years after - drug use among teens in Portugal declined. </a:t>
            </a:r>
          </a:p>
          <a:p>
            <a:r>
              <a:rPr lang="en-GB" dirty="0"/>
              <a:t>Rates of new HIV infections from sharing dirty needles dropped.</a:t>
            </a:r>
          </a:p>
          <a:p>
            <a:r>
              <a:rPr lang="en-GB" dirty="0"/>
              <a:t>Number of people seeking treatment for drug addiction more than doubled.</a:t>
            </a:r>
          </a:p>
          <a:p>
            <a:endParaRPr lang="en-GB" dirty="0"/>
          </a:p>
        </p:txBody>
      </p:sp>
    </p:spTree>
    <p:extLst>
      <p:ext uri="{BB962C8B-B14F-4D97-AF65-F5344CB8AC3E}">
        <p14:creationId xmlns:p14="http://schemas.microsoft.com/office/powerpoint/2010/main" val="27555019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79FE8-A8DC-4B0B-8A3D-12F50F583C51}"/>
              </a:ext>
            </a:extLst>
          </p:cNvPr>
          <p:cNvSpPr>
            <a:spLocks noGrp="1"/>
          </p:cNvSpPr>
          <p:nvPr>
            <p:ph type="title"/>
          </p:nvPr>
        </p:nvSpPr>
        <p:spPr>
          <a:xfrm>
            <a:off x="457200" y="274638"/>
            <a:ext cx="8229600" cy="462781"/>
          </a:xfrm>
        </p:spPr>
        <p:txBody>
          <a:bodyPr>
            <a:normAutofit/>
          </a:bodyPr>
          <a:lstStyle/>
          <a:p>
            <a:r>
              <a:rPr lang="en-GB" sz="2000" dirty="0"/>
              <a:t>USA Response</a:t>
            </a:r>
          </a:p>
        </p:txBody>
      </p:sp>
      <p:sp>
        <p:nvSpPr>
          <p:cNvPr id="3" name="Content Placeholder 2">
            <a:extLst>
              <a:ext uri="{FF2B5EF4-FFF2-40B4-BE49-F238E27FC236}">
                <a16:creationId xmlns:a16="http://schemas.microsoft.com/office/drawing/2014/main" id="{3B7F1FCE-55CC-4497-A4E9-9BB142DE2879}"/>
              </a:ext>
            </a:extLst>
          </p:cNvPr>
          <p:cNvSpPr>
            <a:spLocks noGrp="1"/>
          </p:cNvSpPr>
          <p:nvPr>
            <p:ph idx="1"/>
          </p:nvPr>
        </p:nvSpPr>
        <p:spPr>
          <a:xfrm>
            <a:off x="457200" y="861237"/>
            <a:ext cx="8229600" cy="4655997"/>
          </a:xfrm>
        </p:spPr>
        <p:txBody>
          <a:bodyPr>
            <a:normAutofit fontScale="70000" lnSpcReduction="20000"/>
          </a:bodyPr>
          <a:lstStyle/>
          <a:p>
            <a:r>
              <a:rPr lang="en-GB" sz="3300" dirty="0">
                <a:latin typeface="Calibri" panose="020F0502020204030204" pitchFamily="34" charset="0"/>
                <a:cs typeface="Calibri" panose="020F0502020204030204" pitchFamily="34" charset="0"/>
              </a:rPr>
              <a:t>The Obama Administration visits Portugal 2010 </a:t>
            </a:r>
          </a:p>
          <a:p>
            <a:r>
              <a:rPr lang="en-GB" sz="3300" dirty="0">
                <a:latin typeface="Calibri" panose="020F0502020204030204" pitchFamily="34" charset="0"/>
                <a:cs typeface="Calibri" panose="020F0502020204030204" pitchFamily="34" charset="0"/>
              </a:rPr>
              <a:t>Agreed with Portugal looking at the public safety problem and a public health problem.</a:t>
            </a:r>
          </a:p>
          <a:p>
            <a:r>
              <a:rPr lang="en-GB" sz="3300" dirty="0">
                <a:latin typeface="Calibri" panose="020F0502020204030204" pitchFamily="34" charset="0"/>
                <a:cs typeface="Calibri" panose="020F0502020204030204" pitchFamily="34" charset="0"/>
              </a:rPr>
              <a:t>Still opposed legislation as many American cities offering non-violent drug offenders a chance to choose treatment over jail. </a:t>
            </a:r>
          </a:p>
          <a:p>
            <a:r>
              <a:rPr lang="en-GB" sz="3300" dirty="0">
                <a:latin typeface="Calibri" panose="020F0502020204030204" pitchFamily="34" charset="0"/>
                <a:cs typeface="Calibri" panose="020F0502020204030204" pitchFamily="34" charset="0"/>
              </a:rPr>
              <a:t>San Francisco Drug Courts 2010, instituted a court programme where judges offered drug addicts the chance for rehab, get jobs, move houses, find primary care. Data showed that the courts reduced drug relapses </a:t>
            </a:r>
          </a:p>
          <a:p>
            <a:r>
              <a:rPr lang="en-GB" sz="3300" dirty="0">
                <a:latin typeface="Calibri" panose="020F0502020204030204" pitchFamily="34" charset="0"/>
                <a:cs typeface="Calibri" panose="020F0502020204030204" pitchFamily="34" charset="0"/>
              </a:rPr>
              <a:t>There are now more than 3,000 drug courts </a:t>
            </a:r>
          </a:p>
          <a:p>
            <a:r>
              <a:rPr lang="en-GB" dirty="0">
                <a:latin typeface="Calibri" panose="020F0502020204030204" pitchFamily="34" charset="0"/>
                <a:cs typeface="Calibri" panose="020F0502020204030204" pitchFamily="34" charset="0"/>
              </a:rPr>
              <a:t>Treatment investment costs were higher for participants, but with less reoffending, drug courts saved an average of $5,680 to $6,208 per offender overall.</a:t>
            </a:r>
          </a:p>
          <a:p>
            <a:endParaRPr lang="en-GB" dirty="0"/>
          </a:p>
        </p:txBody>
      </p:sp>
    </p:spTree>
    <p:extLst>
      <p:ext uri="{BB962C8B-B14F-4D97-AF65-F5344CB8AC3E}">
        <p14:creationId xmlns:p14="http://schemas.microsoft.com/office/powerpoint/2010/main" val="712284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3EC2-E74D-4DB9-C922-FAA69CA94699}"/>
              </a:ext>
            </a:extLst>
          </p:cNvPr>
          <p:cNvSpPr>
            <a:spLocks noGrp="1"/>
          </p:cNvSpPr>
          <p:nvPr>
            <p:ph type="title"/>
          </p:nvPr>
        </p:nvSpPr>
        <p:spPr>
          <a:xfrm>
            <a:off x="457200" y="274638"/>
            <a:ext cx="8229600" cy="563562"/>
          </a:xfrm>
        </p:spPr>
        <p:txBody>
          <a:bodyPr>
            <a:normAutofit fontScale="90000"/>
          </a:bodyPr>
          <a:lstStyle/>
          <a:p>
            <a:r>
              <a:rPr lang="en-GB" dirty="0"/>
              <a:t>USA &amp; Trump 24/25</a:t>
            </a:r>
          </a:p>
        </p:txBody>
      </p:sp>
      <p:sp>
        <p:nvSpPr>
          <p:cNvPr id="3" name="Content Placeholder 2">
            <a:extLst>
              <a:ext uri="{FF2B5EF4-FFF2-40B4-BE49-F238E27FC236}">
                <a16:creationId xmlns:a16="http://schemas.microsoft.com/office/drawing/2014/main" id="{715ED761-AF65-0C09-5572-D882E9246F0B}"/>
              </a:ext>
            </a:extLst>
          </p:cNvPr>
          <p:cNvSpPr>
            <a:spLocks noGrp="1"/>
          </p:cNvSpPr>
          <p:nvPr>
            <p:ph idx="1"/>
          </p:nvPr>
        </p:nvSpPr>
        <p:spPr>
          <a:xfrm>
            <a:off x="457200" y="1097280"/>
            <a:ext cx="8229600" cy="4419953"/>
          </a:xfrm>
        </p:spPr>
        <p:txBody>
          <a:bodyPr>
            <a:normAutofit fontScale="55000" lnSpcReduction="20000"/>
          </a:bodyPr>
          <a:lstStyle/>
          <a:p>
            <a:pPr algn="l">
              <a:buFont typeface="+mj-lt"/>
              <a:buAutoNum type="arabicPeriod"/>
            </a:pPr>
            <a:r>
              <a:rPr lang="en-GB" sz="3300" b="1" i="0" dirty="0">
                <a:solidFill>
                  <a:srgbClr val="242424"/>
                </a:solidFill>
                <a:effectLst/>
                <a:latin typeface="Calibri" panose="020F0502020204030204" pitchFamily="34" charset="0"/>
                <a:cs typeface="Calibri" panose="020F0502020204030204" pitchFamily="34" charset="0"/>
              </a:rPr>
              <a:t>Tariffs on Key Trading Partners</a:t>
            </a:r>
            <a:r>
              <a:rPr lang="en-GB" sz="3300" b="0" i="0" dirty="0">
                <a:solidFill>
                  <a:srgbClr val="242424"/>
                </a:solidFill>
                <a:effectLst/>
                <a:latin typeface="Calibri" panose="020F0502020204030204" pitchFamily="34" charset="0"/>
                <a:cs typeface="Calibri" panose="020F0502020204030204" pitchFamily="34" charset="0"/>
              </a:rPr>
              <a:t>:</a:t>
            </a:r>
          </a:p>
          <a:p>
            <a:pPr marL="742950" lvl="1" indent="-285750" algn="l">
              <a:spcBef>
                <a:spcPts val="750"/>
              </a:spcBef>
              <a:spcAft>
                <a:spcPts val="750"/>
              </a:spcAft>
              <a:buFont typeface="+mj-lt"/>
              <a:buAutoNum type="arabicPeriod"/>
            </a:pPr>
            <a:r>
              <a:rPr lang="en-GB" sz="3300" b="0" i="0" dirty="0">
                <a:solidFill>
                  <a:srgbClr val="242424"/>
                </a:solidFill>
                <a:effectLst/>
                <a:latin typeface="Calibri" panose="020F0502020204030204" pitchFamily="34" charset="0"/>
                <a:cs typeface="Calibri" panose="020F0502020204030204" pitchFamily="34" charset="0"/>
              </a:rPr>
              <a:t>Trump has imposed tariffs on imports from Mexico, Canada, and China, aiming to pressure these countries to take stronger actions against the production and trafficking of illegal drugs, particularly fentanyl</a:t>
            </a:r>
          </a:p>
          <a:p>
            <a:pPr algn="l">
              <a:buFont typeface="+mj-lt"/>
              <a:buAutoNum type="arabicPeriod"/>
            </a:pPr>
            <a:r>
              <a:rPr lang="en-GB" sz="3300" b="1" i="0" dirty="0">
                <a:solidFill>
                  <a:srgbClr val="242424"/>
                </a:solidFill>
                <a:effectLst/>
                <a:latin typeface="Calibri" panose="020F0502020204030204" pitchFamily="34" charset="0"/>
                <a:cs typeface="Calibri" panose="020F0502020204030204" pitchFamily="34" charset="0"/>
              </a:rPr>
              <a:t>Border Security Enhancements</a:t>
            </a:r>
            <a:r>
              <a:rPr lang="en-GB" sz="3300" b="0" i="0" dirty="0">
                <a:solidFill>
                  <a:srgbClr val="242424"/>
                </a:solidFill>
                <a:effectLst/>
                <a:latin typeface="Calibri" panose="020F0502020204030204" pitchFamily="34" charset="0"/>
                <a:cs typeface="Calibri" panose="020F0502020204030204" pitchFamily="34" charset="0"/>
              </a:rPr>
              <a:t>:</a:t>
            </a:r>
          </a:p>
          <a:p>
            <a:pPr marL="742950" lvl="1" indent="-285750" algn="l">
              <a:spcBef>
                <a:spcPts val="750"/>
              </a:spcBef>
              <a:spcAft>
                <a:spcPts val="750"/>
              </a:spcAft>
              <a:buFont typeface="+mj-lt"/>
              <a:buAutoNum type="arabicPeriod"/>
            </a:pPr>
            <a:r>
              <a:rPr lang="en-GB" sz="3300" b="0" i="0" dirty="0">
                <a:solidFill>
                  <a:srgbClr val="242424"/>
                </a:solidFill>
                <a:effectLst/>
                <a:latin typeface="Calibri" panose="020F0502020204030204" pitchFamily="34" charset="0"/>
                <a:cs typeface="Calibri" panose="020F0502020204030204" pitchFamily="34" charset="0"/>
              </a:rPr>
              <a:t>Strengthening border security to prevent the smuggling of illegal drugs into USA. This includes increased funding for border patrol and surveillance technologies</a:t>
            </a:r>
          </a:p>
          <a:p>
            <a:pPr algn="l">
              <a:buFont typeface="+mj-lt"/>
              <a:buAutoNum type="arabicPeriod"/>
            </a:pPr>
            <a:r>
              <a:rPr lang="en-GB" sz="3300" b="1" i="0" dirty="0">
                <a:solidFill>
                  <a:srgbClr val="242424"/>
                </a:solidFill>
                <a:effectLst/>
                <a:latin typeface="Calibri" panose="020F0502020204030204" pitchFamily="34" charset="0"/>
                <a:cs typeface="Calibri" panose="020F0502020204030204" pitchFamily="34" charset="0"/>
              </a:rPr>
              <a:t>Law Enforcement Initiatives</a:t>
            </a:r>
            <a:r>
              <a:rPr lang="en-GB" sz="3300" b="0" i="0" dirty="0">
                <a:solidFill>
                  <a:srgbClr val="242424"/>
                </a:solidFill>
                <a:effectLst/>
                <a:latin typeface="Calibri" panose="020F0502020204030204" pitchFamily="34" charset="0"/>
                <a:cs typeface="Calibri" panose="020F0502020204030204" pitchFamily="34" charset="0"/>
              </a:rPr>
              <a:t>:</a:t>
            </a:r>
          </a:p>
          <a:p>
            <a:pPr marL="742950" lvl="1" indent="-285750" algn="l">
              <a:spcBef>
                <a:spcPts val="750"/>
              </a:spcBef>
              <a:spcAft>
                <a:spcPts val="750"/>
              </a:spcAft>
              <a:buFont typeface="+mj-lt"/>
              <a:buAutoNum type="arabicPeriod"/>
            </a:pPr>
            <a:r>
              <a:rPr lang="en-GB" sz="3300" b="0" i="0" dirty="0">
                <a:solidFill>
                  <a:srgbClr val="242424"/>
                </a:solidFill>
                <a:effectLst/>
                <a:latin typeface="Calibri" panose="020F0502020204030204" pitchFamily="34" charset="0"/>
                <a:cs typeface="Calibri" panose="020F0502020204030204" pitchFamily="34" charset="0"/>
              </a:rPr>
              <a:t>Collaborating with federal, state, and local law enforcement agencies to dismantle drug trafficking organisations and disrupt supply chains</a:t>
            </a:r>
          </a:p>
          <a:p>
            <a:pPr algn="l">
              <a:buFont typeface="+mj-lt"/>
              <a:buAutoNum type="arabicPeriod"/>
            </a:pPr>
            <a:r>
              <a:rPr lang="en-GB" sz="3300" b="1" i="0" dirty="0">
                <a:solidFill>
                  <a:srgbClr val="242424"/>
                </a:solidFill>
                <a:effectLst/>
                <a:latin typeface="Calibri" panose="020F0502020204030204" pitchFamily="34" charset="0"/>
                <a:cs typeface="Calibri" panose="020F0502020204030204" pitchFamily="34" charset="0"/>
              </a:rPr>
              <a:t>Public Awareness Campaigns</a:t>
            </a:r>
            <a:r>
              <a:rPr lang="en-GB" sz="3300" b="0" i="0" dirty="0">
                <a:solidFill>
                  <a:srgbClr val="242424"/>
                </a:solidFill>
                <a:effectLst/>
                <a:latin typeface="Calibri" panose="020F0502020204030204" pitchFamily="34" charset="0"/>
                <a:cs typeface="Calibri" panose="020F0502020204030204" pitchFamily="34" charset="0"/>
              </a:rPr>
              <a:t>:</a:t>
            </a:r>
          </a:p>
          <a:p>
            <a:pPr marL="742950" lvl="1" indent="-285750" algn="l">
              <a:spcBef>
                <a:spcPts val="750"/>
              </a:spcBef>
              <a:spcAft>
                <a:spcPts val="750"/>
              </a:spcAft>
              <a:buFont typeface="+mj-lt"/>
              <a:buAutoNum type="arabicPeriod"/>
            </a:pPr>
            <a:r>
              <a:rPr lang="en-GB" sz="3300" b="0" i="0" dirty="0">
                <a:solidFill>
                  <a:srgbClr val="242424"/>
                </a:solidFill>
                <a:effectLst/>
                <a:latin typeface="Calibri" panose="020F0502020204030204" pitchFamily="34" charset="0"/>
                <a:cs typeface="Calibri" panose="020F0502020204030204" pitchFamily="34" charset="0"/>
              </a:rPr>
              <a:t>Launching public awareness campaigns to educate citizens about the dangers of illegal drug use and the importance of seeking help for addiction</a:t>
            </a:r>
          </a:p>
          <a:p>
            <a:endParaRPr lang="en-GB" dirty="0"/>
          </a:p>
        </p:txBody>
      </p:sp>
    </p:spTree>
    <p:extLst>
      <p:ext uri="{BB962C8B-B14F-4D97-AF65-F5344CB8AC3E}">
        <p14:creationId xmlns:p14="http://schemas.microsoft.com/office/powerpoint/2010/main" val="5883655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2AB9E-B567-4720-96AC-6B9A874FEBA3}"/>
              </a:ext>
            </a:extLst>
          </p:cNvPr>
          <p:cNvSpPr>
            <a:spLocks noGrp="1"/>
          </p:cNvSpPr>
          <p:nvPr>
            <p:ph type="title"/>
          </p:nvPr>
        </p:nvSpPr>
        <p:spPr>
          <a:xfrm>
            <a:off x="457200" y="274638"/>
            <a:ext cx="8229600" cy="433285"/>
          </a:xfrm>
        </p:spPr>
        <p:txBody>
          <a:bodyPr>
            <a:normAutofit fontScale="90000"/>
          </a:bodyPr>
          <a:lstStyle/>
          <a:p>
            <a:r>
              <a:rPr lang="en-GB" sz="2400" dirty="0"/>
              <a:t>UK Regulating Cannabis</a:t>
            </a:r>
          </a:p>
        </p:txBody>
      </p:sp>
      <p:sp>
        <p:nvSpPr>
          <p:cNvPr id="3" name="Content Placeholder 2">
            <a:extLst>
              <a:ext uri="{FF2B5EF4-FFF2-40B4-BE49-F238E27FC236}">
                <a16:creationId xmlns:a16="http://schemas.microsoft.com/office/drawing/2014/main" id="{141C5026-FECA-4251-A0A4-CA8BFCFC91A6}"/>
              </a:ext>
            </a:extLst>
          </p:cNvPr>
          <p:cNvSpPr>
            <a:spLocks noGrp="1"/>
          </p:cNvSpPr>
          <p:nvPr>
            <p:ph idx="1"/>
          </p:nvPr>
        </p:nvSpPr>
        <p:spPr>
          <a:xfrm>
            <a:off x="457200" y="899652"/>
            <a:ext cx="8229600" cy="4617581"/>
          </a:xfrm>
        </p:spPr>
        <p:txBody>
          <a:bodyPr>
            <a:noAutofit/>
          </a:bodyPr>
          <a:lstStyle/>
          <a:p>
            <a:r>
              <a:rPr lang="en-GB" sz="1800" dirty="0"/>
              <a:t>The Liberal Democrats commissioned a  panel to make recommendations regarding the proposed ‘</a:t>
            </a:r>
            <a:r>
              <a:rPr lang="en-GB" sz="1800" i="1" dirty="0"/>
              <a:t>Framework for a  Regulated Market for Cannabis in the UK</a:t>
            </a:r>
            <a:r>
              <a:rPr lang="en-GB" sz="1800" dirty="0"/>
              <a:t>’ 2002. </a:t>
            </a:r>
          </a:p>
          <a:p>
            <a:r>
              <a:rPr lang="en-GB" sz="1800" dirty="0"/>
              <a:t>A discussion of when the balance may tip in favour of legalising and regulating illegal drugs</a:t>
            </a:r>
          </a:p>
          <a:p>
            <a:r>
              <a:rPr lang="en-GB" sz="1800" dirty="0"/>
              <a:t>Proposal:</a:t>
            </a:r>
          </a:p>
          <a:p>
            <a:r>
              <a:rPr lang="en-GB" sz="1800" dirty="0"/>
              <a:t>The main goal Protect and enhance public health</a:t>
            </a:r>
          </a:p>
          <a:p>
            <a:r>
              <a:rPr lang="en-GB" sz="1800" dirty="0"/>
              <a:t>Health and well-being of vulnerable and marginalised populations. </a:t>
            </a:r>
          </a:p>
          <a:p>
            <a:r>
              <a:rPr lang="en-GB" sz="1800" dirty="0"/>
              <a:t>Establish a Cannabis Regulatory Agency (CRA).</a:t>
            </a:r>
          </a:p>
          <a:p>
            <a:r>
              <a:rPr lang="en-GB" sz="1800" dirty="0"/>
              <a:t>Create a system of licencing. The granting of licences will be largely dependent upon the extent and nature of the production. This would include Cannabis Social Clubs, as licenced and regulated by the CRA. </a:t>
            </a:r>
          </a:p>
          <a:p>
            <a:r>
              <a:rPr lang="en-GB" sz="1800" dirty="0"/>
              <a:t>Allow small scale cultivation by citizens (4 Plants) without a licence. </a:t>
            </a:r>
          </a:p>
          <a:p>
            <a:r>
              <a:rPr lang="en-GB" sz="1800" dirty="0"/>
              <a:t>Establish controls over access to retail sales (e.g. minimum purchase age controls) and regulate consumption (e.g. a ban on street consumption)</a:t>
            </a:r>
          </a:p>
        </p:txBody>
      </p:sp>
    </p:spTree>
    <p:extLst>
      <p:ext uri="{BB962C8B-B14F-4D97-AF65-F5344CB8AC3E}">
        <p14:creationId xmlns:p14="http://schemas.microsoft.com/office/powerpoint/2010/main" val="1449320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AB4B-23E0-48D7-853C-46ACE76B33EF}"/>
              </a:ext>
            </a:extLst>
          </p:cNvPr>
          <p:cNvSpPr>
            <a:spLocks noGrp="1"/>
          </p:cNvSpPr>
          <p:nvPr>
            <p:ph type="title"/>
          </p:nvPr>
        </p:nvSpPr>
        <p:spPr>
          <a:xfrm>
            <a:off x="457200" y="274638"/>
            <a:ext cx="8229600" cy="703557"/>
          </a:xfrm>
        </p:spPr>
        <p:txBody>
          <a:bodyPr>
            <a:normAutofit fontScale="90000"/>
          </a:bodyPr>
          <a:lstStyle/>
          <a:p>
            <a:r>
              <a:rPr lang="en-GB" dirty="0"/>
              <a:t>UK</a:t>
            </a:r>
          </a:p>
        </p:txBody>
      </p:sp>
      <p:sp>
        <p:nvSpPr>
          <p:cNvPr id="3" name="Content Placeholder 2">
            <a:extLst>
              <a:ext uri="{FF2B5EF4-FFF2-40B4-BE49-F238E27FC236}">
                <a16:creationId xmlns:a16="http://schemas.microsoft.com/office/drawing/2014/main" id="{F814353E-0A9A-422C-94E3-1F35BD8ACF84}"/>
              </a:ext>
            </a:extLst>
          </p:cNvPr>
          <p:cNvSpPr>
            <a:spLocks noGrp="1"/>
          </p:cNvSpPr>
          <p:nvPr>
            <p:ph idx="1"/>
          </p:nvPr>
        </p:nvSpPr>
        <p:spPr>
          <a:xfrm>
            <a:off x="457200" y="882502"/>
            <a:ext cx="8229600" cy="4634731"/>
          </a:xfrm>
        </p:spPr>
        <p:txBody>
          <a:bodyPr>
            <a:normAutofit fontScale="92500" lnSpcReduction="20000"/>
          </a:bodyPr>
          <a:lstStyle/>
          <a:p>
            <a:r>
              <a:rPr lang="en-GB" dirty="0"/>
              <a:t>May Bulman Independent Oct 2019 </a:t>
            </a:r>
          </a:p>
          <a:p>
            <a:r>
              <a:rPr lang="en-GB" dirty="0"/>
              <a:t>Calls for MP’s to consider decriminalising drug possession </a:t>
            </a:r>
          </a:p>
          <a:p>
            <a:r>
              <a:rPr lang="en-GB" dirty="0"/>
              <a:t>Death rates increasing</a:t>
            </a:r>
          </a:p>
          <a:p>
            <a:r>
              <a:rPr lang="en-GB" dirty="0"/>
              <a:t>Crime increasing</a:t>
            </a:r>
          </a:p>
          <a:p>
            <a:r>
              <a:rPr lang="en-GB" dirty="0"/>
              <a:t>Destroys families/communities</a:t>
            </a:r>
          </a:p>
          <a:p>
            <a:r>
              <a:rPr lang="en-GB" dirty="0"/>
              <a:t>MP’s argues moving from the Home Office to the Department of Health and Social Care.</a:t>
            </a:r>
          </a:p>
          <a:p>
            <a:r>
              <a:rPr lang="en-GB" dirty="0"/>
              <a:t>Care over crime  - Civil matter as the cost to the NHS increases</a:t>
            </a:r>
          </a:p>
        </p:txBody>
      </p:sp>
    </p:spTree>
    <p:extLst>
      <p:ext uri="{BB962C8B-B14F-4D97-AF65-F5344CB8AC3E}">
        <p14:creationId xmlns:p14="http://schemas.microsoft.com/office/powerpoint/2010/main" val="8028542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207B-016F-49F1-A31A-173E7170BD96}"/>
              </a:ext>
            </a:extLst>
          </p:cNvPr>
          <p:cNvSpPr>
            <a:spLocks noGrp="1"/>
          </p:cNvSpPr>
          <p:nvPr>
            <p:ph type="title"/>
          </p:nvPr>
        </p:nvSpPr>
        <p:spPr>
          <a:xfrm>
            <a:off x="457200" y="274637"/>
            <a:ext cx="8229600" cy="512171"/>
          </a:xfrm>
        </p:spPr>
        <p:txBody>
          <a:bodyPr>
            <a:normAutofit fontScale="90000"/>
          </a:bodyPr>
          <a:lstStyle/>
          <a:p>
            <a:r>
              <a:rPr lang="en-GB" dirty="0"/>
              <a:t>UK</a:t>
            </a:r>
          </a:p>
        </p:txBody>
      </p:sp>
      <p:sp>
        <p:nvSpPr>
          <p:cNvPr id="3" name="Content Placeholder 2">
            <a:extLst>
              <a:ext uri="{FF2B5EF4-FFF2-40B4-BE49-F238E27FC236}">
                <a16:creationId xmlns:a16="http://schemas.microsoft.com/office/drawing/2014/main" id="{534DFFDE-63C4-4645-AA82-350439F3DB78}"/>
              </a:ext>
            </a:extLst>
          </p:cNvPr>
          <p:cNvSpPr>
            <a:spLocks noGrp="1"/>
          </p:cNvSpPr>
          <p:nvPr>
            <p:ph idx="1"/>
          </p:nvPr>
        </p:nvSpPr>
        <p:spPr>
          <a:xfrm>
            <a:off x="457200" y="999460"/>
            <a:ext cx="8229600" cy="4517773"/>
          </a:xfrm>
        </p:spPr>
        <p:txBody>
          <a:bodyPr>
            <a:normAutofit fontScale="85000" lnSpcReduction="10000"/>
          </a:bodyPr>
          <a:lstStyle/>
          <a:p>
            <a:r>
              <a:rPr lang="en-GB" dirty="0"/>
              <a:t>The Health and Social Care Committee Report 2019 stated:</a:t>
            </a:r>
          </a:p>
          <a:p>
            <a:r>
              <a:rPr lang="en-GB" dirty="0"/>
              <a:t>MP’s asked to consider Portugal's law</a:t>
            </a:r>
          </a:p>
          <a:p>
            <a:r>
              <a:rPr lang="en-GB" dirty="0"/>
              <a:t>Decriminalising will save money from CJS giving investment in prevention &amp; treatment to save lives</a:t>
            </a:r>
          </a:p>
          <a:p>
            <a:r>
              <a:rPr lang="en-GB" dirty="0"/>
              <a:t>Supervised facilities</a:t>
            </a:r>
          </a:p>
          <a:p>
            <a:r>
              <a:rPr lang="en-GB" dirty="0"/>
              <a:t>Upgrade in treatment for those dependant on drugs</a:t>
            </a:r>
          </a:p>
          <a:p>
            <a:r>
              <a:rPr lang="en-GB" dirty="0"/>
              <a:t>Getting drugs under control we must legalise &amp; regulate their supply</a:t>
            </a:r>
          </a:p>
        </p:txBody>
      </p:sp>
    </p:spTree>
    <p:extLst>
      <p:ext uri="{BB962C8B-B14F-4D97-AF65-F5344CB8AC3E}">
        <p14:creationId xmlns:p14="http://schemas.microsoft.com/office/powerpoint/2010/main" val="39235466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6BB3A-B8AC-4A5F-94F0-705735E7A905}"/>
              </a:ext>
            </a:extLst>
          </p:cNvPr>
          <p:cNvSpPr>
            <a:spLocks noGrp="1"/>
          </p:cNvSpPr>
          <p:nvPr>
            <p:ph type="title"/>
          </p:nvPr>
        </p:nvSpPr>
        <p:spPr>
          <a:xfrm>
            <a:off x="457200" y="274638"/>
            <a:ext cx="8229600" cy="586599"/>
          </a:xfrm>
        </p:spPr>
        <p:txBody>
          <a:bodyPr>
            <a:normAutofit/>
          </a:bodyPr>
          <a:lstStyle/>
          <a:p>
            <a:r>
              <a:rPr lang="en-GB" sz="2800" dirty="0"/>
              <a:t>Objections of legalising drug</a:t>
            </a:r>
          </a:p>
        </p:txBody>
      </p:sp>
      <p:sp>
        <p:nvSpPr>
          <p:cNvPr id="3" name="Content Placeholder 2">
            <a:extLst>
              <a:ext uri="{FF2B5EF4-FFF2-40B4-BE49-F238E27FC236}">
                <a16:creationId xmlns:a16="http://schemas.microsoft.com/office/drawing/2014/main" id="{0EE8F6D8-13AB-4B6E-AA14-A8EE00BDE8AE}"/>
              </a:ext>
            </a:extLst>
          </p:cNvPr>
          <p:cNvSpPr>
            <a:spLocks noGrp="1"/>
          </p:cNvSpPr>
          <p:nvPr>
            <p:ph idx="1"/>
          </p:nvPr>
        </p:nvSpPr>
        <p:spPr>
          <a:xfrm>
            <a:off x="457200" y="861237"/>
            <a:ext cx="8229600" cy="4655996"/>
          </a:xfrm>
        </p:spPr>
        <p:txBody>
          <a:bodyPr>
            <a:normAutofit/>
          </a:bodyPr>
          <a:lstStyle/>
          <a:p>
            <a:r>
              <a:rPr lang="en-GB" dirty="0"/>
              <a:t>Open the floodgates to many new users.</a:t>
            </a:r>
          </a:p>
          <a:p>
            <a:r>
              <a:rPr lang="en-GB" dirty="0"/>
              <a:t>Many may be young or vulnerable.</a:t>
            </a:r>
          </a:p>
          <a:p>
            <a:r>
              <a:rPr lang="en-GB" dirty="0"/>
              <a:t>More prone to physical &amp; mental health issues</a:t>
            </a:r>
          </a:p>
          <a:p>
            <a:r>
              <a:rPr lang="en-GB" dirty="0"/>
              <a:t>Advertisement that drugs are safe</a:t>
            </a:r>
          </a:p>
          <a:p>
            <a:r>
              <a:rPr lang="en-GB" dirty="0"/>
              <a:t>Legal regulation alcohol &amp; tobacco thrive off addiction for profit (Companies &amp; Govt.)</a:t>
            </a:r>
          </a:p>
          <a:p>
            <a:endParaRPr lang="en-GB" dirty="0"/>
          </a:p>
        </p:txBody>
      </p:sp>
    </p:spTree>
    <p:extLst>
      <p:ext uri="{BB962C8B-B14F-4D97-AF65-F5344CB8AC3E}">
        <p14:creationId xmlns:p14="http://schemas.microsoft.com/office/powerpoint/2010/main" val="11696836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7700-5BC4-416B-98A4-EEF40193B84A}"/>
              </a:ext>
            </a:extLst>
          </p:cNvPr>
          <p:cNvSpPr>
            <a:spLocks noGrp="1"/>
          </p:cNvSpPr>
          <p:nvPr>
            <p:ph type="title"/>
          </p:nvPr>
        </p:nvSpPr>
        <p:spPr>
          <a:xfrm>
            <a:off x="457200" y="274638"/>
            <a:ext cx="8229600" cy="703557"/>
          </a:xfrm>
        </p:spPr>
        <p:txBody>
          <a:bodyPr>
            <a:normAutofit/>
          </a:bodyPr>
          <a:lstStyle/>
          <a:p>
            <a:r>
              <a:rPr lang="en-GB" sz="2800" dirty="0"/>
              <a:t>For in the UK</a:t>
            </a:r>
          </a:p>
        </p:txBody>
      </p:sp>
      <p:sp>
        <p:nvSpPr>
          <p:cNvPr id="3" name="Content Placeholder 2">
            <a:extLst>
              <a:ext uri="{FF2B5EF4-FFF2-40B4-BE49-F238E27FC236}">
                <a16:creationId xmlns:a16="http://schemas.microsoft.com/office/drawing/2014/main" id="{877881C3-00E3-4BF6-9CF4-6CD4752A98D6}"/>
              </a:ext>
            </a:extLst>
          </p:cNvPr>
          <p:cNvSpPr>
            <a:spLocks noGrp="1"/>
          </p:cNvSpPr>
          <p:nvPr>
            <p:ph idx="1"/>
          </p:nvPr>
        </p:nvSpPr>
        <p:spPr>
          <a:xfrm>
            <a:off x="457200" y="1084521"/>
            <a:ext cx="8229600" cy="4432712"/>
          </a:xfrm>
        </p:spPr>
        <p:txBody>
          <a:bodyPr>
            <a:normAutofit/>
          </a:bodyPr>
          <a:lstStyle/>
          <a:p>
            <a:r>
              <a:rPr lang="en-GB" sz="2400" dirty="0"/>
              <a:t>Russell Brand, Sir Richard Branson, Sting and Michael Mansfield QC 2014 sent a letter to Government asking them to consider decriminalising possession of cannabis.</a:t>
            </a:r>
          </a:p>
          <a:p>
            <a:r>
              <a:rPr lang="en-GB" sz="2400" b="1" dirty="0"/>
              <a:t>Release</a:t>
            </a:r>
            <a:r>
              <a:rPr lang="en-GB" sz="2400" dirty="0"/>
              <a:t> charity  - arresting users “creates more harm for individuals, their families and society”. If users are not “caught up in the criminal justice system” they have a better chance of escaping addiction.</a:t>
            </a:r>
          </a:p>
          <a:p>
            <a:r>
              <a:rPr lang="en-GB" sz="2400" dirty="0"/>
              <a:t>Research by HM Inspectorate of Prison from 2013 to 2018 found that the proportion of inmates who reported developing a drug problem in prison rose 8.4% to 15%</a:t>
            </a:r>
          </a:p>
        </p:txBody>
      </p:sp>
    </p:spTree>
    <p:extLst>
      <p:ext uri="{BB962C8B-B14F-4D97-AF65-F5344CB8AC3E}">
        <p14:creationId xmlns:p14="http://schemas.microsoft.com/office/powerpoint/2010/main" val="2517210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4AA53-CC6B-5168-2FCF-391BA1045CE7}"/>
              </a:ext>
            </a:extLst>
          </p:cNvPr>
          <p:cNvSpPr>
            <a:spLocks noGrp="1"/>
          </p:cNvSpPr>
          <p:nvPr>
            <p:ph type="title"/>
          </p:nvPr>
        </p:nvSpPr>
        <p:spPr/>
        <p:txBody>
          <a:bodyPr/>
          <a:lstStyle/>
          <a:p>
            <a:r>
              <a:rPr lang="en-GB" dirty="0"/>
              <a:t>UK 10 Year Drug Plan</a:t>
            </a:r>
          </a:p>
        </p:txBody>
      </p:sp>
      <p:sp>
        <p:nvSpPr>
          <p:cNvPr id="3" name="Content Placeholder 2">
            <a:extLst>
              <a:ext uri="{FF2B5EF4-FFF2-40B4-BE49-F238E27FC236}">
                <a16:creationId xmlns:a16="http://schemas.microsoft.com/office/drawing/2014/main" id="{1346E47F-399E-D298-CCD8-13340637FA11}"/>
              </a:ext>
            </a:extLst>
          </p:cNvPr>
          <p:cNvSpPr>
            <a:spLocks noGrp="1"/>
          </p:cNvSpPr>
          <p:nvPr>
            <p:ph idx="1"/>
          </p:nvPr>
        </p:nvSpPr>
        <p:spPr/>
        <p:txBody>
          <a:bodyPr/>
          <a:lstStyle/>
          <a:p>
            <a:r>
              <a:rPr lang="en-GB" dirty="0">
                <a:hlinkClick r:id="rId2"/>
              </a:rPr>
              <a:t>From harm to hope: A 10-year drugs plan to cut crime and save lives - GOV.UK (www.gov.uk)</a:t>
            </a:r>
            <a:endParaRPr lang="en-GB" dirty="0"/>
          </a:p>
        </p:txBody>
      </p:sp>
    </p:spTree>
    <p:extLst>
      <p:ext uri="{BB962C8B-B14F-4D97-AF65-F5344CB8AC3E}">
        <p14:creationId xmlns:p14="http://schemas.microsoft.com/office/powerpoint/2010/main" val="1996072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AF655-8A99-4F91-8C32-C77036DE9D97}"/>
              </a:ext>
            </a:extLst>
          </p:cNvPr>
          <p:cNvSpPr>
            <a:spLocks noGrp="1"/>
          </p:cNvSpPr>
          <p:nvPr>
            <p:ph type="title"/>
          </p:nvPr>
        </p:nvSpPr>
        <p:spPr>
          <a:xfrm>
            <a:off x="457200" y="274638"/>
            <a:ext cx="8229600" cy="677469"/>
          </a:xfrm>
        </p:spPr>
        <p:txBody>
          <a:bodyPr>
            <a:normAutofit/>
          </a:bodyPr>
          <a:lstStyle/>
          <a:p>
            <a:r>
              <a:rPr lang="en-GB" sz="3600" dirty="0"/>
              <a:t>Arguments for legalising drug</a:t>
            </a:r>
          </a:p>
        </p:txBody>
      </p:sp>
      <p:sp>
        <p:nvSpPr>
          <p:cNvPr id="3" name="Content Placeholder 2">
            <a:extLst>
              <a:ext uri="{FF2B5EF4-FFF2-40B4-BE49-F238E27FC236}">
                <a16:creationId xmlns:a16="http://schemas.microsoft.com/office/drawing/2014/main" id="{C88698F6-4C36-4D6D-BF52-6C796A1DD956}"/>
              </a:ext>
            </a:extLst>
          </p:cNvPr>
          <p:cNvSpPr>
            <a:spLocks noGrp="1"/>
          </p:cNvSpPr>
          <p:nvPr>
            <p:ph idx="1"/>
          </p:nvPr>
        </p:nvSpPr>
        <p:spPr>
          <a:xfrm>
            <a:off x="457200" y="1055802"/>
            <a:ext cx="8229600" cy="4461431"/>
          </a:xfrm>
        </p:spPr>
        <p:txBody>
          <a:bodyPr>
            <a:normAutofit fontScale="85000" lnSpcReduction="10000"/>
          </a:bodyPr>
          <a:lstStyle/>
          <a:p>
            <a:r>
              <a:rPr lang="en-GB" dirty="0"/>
              <a:t>Legal regulated market</a:t>
            </a:r>
          </a:p>
          <a:p>
            <a:pPr lvl="1"/>
            <a:r>
              <a:rPr lang="en-GB" dirty="0"/>
              <a:t>Farmers </a:t>
            </a:r>
          </a:p>
          <a:p>
            <a:pPr lvl="1"/>
            <a:r>
              <a:rPr lang="en-GB" dirty="0"/>
              <a:t>Suppliers</a:t>
            </a:r>
          </a:p>
          <a:p>
            <a:pPr lvl="1"/>
            <a:r>
              <a:rPr lang="en-GB" dirty="0"/>
              <a:t>Stability in drug-producing nations</a:t>
            </a:r>
          </a:p>
          <a:p>
            <a:r>
              <a:rPr lang="en-GB" dirty="0"/>
              <a:t>Help to break the grip of criminal gangs</a:t>
            </a:r>
          </a:p>
          <a:p>
            <a:r>
              <a:rPr lang="en-GB" dirty="0"/>
              <a:t>Taxes contributed to the economy</a:t>
            </a:r>
          </a:p>
          <a:p>
            <a:r>
              <a:rPr lang="en-GB" dirty="0"/>
              <a:t>Less impact on public services – money out of CJS and into health?</a:t>
            </a:r>
          </a:p>
          <a:p>
            <a:r>
              <a:rPr lang="en-GB" dirty="0"/>
              <a:t>Regulated drugs be safer and not mixed by dealers</a:t>
            </a:r>
          </a:p>
          <a:p>
            <a:r>
              <a:rPr lang="en-GB" dirty="0"/>
              <a:t>Reduce used by reducing supply</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4977468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5E6B1-6B66-4008-9AEA-E9D2D0F4342D}"/>
              </a:ext>
            </a:extLst>
          </p:cNvPr>
          <p:cNvSpPr>
            <a:spLocks noGrp="1"/>
          </p:cNvSpPr>
          <p:nvPr>
            <p:ph type="title"/>
          </p:nvPr>
        </p:nvSpPr>
        <p:spPr>
          <a:xfrm>
            <a:off x="457200" y="274638"/>
            <a:ext cx="8229600" cy="448376"/>
          </a:xfrm>
        </p:spPr>
        <p:txBody>
          <a:bodyPr>
            <a:normAutofit fontScale="90000"/>
          </a:bodyPr>
          <a:lstStyle/>
          <a:p>
            <a:r>
              <a:rPr lang="en-GB" dirty="0"/>
              <a:t>Criminologist </a:t>
            </a:r>
          </a:p>
        </p:txBody>
      </p:sp>
      <p:sp>
        <p:nvSpPr>
          <p:cNvPr id="3" name="Content Placeholder 2">
            <a:extLst>
              <a:ext uri="{FF2B5EF4-FFF2-40B4-BE49-F238E27FC236}">
                <a16:creationId xmlns:a16="http://schemas.microsoft.com/office/drawing/2014/main" id="{0E9DF8C4-B144-4CF1-BA8A-51D4076BD1DA}"/>
              </a:ext>
            </a:extLst>
          </p:cNvPr>
          <p:cNvSpPr>
            <a:spLocks noGrp="1"/>
          </p:cNvSpPr>
          <p:nvPr>
            <p:ph idx="1"/>
          </p:nvPr>
        </p:nvSpPr>
        <p:spPr>
          <a:xfrm>
            <a:off x="457200" y="935665"/>
            <a:ext cx="8229600" cy="4581568"/>
          </a:xfrm>
        </p:spPr>
        <p:txBody>
          <a:bodyPr vert="horz" lIns="91440" tIns="45720" rIns="91440" bIns="45720" rtlCol="0" anchor="t">
            <a:normAutofit fontScale="92500"/>
          </a:bodyPr>
          <a:lstStyle/>
          <a:p>
            <a:r>
              <a:rPr lang="en-GB" dirty="0"/>
              <a:t>Thompson 1980 ‘</a:t>
            </a:r>
            <a:r>
              <a:rPr lang="en-GB" i="1" dirty="0"/>
              <a:t>The Secret State</a:t>
            </a:r>
            <a:r>
              <a:rPr lang="en-GB" dirty="0"/>
              <a:t>’ - If drugs  were legal their effects would be harmless. </a:t>
            </a:r>
          </a:p>
          <a:p>
            <a:r>
              <a:rPr lang="en-GB" dirty="0"/>
              <a:t>Crime rates would be high with or without drugs. Individuals would enter other areas of profit (prostitution, gambling)</a:t>
            </a:r>
          </a:p>
          <a:p>
            <a:r>
              <a:rPr lang="en-GB" dirty="0"/>
              <a:t>Wilson (1996) ‘</a:t>
            </a:r>
            <a:r>
              <a:rPr lang="en-GB" i="1" dirty="0"/>
              <a:t>When Work Disappears</a:t>
            </a:r>
            <a:r>
              <a:rPr lang="en-GB" dirty="0"/>
              <a:t>’  it is not the problem of the drug but the way it is consumed and the aims of consumption. </a:t>
            </a:r>
          </a:p>
        </p:txBody>
      </p:sp>
    </p:spTree>
    <p:extLst>
      <p:ext uri="{BB962C8B-B14F-4D97-AF65-F5344CB8AC3E}">
        <p14:creationId xmlns:p14="http://schemas.microsoft.com/office/powerpoint/2010/main" val="25181936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53EB-22B7-4819-AE00-583FAE48D71D}"/>
              </a:ext>
            </a:extLst>
          </p:cNvPr>
          <p:cNvSpPr>
            <a:spLocks noGrp="1"/>
          </p:cNvSpPr>
          <p:nvPr>
            <p:ph type="title"/>
          </p:nvPr>
        </p:nvSpPr>
        <p:spPr>
          <a:xfrm>
            <a:off x="457200" y="274638"/>
            <a:ext cx="8229600" cy="580768"/>
          </a:xfrm>
        </p:spPr>
        <p:txBody>
          <a:bodyPr>
            <a:normAutofit fontScale="90000"/>
          </a:bodyPr>
          <a:lstStyle/>
          <a:p>
            <a:r>
              <a:rPr lang="en-GB" dirty="0"/>
              <a:t>Reactions to legalisation </a:t>
            </a:r>
          </a:p>
        </p:txBody>
      </p:sp>
      <p:sp>
        <p:nvSpPr>
          <p:cNvPr id="3" name="Content Placeholder 2">
            <a:extLst>
              <a:ext uri="{FF2B5EF4-FFF2-40B4-BE49-F238E27FC236}">
                <a16:creationId xmlns:a16="http://schemas.microsoft.com/office/drawing/2014/main" id="{C1765C16-F9E8-4C08-B9F4-B6D9E20681AA}"/>
              </a:ext>
            </a:extLst>
          </p:cNvPr>
          <p:cNvSpPr>
            <a:spLocks noGrp="1"/>
          </p:cNvSpPr>
          <p:nvPr>
            <p:ph idx="1"/>
          </p:nvPr>
        </p:nvSpPr>
        <p:spPr>
          <a:xfrm>
            <a:off x="457200" y="1165123"/>
            <a:ext cx="8229600" cy="4352110"/>
          </a:xfrm>
        </p:spPr>
        <p:txBody>
          <a:bodyPr>
            <a:normAutofit fontScale="92500" lnSpcReduction="20000"/>
          </a:bodyPr>
          <a:lstStyle/>
          <a:p>
            <a:r>
              <a:rPr lang="en-GB" dirty="0"/>
              <a:t>A poll completed in 2012, found that just 4  per  cent of people who had never used cannabis would consider doing so in the future. </a:t>
            </a:r>
          </a:p>
          <a:p>
            <a:r>
              <a:rPr lang="en-GB" dirty="0"/>
              <a:t>If it were legalised, the number of people who said that they would use was 16%</a:t>
            </a:r>
          </a:p>
          <a:p>
            <a:r>
              <a:rPr lang="en-GB" dirty="0"/>
              <a:t>2018, the CSJ commissioned a  poll 1,646 people asked, 73% said they had never used cannabis, yet 10% said they would try it if legalised</a:t>
            </a:r>
          </a:p>
        </p:txBody>
      </p:sp>
    </p:spTree>
    <p:extLst>
      <p:ext uri="{BB962C8B-B14F-4D97-AF65-F5344CB8AC3E}">
        <p14:creationId xmlns:p14="http://schemas.microsoft.com/office/powerpoint/2010/main" val="29180009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A2D9F4-6711-1D8B-D488-FF877947E49C}"/>
              </a:ext>
            </a:extLst>
          </p:cNvPr>
          <p:cNvPicPr>
            <a:picLocks noChangeAspect="1"/>
          </p:cNvPicPr>
          <p:nvPr/>
        </p:nvPicPr>
        <p:blipFill>
          <a:blip r:embed="rId3"/>
          <a:stretch>
            <a:fillRect/>
          </a:stretch>
        </p:blipFill>
        <p:spPr>
          <a:xfrm>
            <a:off x="90488" y="396240"/>
            <a:ext cx="8963025" cy="4881383"/>
          </a:xfrm>
          <a:prstGeom prst="rect">
            <a:avLst/>
          </a:prstGeom>
          <a:noFill/>
        </p:spPr>
      </p:pic>
    </p:spTree>
    <p:extLst>
      <p:ext uri="{BB962C8B-B14F-4D97-AF65-F5344CB8AC3E}">
        <p14:creationId xmlns:p14="http://schemas.microsoft.com/office/powerpoint/2010/main" val="22530980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A4118-FB71-4D42-A1F9-AE6C5D61EE5A}"/>
              </a:ext>
            </a:extLst>
          </p:cNvPr>
          <p:cNvSpPr>
            <a:spLocks noGrp="1"/>
          </p:cNvSpPr>
          <p:nvPr>
            <p:ph type="title"/>
          </p:nvPr>
        </p:nvSpPr>
        <p:spPr/>
        <p:txBody>
          <a:bodyPr/>
          <a:lstStyle/>
          <a:p>
            <a:r>
              <a:rPr lang="en-GB" dirty="0"/>
              <a:t>Task to read &amp; report</a:t>
            </a:r>
          </a:p>
        </p:txBody>
      </p:sp>
      <p:sp>
        <p:nvSpPr>
          <p:cNvPr id="3" name="Content Placeholder 2">
            <a:extLst>
              <a:ext uri="{FF2B5EF4-FFF2-40B4-BE49-F238E27FC236}">
                <a16:creationId xmlns:a16="http://schemas.microsoft.com/office/drawing/2014/main" id="{98D051E7-0AB4-4C39-B51D-7622F1B1EA00}"/>
              </a:ext>
            </a:extLst>
          </p:cNvPr>
          <p:cNvSpPr>
            <a:spLocks noGrp="1"/>
          </p:cNvSpPr>
          <p:nvPr>
            <p:ph idx="1"/>
          </p:nvPr>
        </p:nvSpPr>
        <p:spPr/>
        <p:txBody>
          <a:bodyPr/>
          <a:lstStyle/>
          <a:p>
            <a:r>
              <a:rPr lang="en-GB" dirty="0"/>
              <a:t>https://www.centreforsocialjustice.org.uk/core/wp-content/uploads/2018/12/CSJJ6711-Cannabis-Report-181207-WEB.pdf</a:t>
            </a:r>
          </a:p>
        </p:txBody>
      </p:sp>
    </p:spTree>
    <p:extLst>
      <p:ext uri="{BB962C8B-B14F-4D97-AF65-F5344CB8AC3E}">
        <p14:creationId xmlns:p14="http://schemas.microsoft.com/office/powerpoint/2010/main" val="8560813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77628-692F-4458-B49A-10E376D833F8}"/>
              </a:ext>
            </a:extLst>
          </p:cNvPr>
          <p:cNvSpPr>
            <a:spLocks noGrp="1"/>
          </p:cNvSpPr>
          <p:nvPr>
            <p:ph type="title"/>
          </p:nvPr>
        </p:nvSpPr>
        <p:spPr>
          <a:xfrm>
            <a:off x="457200" y="274638"/>
            <a:ext cx="8229600" cy="675857"/>
          </a:xfrm>
        </p:spPr>
        <p:txBody>
          <a:bodyPr>
            <a:normAutofit fontScale="90000"/>
          </a:bodyPr>
          <a:lstStyle/>
          <a:p>
            <a:br>
              <a:rPr lang="en-GB" b="0" i="0" dirty="0">
                <a:solidFill>
                  <a:srgbClr val="1F2025"/>
                </a:solidFill>
                <a:effectLst/>
                <a:latin typeface="latowebbold"/>
              </a:rPr>
            </a:br>
            <a:r>
              <a:rPr lang="en-GB" sz="3100" b="0" i="0" dirty="0">
                <a:solidFill>
                  <a:srgbClr val="1F2025"/>
                </a:solidFill>
                <a:effectLst/>
                <a:latin typeface="latowebbold"/>
              </a:rPr>
              <a:t>Reading Tasks</a:t>
            </a:r>
            <a:br>
              <a:rPr lang="en-GB" sz="3100" b="0" i="0" dirty="0">
                <a:solidFill>
                  <a:srgbClr val="1F2025"/>
                </a:solidFill>
                <a:effectLst/>
                <a:latin typeface="latowebbold"/>
              </a:rPr>
            </a:br>
            <a:endParaRPr lang="en-GB" sz="3100" dirty="0"/>
          </a:p>
        </p:txBody>
      </p:sp>
      <p:sp>
        <p:nvSpPr>
          <p:cNvPr id="3" name="Content Placeholder 2">
            <a:extLst>
              <a:ext uri="{FF2B5EF4-FFF2-40B4-BE49-F238E27FC236}">
                <a16:creationId xmlns:a16="http://schemas.microsoft.com/office/drawing/2014/main" id="{78C7882C-1099-480D-B296-3BE4D9FE1872}"/>
              </a:ext>
            </a:extLst>
          </p:cNvPr>
          <p:cNvSpPr>
            <a:spLocks noGrp="1"/>
          </p:cNvSpPr>
          <p:nvPr>
            <p:ph idx="1"/>
          </p:nvPr>
        </p:nvSpPr>
        <p:spPr>
          <a:xfrm>
            <a:off x="457200" y="1215189"/>
            <a:ext cx="8229600" cy="4302044"/>
          </a:xfrm>
        </p:spPr>
        <p:txBody>
          <a:bodyPr>
            <a:normAutofit fontScale="85000" lnSpcReduction="10000"/>
          </a:bodyPr>
          <a:lstStyle/>
          <a:p>
            <a:r>
              <a:rPr lang="en-GB" dirty="0">
                <a:hlinkClick r:id="rId2"/>
              </a:rPr>
              <a:t>Substance Misuse and Harm Reduction Strategy 2022–2025 | South Wales Police (south-wales.police.uk)</a:t>
            </a:r>
            <a:endParaRPr lang="en-GB" dirty="0"/>
          </a:p>
          <a:p>
            <a:r>
              <a:rPr lang="en-GB" dirty="0"/>
              <a:t>https://www.centreforsocialjustice.org.uk/core/wp-content/uploads/2018/12/CSJJ6711-Cannabis-Report-181207-WEB.pdf</a:t>
            </a:r>
          </a:p>
          <a:p>
            <a:endParaRPr lang="en-GB" dirty="0"/>
          </a:p>
          <a:p>
            <a:r>
              <a:rPr lang="en-GB" dirty="0"/>
              <a:t>Govt. 10 Year Drug Plan</a:t>
            </a:r>
          </a:p>
          <a:p>
            <a:r>
              <a:rPr lang="en-GB" dirty="0">
                <a:hlinkClick r:id="rId3"/>
              </a:rPr>
              <a:t>From harm to hope: A 10-year drugs plan to cut crime and save lives - GOV.UK (www.gov.uk)</a:t>
            </a:r>
            <a:endParaRPr lang="en-GB" dirty="0"/>
          </a:p>
        </p:txBody>
      </p:sp>
    </p:spTree>
    <p:extLst>
      <p:ext uri="{BB962C8B-B14F-4D97-AF65-F5344CB8AC3E}">
        <p14:creationId xmlns:p14="http://schemas.microsoft.com/office/powerpoint/2010/main" val="30720305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EE27-9A8F-0161-02FA-8F0211890CE9}"/>
              </a:ext>
            </a:extLst>
          </p:cNvPr>
          <p:cNvSpPr>
            <a:spLocks noGrp="1"/>
          </p:cNvSpPr>
          <p:nvPr>
            <p:ph type="title"/>
          </p:nvPr>
        </p:nvSpPr>
        <p:spPr>
          <a:xfrm>
            <a:off x="457200" y="274638"/>
            <a:ext cx="8229600" cy="1143000"/>
          </a:xfrm>
        </p:spPr>
        <p:txBody>
          <a:bodyPr anchor="ctr">
            <a:normAutofit/>
          </a:bodyPr>
          <a:lstStyle/>
          <a:p>
            <a:r>
              <a:rPr lang="en-GB" dirty="0"/>
              <a:t>Drugs Timeline</a:t>
            </a:r>
          </a:p>
        </p:txBody>
      </p:sp>
      <p:sp>
        <p:nvSpPr>
          <p:cNvPr id="3" name="Content Placeholder 2">
            <a:extLst>
              <a:ext uri="{FF2B5EF4-FFF2-40B4-BE49-F238E27FC236}">
                <a16:creationId xmlns:a16="http://schemas.microsoft.com/office/drawing/2014/main" id="{16F0BDE8-5852-CCC7-F9F3-748EFA71E89D}"/>
              </a:ext>
            </a:extLst>
          </p:cNvPr>
          <p:cNvSpPr>
            <a:spLocks noGrp="1"/>
          </p:cNvSpPr>
          <p:nvPr>
            <p:ph sz="half" idx="1"/>
          </p:nvPr>
        </p:nvSpPr>
        <p:spPr>
          <a:xfrm>
            <a:off x="457200" y="1600201"/>
            <a:ext cx="4038600" cy="3989040"/>
          </a:xfrm>
        </p:spPr>
        <p:txBody>
          <a:bodyPr>
            <a:normAutofit/>
          </a:bodyPr>
          <a:lstStyle/>
          <a:p>
            <a:r>
              <a:rPr lang="en-GB" dirty="0"/>
              <a:t>https://transformdrugs.org/timeline</a:t>
            </a:r>
          </a:p>
        </p:txBody>
      </p:sp>
      <p:pic>
        <p:nvPicPr>
          <p:cNvPr id="5" name="Picture 4">
            <a:extLst>
              <a:ext uri="{FF2B5EF4-FFF2-40B4-BE49-F238E27FC236}">
                <a16:creationId xmlns:a16="http://schemas.microsoft.com/office/drawing/2014/main" id="{9FF12200-CDC3-DC8B-0F95-C18A187FD58C}"/>
              </a:ext>
            </a:extLst>
          </p:cNvPr>
          <p:cNvPicPr>
            <a:picLocks noChangeAspect="1"/>
          </p:cNvPicPr>
          <p:nvPr/>
        </p:nvPicPr>
        <p:blipFill>
          <a:blip r:embed="rId2"/>
          <a:stretch>
            <a:fillRect/>
          </a:stretch>
        </p:blipFill>
        <p:spPr>
          <a:xfrm>
            <a:off x="4648200" y="2499251"/>
            <a:ext cx="4038600" cy="2190940"/>
          </a:xfrm>
          <a:prstGeom prst="rect">
            <a:avLst/>
          </a:prstGeom>
          <a:noFill/>
        </p:spPr>
      </p:pic>
    </p:spTree>
    <p:extLst>
      <p:ext uri="{BB962C8B-B14F-4D97-AF65-F5344CB8AC3E}">
        <p14:creationId xmlns:p14="http://schemas.microsoft.com/office/powerpoint/2010/main" val="34696606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B431D-B5E7-745F-2ADE-A5D82ABFC241}"/>
              </a:ext>
            </a:extLst>
          </p:cNvPr>
          <p:cNvSpPr>
            <a:spLocks noGrp="1"/>
          </p:cNvSpPr>
          <p:nvPr>
            <p:ph type="title"/>
          </p:nvPr>
        </p:nvSpPr>
        <p:spPr>
          <a:xfrm>
            <a:off x="457200" y="274638"/>
            <a:ext cx="8229600" cy="562270"/>
          </a:xfrm>
        </p:spPr>
        <p:txBody>
          <a:bodyPr>
            <a:noAutofit/>
          </a:bodyPr>
          <a:lstStyle/>
          <a:p>
            <a:r>
              <a:rPr lang="en-GB" sz="3600" dirty="0"/>
              <a:t>Links / sources </a:t>
            </a:r>
          </a:p>
        </p:txBody>
      </p:sp>
      <p:sp>
        <p:nvSpPr>
          <p:cNvPr id="3" name="Content Placeholder 2">
            <a:extLst>
              <a:ext uri="{FF2B5EF4-FFF2-40B4-BE49-F238E27FC236}">
                <a16:creationId xmlns:a16="http://schemas.microsoft.com/office/drawing/2014/main" id="{9CA65C71-E064-6294-9EDA-2A8BBE4CDADE}"/>
              </a:ext>
            </a:extLst>
          </p:cNvPr>
          <p:cNvSpPr>
            <a:spLocks noGrp="1"/>
          </p:cNvSpPr>
          <p:nvPr>
            <p:ph idx="1"/>
          </p:nvPr>
        </p:nvSpPr>
        <p:spPr>
          <a:xfrm>
            <a:off x="457200" y="1131376"/>
            <a:ext cx="8229600" cy="4385857"/>
          </a:xfrm>
        </p:spPr>
        <p:txBody>
          <a:bodyPr>
            <a:normAutofit fontScale="55000" lnSpcReduction="20000"/>
          </a:bodyPr>
          <a:lstStyle/>
          <a:p>
            <a:r>
              <a:rPr lang="en-GB" dirty="0">
                <a:hlinkClick r:id="rId2"/>
              </a:rPr>
              <a:t>https://www.gov.uk/government/publications/from-harm-to-hope-a-10-year-drugs-plan-to-cut-crime-and-save-lives/from-harm-to-hope-a-10-year-drugs-plan-to-cut-crime-and-save-lives</a:t>
            </a:r>
            <a:endParaRPr lang="en-GB" dirty="0"/>
          </a:p>
          <a:p>
            <a:r>
              <a:rPr lang="en-GB" dirty="0">
                <a:hlinkClick r:id="rId3"/>
              </a:rPr>
              <a:t>https://www.gov.uk/government/news/new-problem-solving-courts-to-combat-drug-and-alcohol-fuelled-crime</a:t>
            </a:r>
            <a:endParaRPr lang="en-GB" dirty="0"/>
          </a:p>
          <a:p>
            <a:r>
              <a:rPr lang="en-GB" dirty="0">
                <a:hlinkClick r:id="rId4"/>
              </a:rPr>
              <a:t>https://committees.parliament.uk/writtenevidence/107742/html/</a:t>
            </a:r>
            <a:endParaRPr lang="en-GB" dirty="0"/>
          </a:p>
          <a:p>
            <a:r>
              <a:rPr lang="en-GB" dirty="0">
                <a:hlinkClick r:id="rId5"/>
              </a:rPr>
              <a:t>https://www.aljazeera.com/opinions/2023/1/25/the-uk-is-still-waging-an-unwinnable-war-on-drugs</a:t>
            </a:r>
            <a:endParaRPr lang="en-GB" dirty="0"/>
          </a:p>
          <a:p>
            <a:r>
              <a:rPr lang="en-GB" dirty="0">
                <a:hlinkClick r:id="rId6"/>
              </a:rPr>
              <a:t>https://transformdrugs.org/timeline</a:t>
            </a:r>
            <a:endParaRPr lang="en-GB" dirty="0"/>
          </a:p>
          <a:p>
            <a:r>
              <a:rPr lang="en-GB" dirty="0">
                <a:hlinkClick r:id="rId7" action="ppaction://hlinkfile"/>
              </a:rPr>
              <a:t>file:///C:/Users/j.thomas/Downloads/TDAT22001ENN.pdf</a:t>
            </a:r>
            <a:endParaRPr lang="en-GB" dirty="0"/>
          </a:p>
          <a:p>
            <a:r>
              <a:rPr lang="en-GB" dirty="0">
                <a:hlinkClick r:id="rId8"/>
              </a:rPr>
              <a:t>https://www.emcdda.europa.eu/publications/edr/trends-developments/2022_en</a:t>
            </a:r>
            <a:endParaRPr lang="en-GB" dirty="0"/>
          </a:p>
          <a:p>
            <a:r>
              <a:rPr lang="en-GB" dirty="0">
                <a:hlinkClick r:id="rId9"/>
              </a:rPr>
              <a:t>https://www.statista.com/topics/7786/global-drug-use/</a:t>
            </a:r>
            <a:endParaRPr lang="en-GB" dirty="0"/>
          </a:p>
          <a:p>
            <a:r>
              <a:rPr lang="en-GB" dirty="0">
                <a:hlinkClick r:id="rId10"/>
              </a:rPr>
              <a:t>https://www.unodc.org/unodc/en/data-and-analysis/wdr-2023_booklet-2.html</a:t>
            </a:r>
            <a:endParaRPr lang="en-GB" dirty="0"/>
          </a:p>
          <a:p>
            <a:r>
              <a:rPr lang="en-GB" sz="3200" dirty="0">
                <a:hlinkClick r:id="rId11"/>
              </a:rPr>
              <a:t>https://www.centreforsocialjustice.org.uk</a:t>
            </a:r>
            <a:endParaRPr lang="en-GB" dirty="0"/>
          </a:p>
        </p:txBody>
      </p:sp>
    </p:spTree>
    <p:extLst>
      <p:ext uri="{BB962C8B-B14F-4D97-AF65-F5344CB8AC3E}">
        <p14:creationId xmlns:p14="http://schemas.microsoft.com/office/powerpoint/2010/main" val="349927366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0</TotalTime>
  <Words>3491</Words>
  <Application>Microsoft Office PowerPoint</Application>
  <PresentationFormat>On-screen Show (4:3)</PresentationFormat>
  <Paragraphs>307</Paragraphs>
  <Slides>45</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GDS Transport</vt:lpstr>
      <vt:lpstr>Google Sans</vt:lpstr>
      <vt:lpstr>latowebbold</vt:lpstr>
      <vt:lpstr>Myriad Pro</vt:lpstr>
      <vt:lpstr>Arial</vt:lpstr>
      <vt:lpstr>Calibri</vt:lpstr>
      <vt:lpstr>Open Sans</vt:lpstr>
      <vt:lpstr>Theme1.thmx first page pp</vt:lpstr>
      <vt:lpstr>Decriminalisation of drugs in the UK </vt:lpstr>
      <vt:lpstr>History  </vt:lpstr>
      <vt:lpstr>History</vt:lpstr>
      <vt:lpstr>Pharmaceutical preparations  </vt:lpstr>
      <vt:lpstr>Cola</vt:lpstr>
      <vt:lpstr>UN Conventions</vt:lpstr>
      <vt:lpstr>Towards a global prohibition Regime</vt:lpstr>
      <vt:lpstr>The International Drug Control Conventions</vt:lpstr>
      <vt:lpstr> Single Convention on Drugs1961 </vt:lpstr>
      <vt:lpstr>100 years on drug control</vt:lpstr>
      <vt:lpstr>War on Drugs </vt:lpstr>
      <vt:lpstr>War on Drugs  </vt:lpstr>
      <vt:lpstr>United Office on Drugs &amp; Crime</vt:lpstr>
      <vt:lpstr>Which Drugs?</vt:lpstr>
      <vt:lpstr>World-Wide Treatment  </vt:lpstr>
      <vt:lpstr>PowerPoint Presentation</vt:lpstr>
      <vt:lpstr> Prevalence of Drug Use </vt:lpstr>
      <vt:lpstr>PowerPoint Presentation</vt:lpstr>
      <vt:lpstr>Prevalence of Drug Use</vt:lpstr>
      <vt:lpstr>Deaths </vt:lpstr>
      <vt:lpstr>PowerPoint Presentation</vt:lpstr>
      <vt:lpstr>PowerPoint Presentation</vt:lpstr>
      <vt:lpstr>World Drug Problem</vt:lpstr>
      <vt:lpstr>UK Drug Treatment</vt:lpstr>
      <vt:lpstr>Drug Plan UK</vt:lpstr>
      <vt:lpstr>Drug Plan UK</vt:lpstr>
      <vt:lpstr>De-criminalisation as an alternative</vt:lpstr>
      <vt:lpstr>Reactions</vt:lpstr>
      <vt:lpstr>Did it work?</vt:lpstr>
      <vt:lpstr>USA Response</vt:lpstr>
      <vt:lpstr>USA &amp; Trump 24/25</vt:lpstr>
      <vt:lpstr>UK Regulating Cannabis</vt:lpstr>
      <vt:lpstr>UK</vt:lpstr>
      <vt:lpstr>UK</vt:lpstr>
      <vt:lpstr>Objections of legalising drug</vt:lpstr>
      <vt:lpstr>For in the UK</vt:lpstr>
      <vt:lpstr>UK 10 Year Drug Plan</vt:lpstr>
      <vt:lpstr>Arguments for legalising drug</vt:lpstr>
      <vt:lpstr>Criminologist </vt:lpstr>
      <vt:lpstr>Reactions to legalisation </vt:lpstr>
      <vt:lpstr>PowerPoint Presentation</vt:lpstr>
      <vt:lpstr>Task to read &amp; report</vt:lpstr>
      <vt:lpstr> Reading Tasks </vt:lpstr>
      <vt:lpstr>Drugs Timeline</vt:lpstr>
      <vt:lpstr>Links / 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Decriminalisation drugs in the UK</dc:title>
  <dc:creator>jane davies thomas</dc:creator>
  <cp:lastModifiedBy>Nerys Musgrove</cp:lastModifiedBy>
  <cp:revision>72</cp:revision>
  <dcterms:created xsi:type="dcterms:W3CDTF">2019-11-26T09:40:21Z</dcterms:created>
  <dcterms:modified xsi:type="dcterms:W3CDTF">2026-03-06T09:22:01Z</dcterms:modified>
</cp:coreProperties>
</file>