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handoutMasterIdLst>
    <p:handoutMasterId r:id="rId17"/>
  </p:handoutMasterIdLst>
  <p:sldIdLst>
    <p:sldId id="256" r:id="rId2"/>
    <p:sldId id="262" r:id="rId3"/>
    <p:sldId id="263" r:id="rId4"/>
    <p:sldId id="265" r:id="rId5"/>
    <p:sldId id="267" r:id="rId6"/>
    <p:sldId id="271" r:id="rId7"/>
    <p:sldId id="264" r:id="rId8"/>
    <p:sldId id="268" r:id="rId9"/>
    <p:sldId id="266" r:id="rId10"/>
    <p:sldId id="260" r:id="rId11"/>
    <p:sldId id="261" r:id="rId12"/>
    <p:sldId id="270" r:id="rId13"/>
    <p:sldId id="259" r:id="rId14"/>
    <p:sldId id="257" r:id="rId15"/>
    <p:sldId id="272" r:id="rId16"/>
  </p:sldIdLst>
  <p:sldSz cx="12192000" cy="6858000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36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00" y="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E30F07-4FF4-4F88-A1AA-EE4A88102051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B43659-A2F4-4C98-9229-511F039862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9093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pPr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2/25/2020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2/25/2020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2/25/2020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2/25/2020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2/25/2020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2/25/2020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2/25/2020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2/25/2020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2/25/2020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2/25/2020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2/25/2020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2/25/2020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>
            <a:outerShdw blurRad="177800" dist="38100" dir="2700000" algn="tl">
              <a:srgbClr val="000000">
                <a:alpha val="24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rksj.ac.uk/changing-englishes/unit-2-using-english/world-englishes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teflequityadvocates.com/2014/07/06/interview-with-david-crystal/" TargetMode="External"/><Relationship Id="rId2" Type="http://schemas.openxmlformats.org/officeDocument/2006/relationships/hyperlink" Target="http://bangor.eblib.com/patron/FullRecord.aspx?p=1487066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rksj.ac.uk/changing-english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400309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The Native Speaker/Non-Native Speaker Teacher of English – what is there to debate?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56776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our aim as a language learner?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What do we look for as a language learner, in attending a language class?</a:t>
            </a:r>
          </a:p>
          <a:p>
            <a:pPr marL="0" indent="0">
              <a:buNone/>
            </a:pPr>
            <a:r>
              <a:rPr lang="en-GB" sz="3200" u="sng" dirty="0"/>
              <a:t>Consider in your group: </a:t>
            </a:r>
          </a:p>
          <a:p>
            <a:pPr marL="0" indent="0">
              <a:buNone/>
            </a:pPr>
            <a:r>
              <a:rPr lang="en-GB" sz="3200" i="1" dirty="0"/>
              <a:t>The ideal language teacher is one who</a:t>
            </a:r>
            <a:r>
              <a:rPr lang="mr-IN" sz="3200" i="1" dirty="0"/>
              <a:t>……</a:t>
            </a:r>
            <a:endParaRPr lang="en-GB" sz="3200" i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Issues to consider: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510" y="1606934"/>
            <a:ext cx="9905999" cy="4958623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Font typeface="Wingdings" pitchFamily="2" charset="2"/>
              <a:buChar char="v"/>
            </a:pPr>
            <a:r>
              <a:rPr lang="en-GB" sz="3200" dirty="0"/>
              <a:t>The dichotic framework used to describe teachers of English </a:t>
            </a:r>
          </a:p>
          <a:p>
            <a:pPr marL="0" indent="0">
              <a:buNone/>
            </a:pPr>
            <a:r>
              <a:rPr lang="en-GB" sz="3200" dirty="0"/>
              <a:t>	‘native English speaker teacher’ (NEST) </a:t>
            </a:r>
          </a:p>
          <a:p>
            <a:pPr marL="0" indent="0">
              <a:buNone/>
            </a:pPr>
            <a:r>
              <a:rPr lang="en-GB" sz="3200" dirty="0"/>
              <a:t>				Vs </a:t>
            </a:r>
          </a:p>
          <a:p>
            <a:pPr marL="0" indent="0">
              <a:buNone/>
            </a:pPr>
            <a:r>
              <a:rPr lang="en-GB" sz="3200" dirty="0"/>
              <a:t>	‘non-native English speaker teacher’ (NNEST)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en-GB" sz="3200" dirty="0"/>
              <a:t>The times we live in – world communication &amp; ‘world’ English </a:t>
            </a:r>
          </a:p>
          <a:p>
            <a:pPr marL="457200" lvl="1" indent="0">
              <a:buNone/>
            </a:pPr>
            <a:r>
              <a:rPr lang="en-GB" sz="2800" dirty="0"/>
              <a:t> </a:t>
            </a:r>
            <a:r>
              <a:rPr lang="en-GB" sz="3100" dirty="0"/>
              <a:t>Who uses this &amp; where?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en-GB" sz="3200" dirty="0"/>
              <a:t>The purpose of learning language – learner goals &amp; how a NEST/NNEST may be best situated to support these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en-GB" sz="3200" dirty="0"/>
              <a:t>Teachers’ own beliefs &amp; perceptions of status– both NESTs/</a:t>
            </a:r>
            <a:r>
              <a:rPr lang="en-GB" sz="3200" dirty="0" err="1"/>
              <a:t>NonNESTs</a:t>
            </a:r>
            <a:endParaRPr lang="en-GB" sz="3200" dirty="0"/>
          </a:p>
          <a:p>
            <a:pPr>
              <a:buNone/>
            </a:pPr>
            <a:endParaRPr lang="en-GB" sz="3200" dirty="0"/>
          </a:p>
          <a:p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070239"/>
          </a:xfrm>
        </p:spPr>
        <p:txBody>
          <a:bodyPr/>
          <a:lstStyle/>
          <a:p>
            <a:r>
              <a:rPr lang="en-GB" dirty="0"/>
              <a:t>Online ads for EFL Teachers </a:t>
            </a:r>
            <a:r>
              <a:rPr lang="en-GB" sz="2000" dirty="0"/>
              <a:t>(Cook 2008)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1540476"/>
            <a:ext cx="9905999" cy="5090983"/>
          </a:xfrm>
        </p:spPr>
        <p:txBody>
          <a:bodyPr>
            <a:normAutofit fontScale="92500" lnSpcReduction="10000"/>
          </a:bodyPr>
          <a:lstStyle/>
          <a:p>
            <a:r>
              <a:rPr lang="en-GB" sz="3300" b="1" dirty="0">
                <a:solidFill>
                  <a:srgbClr val="002060"/>
                </a:solidFill>
              </a:rPr>
              <a:t>In London</a:t>
            </a:r>
          </a:p>
          <a:p>
            <a:pPr>
              <a:buNone/>
            </a:pPr>
            <a:r>
              <a:rPr lang="en-GB" sz="3300" dirty="0"/>
              <a:t>‘</a:t>
            </a:r>
            <a:r>
              <a:rPr lang="en-GB" sz="3300" i="1" dirty="0"/>
              <a:t>Qualified, native speaking English teachers’ offered (a centre in Northfields)</a:t>
            </a:r>
          </a:p>
          <a:p>
            <a:pPr>
              <a:buNone/>
            </a:pPr>
            <a:r>
              <a:rPr lang="en-GB" sz="3300" i="1" dirty="0"/>
              <a:t>‘Please do not apply if you don’t have native English Speaker Competency’ </a:t>
            </a:r>
          </a:p>
          <a:p>
            <a:pPr>
              <a:buNone/>
            </a:pPr>
            <a:r>
              <a:rPr lang="en-GB" sz="3300" i="1" dirty="0"/>
              <a:t>(University of East London)</a:t>
            </a:r>
          </a:p>
          <a:p>
            <a:pPr>
              <a:buNone/>
            </a:pPr>
            <a:r>
              <a:rPr lang="en-GB" sz="3300" i="1" dirty="0"/>
              <a:t>‘The candidate should be a native speaker’ (the Shakespeare College ‘near Liverpool Street</a:t>
            </a:r>
            <a:r>
              <a:rPr lang="en-GB" sz="3300" dirty="0"/>
              <a:t>’)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749643"/>
            <a:ext cx="9905999" cy="5725298"/>
          </a:xfrm>
        </p:spPr>
        <p:txBody>
          <a:bodyPr>
            <a:normAutofit fontScale="85000" lnSpcReduction="20000"/>
          </a:bodyPr>
          <a:lstStyle/>
          <a:p>
            <a:r>
              <a:rPr lang="en-GB" sz="3800" b="1" dirty="0">
                <a:solidFill>
                  <a:srgbClr val="002060"/>
                </a:solidFill>
              </a:rPr>
              <a:t>Outside England</a:t>
            </a:r>
          </a:p>
          <a:p>
            <a:pPr>
              <a:buNone/>
            </a:pPr>
            <a:r>
              <a:rPr lang="en-GB" sz="3800" b="1" i="1" dirty="0">
                <a:solidFill>
                  <a:srgbClr val="002060"/>
                </a:solidFill>
              </a:rPr>
              <a:t>China:</a:t>
            </a:r>
            <a:r>
              <a:rPr lang="en-GB" sz="3800" dirty="0">
                <a:solidFill>
                  <a:srgbClr val="002060"/>
                </a:solidFill>
              </a:rPr>
              <a:t> 	</a:t>
            </a:r>
            <a:r>
              <a:rPr lang="en-GB" sz="3800" i="1" dirty="0"/>
              <a:t>’Are you a native English speaker or “near 			native’’</a:t>
            </a:r>
            <a:r>
              <a:rPr lang="en-GB" sz="3800" dirty="0"/>
              <a:t>? (University of Southampton)</a:t>
            </a:r>
          </a:p>
          <a:p>
            <a:pPr>
              <a:buNone/>
            </a:pPr>
            <a:r>
              <a:rPr lang="en-GB" sz="3800" b="1" i="1" dirty="0">
                <a:solidFill>
                  <a:srgbClr val="002060"/>
                </a:solidFill>
              </a:rPr>
              <a:t>Korea:</a:t>
            </a:r>
            <a:r>
              <a:rPr lang="en-GB" sz="3800" i="1" dirty="0">
                <a:solidFill>
                  <a:srgbClr val="002060"/>
                </a:solidFill>
              </a:rPr>
              <a:t> 	</a:t>
            </a:r>
            <a:r>
              <a:rPr lang="en-GB" sz="3800" i="1" dirty="0"/>
              <a:t>’Must be native speaker and UK, Ire, NZ, Can, 		</a:t>
            </a:r>
            <a:r>
              <a:rPr lang="en-GB" sz="3800" i="1" dirty="0" err="1"/>
              <a:t>Aus</a:t>
            </a:r>
            <a:r>
              <a:rPr lang="en-GB" sz="3800" i="1" dirty="0"/>
              <a:t>, SA citizen’ </a:t>
            </a:r>
            <a:r>
              <a:rPr lang="en-GB" sz="3800" dirty="0"/>
              <a:t>(English Teacher Direct)</a:t>
            </a:r>
          </a:p>
          <a:p>
            <a:pPr>
              <a:buNone/>
            </a:pPr>
            <a:r>
              <a:rPr lang="en-GB" sz="3800" b="1" i="1" dirty="0">
                <a:solidFill>
                  <a:srgbClr val="002060"/>
                </a:solidFill>
              </a:rPr>
              <a:t>Ecuador:</a:t>
            </a:r>
            <a:r>
              <a:rPr lang="en-GB" sz="3800" i="1" dirty="0">
                <a:solidFill>
                  <a:srgbClr val="002060"/>
                </a:solidFill>
              </a:rPr>
              <a:t> 	</a:t>
            </a:r>
            <a:r>
              <a:rPr lang="en-GB" sz="3800" i="1" dirty="0"/>
              <a:t>’Wall Street Institute Ambato is looking for 			Native Speakers </a:t>
            </a:r>
            <a:r>
              <a:rPr lang="en-GB" sz="3800" i="1" u="sng" dirty="0"/>
              <a:t>(</a:t>
            </a:r>
            <a:r>
              <a:rPr lang="en-GB" sz="3800" u="sng" dirty="0"/>
              <a:t>no experience needed</a:t>
            </a:r>
            <a:r>
              <a:rPr lang="en-GB" sz="3800" i="1" u="sng" dirty="0"/>
              <a:t>)</a:t>
            </a:r>
            <a:r>
              <a:rPr lang="en-GB" sz="3800" i="1" dirty="0"/>
              <a:t>’</a:t>
            </a:r>
          </a:p>
          <a:p>
            <a:pPr>
              <a:buNone/>
            </a:pPr>
            <a:endParaRPr lang="en-GB" sz="3800" i="1" dirty="0"/>
          </a:p>
          <a:p>
            <a:pPr>
              <a:buNone/>
            </a:pPr>
            <a:r>
              <a:rPr lang="en-GB" sz="3800" b="1" dirty="0">
                <a:solidFill>
                  <a:srgbClr val="002060"/>
                </a:solidFill>
              </a:rPr>
              <a:t>Question: 	</a:t>
            </a:r>
            <a:r>
              <a:rPr lang="en-GB" sz="3800" dirty="0"/>
              <a:t>Where </a:t>
            </a:r>
            <a:r>
              <a:rPr lang="en-GB" sz="3800" i="1" u="sng" dirty="0"/>
              <a:t>DO</a:t>
            </a:r>
            <a:r>
              <a:rPr lang="en-GB" sz="3800" dirty="0"/>
              <a:t> English teachers come from?</a:t>
            </a:r>
          </a:p>
          <a:p>
            <a:pPr marL="1828800" lvl="4" indent="0">
              <a:buNone/>
            </a:pPr>
            <a:r>
              <a:rPr lang="en-GB" sz="3800" dirty="0"/>
              <a:t>Where is English as a ‘</a:t>
            </a:r>
            <a:r>
              <a:rPr lang="en-GB" sz="3800" i="1" dirty="0"/>
              <a:t>native</a:t>
            </a:r>
            <a:r>
              <a:rPr lang="en-GB" sz="3800" dirty="0"/>
              <a:t>’ language spoken?</a:t>
            </a:r>
          </a:p>
        </p:txBody>
      </p:sp>
    </p:spTree>
    <p:extLst>
      <p:ext uri="{BB962C8B-B14F-4D97-AF65-F5344CB8AC3E}">
        <p14:creationId xmlns:p14="http://schemas.microsoft.com/office/powerpoint/2010/main" val="2383773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937908"/>
          </a:xfrm>
        </p:spPr>
        <p:txBody>
          <a:bodyPr/>
          <a:lstStyle/>
          <a:p>
            <a:r>
              <a:rPr lang="en-US" dirty="0"/>
              <a:t>So </a:t>
            </a:r>
            <a:r>
              <a:rPr lang="en-US"/>
              <a:t>what defines </a:t>
            </a:r>
            <a:r>
              <a:rPr lang="en-US" dirty="0"/>
              <a:t>a Native Speaker?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1410510"/>
            <a:ext cx="9905999" cy="5117290"/>
          </a:xfrm>
        </p:spPr>
        <p:txBody>
          <a:bodyPr>
            <a:normAutofit fontScale="92500" lnSpcReduction="20000"/>
          </a:bodyPr>
          <a:lstStyle/>
          <a:p>
            <a:r>
              <a:rPr lang="en-US" sz="2800" dirty="0"/>
              <a:t>Crystal, D. (2014) ‘NS’ = someone who learned their L1 through child acquisition processes</a:t>
            </a:r>
          </a:p>
          <a:p>
            <a:r>
              <a:rPr lang="en-US" sz="2800" dirty="0"/>
              <a:t>BUT</a:t>
            </a:r>
          </a:p>
          <a:p>
            <a:pPr lvl="1"/>
            <a:r>
              <a:rPr lang="en-US" sz="2800" dirty="0"/>
              <a:t>Perhaps only 4-5% of people speak the standard variety of English</a:t>
            </a:r>
          </a:p>
          <a:p>
            <a:pPr lvl="1"/>
            <a:r>
              <a:rPr lang="en-US" sz="2800" dirty="0"/>
              <a:t>Regional varieties = standard &amp; non-standard language</a:t>
            </a:r>
          </a:p>
          <a:p>
            <a:pPr lvl="1"/>
            <a:r>
              <a:rPr lang="en-US" sz="2800" dirty="0"/>
              <a:t>Standard variety is ‘learned at school’</a:t>
            </a:r>
          </a:p>
          <a:p>
            <a:pPr lvl="1"/>
            <a:r>
              <a:rPr lang="en-US" sz="2800" dirty="0"/>
              <a:t>Numerous arguments about grammatical usage </a:t>
            </a:r>
            <a:r>
              <a:rPr lang="mr-IN" sz="2800" dirty="0"/>
              <a:t>–</a:t>
            </a:r>
            <a:r>
              <a:rPr lang="en-US" sz="2800" dirty="0"/>
              <a:t> what is ’correct’</a:t>
            </a:r>
          </a:p>
          <a:p>
            <a:pPr lvl="1"/>
            <a:r>
              <a:rPr lang="en-US" sz="2800" dirty="0"/>
              <a:t>No single ’correct’ accent anymore</a:t>
            </a:r>
          </a:p>
          <a:p>
            <a:pPr lvl="1"/>
            <a:r>
              <a:rPr lang="en-US" sz="2800" dirty="0"/>
              <a:t>Native-like fluency DEPENDS ON ‘native’ speaker we are comparing to (varieties of English)</a:t>
            </a:r>
          </a:p>
          <a:p>
            <a:pPr lvl="1"/>
            <a:r>
              <a:rPr lang="en-US" sz="2800" dirty="0"/>
              <a:t>‘Non-native speakers’ outnumber native speakers 5:1</a:t>
            </a:r>
          </a:p>
          <a:p>
            <a:pPr lvl="1"/>
            <a:endParaRPr lang="en-US" sz="2800" dirty="0"/>
          </a:p>
          <a:p>
            <a:pPr lvl="1"/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534741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733168"/>
            <a:ext cx="9905999" cy="6124832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/>
              <a:t>NEST / NNESTs - Approx. 80% of world English teachers NNESTs (</a:t>
            </a:r>
            <a:r>
              <a:rPr lang="en-GB" sz="2800" dirty="0" err="1"/>
              <a:t>Canagarajah</a:t>
            </a:r>
            <a:r>
              <a:rPr lang="en-GB" sz="2800" dirty="0"/>
              <a:t> 1999)</a:t>
            </a:r>
            <a:endParaRPr lang="en-GB" dirty="0"/>
          </a:p>
          <a:p>
            <a:pPr lvl="1">
              <a:buFont typeface="Wingdings" charset="2"/>
              <a:buChar char="v"/>
            </a:pPr>
            <a:r>
              <a:rPr lang="en-GB" sz="2800" dirty="0"/>
              <a:t>English language approx. 2 billion speakers (</a:t>
            </a:r>
            <a:r>
              <a:rPr lang="en-GB" sz="2800" dirty="0" err="1"/>
              <a:t>Selvi</a:t>
            </a:r>
            <a:r>
              <a:rPr lang="en-GB" sz="2800" dirty="0"/>
              <a:t> &amp; </a:t>
            </a:r>
            <a:r>
              <a:rPr lang="en-GB" sz="2800" dirty="0" err="1"/>
              <a:t>Yazan</a:t>
            </a:r>
            <a:r>
              <a:rPr lang="en-GB" sz="2800" dirty="0"/>
              <a:t> 2011)</a:t>
            </a:r>
          </a:p>
          <a:p>
            <a:pPr lvl="1">
              <a:buFont typeface="Wingdings" pitchFamily="2" charset="2"/>
              <a:buChar char="v"/>
            </a:pPr>
            <a:r>
              <a:rPr lang="en-GB" sz="2800" dirty="0"/>
              <a:t>Limited research on NNS before 1990s (Moussa &amp; </a:t>
            </a:r>
            <a:r>
              <a:rPr lang="en-GB" sz="2800" dirty="0" err="1"/>
              <a:t>Llurda</a:t>
            </a:r>
            <a:r>
              <a:rPr lang="en-GB" sz="2800" dirty="0"/>
              <a:t> 2008)</a:t>
            </a:r>
          </a:p>
          <a:p>
            <a:pPr lvl="1">
              <a:buFont typeface="Wingdings" pitchFamily="2" charset="2"/>
              <a:buChar char="v"/>
            </a:pPr>
            <a:r>
              <a:rPr lang="en-GB" sz="2800" dirty="0"/>
              <a:t>L2 learners can become ‘native speakers’ / many L2 </a:t>
            </a:r>
            <a:r>
              <a:rPr lang="en-GB" sz="2800" dirty="0" err="1"/>
              <a:t>Eng</a:t>
            </a:r>
            <a:r>
              <a:rPr lang="en-GB" sz="2800" dirty="0"/>
              <a:t> speakers describe themselves as such (Davies 2003) </a:t>
            </a:r>
          </a:p>
          <a:p>
            <a:pPr lvl="1">
              <a:buFont typeface="Wingdings" pitchFamily="2" charset="2"/>
              <a:buChar char="v"/>
            </a:pPr>
            <a:r>
              <a:rPr lang="en-GB" sz="2800" dirty="0"/>
              <a:t>L2 users pass as NS in some contexts (</a:t>
            </a:r>
            <a:r>
              <a:rPr lang="en-GB" sz="2800" dirty="0" err="1"/>
              <a:t>Piller</a:t>
            </a:r>
            <a:r>
              <a:rPr lang="en-GB" sz="2800" dirty="0"/>
              <a:t> 2002; </a:t>
            </a:r>
            <a:r>
              <a:rPr lang="en-GB" sz="2800" dirty="0" err="1"/>
              <a:t>Inbar-Lourie</a:t>
            </a:r>
            <a:r>
              <a:rPr lang="en-GB" sz="2800" dirty="0"/>
              <a:t> 2005)</a:t>
            </a:r>
          </a:p>
          <a:p>
            <a:pPr lvl="1">
              <a:buNone/>
            </a:pPr>
            <a:r>
              <a:rPr lang="en-GB" sz="2800" dirty="0">
                <a:solidFill>
                  <a:srgbClr val="002060"/>
                </a:solidFill>
              </a:rPr>
              <a:t>A Determining Factor:</a:t>
            </a:r>
          </a:p>
          <a:p>
            <a:pPr lvl="1">
              <a:buFont typeface="Wingdings" pitchFamily="2" charset="2"/>
              <a:buChar char="v"/>
            </a:pPr>
            <a:r>
              <a:rPr lang="en-GB" sz="2800" dirty="0"/>
              <a:t>Social acceptance as NS / </a:t>
            </a:r>
            <a:r>
              <a:rPr lang="en-GB" sz="2800" u="sng" dirty="0"/>
              <a:t>Pronunciation:</a:t>
            </a:r>
            <a:r>
              <a:rPr lang="en-GB" sz="2800" dirty="0"/>
              <a:t> accent unrecognizable = NNS</a:t>
            </a:r>
          </a:p>
          <a:p>
            <a:pPr lvl="1">
              <a:buFont typeface="Wingdings" charset="2"/>
              <a:buChar char="v"/>
            </a:pPr>
            <a:r>
              <a:rPr lang="en-GB" sz="2800" dirty="0"/>
              <a:t>	NS / NNS dichotomy not linguistically acceptable BUT ‘socially present’ (</a:t>
            </a:r>
            <a:r>
              <a:rPr lang="en-GB" sz="2800" dirty="0" err="1"/>
              <a:t>Moussa</a:t>
            </a:r>
            <a:r>
              <a:rPr lang="en-GB" sz="2800" dirty="0"/>
              <a:t> &amp; </a:t>
            </a:r>
            <a:r>
              <a:rPr lang="en-GB" sz="2800" dirty="0" err="1"/>
              <a:t>Llurda</a:t>
            </a:r>
            <a:r>
              <a:rPr lang="en-GB" sz="2800" dirty="0"/>
              <a:t> 2008)</a:t>
            </a:r>
          </a:p>
          <a:p>
            <a:pPr lvl="1">
              <a:buNone/>
            </a:pPr>
            <a:endParaRPr lang="en-GB" dirty="0"/>
          </a:p>
          <a:p>
            <a:pPr lvl="1"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772537"/>
          </a:xfrm>
        </p:spPr>
        <p:txBody>
          <a:bodyPr>
            <a:normAutofit/>
          </a:bodyPr>
          <a:lstStyle/>
          <a:p>
            <a:r>
              <a:rPr lang="en-GB" dirty="0"/>
              <a:t>So is there an advantage to being a NNEST?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1391055"/>
            <a:ext cx="9905999" cy="520429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 err="1"/>
              <a:t>Medgyes</a:t>
            </a:r>
            <a:r>
              <a:rPr lang="en-GB" sz="2800" dirty="0"/>
              <a:t> (1992) / Cook (2008)</a:t>
            </a:r>
          </a:p>
          <a:p>
            <a:pPr marL="0" indent="0">
              <a:buNone/>
            </a:pPr>
            <a:r>
              <a:rPr lang="en-GB" sz="2800" dirty="0"/>
              <a:t>NNESTs </a:t>
            </a:r>
          </a:p>
          <a:p>
            <a:r>
              <a:rPr lang="en-GB" sz="2800" dirty="0"/>
              <a:t>are good language learner models</a:t>
            </a:r>
          </a:p>
          <a:p>
            <a:r>
              <a:rPr lang="en-GB" sz="2800" dirty="0"/>
              <a:t>can teach language learning strategies from experience</a:t>
            </a:r>
          </a:p>
          <a:p>
            <a:r>
              <a:rPr lang="en-GB" sz="2800" dirty="0"/>
              <a:t>Have a (usually) strong knowledge base of English</a:t>
            </a:r>
          </a:p>
          <a:p>
            <a:r>
              <a:rPr lang="en-GB" sz="2800" dirty="0"/>
              <a:t>Can anticipate where learner difficulties might arise</a:t>
            </a:r>
          </a:p>
          <a:p>
            <a:r>
              <a:rPr lang="en-GB" sz="2800" dirty="0"/>
              <a:t>Can be more empathetic than NESTs</a:t>
            </a:r>
          </a:p>
          <a:p>
            <a:r>
              <a:rPr lang="en-GB" sz="2800" dirty="0"/>
              <a:t>Can (in own culture) facilitate learning by using their L1 with learners</a:t>
            </a:r>
          </a:p>
        </p:txBody>
      </p:sp>
    </p:spTree>
    <p:extLst>
      <p:ext uri="{BB962C8B-B14F-4D97-AF65-F5344CB8AC3E}">
        <p14:creationId xmlns:p14="http://schemas.microsoft.com/office/powerpoint/2010/main" val="1059682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263612"/>
            <a:ext cx="9905998" cy="1301578"/>
          </a:xfrm>
        </p:spPr>
        <p:txBody>
          <a:bodyPr/>
          <a:lstStyle/>
          <a:p>
            <a:r>
              <a:rPr lang="en-GB" dirty="0"/>
              <a:t>Where is English (native &amp; other language) spoken?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1260388"/>
            <a:ext cx="9905999" cy="5407111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GB" sz="2800" dirty="0" err="1">
                <a:solidFill>
                  <a:srgbClr val="002060"/>
                </a:solidFill>
              </a:rPr>
              <a:t>Kachru’s</a:t>
            </a:r>
            <a:r>
              <a:rPr lang="en-GB" sz="2800" dirty="0">
                <a:solidFill>
                  <a:srgbClr val="002060"/>
                </a:solidFill>
              </a:rPr>
              <a:t> 1980s model of Users of English by Country </a:t>
            </a: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https://www.yorksj.ac.uk/changing-englishes/unit-2-using-english/world-englishes/</a:t>
            </a:r>
            <a:endParaRPr lang="en-GB" sz="12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en-GB" sz="2800" dirty="0"/>
              <a:t>Inner Circle – English main &amp; official language (the L1, UK, USA) – native language of the ‘</a:t>
            </a:r>
            <a:r>
              <a:rPr lang="en-GB" sz="2800" i="1" dirty="0"/>
              <a:t>traditional bases of English</a:t>
            </a:r>
            <a:r>
              <a:rPr lang="en-GB" sz="2800" dirty="0"/>
              <a:t>’ [</a:t>
            </a:r>
            <a:r>
              <a:rPr lang="en-GB" sz="2800" dirty="0" err="1"/>
              <a:t>Kachru’s</a:t>
            </a:r>
            <a:r>
              <a:rPr lang="en-GB" sz="2800" dirty="0"/>
              <a:t> words].</a:t>
            </a:r>
          </a:p>
          <a:p>
            <a:r>
              <a:rPr lang="en-GB" sz="2800" dirty="0"/>
              <a:t>Outer Circle – English major language BUT not ONLY language. L1 in some public contexts &amp; lingua franca between a country’s different language communities (India, Nigeria). [usually ex-colonial] </a:t>
            </a:r>
          </a:p>
          <a:p>
            <a:r>
              <a:rPr lang="en-GB" sz="2800" dirty="0"/>
              <a:t>Expanding Circle – English learned as foreign language (EFL in China, Brazil) </a:t>
            </a:r>
          </a:p>
          <a:p>
            <a:pPr>
              <a:buNone/>
            </a:pPr>
            <a:r>
              <a:rPr lang="en-GB" sz="2800" b="1" dirty="0">
                <a:solidFill>
                  <a:srgbClr val="002060"/>
                </a:solidFill>
              </a:rPr>
              <a:t>Question:</a:t>
            </a:r>
            <a:r>
              <a:rPr lang="en-GB" sz="2800" dirty="0"/>
              <a:t> </a:t>
            </a:r>
            <a:r>
              <a:rPr lang="en-GB" sz="2800" dirty="0">
                <a:solidFill>
                  <a:srgbClr val="002060"/>
                </a:solidFill>
              </a:rPr>
              <a:t>What relevance does this have for the NEST/NNEST debate?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0876" y="618518"/>
            <a:ext cx="10116535" cy="1159482"/>
          </a:xfrm>
        </p:spPr>
        <p:txBody>
          <a:bodyPr>
            <a:normAutofit/>
          </a:bodyPr>
          <a:lstStyle/>
          <a:p>
            <a:r>
              <a:rPr lang="en-GB" dirty="0"/>
              <a:t>a hierarchy of languages </a:t>
            </a:r>
            <a:r>
              <a:rPr lang="en-GB" sz="2000" dirty="0"/>
              <a:t>(de </a:t>
            </a:r>
            <a:r>
              <a:rPr lang="en-GB" sz="2000" dirty="0" err="1"/>
              <a:t>Swaan</a:t>
            </a:r>
            <a:r>
              <a:rPr lang="en-GB" sz="2000" dirty="0"/>
              <a:t>, 2001)</a:t>
            </a:r>
            <a:br>
              <a:rPr lang="en-GB" dirty="0"/>
            </a:br>
            <a:r>
              <a:rPr lang="en-GB" dirty="0"/>
              <a:t>depends on our need for the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0876" y="1778000"/>
            <a:ext cx="10116535" cy="5080000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002060"/>
                </a:solidFill>
              </a:rPr>
              <a:t>Peripheral (local) languages</a:t>
            </a:r>
            <a:r>
              <a:rPr lang="en-GB" dirty="0"/>
              <a:t>: 98% of world’s languages, used by native speakers to each other within own regions.</a:t>
            </a:r>
          </a:p>
          <a:p>
            <a:r>
              <a:rPr lang="en-GB" dirty="0">
                <a:solidFill>
                  <a:srgbClr val="002060"/>
                </a:solidFill>
              </a:rPr>
              <a:t>Central languages </a:t>
            </a:r>
            <a:r>
              <a:rPr lang="en-GB" dirty="0"/>
              <a:t>– approx. 100 languages</a:t>
            </a:r>
          </a:p>
          <a:p>
            <a:pPr marL="0" indent="0">
              <a:buNone/>
            </a:pPr>
            <a:r>
              <a:rPr lang="en-GB" dirty="0"/>
              <a:t>Used by both native and non-native speakers together within specific environments, education or government (e.g. in India many speakers use English for official business).</a:t>
            </a:r>
          </a:p>
          <a:p>
            <a:r>
              <a:rPr lang="en-GB" dirty="0" err="1">
                <a:solidFill>
                  <a:srgbClr val="002060"/>
                </a:solidFill>
              </a:rPr>
              <a:t>Supercentral</a:t>
            </a:r>
            <a:r>
              <a:rPr lang="en-GB" dirty="0">
                <a:solidFill>
                  <a:srgbClr val="002060"/>
                </a:solidFill>
              </a:rPr>
              <a:t> languages </a:t>
            </a:r>
            <a:r>
              <a:rPr lang="en-GB" dirty="0"/>
              <a:t>– approx.13 languages </a:t>
            </a:r>
          </a:p>
          <a:p>
            <a:pPr marL="0" indent="0">
              <a:buNone/>
            </a:pPr>
            <a:r>
              <a:rPr lang="en-GB" dirty="0"/>
              <a:t>Act as links between speakers of the central languages, native/non-native speakers, usually having a ‘specialized function’.</a:t>
            </a:r>
          </a:p>
          <a:p>
            <a:r>
              <a:rPr lang="en-GB" dirty="0" err="1">
                <a:solidFill>
                  <a:srgbClr val="002060"/>
                </a:solidFill>
              </a:rPr>
              <a:t>Hypercentral</a:t>
            </a:r>
            <a:r>
              <a:rPr lang="en-GB" dirty="0">
                <a:solidFill>
                  <a:srgbClr val="002060"/>
                </a:solidFill>
              </a:rPr>
              <a:t> languages </a:t>
            </a:r>
            <a:r>
              <a:rPr lang="en-GB" dirty="0"/>
              <a:t>– at present 1 language, English. </a:t>
            </a:r>
          </a:p>
          <a:p>
            <a:pPr marL="0" indent="0">
              <a:buNone/>
            </a:pPr>
            <a:r>
              <a:rPr lang="en-GB" dirty="0"/>
              <a:t> Used mostly by non-native speakers, for a variety of communication purposes (as the Lingua Franca).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317500"/>
            <a:ext cx="9905999" cy="6286500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/>
              <a:t>Speakers usually learn languages by moving up the hierarchy – from a peripheral or local language up towards the </a:t>
            </a:r>
            <a:r>
              <a:rPr lang="en-GB" sz="2800" dirty="0" err="1"/>
              <a:t>hypercentral</a:t>
            </a:r>
            <a:r>
              <a:rPr lang="en-GB" sz="2800" dirty="0"/>
              <a:t> </a:t>
            </a:r>
            <a:r>
              <a:rPr lang="en-GB" sz="2800" dirty="0" err="1"/>
              <a:t>langauge</a:t>
            </a:r>
            <a:r>
              <a:rPr lang="en-GB" sz="2800" dirty="0"/>
              <a:t>:</a:t>
            </a:r>
          </a:p>
          <a:p>
            <a:pPr lvl="1">
              <a:buFont typeface="Wingdings" pitchFamily="2" charset="2"/>
              <a:buChar char="ü"/>
            </a:pPr>
            <a:r>
              <a:rPr lang="en-GB" sz="2800" dirty="0"/>
              <a:t>Learning a central language to communicate in a multilingual society.</a:t>
            </a:r>
          </a:p>
          <a:p>
            <a:pPr lvl="1">
              <a:buFont typeface="Wingdings" pitchFamily="2" charset="2"/>
              <a:buChar char="ü"/>
            </a:pPr>
            <a:r>
              <a:rPr lang="en-GB" sz="2800" dirty="0"/>
              <a:t>Learning a </a:t>
            </a:r>
            <a:r>
              <a:rPr lang="en-GB" sz="2800" dirty="0" err="1"/>
              <a:t>supercentral</a:t>
            </a:r>
            <a:r>
              <a:rPr lang="en-GB" sz="2800" dirty="0"/>
              <a:t> language to communicate within a specialized environment – religious ceremonies, educational environments – with native/non-native speakers. </a:t>
            </a:r>
          </a:p>
          <a:p>
            <a:pPr lvl="1">
              <a:buFont typeface="Wingdings" pitchFamily="2" charset="2"/>
              <a:buChar char="ü"/>
            </a:pPr>
            <a:r>
              <a:rPr lang="en-GB" sz="2800" dirty="0"/>
              <a:t>Learning the </a:t>
            </a:r>
            <a:r>
              <a:rPr lang="en-GB" sz="2800" dirty="0" err="1"/>
              <a:t>hypercentral</a:t>
            </a:r>
            <a:r>
              <a:rPr lang="en-GB" sz="2800" dirty="0"/>
              <a:t> </a:t>
            </a:r>
            <a:r>
              <a:rPr lang="en-GB" sz="2800" dirty="0" err="1"/>
              <a:t>langauge</a:t>
            </a:r>
            <a:r>
              <a:rPr lang="en-GB" sz="2800" dirty="0"/>
              <a:t> to function in the global market, communicating within a multilingual environment.</a:t>
            </a:r>
          </a:p>
          <a:p>
            <a:r>
              <a:rPr lang="en-GB" sz="2800" dirty="0"/>
              <a:t>Here English is used at all levels – from the local level to the </a:t>
            </a:r>
            <a:r>
              <a:rPr lang="en-GB" sz="2800" dirty="0" err="1"/>
              <a:t>hypercentral</a:t>
            </a:r>
            <a:r>
              <a:rPr lang="en-GB" sz="2800" dirty="0"/>
              <a:t> multilingual global environment &amp; not only between native speakers.</a:t>
            </a:r>
          </a:p>
          <a:p>
            <a:r>
              <a:rPr lang="en-GB" sz="2800" dirty="0"/>
              <a:t>So, here, how important is the role of ‘native speaker’?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changing nature of teaching English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1587500"/>
            <a:ext cx="9905999" cy="5168900"/>
          </a:xfrm>
        </p:spPr>
        <p:txBody>
          <a:bodyPr/>
          <a:lstStyle/>
          <a:p>
            <a:r>
              <a:rPr lang="en-GB" sz="2800" dirty="0"/>
              <a:t>So what do we teach? Teach a standard model or take the </a:t>
            </a:r>
            <a:r>
              <a:rPr lang="en-GB" sz="2800" dirty="0" err="1"/>
              <a:t>plurilithic</a:t>
            </a:r>
            <a:r>
              <a:rPr lang="en-GB" sz="2800" dirty="0"/>
              <a:t> view? (see Singapore model for standardising English – York St John University site)</a:t>
            </a:r>
          </a:p>
          <a:p>
            <a:r>
              <a:rPr lang="en-GB" sz="2800" dirty="0"/>
              <a:t>What is said about using a monolithic system/</a:t>
            </a:r>
            <a:r>
              <a:rPr lang="en-GB" sz="2800" dirty="0" err="1"/>
              <a:t>plurilithic</a:t>
            </a:r>
            <a:r>
              <a:rPr lang="en-GB" sz="2800" dirty="0"/>
              <a:t> approach? (see ‘Changing versions of English’ York St John </a:t>
            </a:r>
            <a:r>
              <a:rPr lang="en-GB" sz="2800" dirty="0" err="1"/>
              <a:t>Uni</a:t>
            </a:r>
            <a:r>
              <a:rPr lang="en-GB" sz="2800" dirty="0"/>
              <a:t> – teacher trainee perceptions)</a:t>
            </a:r>
          </a:p>
          <a:p>
            <a:r>
              <a:rPr lang="en-GB" sz="2800" dirty="0"/>
              <a:t>How does the different way and reasons we learn a language affect how we teach? ( see Handout of Teacher Comment Excerpts)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33540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930876"/>
            <a:ext cx="9905999" cy="4860325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dirty="0"/>
              <a:t>In Conclusion:</a:t>
            </a:r>
          </a:p>
          <a:p>
            <a:pPr>
              <a:buNone/>
            </a:pPr>
            <a:r>
              <a:rPr lang="en-GB" sz="1800" dirty="0"/>
              <a:t>From </a:t>
            </a:r>
            <a:r>
              <a:rPr lang="en-GB" sz="1800" dirty="0" err="1"/>
              <a:t>Lightbrown</a:t>
            </a:r>
            <a:r>
              <a:rPr lang="en-GB" sz="1800" dirty="0"/>
              <a:t> &amp; </a:t>
            </a:r>
            <a:r>
              <a:rPr lang="en-GB" sz="1800" dirty="0" err="1"/>
              <a:t>Spada</a:t>
            </a:r>
            <a:r>
              <a:rPr lang="en-GB" sz="1800" dirty="0"/>
              <a:t> (...p.193)</a:t>
            </a:r>
          </a:p>
          <a:p>
            <a:r>
              <a:rPr lang="en-GB" sz="3600" dirty="0"/>
              <a:t>What do you now understand about the position of the native and non-native speaker English teacher?</a:t>
            </a:r>
          </a:p>
          <a:p>
            <a:r>
              <a:rPr lang="en-GB" sz="3600" dirty="0"/>
              <a:t>What do you see are the expectations shown </a:t>
            </a:r>
            <a:r>
              <a:rPr lang="en-GB" sz="3600"/>
              <a:t>by language learners </a:t>
            </a:r>
            <a:r>
              <a:rPr lang="en-GB" sz="3600" dirty="0"/>
              <a:t>of their teachers?</a:t>
            </a:r>
          </a:p>
          <a:p>
            <a:r>
              <a:rPr lang="en-GB" sz="3600" dirty="0"/>
              <a:t>Do you think that the general market demand for native speaker teachers of English will change?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981512"/>
            <a:ext cx="9905999" cy="5619814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dirty="0">
              <a:effectLst/>
            </a:endParaRPr>
          </a:p>
          <a:p>
            <a:pPr marL="0" indent="0">
              <a:buNone/>
            </a:pPr>
            <a:endParaRPr lang="en-GB" dirty="0">
              <a:effectLst/>
            </a:endParaRPr>
          </a:p>
          <a:p>
            <a:pPr lvl="0"/>
            <a:r>
              <a:rPr lang="en-GB" dirty="0">
                <a:effectLst/>
              </a:rPr>
              <a:t>Braine, G. (2010) </a:t>
            </a:r>
            <a:r>
              <a:rPr lang="en-GB" dirty="0" err="1">
                <a:effectLst/>
              </a:rPr>
              <a:t>Nonnative</a:t>
            </a:r>
            <a:r>
              <a:rPr lang="en-GB" dirty="0">
                <a:effectLst/>
              </a:rPr>
              <a:t> Speaker English Teachers: Research, Pedagogy, and Professional Growth, </a:t>
            </a:r>
            <a:r>
              <a:rPr lang="en-GB" dirty="0" err="1">
                <a:effectLst/>
              </a:rPr>
              <a:t>Routledge</a:t>
            </a:r>
            <a:r>
              <a:rPr lang="en-GB" dirty="0">
                <a:effectLst/>
              </a:rPr>
              <a:t>: Abingdon, UK &amp; New York.</a:t>
            </a:r>
          </a:p>
          <a:p>
            <a:pPr lvl="0"/>
            <a:r>
              <a:rPr lang="en-GB" dirty="0">
                <a:effectLst/>
              </a:rPr>
              <a:t>Barratt, L &amp; Edit H. </a:t>
            </a:r>
            <a:r>
              <a:rPr lang="en-GB" dirty="0" err="1">
                <a:effectLst/>
              </a:rPr>
              <a:t>Kontra</a:t>
            </a:r>
            <a:r>
              <a:rPr lang="en-GB" dirty="0">
                <a:effectLst/>
              </a:rPr>
              <a:t> (2000), Native-English-Speaking Teachers in Cultures Other Than Their Own, </a:t>
            </a:r>
            <a:r>
              <a:rPr lang="en-GB" i="1" dirty="0">
                <a:effectLst/>
              </a:rPr>
              <a:t>TESOL Journal</a:t>
            </a:r>
            <a:r>
              <a:rPr lang="en-GB" dirty="0">
                <a:effectLst/>
              </a:rPr>
              <a:t>, Autumn 2000</a:t>
            </a:r>
          </a:p>
          <a:p>
            <a:pPr lvl="0"/>
            <a:r>
              <a:rPr lang="en-GB" dirty="0">
                <a:effectLst/>
              </a:rPr>
              <a:t>Burns, A. &amp; C. Coffin (2000) </a:t>
            </a:r>
            <a:r>
              <a:rPr lang="en-GB" i="1" dirty="0" err="1">
                <a:effectLst/>
              </a:rPr>
              <a:t>Analyzing</a:t>
            </a:r>
            <a:r>
              <a:rPr lang="en-GB" i="1" dirty="0">
                <a:effectLst/>
              </a:rPr>
              <a:t> English in a Global Context: a Reader</a:t>
            </a:r>
            <a:r>
              <a:rPr lang="en-GB" dirty="0">
                <a:effectLst/>
              </a:rPr>
              <a:t>, E-Book, Taylor &amp; Francis Available at: </a:t>
            </a:r>
            <a:r>
              <a:rPr lang="en-GB" u="sng" dirty="0">
                <a:effectLst/>
                <a:hlinkClick r:id="rId2"/>
              </a:rPr>
              <a:t>http://Bangor.eblib.com/patron/FullRecord.aspx?p=1487066</a:t>
            </a:r>
            <a:endParaRPr lang="en-GB" dirty="0">
              <a:effectLst/>
            </a:endParaRPr>
          </a:p>
          <a:p>
            <a:pPr lvl="0"/>
            <a:r>
              <a:rPr lang="en-GB" dirty="0" err="1">
                <a:effectLst/>
              </a:rPr>
              <a:t>Canagarajah</a:t>
            </a:r>
            <a:r>
              <a:rPr lang="en-GB" dirty="0">
                <a:effectLst/>
              </a:rPr>
              <a:t>, A.S. (1999) Interrogating the ‘Native Speaker Fallacy’: non-linguistic roots, non-pedagogical results. In </a:t>
            </a:r>
            <a:r>
              <a:rPr lang="en-GB" dirty="0" err="1">
                <a:effectLst/>
              </a:rPr>
              <a:t>G.Braine</a:t>
            </a:r>
            <a:r>
              <a:rPr lang="en-GB" dirty="0">
                <a:effectLst/>
              </a:rPr>
              <a:t> (Ed.) Non-native Educators in English Language Teaching, (pp.77-93). Mahwah, NJ: Lawrence Erlbaum Associates, Inc.</a:t>
            </a:r>
          </a:p>
          <a:p>
            <a:pPr lvl="0"/>
            <a:r>
              <a:rPr lang="en-GB" dirty="0">
                <a:effectLst/>
              </a:rPr>
              <a:t>Chew, P.GL (2009) </a:t>
            </a:r>
            <a:r>
              <a:rPr lang="en-GB" i="1" dirty="0">
                <a:effectLst/>
              </a:rPr>
              <a:t>Emergent Lingua </a:t>
            </a:r>
            <a:r>
              <a:rPr lang="en-GB" i="1" dirty="0" err="1">
                <a:effectLst/>
              </a:rPr>
              <a:t>Francas</a:t>
            </a:r>
            <a:r>
              <a:rPr lang="en-GB" i="1" dirty="0">
                <a:effectLst/>
              </a:rPr>
              <a:t> and World Orders: The Politics and Place of English as a World Language</a:t>
            </a:r>
            <a:r>
              <a:rPr lang="en-GB" dirty="0">
                <a:effectLst/>
              </a:rPr>
              <a:t>, E-Book, Hoboken: Taylor &amp; Francis</a:t>
            </a:r>
          </a:p>
          <a:p>
            <a:r>
              <a:rPr lang="en-GB" dirty="0">
                <a:effectLst/>
              </a:rPr>
              <a:t>Cook, V. (2008) </a:t>
            </a:r>
            <a:r>
              <a:rPr lang="en-GB" i="1" dirty="0">
                <a:effectLst/>
              </a:rPr>
              <a:t>Second Language Learning &amp; Language Teaching, </a:t>
            </a:r>
            <a:r>
              <a:rPr lang="en-GB" dirty="0">
                <a:effectLst/>
              </a:rPr>
              <a:t>Oxon: Routledge.</a:t>
            </a:r>
          </a:p>
          <a:p>
            <a:pPr lvl="0"/>
            <a:r>
              <a:rPr lang="en-GB" dirty="0">
                <a:effectLst/>
              </a:rPr>
              <a:t>Crystal, D. (2003), English as a Global Language, New York: Cambridge University press</a:t>
            </a:r>
          </a:p>
          <a:p>
            <a:pPr fontAlgn="base"/>
            <a:r>
              <a:rPr lang="en-GB" dirty="0" err="1"/>
              <a:t>Crystal,D</a:t>
            </a:r>
            <a:r>
              <a:rPr lang="en-GB" dirty="0"/>
              <a:t> (2003) </a:t>
            </a:r>
            <a:r>
              <a:rPr lang="en-GB" i="1" dirty="0"/>
              <a:t>The Cambridge </a:t>
            </a:r>
            <a:r>
              <a:rPr lang="en-GB" i="1" dirty="0" err="1"/>
              <a:t>Encyclopedia</a:t>
            </a:r>
            <a:r>
              <a:rPr lang="en-GB" i="1" dirty="0"/>
              <a:t> of the English Language, </a:t>
            </a:r>
            <a:r>
              <a:rPr lang="en-GB" dirty="0"/>
              <a:t>Cambridge University Press</a:t>
            </a:r>
          </a:p>
          <a:p>
            <a:pPr fontAlgn="base"/>
            <a:r>
              <a:rPr lang="en-GB" dirty="0"/>
              <a:t>Crystal, D. (2014) Interview with David Crystal,  </a:t>
            </a:r>
            <a:r>
              <a:rPr lang="en-GB" i="1" dirty="0"/>
              <a:t>TEFL Equity Advocates and Academy, </a:t>
            </a:r>
            <a:r>
              <a:rPr lang="en-GB" dirty="0"/>
              <a:t>Blog: Talk to the Experts. Available at: </a:t>
            </a:r>
            <a:r>
              <a:rPr lang="en-GB" dirty="0">
                <a:hlinkClick r:id="rId3"/>
              </a:rPr>
              <a:t>http://teflequityadvocates.com/2014/07/06/interview-with-david-crystal/</a:t>
            </a:r>
            <a:r>
              <a:rPr lang="en-GB" dirty="0"/>
              <a:t>. Accessed April 2018.</a:t>
            </a:r>
          </a:p>
          <a:p>
            <a:pPr fontAlgn="base"/>
            <a:r>
              <a:rPr lang="en-GB" dirty="0">
                <a:effectLst/>
              </a:rPr>
              <a:t>Davies, A (2003) The native speaker of World </a:t>
            </a:r>
            <a:r>
              <a:rPr lang="en-GB" dirty="0" err="1">
                <a:effectLst/>
              </a:rPr>
              <a:t>Englishes</a:t>
            </a:r>
            <a:r>
              <a:rPr lang="en-GB" dirty="0">
                <a:effectLst/>
              </a:rPr>
              <a:t>. Journal of Pan-Pacific Association of Applied Linguistics 6 (1), 43-60.</a:t>
            </a:r>
          </a:p>
        </p:txBody>
      </p:sp>
    </p:spTree>
    <p:extLst>
      <p:ext uri="{BB962C8B-B14F-4D97-AF65-F5344CB8AC3E}">
        <p14:creationId xmlns:p14="http://schemas.microsoft.com/office/powerpoint/2010/main" val="21389466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EBDF7-D45B-46CE-8FED-13B2BD4478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76B737-7A51-48FB-9A2A-4BC639AD0C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fontAlgn="base"/>
            <a:r>
              <a:rPr lang="en-GB" dirty="0" err="1">
                <a:effectLst/>
              </a:rPr>
              <a:t>deSwaan</a:t>
            </a:r>
            <a:r>
              <a:rPr lang="en-GB" dirty="0">
                <a:effectLst/>
              </a:rPr>
              <a:t>, A. (2001) in Cook, V. (2008) </a:t>
            </a:r>
            <a:r>
              <a:rPr lang="en-GB" i="1" dirty="0">
                <a:effectLst/>
              </a:rPr>
              <a:t>Second Language Learning &amp; Language Teaching, </a:t>
            </a:r>
            <a:r>
              <a:rPr lang="en-GB" dirty="0">
                <a:effectLst/>
              </a:rPr>
              <a:t>Oxon: Routledge.</a:t>
            </a:r>
          </a:p>
          <a:p>
            <a:pPr lvl="0"/>
            <a:r>
              <a:rPr lang="en-GB" dirty="0">
                <a:effectLst/>
              </a:rPr>
              <a:t>Groom, C. (2012) Non-native attitudes towards teaching English as a lingua franca in Europe, </a:t>
            </a:r>
            <a:r>
              <a:rPr lang="en-GB" i="1" dirty="0">
                <a:effectLst/>
              </a:rPr>
              <a:t>English Today</a:t>
            </a:r>
            <a:r>
              <a:rPr lang="en-GB" dirty="0">
                <a:effectLst/>
              </a:rPr>
              <a:t>, 28 (1), 50-57.</a:t>
            </a:r>
          </a:p>
          <a:p>
            <a:r>
              <a:rPr lang="en-GB" dirty="0" err="1">
                <a:effectLst/>
              </a:rPr>
              <a:t>Lightbown</a:t>
            </a:r>
            <a:r>
              <a:rPr lang="en-GB" dirty="0">
                <a:effectLst/>
              </a:rPr>
              <a:t>, P.M &amp; Spada, N. (2013</a:t>
            </a:r>
            <a:r>
              <a:rPr lang="en-GB" i="1" dirty="0">
                <a:effectLst/>
              </a:rPr>
              <a:t>)  How Languages are Learned</a:t>
            </a:r>
            <a:r>
              <a:rPr lang="en-GB" dirty="0">
                <a:effectLst/>
              </a:rPr>
              <a:t>, </a:t>
            </a:r>
            <a:r>
              <a:rPr lang="en-GB" dirty="0" err="1">
                <a:effectLst/>
              </a:rPr>
              <a:t>Oxford:OUP</a:t>
            </a:r>
            <a:r>
              <a:rPr lang="en-GB" dirty="0">
                <a:effectLst/>
              </a:rPr>
              <a:t>.</a:t>
            </a:r>
          </a:p>
          <a:p>
            <a:pPr lvl="0"/>
            <a:r>
              <a:rPr lang="en-GB" dirty="0" err="1">
                <a:effectLst/>
              </a:rPr>
              <a:t>Medgyes</a:t>
            </a:r>
            <a:r>
              <a:rPr lang="en-GB" dirty="0">
                <a:effectLst/>
              </a:rPr>
              <a:t>, P. (1992) Native or non-native: who’s worth more?, ELT Journal 46(4), 340-349.</a:t>
            </a:r>
          </a:p>
          <a:p>
            <a:pPr lvl="0"/>
            <a:r>
              <a:rPr lang="en-GB" dirty="0" err="1">
                <a:effectLst/>
              </a:rPr>
              <a:t>Moussu</a:t>
            </a:r>
            <a:r>
              <a:rPr lang="en-GB" dirty="0">
                <a:effectLst/>
              </a:rPr>
              <a:t> L. &amp; E. </a:t>
            </a:r>
            <a:r>
              <a:rPr lang="en-GB" dirty="0" err="1">
                <a:effectLst/>
              </a:rPr>
              <a:t>Llurda</a:t>
            </a:r>
            <a:r>
              <a:rPr lang="en-GB" dirty="0">
                <a:effectLst/>
              </a:rPr>
              <a:t> (2008), Non-native English-speaking English Language Teachers: History and Research, </a:t>
            </a:r>
            <a:r>
              <a:rPr lang="en-GB" i="1" dirty="0">
                <a:effectLst/>
              </a:rPr>
              <a:t>Language Teaching</a:t>
            </a:r>
            <a:r>
              <a:rPr lang="en-GB" dirty="0">
                <a:effectLst/>
              </a:rPr>
              <a:t>, 41 (3), 315-348.</a:t>
            </a:r>
          </a:p>
          <a:p>
            <a:pPr lvl="0"/>
            <a:r>
              <a:rPr lang="en-GB" dirty="0" err="1">
                <a:effectLst/>
              </a:rPr>
              <a:t>Nemtchinova</a:t>
            </a:r>
            <a:r>
              <a:rPr lang="en-GB" dirty="0">
                <a:effectLst/>
              </a:rPr>
              <a:t>, E. (2005), Host Teachers’ Evaluations of </a:t>
            </a:r>
            <a:r>
              <a:rPr lang="en-GB" dirty="0" err="1">
                <a:effectLst/>
              </a:rPr>
              <a:t>Nonnative</a:t>
            </a:r>
            <a:r>
              <a:rPr lang="en-GB" dirty="0">
                <a:effectLst/>
              </a:rPr>
              <a:t>-English-speaking Teacher Trainees: A Perspective from the Classroom, </a:t>
            </a:r>
            <a:r>
              <a:rPr lang="en-GB" i="1" dirty="0">
                <a:effectLst/>
              </a:rPr>
              <a:t>TESOL Quarterly</a:t>
            </a:r>
            <a:r>
              <a:rPr lang="en-GB" dirty="0">
                <a:effectLst/>
              </a:rPr>
              <a:t>, 39 (2), 235-261.</a:t>
            </a:r>
          </a:p>
          <a:p>
            <a:pPr lvl="0"/>
            <a:r>
              <a:rPr lang="en-GB" dirty="0">
                <a:effectLst/>
              </a:rPr>
              <a:t>Ren, W. (2014), Can the expanding circle own English? Comments on </a:t>
            </a:r>
            <a:r>
              <a:rPr lang="en-GB" dirty="0" err="1">
                <a:effectLst/>
              </a:rPr>
              <a:t>Yoo’s</a:t>
            </a:r>
            <a:r>
              <a:rPr lang="en-GB" dirty="0">
                <a:effectLst/>
              </a:rPr>
              <a:t> ‘</a:t>
            </a:r>
            <a:r>
              <a:rPr lang="en-GB" dirty="0" err="1">
                <a:effectLst/>
              </a:rPr>
              <a:t>Nonnative</a:t>
            </a:r>
            <a:r>
              <a:rPr lang="en-GB" dirty="0">
                <a:effectLst/>
              </a:rPr>
              <a:t> Teachers in the Expanding Circle and the Ownership of English’, </a:t>
            </a:r>
            <a:r>
              <a:rPr lang="en-GB" i="1" dirty="0">
                <a:effectLst/>
              </a:rPr>
              <a:t>Applied Linguistics</a:t>
            </a:r>
            <a:r>
              <a:rPr lang="en-GB" dirty="0">
                <a:effectLst/>
              </a:rPr>
              <a:t>, 35 (2), 208-212.</a:t>
            </a:r>
          </a:p>
          <a:p>
            <a:pPr lvl="0"/>
            <a:r>
              <a:rPr lang="en-GB" dirty="0">
                <a:effectLst/>
              </a:rPr>
              <a:t>Shibata, M. (2010), How Japanese teachers of English perceive non-native assistant English teachers, </a:t>
            </a:r>
            <a:r>
              <a:rPr lang="en-GB" i="1" dirty="0">
                <a:effectLst/>
              </a:rPr>
              <a:t>System</a:t>
            </a:r>
            <a:r>
              <a:rPr lang="en-GB" dirty="0">
                <a:effectLst/>
              </a:rPr>
              <a:t> 38: 124-133</a:t>
            </a:r>
          </a:p>
          <a:p>
            <a:r>
              <a:rPr lang="en-GB" dirty="0" err="1">
                <a:effectLst/>
              </a:rPr>
              <a:t>Yoo</a:t>
            </a:r>
            <a:r>
              <a:rPr lang="en-GB" dirty="0">
                <a:effectLst/>
              </a:rPr>
              <a:t>, I.W. (2014) </a:t>
            </a:r>
            <a:r>
              <a:rPr lang="en-GB" dirty="0" err="1">
                <a:effectLst/>
              </a:rPr>
              <a:t>Nonnative</a:t>
            </a:r>
            <a:r>
              <a:rPr lang="en-GB" dirty="0">
                <a:effectLst/>
              </a:rPr>
              <a:t> Teachers in the Expanding Circle and the Ownership of English, </a:t>
            </a:r>
            <a:r>
              <a:rPr lang="en-GB" i="1" dirty="0">
                <a:effectLst/>
              </a:rPr>
              <a:t>Applied Linguistics</a:t>
            </a:r>
            <a:r>
              <a:rPr lang="en-GB" dirty="0">
                <a:effectLst/>
              </a:rPr>
              <a:t>, 35 (1), 82-86.</a:t>
            </a:r>
          </a:p>
          <a:p>
            <a:r>
              <a:rPr lang="en-GB" dirty="0">
                <a:effectLst/>
              </a:rPr>
              <a:t>York St John University (2018) Changing </a:t>
            </a:r>
            <a:r>
              <a:rPr lang="en-GB" dirty="0" err="1">
                <a:effectLst/>
              </a:rPr>
              <a:t>Englishes</a:t>
            </a:r>
            <a:r>
              <a:rPr lang="en-GB" dirty="0">
                <a:effectLst/>
              </a:rPr>
              <a:t>, an Interactive Course for Teachers. Available at: </a:t>
            </a:r>
            <a:r>
              <a:rPr lang="en-GB" dirty="0">
                <a:effectLst/>
                <a:hlinkClick r:id="rId2"/>
              </a:rPr>
              <a:t>https://www.yorksj.ac.uk/changing-englishes/</a:t>
            </a:r>
            <a:r>
              <a:rPr lang="en-GB" dirty="0">
                <a:effectLst/>
              </a:rPr>
              <a:t>. Accessed March 16</a:t>
            </a:r>
            <a:r>
              <a:rPr lang="en-GB" baseline="30000" dirty="0">
                <a:effectLst/>
              </a:rPr>
              <a:t>th</a:t>
            </a:r>
            <a:r>
              <a:rPr lang="en-GB" dirty="0">
                <a:effectLst/>
              </a:rPr>
              <a:t> 2018.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66993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2B5F27"/>
      </a:dk2>
      <a:lt2>
        <a:srgbClr val="D8FC68"/>
      </a:lt2>
      <a:accent1>
        <a:srgbClr val="DDC855"/>
      </a:accent1>
      <a:accent2>
        <a:srgbClr val="FCA03D"/>
      </a:accent2>
      <a:accent3>
        <a:srgbClr val="E36439"/>
      </a:accent3>
      <a:accent4>
        <a:srgbClr val="C2935B"/>
      </a:accent4>
      <a:accent5>
        <a:srgbClr val="88C25C"/>
      </a:accent5>
      <a:accent6>
        <a:srgbClr val="BFCC86"/>
      </a:accent6>
      <a:hlink>
        <a:srgbClr val="FFCE23"/>
      </a:hlink>
      <a:folHlink>
        <a:srgbClr val="FDEB86"/>
      </a:folHlink>
    </a:clrScheme>
    <a:fontScheme name="Circuit">
      <a:maj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88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82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97ECCC31-8429-4523-BE8D-8F09B7A4D4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398</TotalTime>
  <Words>1138</Words>
  <Application>Microsoft Office PowerPoint</Application>
  <PresentationFormat>Widescreen</PresentationFormat>
  <Paragraphs>108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Calibri</vt:lpstr>
      <vt:lpstr>Mangal</vt:lpstr>
      <vt:lpstr>Trebuchet MS</vt:lpstr>
      <vt:lpstr>Tw Cen MT</vt:lpstr>
      <vt:lpstr>Wingdings</vt:lpstr>
      <vt:lpstr>Circuit</vt:lpstr>
      <vt:lpstr>    The Native Speaker/Non-Native Speaker Teacher of English – what is there to debate?  </vt:lpstr>
      <vt:lpstr>What is our aim as a language learner?</vt:lpstr>
      <vt:lpstr>Issues to consider:</vt:lpstr>
      <vt:lpstr>Online ads for EFL Teachers (Cook 2008)</vt:lpstr>
      <vt:lpstr>PowerPoint Presentation</vt:lpstr>
      <vt:lpstr>So what defines a Native Speaker?</vt:lpstr>
      <vt:lpstr>PowerPoint Presentation</vt:lpstr>
      <vt:lpstr>So is there an advantage to being a NNEST?</vt:lpstr>
      <vt:lpstr>Where is English (native &amp; other language) spoken?</vt:lpstr>
      <vt:lpstr>a hierarchy of languages (de Swaan, 2001) depends on our need for the language</vt:lpstr>
      <vt:lpstr>PowerPoint Presentation</vt:lpstr>
      <vt:lpstr>The changing nature of teaching English</vt:lpstr>
      <vt:lpstr>PowerPoint Presentation</vt:lpstr>
      <vt:lpstr>Further Reading</vt:lpstr>
      <vt:lpstr>Reading</vt:lpstr>
    </vt:vector>
  </TitlesOfParts>
  <Company>Pryfysgol Bangor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Native Speaker/Non-Native Speaker Teacher of English – what is there to debate?</dc:title>
  <dc:creator>Claire Anne Quinn</dc:creator>
  <cp:lastModifiedBy>Jessica Clapham</cp:lastModifiedBy>
  <cp:revision>46</cp:revision>
  <dcterms:created xsi:type="dcterms:W3CDTF">2017-03-17T14:58:17Z</dcterms:created>
  <dcterms:modified xsi:type="dcterms:W3CDTF">2020-02-25T16:43:30Z</dcterms:modified>
</cp:coreProperties>
</file>