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56" r:id="rId3"/>
    <p:sldId id="264" r:id="rId4"/>
    <p:sldId id="258" r:id="rId5"/>
    <p:sldId id="259" r:id="rId6"/>
    <p:sldId id="260" r:id="rId7"/>
    <p:sldId id="261" r:id="rId8"/>
    <p:sldId id="262"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4644" autoAdjust="0"/>
  </p:normalViewPr>
  <p:slideViewPr>
    <p:cSldViewPr snapToGrid="0">
      <p:cViewPr varScale="1">
        <p:scale>
          <a:sx n="47" d="100"/>
          <a:sy n="47" d="100"/>
        </p:scale>
        <p:origin x="122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a:t>Target market </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0.18041517232712015"/>
          <c:y val="0.12353238480382116"/>
          <c:w val="0.79922371921233859"/>
          <c:h val="0.81265836709002004"/>
        </c:manualLayout>
      </c:layout>
      <c:barChart>
        <c:barDir val="bar"/>
        <c:grouping val="clustered"/>
        <c:varyColors val="0"/>
        <c:ser>
          <c:idx val="0"/>
          <c:order val="0"/>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Sheet2!$B$3:$B$8</c:f>
              <c:strCache>
                <c:ptCount val="6"/>
                <c:pt idx="0">
                  <c:v>Adventure travellers</c:v>
                </c:pt>
                <c:pt idx="1">
                  <c:v>Budget travellers</c:v>
                </c:pt>
                <c:pt idx="2">
                  <c:v>Family travellers</c:v>
                </c:pt>
                <c:pt idx="3">
                  <c:v>Homosexual travellers </c:v>
                </c:pt>
                <c:pt idx="4">
                  <c:v>Luxury travellers</c:v>
                </c:pt>
                <c:pt idx="5">
                  <c:v>Baby boomers </c:v>
                </c:pt>
              </c:strCache>
            </c:strRef>
          </c:cat>
          <c:val>
            <c:numRef>
              <c:f>Sheet2!$C$3:$C$8</c:f>
              <c:numCache>
                <c:formatCode>0%</c:formatCode>
                <c:ptCount val="6"/>
                <c:pt idx="0">
                  <c:v>0.15</c:v>
                </c:pt>
                <c:pt idx="1">
                  <c:v>0.13</c:v>
                </c:pt>
                <c:pt idx="2">
                  <c:v>0.55000000000000004</c:v>
                </c:pt>
                <c:pt idx="3">
                  <c:v>0.02</c:v>
                </c:pt>
                <c:pt idx="4">
                  <c:v>0.1</c:v>
                </c:pt>
                <c:pt idx="5">
                  <c:v>0.05</c:v>
                </c:pt>
              </c:numCache>
            </c:numRef>
          </c:val>
          <c:extLst>
            <c:ext xmlns:c16="http://schemas.microsoft.com/office/drawing/2014/chart" uri="{C3380CC4-5D6E-409C-BE32-E72D297353CC}">
              <c16:uniqueId val="{00000000-E2B7-4B23-8AA5-B61B3FA3C9F6}"/>
            </c:ext>
          </c:extLst>
        </c:ser>
        <c:dLbls>
          <c:dLblPos val="inEnd"/>
          <c:showLegendKey val="0"/>
          <c:showVal val="1"/>
          <c:showCatName val="0"/>
          <c:showSerName val="0"/>
          <c:showPercent val="0"/>
          <c:showBubbleSize val="0"/>
        </c:dLbls>
        <c:gapWidth val="65"/>
        <c:axId val="329435312"/>
        <c:axId val="329435728"/>
      </c:barChart>
      <c:catAx>
        <c:axId val="329435312"/>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1197" b="0" i="0" u="none" strike="noStrike" kern="1200" cap="all" baseline="0">
                <a:solidFill>
                  <a:schemeClr val="dk1">
                    <a:lumMod val="75000"/>
                    <a:lumOff val="25000"/>
                  </a:schemeClr>
                </a:solidFill>
                <a:latin typeface="+mn-lt"/>
                <a:ea typeface="+mn-ea"/>
                <a:cs typeface="+mn-cs"/>
              </a:defRPr>
            </a:pPr>
            <a:endParaRPr lang="en-US"/>
          </a:p>
        </c:txPr>
        <c:crossAx val="329435728"/>
        <c:crosses val="autoZero"/>
        <c:auto val="1"/>
        <c:lblAlgn val="ctr"/>
        <c:lblOffset val="100"/>
        <c:noMultiLvlLbl val="0"/>
      </c:catAx>
      <c:valAx>
        <c:axId val="329435728"/>
        <c:scaling>
          <c:orientation val="minMax"/>
        </c:scaling>
        <c:delete val="0"/>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crossAx val="329435312"/>
        <c:crosses val="autoZero"/>
        <c:crossBetween val="between"/>
      </c:valAx>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5">
  <a:schemeClr val="accent2"/>
</cs:colorStyle>
</file>

<file path=ppt/charts/style1.xml><?xml version="1.0" encoding="utf-8"?>
<cs:chartStyle xmlns:cs="http://schemas.microsoft.com/office/drawing/2012/chartStyle" xmlns:a="http://schemas.openxmlformats.org/drawingml/2006/main" id="218">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0E72AB-30BC-4E45-935A-DA782DD8EE3F}"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BE84707B-4CA7-4D04-A038-24A01775A716}">
      <dgm:prSet/>
      <dgm:spPr/>
      <dgm:t>
        <a:bodyPr/>
        <a:lstStyle/>
        <a:p>
          <a:r>
            <a:rPr lang="en-GB" dirty="0"/>
            <a:t>Is  happy to help </a:t>
          </a:r>
          <a:r>
            <a:rPr lang="en-GB" dirty="0">
              <a:latin typeface="Baguet Script" panose="00000500000000000000" pitchFamily="2" charset="0"/>
            </a:rPr>
            <a:t>you</a:t>
          </a:r>
          <a:r>
            <a:rPr lang="en-GB" dirty="0"/>
            <a:t> with:</a:t>
          </a:r>
          <a:endParaRPr lang="en-US" dirty="0"/>
        </a:p>
      </dgm:t>
    </dgm:pt>
    <dgm:pt modelId="{6E9E0456-A264-41CE-990A-71EF67B88995}" type="parTrans" cxnId="{CF9A89BB-CE07-4D22-BB2E-25CBD57C46E8}">
      <dgm:prSet/>
      <dgm:spPr/>
      <dgm:t>
        <a:bodyPr/>
        <a:lstStyle/>
        <a:p>
          <a:endParaRPr lang="en-US"/>
        </a:p>
      </dgm:t>
    </dgm:pt>
    <dgm:pt modelId="{A35274C1-4A28-4A66-9125-90D362251F0C}" type="sibTrans" cxnId="{CF9A89BB-CE07-4D22-BB2E-25CBD57C46E8}">
      <dgm:prSet/>
      <dgm:spPr/>
      <dgm:t>
        <a:bodyPr/>
        <a:lstStyle/>
        <a:p>
          <a:endParaRPr lang="en-US"/>
        </a:p>
      </dgm:t>
    </dgm:pt>
    <dgm:pt modelId="{DECEF133-D75C-4295-91A0-BF5890062AB1}">
      <dgm:prSet/>
      <dgm:spPr/>
      <dgm:t>
        <a:bodyPr/>
        <a:lstStyle/>
        <a:p>
          <a:r>
            <a:rPr lang="en-GB" dirty="0"/>
            <a:t>a unique trip to undiscovered places</a:t>
          </a:r>
          <a:endParaRPr lang="en-US" dirty="0"/>
        </a:p>
      </dgm:t>
    </dgm:pt>
    <dgm:pt modelId="{A6725B9F-2A76-4C1B-A505-712253837368}" type="parTrans" cxnId="{0EB3C9EB-822F-4D8A-AF95-74AD669136CA}">
      <dgm:prSet/>
      <dgm:spPr/>
      <dgm:t>
        <a:bodyPr/>
        <a:lstStyle/>
        <a:p>
          <a:endParaRPr lang="en-US"/>
        </a:p>
      </dgm:t>
    </dgm:pt>
    <dgm:pt modelId="{C365D817-D914-4DFA-906C-118CC6654F4E}" type="sibTrans" cxnId="{0EB3C9EB-822F-4D8A-AF95-74AD669136CA}">
      <dgm:prSet/>
      <dgm:spPr/>
      <dgm:t>
        <a:bodyPr/>
        <a:lstStyle/>
        <a:p>
          <a:endParaRPr lang="en-US"/>
        </a:p>
      </dgm:t>
    </dgm:pt>
    <dgm:pt modelId="{67816C26-DB96-47B6-89D8-1AF3A7F0D8E9}">
      <dgm:prSet/>
      <dgm:spPr/>
      <dgm:t>
        <a:bodyPr/>
        <a:lstStyle/>
        <a:p>
          <a:r>
            <a:rPr lang="en-GB" dirty="0"/>
            <a:t>Adventuring travelling around Europe and the rest of the World</a:t>
          </a:r>
          <a:endParaRPr lang="en-US" dirty="0"/>
        </a:p>
      </dgm:t>
    </dgm:pt>
    <dgm:pt modelId="{459BED2D-6DDA-4987-BACC-8AE1C23420CA}" type="parTrans" cxnId="{30D1D54D-7D76-4867-BCCD-205FCF2E8B25}">
      <dgm:prSet/>
      <dgm:spPr/>
      <dgm:t>
        <a:bodyPr/>
        <a:lstStyle/>
        <a:p>
          <a:endParaRPr lang="en-US"/>
        </a:p>
      </dgm:t>
    </dgm:pt>
    <dgm:pt modelId="{F8600849-F90A-4AFA-AF64-2FA3E315B4D8}" type="sibTrans" cxnId="{30D1D54D-7D76-4867-BCCD-205FCF2E8B25}">
      <dgm:prSet/>
      <dgm:spPr/>
      <dgm:t>
        <a:bodyPr/>
        <a:lstStyle/>
        <a:p>
          <a:endParaRPr lang="en-US"/>
        </a:p>
      </dgm:t>
    </dgm:pt>
    <dgm:pt modelId="{FB9FCDC5-3868-465B-903A-03A2D4C82BC3}">
      <dgm:prSet/>
      <dgm:spPr/>
      <dgm:t>
        <a:bodyPr/>
        <a:lstStyle/>
        <a:p>
          <a:r>
            <a:rPr lang="en-GB" dirty="0"/>
            <a:t>Private trips with a cultural experience</a:t>
          </a:r>
          <a:endParaRPr lang="en-US" dirty="0"/>
        </a:p>
      </dgm:t>
    </dgm:pt>
    <dgm:pt modelId="{D22DDE89-8ED1-419D-BC5D-354C2A59FFD3}" type="parTrans" cxnId="{42ACE448-54C2-4CA9-AE09-4B089D632B16}">
      <dgm:prSet/>
      <dgm:spPr/>
      <dgm:t>
        <a:bodyPr/>
        <a:lstStyle/>
        <a:p>
          <a:endParaRPr lang="en-US"/>
        </a:p>
      </dgm:t>
    </dgm:pt>
    <dgm:pt modelId="{AC035D1A-F90F-46AE-A2FD-4BB7DB32B69B}" type="sibTrans" cxnId="{42ACE448-54C2-4CA9-AE09-4B089D632B16}">
      <dgm:prSet/>
      <dgm:spPr/>
      <dgm:t>
        <a:bodyPr/>
        <a:lstStyle/>
        <a:p>
          <a:endParaRPr lang="en-US"/>
        </a:p>
      </dgm:t>
    </dgm:pt>
    <dgm:pt modelId="{DDDF990B-3A6E-4763-B236-60ABB16A66CF}">
      <dgm:prSet/>
      <dgm:spPr/>
      <dgm:t>
        <a:bodyPr/>
        <a:lstStyle/>
        <a:p>
          <a:r>
            <a:rPr lang="en-GB" dirty="0"/>
            <a:t>Family holiday packets </a:t>
          </a:r>
          <a:endParaRPr lang="en-US" dirty="0"/>
        </a:p>
      </dgm:t>
    </dgm:pt>
    <dgm:pt modelId="{E17263EA-AD22-4C15-80DA-4DCE5C0484C8}" type="parTrans" cxnId="{89CCEBAE-56A8-4908-A25B-3691900E335B}">
      <dgm:prSet/>
      <dgm:spPr/>
      <dgm:t>
        <a:bodyPr/>
        <a:lstStyle/>
        <a:p>
          <a:endParaRPr lang="en-US"/>
        </a:p>
      </dgm:t>
    </dgm:pt>
    <dgm:pt modelId="{ECE0C35E-2349-4889-86A0-9F72699F7474}" type="sibTrans" cxnId="{89CCEBAE-56A8-4908-A25B-3691900E335B}">
      <dgm:prSet/>
      <dgm:spPr/>
      <dgm:t>
        <a:bodyPr/>
        <a:lstStyle/>
        <a:p>
          <a:endParaRPr lang="en-US"/>
        </a:p>
      </dgm:t>
    </dgm:pt>
    <dgm:pt modelId="{DA0D5183-FAE3-48F8-B957-2637F5CD5EF0}">
      <dgm:prSet/>
      <dgm:spPr/>
      <dgm:t>
        <a:bodyPr/>
        <a:lstStyle/>
        <a:p>
          <a:r>
            <a:rPr lang="en-GB" dirty="0"/>
            <a:t>Cruising</a:t>
          </a:r>
          <a:endParaRPr lang="en-US" dirty="0"/>
        </a:p>
      </dgm:t>
    </dgm:pt>
    <dgm:pt modelId="{7BF14754-FACC-4F54-B452-18CC214AA9AC}" type="parTrans" cxnId="{120BD7F3-0AC6-4E1F-852E-EC8ACE2F82F3}">
      <dgm:prSet/>
      <dgm:spPr/>
      <dgm:t>
        <a:bodyPr/>
        <a:lstStyle/>
        <a:p>
          <a:endParaRPr lang="en-US"/>
        </a:p>
      </dgm:t>
    </dgm:pt>
    <dgm:pt modelId="{0C91093B-2100-45CE-8639-D9E912C76217}" type="sibTrans" cxnId="{120BD7F3-0AC6-4E1F-852E-EC8ACE2F82F3}">
      <dgm:prSet/>
      <dgm:spPr/>
      <dgm:t>
        <a:bodyPr/>
        <a:lstStyle/>
        <a:p>
          <a:endParaRPr lang="en-US"/>
        </a:p>
      </dgm:t>
    </dgm:pt>
    <dgm:pt modelId="{FC20BEAD-F730-40B7-8575-A7CCC197E6A4}">
      <dgm:prSet/>
      <dgm:spPr/>
      <dgm:t>
        <a:bodyPr/>
        <a:lstStyle/>
        <a:p>
          <a:r>
            <a:rPr lang="en-GB" dirty="0"/>
            <a:t>Aeroplane tickets  </a:t>
          </a:r>
          <a:endParaRPr lang="en-US" dirty="0"/>
        </a:p>
      </dgm:t>
    </dgm:pt>
    <dgm:pt modelId="{339506DB-BA76-4FE5-8A70-A65FEAB5F5CD}" type="parTrans" cxnId="{6E76C9D3-1F39-4C2D-9B14-C55FE8D637BE}">
      <dgm:prSet/>
      <dgm:spPr/>
      <dgm:t>
        <a:bodyPr/>
        <a:lstStyle/>
        <a:p>
          <a:endParaRPr lang="en-US"/>
        </a:p>
      </dgm:t>
    </dgm:pt>
    <dgm:pt modelId="{786883C6-DF1A-44D2-8ED4-F33DD999DE47}" type="sibTrans" cxnId="{6E76C9D3-1F39-4C2D-9B14-C55FE8D637BE}">
      <dgm:prSet/>
      <dgm:spPr/>
      <dgm:t>
        <a:bodyPr/>
        <a:lstStyle/>
        <a:p>
          <a:endParaRPr lang="en-US"/>
        </a:p>
      </dgm:t>
    </dgm:pt>
    <dgm:pt modelId="{98A26ABB-5E94-43EB-95BF-68F744BCB0E4}" type="pres">
      <dgm:prSet presAssocID="{F00E72AB-30BC-4E45-935A-DA782DD8EE3F}" presName="linear" presStyleCnt="0">
        <dgm:presLayoutVars>
          <dgm:animLvl val="lvl"/>
          <dgm:resizeHandles val="exact"/>
        </dgm:presLayoutVars>
      </dgm:prSet>
      <dgm:spPr/>
    </dgm:pt>
    <dgm:pt modelId="{A3846051-C09A-4505-AE32-974012A74604}" type="pres">
      <dgm:prSet presAssocID="{BE84707B-4CA7-4D04-A038-24A01775A716}" presName="parentText" presStyleLbl="node1" presStyleIdx="0" presStyleCnt="1">
        <dgm:presLayoutVars>
          <dgm:chMax val="0"/>
          <dgm:bulletEnabled val="1"/>
        </dgm:presLayoutVars>
      </dgm:prSet>
      <dgm:spPr/>
    </dgm:pt>
    <dgm:pt modelId="{E9DFDD3B-FF29-479B-9396-DB541D982AC7}" type="pres">
      <dgm:prSet presAssocID="{BE84707B-4CA7-4D04-A038-24A01775A716}" presName="childText" presStyleLbl="revTx" presStyleIdx="0" presStyleCnt="1" custScaleY="85402" custLinFactNeighborX="250" custLinFactNeighborY="14798">
        <dgm:presLayoutVars>
          <dgm:bulletEnabled val="1"/>
        </dgm:presLayoutVars>
      </dgm:prSet>
      <dgm:spPr/>
    </dgm:pt>
  </dgm:ptLst>
  <dgm:cxnLst>
    <dgm:cxn modelId="{4F91221A-D1CE-4EF3-946E-D621B9DE6CCE}" type="presOf" srcId="{FC20BEAD-F730-40B7-8575-A7CCC197E6A4}" destId="{E9DFDD3B-FF29-479B-9396-DB541D982AC7}" srcOrd="0" destOrd="5" presId="urn:microsoft.com/office/officeart/2005/8/layout/vList2"/>
    <dgm:cxn modelId="{6A70F11B-2B92-4535-9335-DE91EA5C38D1}" type="presOf" srcId="{DECEF133-D75C-4295-91A0-BF5890062AB1}" destId="{E9DFDD3B-FF29-479B-9396-DB541D982AC7}" srcOrd="0" destOrd="0" presId="urn:microsoft.com/office/officeart/2005/8/layout/vList2"/>
    <dgm:cxn modelId="{42ACE448-54C2-4CA9-AE09-4B089D632B16}" srcId="{BE84707B-4CA7-4D04-A038-24A01775A716}" destId="{FB9FCDC5-3868-465B-903A-03A2D4C82BC3}" srcOrd="2" destOrd="0" parTransId="{D22DDE89-8ED1-419D-BC5D-354C2A59FFD3}" sibTransId="{AC035D1A-F90F-46AE-A2FD-4BB7DB32B69B}"/>
    <dgm:cxn modelId="{5816A849-A14A-46F6-B00A-0D6158B197E7}" type="presOf" srcId="{F00E72AB-30BC-4E45-935A-DA782DD8EE3F}" destId="{98A26ABB-5E94-43EB-95BF-68F744BCB0E4}" srcOrd="0" destOrd="0" presId="urn:microsoft.com/office/officeart/2005/8/layout/vList2"/>
    <dgm:cxn modelId="{30D1D54D-7D76-4867-BCCD-205FCF2E8B25}" srcId="{BE84707B-4CA7-4D04-A038-24A01775A716}" destId="{67816C26-DB96-47B6-89D8-1AF3A7F0D8E9}" srcOrd="1" destOrd="0" parTransId="{459BED2D-6DDA-4987-BACC-8AE1C23420CA}" sibTransId="{F8600849-F90A-4AFA-AF64-2FA3E315B4D8}"/>
    <dgm:cxn modelId="{F7338C79-205C-49B6-AAA2-D18F6B9E469C}" type="presOf" srcId="{DDDF990B-3A6E-4763-B236-60ABB16A66CF}" destId="{E9DFDD3B-FF29-479B-9396-DB541D982AC7}" srcOrd="0" destOrd="3" presId="urn:microsoft.com/office/officeart/2005/8/layout/vList2"/>
    <dgm:cxn modelId="{85D26986-23AE-48C3-AB5A-06FCDBE44C2E}" type="presOf" srcId="{BE84707B-4CA7-4D04-A038-24A01775A716}" destId="{A3846051-C09A-4505-AE32-974012A74604}" srcOrd="0" destOrd="0" presId="urn:microsoft.com/office/officeart/2005/8/layout/vList2"/>
    <dgm:cxn modelId="{E4C30F8A-D236-4FD1-A0FF-294463C506E3}" type="presOf" srcId="{DA0D5183-FAE3-48F8-B957-2637F5CD5EF0}" destId="{E9DFDD3B-FF29-479B-9396-DB541D982AC7}" srcOrd="0" destOrd="4" presId="urn:microsoft.com/office/officeart/2005/8/layout/vList2"/>
    <dgm:cxn modelId="{89CCEBAE-56A8-4908-A25B-3691900E335B}" srcId="{BE84707B-4CA7-4D04-A038-24A01775A716}" destId="{DDDF990B-3A6E-4763-B236-60ABB16A66CF}" srcOrd="3" destOrd="0" parTransId="{E17263EA-AD22-4C15-80DA-4DCE5C0484C8}" sibTransId="{ECE0C35E-2349-4889-86A0-9F72699F7474}"/>
    <dgm:cxn modelId="{E9A43DB1-BF52-4B46-97EB-697626D98407}" type="presOf" srcId="{FB9FCDC5-3868-465B-903A-03A2D4C82BC3}" destId="{E9DFDD3B-FF29-479B-9396-DB541D982AC7}" srcOrd="0" destOrd="2" presId="urn:microsoft.com/office/officeart/2005/8/layout/vList2"/>
    <dgm:cxn modelId="{CF9A89BB-CE07-4D22-BB2E-25CBD57C46E8}" srcId="{F00E72AB-30BC-4E45-935A-DA782DD8EE3F}" destId="{BE84707B-4CA7-4D04-A038-24A01775A716}" srcOrd="0" destOrd="0" parTransId="{6E9E0456-A264-41CE-990A-71EF67B88995}" sibTransId="{A35274C1-4A28-4A66-9125-90D362251F0C}"/>
    <dgm:cxn modelId="{94D8DDBF-1AB1-45DD-AAF7-9D06C42B39A1}" type="presOf" srcId="{67816C26-DB96-47B6-89D8-1AF3A7F0D8E9}" destId="{E9DFDD3B-FF29-479B-9396-DB541D982AC7}" srcOrd="0" destOrd="1" presId="urn:microsoft.com/office/officeart/2005/8/layout/vList2"/>
    <dgm:cxn modelId="{6E76C9D3-1F39-4C2D-9B14-C55FE8D637BE}" srcId="{BE84707B-4CA7-4D04-A038-24A01775A716}" destId="{FC20BEAD-F730-40B7-8575-A7CCC197E6A4}" srcOrd="5" destOrd="0" parTransId="{339506DB-BA76-4FE5-8A70-A65FEAB5F5CD}" sibTransId="{786883C6-DF1A-44D2-8ED4-F33DD999DE47}"/>
    <dgm:cxn modelId="{0EB3C9EB-822F-4D8A-AF95-74AD669136CA}" srcId="{BE84707B-4CA7-4D04-A038-24A01775A716}" destId="{DECEF133-D75C-4295-91A0-BF5890062AB1}" srcOrd="0" destOrd="0" parTransId="{A6725B9F-2A76-4C1B-A505-712253837368}" sibTransId="{C365D817-D914-4DFA-906C-118CC6654F4E}"/>
    <dgm:cxn modelId="{120BD7F3-0AC6-4E1F-852E-EC8ACE2F82F3}" srcId="{BE84707B-4CA7-4D04-A038-24A01775A716}" destId="{DA0D5183-FAE3-48F8-B957-2637F5CD5EF0}" srcOrd="4" destOrd="0" parTransId="{7BF14754-FACC-4F54-B452-18CC214AA9AC}" sibTransId="{0C91093B-2100-45CE-8639-D9E912C76217}"/>
    <dgm:cxn modelId="{20E60605-1A07-4701-AF10-C2615365C4E0}" type="presParOf" srcId="{98A26ABB-5E94-43EB-95BF-68F744BCB0E4}" destId="{A3846051-C09A-4505-AE32-974012A74604}" srcOrd="0" destOrd="0" presId="urn:microsoft.com/office/officeart/2005/8/layout/vList2"/>
    <dgm:cxn modelId="{1B8352AA-9E7D-4A26-88AA-5DE59E74D691}" type="presParOf" srcId="{98A26ABB-5E94-43EB-95BF-68F744BCB0E4}" destId="{E9DFDD3B-FF29-479B-9396-DB541D982AC7}"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D3FB54-EBF6-4709-AF67-A6DA3C83B424}"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F10BA199-70CA-48D7-9614-086B0D40174E}">
      <dgm:prSet custT="1"/>
      <dgm:spPr/>
      <dgm:t>
        <a:bodyPr/>
        <a:lstStyle/>
        <a:p>
          <a:r>
            <a:rPr lang="en-GB" sz="4400" b="1" dirty="0"/>
            <a:t>Manager and owner:  </a:t>
          </a:r>
          <a:r>
            <a:rPr lang="en-GB" sz="4800" dirty="0">
              <a:solidFill>
                <a:schemeClr val="accent2">
                  <a:lumMod val="50000"/>
                </a:schemeClr>
              </a:solidFill>
              <a:latin typeface="Algerian" panose="04020705040A02060702" pitchFamily="82" charset="0"/>
            </a:rPr>
            <a:t>Elena Sotirova</a:t>
          </a:r>
          <a:endParaRPr lang="en-US" sz="4800" dirty="0">
            <a:solidFill>
              <a:schemeClr val="accent2">
                <a:lumMod val="50000"/>
              </a:schemeClr>
            </a:solidFill>
            <a:latin typeface="Algerian" panose="04020705040A02060702" pitchFamily="82" charset="0"/>
          </a:endParaRPr>
        </a:p>
      </dgm:t>
    </dgm:pt>
    <dgm:pt modelId="{669695C9-B5B9-4AFC-8F4D-28A41C6ACD52}" type="parTrans" cxnId="{1AAD4208-F2A4-4664-A9CC-28E85DC9B5C4}">
      <dgm:prSet/>
      <dgm:spPr/>
      <dgm:t>
        <a:bodyPr/>
        <a:lstStyle/>
        <a:p>
          <a:endParaRPr lang="en-US"/>
        </a:p>
      </dgm:t>
    </dgm:pt>
    <dgm:pt modelId="{8856A0A7-4791-48F3-A258-E28A5F8AED2F}" type="sibTrans" cxnId="{1AAD4208-F2A4-4664-A9CC-28E85DC9B5C4}">
      <dgm:prSet/>
      <dgm:spPr/>
      <dgm:t>
        <a:bodyPr/>
        <a:lstStyle/>
        <a:p>
          <a:endParaRPr lang="en-US"/>
        </a:p>
      </dgm:t>
    </dgm:pt>
    <dgm:pt modelId="{A0F2A607-6CA9-43D5-9BCD-44A0B7789DFE}">
      <dgm:prSet custT="1"/>
      <dgm:spPr/>
      <dgm:t>
        <a:bodyPr/>
        <a:lstStyle/>
        <a:p>
          <a:r>
            <a:rPr lang="en-GB" sz="3200" b="1" dirty="0"/>
            <a:t>Office assistant:        </a:t>
          </a:r>
          <a:r>
            <a:rPr lang="en-GB" sz="4500" b="1" dirty="0"/>
            <a:t> </a:t>
          </a:r>
          <a:r>
            <a:rPr lang="en-GB" sz="3600" dirty="0">
              <a:latin typeface="Californian FB" panose="0207040306080B030204" pitchFamily="18" charset="0"/>
            </a:rPr>
            <a:t>Mariana Ivanova</a:t>
          </a:r>
          <a:endParaRPr lang="en-US" sz="3600" dirty="0">
            <a:latin typeface="Californian FB" panose="0207040306080B030204" pitchFamily="18" charset="0"/>
          </a:endParaRPr>
        </a:p>
      </dgm:t>
    </dgm:pt>
    <dgm:pt modelId="{22C37209-51FF-4AAD-9D9D-9EA76EF9E895}" type="parTrans" cxnId="{01E0FE16-F846-4EFE-B856-98B0264A2798}">
      <dgm:prSet/>
      <dgm:spPr/>
      <dgm:t>
        <a:bodyPr/>
        <a:lstStyle/>
        <a:p>
          <a:endParaRPr lang="en-US"/>
        </a:p>
      </dgm:t>
    </dgm:pt>
    <dgm:pt modelId="{2CC1EA3E-4E30-4714-BCE9-FC056E437D31}" type="sibTrans" cxnId="{01E0FE16-F846-4EFE-B856-98B0264A2798}">
      <dgm:prSet/>
      <dgm:spPr/>
      <dgm:t>
        <a:bodyPr/>
        <a:lstStyle/>
        <a:p>
          <a:endParaRPr lang="en-US"/>
        </a:p>
      </dgm:t>
    </dgm:pt>
    <dgm:pt modelId="{15902D2E-7B86-40DE-94EE-4C61EFFFF405}" type="pres">
      <dgm:prSet presAssocID="{D3D3FB54-EBF6-4709-AF67-A6DA3C83B424}" presName="hierChild1" presStyleCnt="0">
        <dgm:presLayoutVars>
          <dgm:chPref val="1"/>
          <dgm:dir/>
          <dgm:animOne val="branch"/>
          <dgm:animLvl val="lvl"/>
          <dgm:resizeHandles/>
        </dgm:presLayoutVars>
      </dgm:prSet>
      <dgm:spPr/>
    </dgm:pt>
    <dgm:pt modelId="{05EFCC57-FC0F-494E-8470-61CC50AACF39}" type="pres">
      <dgm:prSet presAssocID="{F10BA199-70CA-48D7-9614-086B0D40174E}" presName="hierRoot1" presStyleCnt="0"/>
      <dgm:spPr/>
    </dgm:pt>
    <dgm:pt modelId="{EE5DE588-B3F1-4449-AA85-B752EB218B70}" type="pres">
      <dgm:prSet presAssocID="{F10BA199-70CA-48D7-9614-086B0D40174E}" presName="composite" presStyleCnt="0"/>
      <dgm:spPr/>
    </dgm:pt>
    <dgm:pt modelId="{98D7F72F-188D-4D1C-9D58-C877F3CB6BAD}" type="pres">
      <dgm:prSet presAssocID="{F10BA199-70CA-48D7-9614-086B0D40174E}" presName="background" presStyleLbl="node0" presStyleIdx="0" presStyleCnt="2"/>
      <dgm:spPr>
        <a:solidFill>
          <a:schemeClr val="accent4">
            <a:lumMod val="60000"/>
            <a:lumOff val="40000"/>
          </a:schemeClr>
        </a:solidFill>
      </dgm:spPr>
    </dgm:pt>
    <dgm:pt modelId="{E8F2DA5E-F694-467D-81E7-6F4BC5D47A6F}" type="pres">
      <dgm:prSet presAssocID="{F10BA199-70CA-48D7-9614-086B0D40174E}" presName="text" presStyleLbl="fgAcc0" presStyleIdx="0" presStyleCnt="2" custScaleY="100055">
        <dgm:presLayoutVars>
          <dgm:chPref val="3"/>
        </dgm:presLayoutVars>
      </dgm:prSet>
      <dgm:spPr/>
    </dgm:pt>
    <dgm:pt modelId="{FF5B3C66-5368-46FA-AB85-38F8AF694238}" type="pres">
      <dgm:prSet presAssocID="{F10BA199-70CA-48D7-9614-086B0D40174E}" presName="hierChild2" presStyleCnt="0"/>
      <dgm:spPr/>
    </dgm:pt>
    <dgm:pt modelId="{EC44CDB9-90BB-4A69-B8B3-816D0EDD40BC}" type="pres">
      <dgm:prSet presAssocID="{A0F2A607-6CA9-43D5-9BCD-44A0B7789DFE}" presName="hierRoot1" presStyleCnt="0"/>
      <dgm:spPr/>
    </dgm:pt>
    <dgm:pt modelId="{88060D77-4FB7-459F-9072-91A50B8FE519}" type="pres">
      <dgm:prSet presAssocID="{A0F2A607-6CA9-43D5-9BCD-44A0B7789DFE}" presName="composite" presStyleCnt="0"/>
      <dgm:spPr/>
    </dgm:pt>
    <dgm:pt modelId="{9DE86846-92A8-4A10-91CB-A938E7821E1F}" type="pres">
      <dgm:prSet presAssocID="{A0F2A607-6CA9-43D5-9BCD-44A0B7789DFE}" presName="background" presStyleLbl="node0" presStyleIdx="1" presStyleCnt="2"/>
      <dgm:spPr>
        <a:solidFill>
          <a:schemeClr val="accent4">
            <a:lumMod val="60000"/>
            <a:lumOff val="40000"/>
          </a:schemeClr>
        </a:solidFill>
      </dgm:spPr>
    </dgm:pt>
    <dgm:pt modelId="{7401B9B9-D94B-4974-9A68-89FCFC847A5C}" type="pres">
      <dgm:prSet presAssocID="{A0F2A607-6CA9-43D5-9BCD-44A0B7789DFE}" presName="text" presStyleLbl="fgAcc0" presStyleIdx="1" presStyleCnt="2">
        <dgm:presLayoutVars>
          <dgm:chPref val="3"/>
        </dgm:presLayoutVars>
      </dgm:prSet>
      <dgm:spPr/>
    </dgm:pt>
    <dgm:pt modelId="{07503C90-CE89-46C0-BC9A-64512BF4477F}" type="pres">
      <dgm:prSet presAssocID="{A0F2A607-6CA9-43D5-9BCD-44A0B7789DFE}" presName="hierChild2" presStyleCnt="0"/>
      <dgm:spPr/>
    </dgm:pt>
  </dgm:ptLst>
  <dgm:cxnLst>
    <dgm:cxn modelId="{1AAD4208-F2A4-4664-A9CC-28E85DC9B5C4}" srcId="{D3D3FB54-EBF6-4709-AF67-A6DA3C83B424}" destId="{F10BA199-70CA-48D7-9614-086B0D40174E}" srcOrd="0" destOrd="0" parTransId="{669695C9-B5B9-4AFC-8F4D-28A41C6ACD52}" sibTransId="{8856A0A7-4791-48F3-A258-E28A5F8AED2F}"/>
    <dgm:cxn modelId="{ECCAEA0F-4B63-4051-AA12-007F1EF31F48}" type="presOf" srcId="{A0F2A607-6CA9-43D5-9BCD-44A0B7789DFE}" destId="{7401B9B9-D94B-4974-9A68-89FCFC847A5C}" srcOrd="0" destOrd="0" presId="urn:microsoft.com/office/officeart/2005/8/layout/hierarchy1"/>
    <dgm:cxn modelId="{01E0FE16-F846-4EFE-B856-98B0264A2798}" srcId="{D3D3FB54-EBF6-4709-AF67-A6DA3C83B424}" destId="{A0F2A607-6CA9-43D5-9BCD-44A0B7789DFE}" srcOrd="1" destOrd="0" parTransId="{22C37209-51FF-4AAD-9D9D-9EA76EF9E895}" sibTransId="{2CC1EA3E-4E30-4714-BCE9-FC056E437D31}"/>
    <dgm:cxn modelId="{6CF8E86F-CD08-41AD-B7D8-81468DEEFBDF}" type="presOf" srcId="{F10BA199-70CA-48D7-9614-086B0D40174E}" destId="{E8F2DA5E-F694-467D-81E7-6F4BC5D47A6F}" srcOrd="0" destOrd="0" presId="urn:microsoft.com/office/officeart/2005/8/layout/hierarchy1"/>
    <dgm:cxn modelId="{368F8259-5B18-4BBB-B8E4-B536E8A82EE9}" type="presOf" srcId="{D3D3FB54-EBF6-4709-AF67-A6DA3C83B424}" destId="{15902D2E-7B86-40DE-94EE-4C61EFFFF405}" srcOrd="0" destOrd="0" presId="urn:microsoft.com/office/officeart/2005/8/layout/hierarchy1"/>
    <dgm:cxn modelId="{13840300-6FCD-443F-AE3B-B3B725266431}" type="presParOf" srcId="{15902D2E-7B86-40DE-94EE-4C61EFFFF405}" destId="{05EFCC57-FC0F-494E-8470-61CC50AACF39}" srcOrd="0" destOrd="0" presId="urn:microsoft.com/office/officeart/2005/8/layout/hierarchy1"/>
    <dgm:cxn modelId="{22B3A609-1BD2-4DEB-94B1-FC18F552614E}" type="presParOf" srcId="{05EFCC57-FC0F-494E-8470-61CC50AACF39}" destId="{EE5DE588-B3F1-4449-AA85-B752EB218B70}" srcOrd="0" destOrd="0" presId="urn:microsoft.com/office/officeart/2005/8/layout/hierarchy1"/>
    <dgm:cxn modelId="{D8E8C6A5-8B86-4CE8-9FFE-3F9977465F45}" type="presParOf" srcId="{EE5DE588-B3F1-4449-AA85-B752EB218B70}" destId="{98D7F72F-188D-4D1C-9D58-C877F3CB6BAD}" srcOrd="0" destOrd="0" presId="urn:microsoft.com/office/officeart/2005/8/layout/hierarchy1"/>
    <dgm:cxn modelId="{A769BCF5-7115-4377-947F-64EC291F7EF4}" type="presParOf" srcId="{EE5DE588-B3F1-4449-AA85-B752EB218B70}" destId="{E8F2DA5E-F694-467D-81E7-6F4BC5D47A6F}" srcOrd="1" destOrd="0" presId="urn:microsoft.com/office/officeart/2005/8/layout/hierarchy1"/>
    <dgm:cxn modelId="{857803BC-C48C-41EA-963F-696C5FDFDCD9}" type="presParOf" srcId="{05EFCC57-FC0F-494E-8470-61CC50AACF39}" destId="{FF5B3C66-5368-46FA-AB85-38F8AF694238}" srcOrd="1" destOrd="0" presId="urn:microsoft.com/office/officeart/2005/8/layout/hierarchy1"/>
    <dgm:cxn modelId="{6E9EF46B-0132-4155-8953-EF05241F4D22}" type="presParOf" srcId="{15902D2E-7B86-40DE-94EE-4C61EFFFF405}" destId="{EC44CDB9-90BB-4A69-B8B3-816D0EDD40BC}" srcOrd="1" destOrd="0" presId="urn:microsoft.com/office/officeart/2005/8/layout/hierarchy1"/>
    <dgm:cxn modelId="{78CB73FA-2CBB-469A-AC42-4327C98A501A}" type="presParOf" srcId="{EC44CDB9-90BB-4A69-B8B3-816D0EDD40BC}" destId="{88060D77-4FB7-459F-9072-91A50B8FE519}" srcOrd="0" destOrd="0" presId="urn:microsoft.com/office/officeart/2005/8/layout/hierarchy1"/>
    <dgm:cxn modelId="{5747D7CD-D999-4BEE-97A2-885EBEC1ED1B}" type="presParOf" srcId="{88060D77-4FB7-459F-9072-91A50B8FE519}" destId="{9DE86846-92A8-4A10-91CB-A938E7821E1F}" srcOrd="0" destOrd="0" presId="urn:microsoft.com/office/officeart/2005/8/layout/hierarchy1"/>
    <dgm:cxn modelId="{D1379579-0131-4E37-BE70-5DF226119006}" type="presParOf" srcId="{88060D77-4FB7-459F-9072-91A50B8FE519}" destId="{7401B9B9-D94B-4974-9A68-89FCFC847A5C}" srcOrd="1" destOrd="0" presId="urn:microsoft.com/office/officeart/2005/8/layout/hierarchy1"/>
    <dgm:cxn modelId="{2E69B497-42DB-4D6B-886A-4A778FB0095E}" type="presParOf" srcId="{EC44CDB9-90BB-4A69-B8B3-816D0EDD40BC}" destId="{07503C90-CE89-46C0-BC9A-64512BF4477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46051-C09A-4505-AE32-974012A74604}">
      <dsp:nvSpPr>
        <dsp:cNvPr id="0" name=""/>
        <dsp:cNvSpPr/>
      </dsp:nvSpPr>
      <dsp:spPr>
        <a:xfrm>
          <a:off x="0" y="20581"/>
          <a:ext cx="10905066" cy="10553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Is  happy to help </a:t>
          </a:r>
          <a:r>
            <a:rPr lang="en-GB" sz="3900" kern="1200" dirty="0">
              <a:latin typeface="Baguet Script" panose="00000500000000000000" pitchFamily="2" charset="0"/>
            </a:rPr>
            <a:t>you</a:t>
          </a:r>
          <a:r>
            <a:rPr lang="en-GB" sz="3900" kern="1200" dirty="0"/>
            <a:t> with:</a:t>
          </a:r>
          <a:endParaRPr lang="en-US" sz="3900" kern="1200" dirty="0"/>
        </a:p>
      </dsp:txBody>
      <dsp:txXfrm>
        <a:off x="51517" y="72098"/>
        <a:ext cx="10802032" cy="952306"/>
      </dsp:txXfrm>
    </dsp:sp>
    <dsp:sp modelId="{E9DFDD3B-FF29-479B-9396-DB541D982AC7}">
      <dsp:nvSpPr>
        <dsp:cNvPr id="0" name=""/>
        <dsp:cNvSpPr/>
      </dsp:nvSpPr>
      <dsp:spPr>
        <a:xfrm>
          <a:off x="0" y="1096502"/>
          <a:ext cx="10905066" cy="3422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236"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GB" sz="3000" kern="1200" dirty="0"/>
            <a:t>a unique trip to undiscovered places</a:t>
          </a:r>
          <a:endParaRPr lang="en-US" sz="3000" kern="1200" dirty="0"/>
        </a:p>
        <a:p>
          <a:pPr marL="285750" lvl="1" indent="-285750" algn="l" defTabSz="1333500">
            <a:lnSpc>
              <a:spcPct val="90000"/>
            </a:lnSpc>
            <a:spcBef>
              <a:spcPct val="0"/>
            </a:spcBef>
            <a:spcAft>
              <a:spcPct val="20000"/>
            </a:spcAft>
            <a:buChar char="•"/>
          </a:pPr>
          <a:r>
            <a:rPr lang="en-GB" sz="3000" kern="1200" dirty="0"/>
            <a:t>Adventuring travelling around Europe and the rest of the World</a:t>
          </a:r>
          <a:endParaRPr lang="en-US" sz="3000" kern="1200" dirty="0"/>
        </a:p>
        <a:p>
          <a:pPr marL="285750" lvl="1" indent="-285750" algn="l" defTabSz="1333500">
            <a:lnSpc>
              <a:spcPct val="90000"/>
            </a:lnSpc>
            <a:spcBef>
              <a:spcPct val="0"/>
            </a:spcBef>
            <a:spcAft>
              <a:spcPct val="20000"/>
            </a:spcAft>
            <a:buChar char="•"/>
          </a:pPr>
          <a:r>
            <a:rPr lang="en-GB" sz="3000" kern="1200" dirty="0"/>
            <a:t>Private trips with a cultural experience</a:t>
          </a:r>
          <a:endParaRPr lang="en-US" sz="3000" kern="1200" dirty="0"/>
        </a:p>
        <a:p>
          <a:pPr marL="285750" lvl="1" indent="-285750" algn="l" defTabSz="1333500">
            <a:lnSpc>
              <a:spcPct val="90000"/>
            </a:lnSpc>
            <a:spcBef>
              <a:spcPct val="0"/>
            </a:spcBef>
            <a:spcAft>
              <a:spcPct val="20000"/>
            </a:spcAft>
            <a:buChar char="•"/>
          </a:pPr>
          <a:r>
            <a:rPr lang="en-GB" sz="3000" kern="1200" dirty="0"/>
            <a:t>Family holiday packets </a:t>
          </a:r>
          <a:endParaRPr lang="en-US" sz="3000" kern="1200" dirty="0"/>
        </a:p>
        <a:p>
          <a:pPr marL="285750" lvl="1" indent="-285750" algn="l" defTabSz="1333500">
            <a:lnSpc>
              <a:spcPct val="90000"/>
            </a:lnSpc>
            <a:spcBef>
              <a:spcPct val="0"/>
            </a:spcBef>
            <a:spcAft>
              <a:spcPct val="20000"/>
            </a:spcAft>
            <a:buChar char="•"/>
          </a:pPr>
          <a:r>
            <a:rPr lang="en-GB" sz="3000" kern="1200" dirty="0"/>
            <a:t>Cruising</a:t>
          </a:r>
          <a:endParaRPr lang="en-US" sz="3000" kern="1200" dirty="0"/>
        </a:p>
        <a:p>
          <a:pPr marL="285750" lvl="1" indent="-285750" algn="l" defTabSz="1333500">
            <a:lnSpc>
              <a:spcPct val="90000"/>
            </a:lnSpc>
            <a:spcBef>
              <a:spcPct val="0"/>
            </a:spcBef>
            <a:spcAft>
              <a:spcPct val="20000"/>
            </a:spcAft>
            <a:buChar char="•"/>
          </a:pPr>
          <a:r>
            <a:rPr lang="en-GB" sz="3000" kern="1200" dirty="0"/>
            <a:t>Aeroplane tickets  </a:t>
          </a:r>
          <a:endParaRPr lang="en-US" sz="3000" kern="1200" dirty="0"/>
        </a:p>
      </dsp:txBody>
      <dsp:txXfrm>
        <a:off x="0" y="1096502"/>
        <a:ext cx="10905066" cy="3422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D7F72F-188D-4D1C-9D58-C877F3CB6BAD}">
      <dsp:nvSpPr>
        <dsp:cNvPr id="0" name=""/>
        <dsp:cNvSpPr/>
      </dsp:nvSpPr>
      <dsp:spPr>
        <a:xfrm>
          <a:off x="139612" y="1545"/>
          <a:ext cx="4328235" cy="2749940"/>
        </a:xfrm>
        <a:prstGeom prst="roundRect">
          <a:avLst>
            <a:gd name="adj" fmla="val 10000"/>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2DA5E-F694-467D-81E7-6F4BC5D47A6F}">
      <dsp:nvSpPr>
        <dsp:cNvPr id="0" name=""/>
        <dsp:cNvSpPr/>
      </dsp:nvSpPr>
      <dsp:spPr>
        <a:xfrm>
          <a:off x="620527" y="458415"/>
          <a:ext cx="4328235" cy="274994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t>Manager and owner:  </a:t>
          </a:r>
          <a:r>
            <a:rPr lang="en-GB" sz="4800" kern="1200" dirty="0">
              <a:solidFill>
                <a:schemeClr val="accent2">
                  <a:lumMod val="50000"/>
                </a:schemeClr>
              </a:solidFill>
              <a:latin typeface="Algerian" panose="04020705040A02060702" pitchFamily="82" charset="0"/>
            </a:rPr>
            <a:t>Elena Sotirova</a:t>
          </a:r>
          <a:endParaRPr lang="en-US" sz="4800" kern="1200" dirty="0">
            <a:solidFill>
              <a:schemeClr val="accent2">
                <a:lumMod val="50000"/>
              </a:schemeClr>
            </a:solidFill>
            <a:latin typeface="Algerian" panose="04020705040A02060702" pitchFamily="82" charset="0"/>
          </a:endParaRPr>
        </a:p>
      </dsp:txBody>
      <dsp:txXfrm>
        <a:off x="701070" y="538958"/>
        <a:ext cx="4167149" cy="2588854"/>
      </dsp:txXfrm>
    </dsp:sp>
    <dsp:sp modelId="{9DE86846-92A8-4A10-91CB-A938E7821E1F}">
      <dsp:nvSpPr>
        <dsp:cNvPr id="0" name=""/>
        <dsp:cNvSpPr/>
      </dsp:nvSpPr>
      <dsp:spPr>
        <a:xfrm>
          <a:off x="5429677" y="1545"/>
          <a:ext cx="4328235" cy="2748429"/>
        </a:xfrm>
        <a:prstGeom prst="roundRect">
          <a:avLst>
            <a:gd name="adj" fmla="val 10000"/>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01B9B9-D94B-4974-9A68-89FCFC847A5C}">
      <dsp:nvSpPr>
        <dsp:cNvPr id="0" name=""/>
        <dsp:cNvSpPr/>
      </dsp:nvSpPr>
      <dsp:spPr>
        <a:xfrm>
          <a:off x="5910592" y="458415"/>
          <a:ext cx="4328235" cy="274842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t>Office assistant:        </a:t>
          </a:r>
          <a:r>
            <a:rPr lang="en-GB" sz="4500" b="1" kern="1200" dirty="0"/>
            <a:t> </a:t>
          </a:r>
          <a:r>
            <a:rPr lang="en-GB" sz="3600" kern="1200" dirty="0">
              <a:latin typeface="Californian FB" panose="0207040306080B030204" pitchFamily="18" charset="0"/>
            </a:rPr>
            <a:t>Mariana Ivanova</a:t>
          </a:r>
          <a:endParaRPr lang="en-US" sz="3600" kern="1200" dirty="0">
            <a:latin typeface="Californian FB" panose="0207040306080B030204" pitchFamily="18" charset="0"/>
          </a:endParaRPr>
        </a:p>
      </dsp:txBody>
      <dsp:txXfrm>
        <a:off x="5991091" y="538914"/>
        <a:ext cx="4167237" cy="25874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A2BE6A-0234-4E67-BF6E-A607BBC216FA}" type="datetimeFigureOut">
              <a:rPr lang="en-GB" smtClean="0"/>
              <a:t>03/08/2022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E8C775-F6DC-4BB3-9BCA-5CA6676AC460}" type="slidenum">
              <a:rPr lang="en-GB" smtClean="0"/>
              <a:t>‹#›</a:t>
            </a:fld>
            <a:endParaRPr lang="en-GB"/>
          </a:p>
        </p:txBody>
      </p:sp>
    </p:spTree>
    <p:extLst>
      <p:ext uri="{BB962C8B-B14F-4D97-AF65-F5344CB8AC3E}">
        <p14:creationId xmlns:p14="http://schemas.microsoft.com/office/powerpoint/2010/main" val="1684613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Eleni Travel is a new, independent travel agent headquartered in Sutton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Coldfield</a:t>
            </a:r>
            <a:r>
              <a:rPr lang="en-US" sz="1800" dirty="0">
                <a:effectLst/>
                <a:latin typeface="Arial" panose="020B0604020202020204" pitchFamily="34" charset="0"/>
                <a:ea typeface="Calibri" panose="020F0502020204030204" pitchFamily="34" charset="0"/>
                <a:cs typeface="Times New Roman" panose="02020603050405020304" pitchFamily="18" charset="0"/>
              </a:rPr>
              <a:t>, which will offer a high level of service, along with good product knowledge and competitive pricing. The crew at Eleni Travel has over twenty years of travel experience, a real passion for the industry they work for, and the countries they frequently travel to and promote.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6E8C775-F6DC-4BB3-9BCA-5CA6676AC460}" type="slidenum">
              <a:rPr lang="en-GB" smtClean="0"/>
              <a:t>2</a:t>
            </a:fld>
            <a:endParaRPr lang="en-GB"/>
          </a:p>
        </p:txBody>
      </p:sp>
    </p:spTree>
    <p:extLst>
      <p:ext uri="{BB962C8B-B14F-4D97-AF65-F5344CB8AC3E}">
        <p14:creationId xmlns:p14="http://schemas.microsoft.com/office/powerpoint/2010/main" val="4193962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The travel and tourism sector contributes significantly to the united kingdom's economy (UK). That industry generated an estimated 237bilion British pounds to the UK's GDP in 2019, but this amount decreased by more than fifty per cent in 2020 due to the coronavirus (COVID-19) pandemic (statista.com, 2022).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Eleni Travel is a new, independent travel agent headquartered in Sutton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Coldfield</a:t>
            </a:r>
            <a:r>
              <a:rPr lang="en-US" sz="1800" dirty="0">
                <a:effectLst/>
                <a:latin typeface="Arial" panose="020B0604020202020204" pitchFamily="34" charset="0"/>
                <a:ea typeface="Calibri" panose="020F0502020204030204" pitchFamily="34" charset="0"/>
                <a:cs typeface="Times New Roman" panose="02020603050405020304" pitchFamily="18" charset="0"/>
              </a:rPr>
              <a:t>, which will offer a high level of service, along with good product knowledge and competitive pricing. The crew at Eleni Travel has over twenty years of travel experience, a real passion for the industry they work for, and the countries they frequently travel to and promote.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6E8C775-F6DC-4BB3-9BCA-5CA6676AC460}" type="slidenum">
              <a:rPr lang="en-GB" smtClean="0"/>
              <a:t>3</a:t>
            </a:fld>
            <a:endParaRPr lang="en-GB"/>
          </a:p>
        </p:txBody>
      </p:sp>
    </p:spTree>
    <p:extLst>
      <p:ext uri="{BB962C8B-B14F-4D97-AF65-F5344CB8AC3E}">
        <p14:creationId xmlns:p14="http://schemas.microsoft.com/office/powerpoint/2010/main" val="1857325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Eleni Travel is a new, independent travel agent headquartered in Sutton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Coldfield</a:t>
            </a:r>
            <a:r>
              <a:rPr lang="en-US" sz="1800" dirty="0">
                <a:effectLst/>
                <a:latin typeface="Arial" panose="020B0604020202020204" pitchFamily="34" charset="0"/>
                <a:ea typeface="Calibri" panose="020F0502020204030204" pitchFamily="34" charset="0"/>
                <a:cs typeface="Times New Roman" panose="02020603050405020304" pitchFamily="18" charset="0"/>
              </a:rPr>
              <a:t>, which will offer a high level of service, along with good product knowledge and competitive pricing. The crew at Eleni Travel has over twenty years of travel experience, a real passion for the industry they work for, and the countries they frequently travel to and promote.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Eleni Travel will offer some particular products like culture tourism in unfamiliar and adventure destinations.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6E8C775-F6DC-4BB3-9BCA-5CA6676AC460}" type="slidenum">
              <a:rPr lang="en-GB" smtClean="0"/>
              <a:t>4</a:t>
            </a:fld>
            <a:endParaRPr lang="en-GB"/>
          </a:p>
        </p:txBody>
      </p:sp>
    </p:spTree>
    <p:extLst>
      <p:ext uri="{BB962C8B-B14F-4D97-AF65-F5344CB8AC3E}">
        <p14:creationId xmlns:p14="http://schemas.microsoft.com/office/powerpoint/2010/main" val="1237545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Eleni Travel is planning to be a limited company, small – medium enterprise (SME), where the owner Elena will be the manager and main office presenter, plus another staff member to support all the works 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Eleni Travel will have an accountant, who will be contacted monthly for regular reviews of the ledger book and other accounting activities. Daily responsibilities and activities will be done mainly on the computer with specific software; thus, Eleni Travel will have IT specialist support available in case of disruption or weekly renewal on the website and support any other office equipment.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6E8C775-F6DC-4BB3-9BCA-5CA6676AC460}" type="slidenum">
              <a:rPr lang="en-GB" smtClean="0"/>
              <a:t>5</a:t>
            </a:fld>
            <a:endParaRPr lang="en-GB"/>
          </a:p>
        </p:txBody>
      </p:sp>
    </p:spTree>
    <p:extLst>
      <p:ext uri="{BB962C8B-B14F-4D97-AF65-F5344CB8AC3E}">
        <p14:creationId xmlns:p14="http://schemas.microsoft.com/office/powerpoint/2010/main" val="2276777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Eleni travel is an entirely unknown name in the travel sector, the small team of two is very motivated to reach a vast objective. The expectation is that it will be the most well-known travel agency in Sutton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Coldfield</a:t>
            </a:r>
            <a:r>
              <a:rPr lang="en-US" sz="1800" dirty="0">
                <a:effectLst/>
                <a:latin typeface="Arial" panose="020B0604020202020204" pitchFamily="34" charset="0"/>
                <a:ea typeface="Calibri" panose="020F0502020204030204" pitchFamily="34" charset="0"/>
                <a:cs typeface="Times New Roman" panose="02020603050405020304" pitchFamily="18" charset="0"/>
              </a:rPr>
              <a:t> within a year. Eleni Travel will offer some particular products like culture tourism in unfamiliar and adventure destinations.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The significant weakness of Eleni travel is that not planning to have its app for online booking because more of the products will be created according to customers' needs. The attention will be mainly on the private trips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organised</a:t>
            </a:r>
            <a:r>
              <a:rPr lang="en-US" sz="1800" dirty="0">
                <a:effectLst/>
                <a:latin typeface="Arial" panose="020B0604020202020204" pitchFamily="34" charset="0"/>
                <a:ea typeface="Calibri" panose="020F0502020204030204" pitchFamily="34" charset="0"/>
                <a:cs typeface="Times New Roman" panose="02020603050405020304" pitchFamily="18" charset="0"/>
              </a:rPr>
              <a:t> by Eleni Travel.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6E8C775-F6DC-4BB3-9BCA-5CA6676AC460}" type="slidenum">
              <a:rPr lang="en-GB" smtClean="0"/>
              <a:t>6</a:t>
            </a:fld>
            <a:endParaRPr lang="en-GB"/>
          </a:p>
        </p:txBody>
      </p:sp>
    </p:spTree>
    <p:extLst>
      <p:ext uri="{BB962C8B-B14F-4D97-AF65-F5344CB8AC3E}">
        <p14:creationId xmlns:p14="http://schemas.microsoft.com/office/powerpoint/2010/main" val="19739999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It is considered a mix because a successful marketing effort requires a combination of all four components. To succeed, Eleni Travel should have the correct product at the right price, excellent advertising, and a suitable location for customers to buy (Franklin et al. 2009, p.129). </a:t>
            </a:r>
            <a:endParaRPr lang="en-GB" dirty="0"/>
          </a:p>
        </p:txBody>
      </p:sp>
      <p:sp>
        <p:nvSpPr>
          <p:cNvPr id="4" name="Slide Number Placeholder 3"/>
          <p:cNvSpPr>
            <a:spLocks noGrp="1"/>
          </p:cNvSpPr>
          <p:nvPr>
            <p:ph type="sldNum" sz="quarter" idx="5"/>
          </p:nvPr>
        </p:nvSpPr>
        <p:spPr/>
        <p:txBody>
          <a:bodyPr/>
          <a:lstStyle/>
          <a:p>
            <a:fld id="{86E8C775-F6DC-4BB3-9BCA-5CA6676AC460}" type="slidenum">
              <a:rPr lang="en-GB" smtClean="0"/>
              <a:t>7</a:t>
            </a:fld>
            <a:endParaRPr lang="en-GB"/>
          </a:p>
        </p:txBody>
      </p:sp>
    </p:spTree>
    <p:extLst>
      <p:ext uri="{BB962C8B-B14F-4D97-AF65-F5344CB8AC3E}">
        <p14:creationId xmlns:p14="http://schemas.microsoft.com/office/powerpoint/2010/main" val="3523311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Eleni Travel will attract family, luxury, and adventure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travellers</a:t>
            </a:r>
            <a:r>
              <a:rPr lang="en-US" sz="1800" dirty="0">
                <a:effectLst/>
                <a:latin typeface="Arial" panose="020B0604020202020204" pitchFamily="34" charset="0"/>
                <a:ea typeface="Calibri" panose="020F0502020204030204" pitchFamily="34" charset="0"/>
                <a:cs typeface="Times New Roman" panose="02020603050405020304" pitchFamily="18" charset="0"/>
              </a:rPr>
              <a:t>. The travel agency will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specialise</a:t>
            </a:r>
            <a:r>
              <a:rPr lang="en-US" sz="1800" dirty="0">
                <a:effectLst/>
                <a:latin typeface="Arial" panose="020B0604020202020204" pitchFamily="34" charset="0"/>
                <a:ea typeface="Calibri" panose="020F0502020204030204" pitchFamily="34" charset="0"/>
                <a:cs typeface="Times New Roman" panose="02020603050405020304" pitchFamily="18" charset="0"/>
              </a:rPr>
              <a:t> in adventure tourism, so the primary strategy will be to expand this present from 15% to 20%-25% of its sold products.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6E8C775-F6DC-4BB3-9BCA-5CA6676AC460}" type="slidenum">
              <a:rPr lang="en-GB" smtClean="0"/>
              <a:t>8</a:t>
            </a:fld>
            <a:endParaRPr lang="en-GB"/>
          </a:p>
        </p:txBody>
      </p:sp>
    </p:spTree>
    <p:extLst>
      <p:ext uri="{BB962C8B-B14F-4D97-AF65-F5344CB8AC3E}">
        <p14:creationId xmlns:p14="http://schemas.microsoft.com/office/powerpoint/2010/main" val="12245362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03/08/2022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03/08/2022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03/08/2022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presentingmycity.com/travel-tickets-what-you-need-to-know/" TargetMode="External"/><Relationship Id="rId2" Type="http://schemas.openxmlformats.org/officeDocument/2006/relationships/hyperlink" Target="https://www.coursehero.com/study-guides/wmopen-introbusiness/marketing-mix-introduction/" TargetMode="External"/><Relationship Id="rId1" Type="http://schemas.openxmlformats.org/officeDocument/2006/relationships/slideLayout" Target="../slideLayouts/slideLayout2.xml"/><Relationship Id="rId6" Type="http://schemas.openxmlformats.org/officeDocument/2006/relationships/hyperlink" Target="https://templatelab.com/swot-analysis-templates/" TargetMode="External"/><Relationship Id="rId5" Type="http://schemas.openxmlformats.org/officeDocument/2006/relationships/hyperlink" Target="https://www.statista.com/statistics/598093/travel-and-tourism-gdp-total-contribution-united-kingdom-uk/" TargetMode="External"/><Relationship Id="rId4" Type="http://schemas.openxmlformats.org/officeDocument/2006/relationships/hyperlink" Target="https://www.puredestinations.co.uk/book-a-free-consultation-in-sto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1683B25-F3D9-9733-402E-40B59B6E0BCC}"/>
              </a:ext>
            </a:extLst>
          </p:cNvPr>
          <p:cNvPicPr>
            <a:picLocks noChangeAspect="1"/>
          </p:cNvPicPr>
          <p:nvPr/>
        </p:nvPicPr>
        <p:blipFill>
          <a:blip r:embed="rId2"/>
          <a:stretch>
            <a:fillRect/>
          </a:stretch>
        </p:blipFill>
        <p:spPr>
          <a:xfrm>
            <a:off x="0" y="50800"/>
            <a:ext cx="12192001" cy="6858001"/>
          </a:xfrm>
          <a:prstGeom prst="rect">
            <a:avLst/>
          </a:prstGeom>
        </p:spPr>
      </p:pic>
      <p:sp>
        <p:nvSpPr>
          <p:cNvPr id="4" name="TextBox 3">
            <a:extLst>
              <a:ext uri="{FF2B5EF4-FFF2-40B4-BE49-F238E27FC236}">
                <a16:creationId xmlns:a16="http://schemas.microsoft.com/office/drawing/2014/main" id="{14BB600E-B3ED-E0D3-1CDD-E36026CF51EC}"/>
              </a:ext>
            </a:extLst>
          </p:cNvPr>
          <p:cNvSpPr txBox="1"/>
          <p:nvPr/>
        </p:nvSpPr>
        <p:spPr>
          <a:xfrm>
            <a:off x="3749040" y="386080"/>
            <a:ext cx="5781040" cy="1261884"/>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Business plan</a:t>
            </a:r>
          </a:p>
          <a:p>
            <a:pPr algn="ctr"/>
            <a:r>
              <a:rPr lang="en-GB" sz="4000" dirty="0">
                <a:latin typeface="Algerian" panose="04020705040A02060702" pitchFamily="82" charset="0"/>
                <a:cs typeface="Arial" panose="020B0604020202020204" pitchFamily="34" charset="0"/>
              </a:rPr>
              <a:t>Eleni Travel Ltd.</a:t>
            </a:r>
          </a:p>
        </p:txBody>
      </p:sp>
      <p:sp>
        <p:nvSpPr>
          <p:cNvPr id="5" name="TextBox 4">
            <a:extLst>
              <a:ext uri="{FF2B5EF4-FFF2-40B4-BE49-F238E27FC236}">
                <a16:creationId xmlns:a16="http://schemas.microsoft.com/office/drawing/2014/main" id="{AD0AC0BE-A439-2731-4214-7E4B1F9F7F81}"/>
              </a:ext>
            </a:extLst>
          </p:cNvPr>
          <p:cNvSpPr txBox="1"/>
          <p:nvPr/>
        </p:nvSpPr>
        <p:spPr>
          <a:xfrm>
            <a:off x="3393440" y="2308364"/>
            <a:ext cx="8707120" cy="2677656"/>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Student name:           </a:t>
            </a:r>
            <a:r>
              <a:rPr lang="en-GB" sz="2800" dirty="0">
                <a:latin typeface="Arial" panose="020B0604020202020204" pitchFamily="34" charset="0"/>
                <a:cs typeface="Arial" panose="020B0604020202020204" pitchFamily="34" charset="0"/>
              </a:rPr>
              <a:t>Elena Sotirova</a:t>
            </a:r>
          </a:p>
          <a:p>
            <a:r>
              <a:rPr lang="en-GB" sz="2800" b="1" dirty="0">
                <a:latin typeface="Arial" panose="020B0604020202020204" pitchFamily="34" charset="0"/>
                <a:cs typeface="Arial" panose="020B0604020202020204" pitchFamily="34" charset="0"/>
              </a:rPr>
              <a:t>Student number:       </a:t>
            </a:r>
            <a:r>
              <a:rPr lang="en-GB" sz="2800" dirty="0">
                <a:latin typeface="Arial" panose="020B0604020202020204" pitchFamily="34" charset="0"/>
                <a:cs typeface="Arial" panose="020B0604020202020204" pitchFamily="34" charset="0"/>
              </a:rPr>
              <a:t>2028225</a:t>
            </a:r>
          </a:p>
          <a:p>
            <a:r>
              <a:rPr lang="en-GB" sz="2800" b="1" dirty="0">
                <a:latin typeface="Arial" panose="020B0604020202020204" pitchFamily="34" charset="0"/>
                <a:cs typeface="Arial" panose="020B0604020202020204" pitchFamily="34" charset="0"/>
              </a:rPr>
              <a:t>Module name:            </a:t>
            </a:r>
            <a:r>
              <a:rPr lang="en-GB" sz="2800" dirty="0">
                <a:latin typeface="Arial" panose="020B0604020202020204" pitchFamily="34" charset="0"/>
                <a:cs typeface="Arial" panose="020B0604020202020204" pitchFamily="34" charset="0"/>
              </a:rPr>
              <a:t>Entrepreneurship</a:t>
            </a:r>
          </a:p>
          <a:p>
            <a:r>
              <a:rPr lang="en-GB" sz="2800" b="1" dirty="0">
                <a:latin typeface="Arial" panose="020B0604020202020204" pitchFamily="34" charset="0"/>
                <a:cs typeface="Arial" panose="020B0604020202020204" pitchFamily="34" charset="0"/>
              </a:rPr>
              <a:t>Module code:             </a:t>
            </a:r>
            <a:r>
              <a:rPr lang="en-GB" sz="2800" dirty="0">
                <a:latin typeface="Arial" panose="020B0604020202020204" pitchFamily="34" charset="0"/>
                <a:cs typeface="Arial" panose="020B0604020202020204" pitchFamily="34" charset="0"/>
              </a:rPr>
              <a:t>LCBB5001</a:t>
            </a:r>
          </a:p>
          <a:p>
            <a:r>
              <a:rPr lang="en-GB" sz="2800" b="1" dirty="0">
                <a:latin typeface="Arial" panose="020B0604020202020204" pitchFamily="34" charset="0"/>
                <a:cs typeface="Arial" panose="020B0604020202020204" pitchFamily="34" charset="0"/>
              </a:rPr>
              <a:t>Lecturer:                     </a:t>
            </a:r>
            <a:r>
              <a:rPr lang="en-GB" sz="2800" dirty="0">
                <a:latin typeface="Arial" panose="020B0604020202020204" pitchFamily="34" charset="0"/>
                <a:cs typeface="Arial" panose="020B0604020202020204" pitchFamily="34" charset="0"/>
              </a:rPr>
              <a:t>Vasilios </a:t>
            </a:r>
            <a:r>
              <a:rPr lang="en-GB" sz="2800" dirty="0" err="1">
                <a:latin typeface="Arial" panose="020B0604020202020204" pitchFamily="34" charset="0"/>
                <a:cs typeface="Arial" panose="020B0604020202020204" pitchFamily="34" charset="0"/>
              </a:rPr>
              <a:t>Tavlaridis</a:t>
            </a:r>
            <a:r>
              <a:rPr lang="en-GB" sz="2800" dirty="0">
                <a:latin typeface="Arial" panose="020B0604020202020204" pitchFamily="34" charset="0"/>
                <a:cs typeface="Arial" panose="020B0604020202020204" pitchFamily="34" charset="0"/>
              </a:rPr>
              <a:t>   </a:t>
            </a:r>
          </a:p>
          <a:p>
            <a:r>
              <a:rPr lang="en-GB" sz="2800" b="1" dirty="0">
                <a:latin typeface="Arial" panose="020B0604020202020204" pitchFamily="34" charset="0"/>
                <a:cs typeface="Arial" panose="020B0604020202020204" pitchFamily="34" charset="0"/>
              </a:rPr>
              <a:t>Deadline:                     </a:t>
            </a:r>
            <a:r>
              <a:rPr lang="en-GB" sz="2800" dirty="0">
                <a:latin typeface="Arial" panose="020B0604020202020204" pitchFamily="34" charset="0"/>
                <a:cs typeface="Arial" panose="020B0604020202020204" pitchFamily="34" charset="0"/>
              </a:rPr>
              <a:t>4</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July 2022 </a:t>
            </a:r>
          </a:p>
        </p:txBody>
      </p:sp>
    </p:spTree>
    <p:extLst>
      <p:ext uri="{BB962C8B-B14F-4D97-AF65-F5344CB8AC3E}">
        <p14:creationId xmlns:p14="http://schemas.microsoft.com/office/powerpoint/2010/main" val="3031851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4426AB7-D619-4515-962A-BC83909EC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938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E47DF98-723F-4AAC-ABCF-CACBC438F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035" name="Straight Connector 1034">
            <a:extLst>
              <a:ext uri="{FF2B5EF4-FFF2-40B4-BE49-F238E27FC236}">
                <a16:creationId xmlns:a16="http://schemas.microsoft.com/office/drawing/2014/main" id="{EA29FC7C-9308-4FDE-8DCA-405668055B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95600" y="5768204"/>
            <a:ext cx="6400800" cy="0"/>
          </a:xfrm>
          <a:prstGeom prst="line">
            <a:avLst/>
          </a:prstGeom>
          <a:ln>
            <a:solidFill>
              <a:srgbClr val="69382B"/>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4277356"/>
            <a:ext cx="9966960" cy="1005843"/>
          </a:xfrm>
        </p:spPr>
        <p:txBody>
          <a:bodyPr>
            <a:normAutofit/>
          </a:bodyPr>
          <a:lstStyle/>
          <a:p>
            <a:r>
              <a:rPr lang="en-GB" sz="4800" dirty="0">
                <a:solidFill>
                  <a:srgbClr val="69382B"/>
                </a:solidFill>
                <a:latin typeface="Algerian" panose="04020705040A02060702" pitchFamily="82" charset="0"/>
              </a:rPr>
              <a:t>Eleni Travel Ltd.</a:t>
            </a:r>
          </a:p>
        </p:txBody>
      </p:sp>
      <p:sp>
        <p:nvSpPr>
          <p:cNvPr id="3" name="Subtitle 2"/>
          <p:cNvSpPr>
            <a:spLocks noGrp="1"/>
          </p:cNvSpPr>
          <p:nvPr>
            <p:ph type="subTitle" idx="1"/>
          </p:nvPr>
        </p:nvSpPr>
        <p:spPr>
          <a:xfrm>
            <a:off x="1208314" y="5837676"/>
            <a:ext cx="9720943" cy="378064"/>
          </a:xfrm>
        </p:spPr>
        <p:txBody>
          <a:bodyPr>
            <a:normAutofit/>
          </a:bodyPr>
          <a:lstStyle/>
          <a:p>
            <a:r>
              <a:rPr lang="en-GB" sz="2000" dirty="0">
                <a:solidFill>
                  <a:srgbClr val="00B050"/>
                </a:solidFill>
              </a:rPr>
              <a:t>“Adventures are the best way to learn."</a:t>
            </a:r>
          </a:p>
        </p:txBody>
      </p:sp>
      <p:pic>
        <p:nvPicPr>
          <p:cNvPr id="1026" name="Picture 2" descr="Book a Free Consultation in Store | Pure Destinations">
            <a:extLst>
              <a:ext uri="{FF2B5EF4-FFF2-40B4-BE49-F238E27FC236}">
                <a16:creationId xmlns:a16="http://schemas.microsoft.com/office/drawing/2014/main" id="{993C200D-ABCC-49A3-8916-5EFE0B7834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26" r="1" b="2471"/>
          <a:stretch/>
        </p:blipFill>
        <p:spPr bwMode="auto">
          <a:xfrm>
            <a:off x="243840" y="256540"/>
            <a:ext cx="11704320" cy="37642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FFB8461-B17C-599C-825E-BCA4B4909B5D}"/>
              </a:ext>
            </a:extLst>
          </p:cNvPr>
          <p:cNvSpPr txBox="1"/>
          <p:nvPr/>
        </p:nvSpPr>
        <p:spPr>
          <a:xfrm>
            <a:off x="8768080" y="6293683"/>
            <a:ext cx="3545840" cy="615553"/>
          </a:xfrm>
          <a:prstGeom prst="rect">
            <a:avLst/>
          </a:prstGeom>
          <a:noFill/>
        </p:spPr>
        <p:txBody>
          <a:bodyPr wrap="square" rtlCol="0">
            <a:spAutoFit/>
          </a:bodyPr>
          <a:lstStyle/>
          <a:p>
            <a:r>
              <a:rPr lang="en-GB" sz="1600" dirty="0"/>
              <a:t>Image: Puredestination.co.uk (2022)</a:t>
            </a: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3B71D7-7ED8-05F5-2A6A-CB8CE12D3087}"/>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kern="1200">
                <a:solidFill>
                  <a:schemeClr val="tx1"/>
                </a:solidFill>
                <a:latin typeface="+mj-lt"/>
                <a:ea typeface="+mj-ea"/>
                <a:cs typeface="+mj-cs"/>
              </a:rPr>
              <a:t>Travel Industry in the UK</a:t>
            </a:r>
          </a:p>
        </p:txBody>
      </p:sp>
      <p:sp>
        <p:nvSpPr>
          <p:cNvPr id="22" name="Rectangle 21">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53F66B0-1869-2A50-513A-0D2169929B26}"/>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a:effectLst/>
              </a:rPr>
              <a:t>The travel and tourism sector contributes significantly to the united kingdom’s economy (UK). That industry generated an estimated </a:t>
            </a:r>
            <a:r>
              <a:rPr lang="en-US" sz="1700" b="1">
                <a:effectLst/>
              </a:rPr>
              <a:t>235bilion</a:t>
            </a:r>
            <a:r>
              <a:rPr lang="en-US" sz="1700">
                <a:effectLst/>
              </a:rPr>
              <a:t> British pounds to the UK’s </a:t>
            </a:r>
            <a:r>
              <a:rPr lang="en-US" sz="1700" b="1">
                <a:effectLst/>
              </a:rPr>
              <a:t>GDP in 2019.</a:t>
            </a:r>
          </a:p>
        </p:txBody>
      </p:sp>
      <p:pic>
        <p:nvPicPr>
          <p:cNvPr id="11" name="Picture 10" descr="Chart, bar chart&#10;&#10;Description automatically generated">
            <a:extLst>
              <a:ext uri="{FF2B5EF4-FFF2-40B4-BE49-F238E27FC236}">
                <a16:creationId xmlns:a16="http://schemas.microsoft.com/office/drawing/2014/main" id="{C3D5D677-23B7-0407-B9A3-47D9169D9F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01184" y="1220988"/>
            <a:ext cx="6922008" cy="4516608"/>
          </a:xfrm>
          <a:prstGeom prst="rect">
            <a:avLst/>
          </a:prstGeom>
        </p:spPr>
      </p:pic>
      <p:sp>
        <p:nvSpPr>
          <p:cNvPr id="13" name="TextBox 12">
            <a:extLst>
              <a:ext uri="{FF2B5EF4-FFF2-40B4-BE49-F238E27FC236}">
                <a16:creationId xmlns:a16="http://schemas.microsoft.com/office/drawing/2014/main" id="{9CD48BD2-71D1-82F3-CED6-1FE45E429839}"/>
              </a:ext>
            </a:extLst>
          </p:cNvPr>
          <p:cNvSpPr txBox="1"/>
          <p:nvPr/>
        </p:nvSpPr>
        <p:spPr>
          <a:xfrm>
            <a:off x="9834372" y="6392128"/>
            <a:ext cx="47244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Image: Statista.com(2022)</a:t>
            </a:r>
          </a:p>
        </p:txBody>
      </p:sp>
      <p:sp>
        <p:nvSpPr>
          <p:cNvPr id="15" name="TextBox 14">
            <a:extLst>
              <a:ext uri="{FF2B5EF4-FFF2-40B4-BE49-F238E27FC236}">
                <a16:creationId xmlns:a16="http://schemas.microsoft.com/office/drawing/2014/main" id="{27CDF23E-4701-5450-57BA-8E4A63B9147D}"/>
              </a:ext>
            </a:extLst>
          </p:cNvPr>
          <p:cNvSpPr txBox="1"/>
          <p:nvPr/>
        </p:nvSpPr>
        <p:spPr>
          <a:xfrm>
            <a:off x="4446529" y="6537715"/>
            <a:ext cx="5242560" cy="369332"/>
          </a:xfrm>
          <a:prstGeom prst="rect">
            <a:avLst/>
          </a:prstGeom>
          <a:noFill/>
        </p:spPr>
        <p:txBody>
          <a:bodyPr wrap="square" rtlCol="0">
            <a:spAutoFit/>
          </a:bodyPr>
          <a:lstStyle/>
          <a:p>
            <a:r>
              <a:rPr lang="en-GB" dirty="0">
                <a:solidFill>
                  <a:schemeClr val="accent2">
                    <a:lumMod val="50000"/>
                  </a:schemeClr>
                </a:solidFill>
                <a:latin typeface="Algerian" panose="04020705040A02060702" pitchFamily="82" charset="0"/>
              </a:rPr>
              <a:t>Eleni Travel Ltd.</a:t>
            </a:r>
          </a:p>
        </p:txBody>
      </p:sp>
    </p:spTree>
    <p:extLst>
      <p:ext uri="{BB962C8B-B14F-4D97-AF65-F5344CB8AC3E}">
        <p14:creationId xmlns:p14="http://schemas.microsoft.com/office/powerpoint/2010/main" val="1051260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BB429C-288E-C42D-B8F5-CEF067184E32}"/>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4000" dirty="0">
                <a:solidFill>
                  <a:schemeClr val="accent2">
                    <a:lumMod val="50000"/>
                  </a:schemeClr>
                </a:solidFill>
                <a:latin typeface="Algerian" panose="04020705040A02060702" pitchFamily="82" charset="0"/>
              </a:rPr>
              <a:t>Eleni Travel  </a:t>
            </a:r>
            <a:r>
              <a:rPr lang="en-US" sz="3200" b="1" dirty="0">
                <a:latin typeface="Californian FB" panose="0207040306080B030204" pitchFamily="18" charset="0"/>
              </a:rPr>
              <a:t>in the heart of Sutton </a:t>
            </a:r>
            <a:r>
              <a:rPr lang="en-US" sz="3200" b="1" dirty="0" err="1">
                <a:latin typeface="Californian FB" panose="0207040306080B030204" pitchFamily="18" charset="0"/>
              </a:rPr>
              <a:t>Coldfield</a:t>
            </a:r>
            <a:endParaRPr lang="en-US" sz="3200" b="1" dirty="0">
              <a:latin typeface="Californian FB" panose="0207040306080B030204" pitchFamily="18" charset="0"/>
            </a:endParaRPr>
          </a:p>
        </p:txBody>
      </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057A2DF-6174-E3DF-C962-8E323161557F}"/>
              </a:ext>
            </a:extLst>
          </p:cNvPr>
          <p:cNvSpPr txBox="1"/>
          <p:nvPr/>
        </p:nvSpPr>
        <p:spPr>
          <a:xfrm>
            <a:off x="4815840" y="6460956"/>
            <a:ext cx="5334000" cy="369332"/>
          </a:xfrm>
          <a:prstGeom prst="rect">
            <a:avLst/>
          </a:prstGeom>
          <a:noFill/>
        </p:spPr>
        <p:txBody>
          <a:bodyPr wrap="square" rtlCol="0">
            <a:spAutoFit/>
          </a:bodyPr>
          <a:lstStyle/>
          <a:p>
            <a:pPr>
              <a:spcAft>
                <a:spcPts val="600"/>
              </a:spcAft>
            </a:pPr>
            <a:r>
              <a:rPr lang="en-GB" dirty="0">
                <a:solidFill>
                  <a:schemeClr val="accent2">
                    <a:lumMod val="50000"/>
                  </a:schemeClr>
                </a:solidFill>
                <a:latin typeface="Algerian" panose="04020705040A02060702" pitchFamily="82" charset="0"/>
              </a:rPr>
              <a:t>Eleni </a:t>
            </a:r>
            <a:r>
              <a:rPr lang="en-GB" sz="1600" dirty="0">
                <a:solidFill>
                  <a:schemeClr val="accent2">
                    <a:lumMod val="50000"/>
                  </a:schemeClr>
                </a:solidFill>
                <a:latin typeface="Algerian" panose="04020705040A02060702" pitchFamily="82" charset="0"/>
              </a:rPr>
              <a:t>Travel</a:t>
            </a:r>
            <a:r>
              <a:rPr lang="en-GB" dirty="0">
                <a:solidFill>
                  <a:schemeClr val="accent2">
                    <a:lumMod val="50000"/>
                  </a:schemeClr>
                </a:solidFill>
                <a:latin typeface="Algerian" panose="04020705040A02060702" pitchFamily="82" charset="0"/>
              </a:rPr>
              <a:t> ltd.</a:t>
            </a:r>
          </a:p>
        </p:txBody>
      </p:sp>
      <p:graphicFrame>
        <p:nvGraphicFramePr>
          <p:cNvPr id="6" name="TextBox 3">
            <a:extLst>
              <a:ext uri="{FF2B5EF4-FFF2-40B4-BE49-F238E27FC236}">
                <a16:creationId xmlns:a16="http://schemas.microsoft.com/office/drawing/2014/main" id="{02C98560-7F6B-8528-5340-7812E5EF5A68}"/>
              </a:ext>
            </a:extLst>
          </p:cNvPr>
          <p:cNvGraphicFramePr/>
          <p:nvPr>
            <p:extLst>
              <p:ext uri="{D42A27DB-BD31-4B8C-83A1-F6EECF244321}">
                <p14:modId xmlns:p14="http://schemas.microsoft.com/office/powerpoint/2010/main" val="2459786864"/>
              </p:ext>
            </p:extLst>
          </p:nvPr>
        </p:nvGraphicFramePr>
        <p:xfrm>
          <a:off x="643467" y="1481000"/>
          <a:ext cx="10905066" cy="45190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2" name="Picture 4" descr="See the source image">
            <a:extLst>
              <a:ext uri="{FF2B5EF4-FFF2-40B4-BE49-F238E27FC236}">
                <a16:creationId xmlns:a16="http://schemas.microsoft.com/office/drawing/2014/main" id="{BC37CB1B-5F9E-0D92-AA80-9BD7E2E0A55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79640" y="4029564"/>
            <a:ext cx="3675042" cy="204483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5888521-9B37-080D-BE73-A5D702F79BBD}"/>
              </a:ext>
            </a:extLst>
          </p:cNvPr>
          <p:cNvSpPr txBox="1"/>
          <p:nvPr/>
        </p:nvSpPr>
        <p:spPr>
          <a:xfrm>
            <a:off x="9490410" y="6532709"/>
            <a:ext cx="3068320" cy="307777"/>
          </a:xfrm>
          <a:prstGeom prst="rect">
            <a:avLst/>
          </a:prstGeom>
          <a:noFill/>
        </p:spPr>
        <p:txBody>
          <a:bodyPr wrap="square" rtlCol="0">
            <a:spAutoFit/>
          </a:bodyPr>
          <a:lstStyle/>
          <a:p>
            <a:r>
              <a:rPr lang="en-GB" sz="1400" dirty="0"/>
              <a:t>Image: Presentingmycity.com(2022)</a:t>
            </a:r>
            <a:endParaRPr lang="en-GB" dirty="0"/>
          </a:p>
        </p:txBody>
      </p:sp>
    </p:spTree>
    <p:extLst>
      <p:ext uri="{BB962C8B-B14F-4D97-AF65-F5344CB8AC3E}">
        <p14:creationId xmlns:p14="http://schemas.microsoft.com/office/powerpoint/2010/main" val="178129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267C0-5F2C-9966-7072-574298F39EBB}"/>
              </a:ext>
            </a:extLst>
          </p:cNvPr>
          <p:cNvSpPr>
            <a:spLocks noGrp="1"/>
          </p:cNvSpPr>
          <p:nvPr>
            <p:ph type="title"/>
          </p:nvPr>
        </p:nvSpPr>
        <p:spPr>
          <a:xfrm>
            <a:off x="1007317" y="556853"/>
            <a:ext cx="10173010" cy="1554480"/>
          </a:xfrm>
        </p:spPr>
        <p:txBody>
          <a:bodyPr vert="horz" lIns="91440" tIns="45720" rIns="91440" bIns="45720" rtlCol="0" anchor="ctr">
            <a:normAutofit/>
          </a:bodyPr>
          <a:lstStyle/>
          <a:p>
            <a:r>
              <a:rPr lang="en-US" kern="1200" dirty="0">
                <a:solidFill>
                  <a:schemeClr val="tx1"/>
                </a:solidFill>
                <a:latin typeface="+mj-lt"/>
                <a:ea typeface="+mj-ea"/>
                <a:cs typeface="+mj-cs"/>
              </a:rPr>
              <a:t>                     </a:t>
            </a:r>
            <a:r>
              <a:rPr lang="en-US" sz="4800" kern="1200" dirty="0">
                <a:solidFill>
                  <a:schemeClr val="accent2">
                    <a:lumMod val="50000"/>
                  </a:schemeClr>
                </a:solidFill>
                <a:latin typeface="Algerian" panose="04020705040A02060702" pitchFamily="82" charset="0"/>
              </a:rPr>
              <a:t>Eleni Travel LTD  </a:t>
            </a:r>
            <a:br>
              <a:rPr lang="en-US" kern="1200" dirty="0">
                <a:solidFill>
                  <a:schemeClr val="tx1"/>
                </a:solidFill>
                <a:latin typeface="+mj-lt"/>
                <a:ea typeface="+mj-ea"/>
                <a:cs typeface="+mj-cs"/>
              </a:rPr>
            </a:br>
            <a:r>
              <a:rPr lang="en-US" kern="1200" dirty="0">
                <a:solidFill>
                  <a:schemeClr val="tx1"/>
                </a:solidFill>
                <a:latin typeface="+mj-lt"/>
                <a:ea typeface="+mj-ea"/>
                <a:cs typeface="+mj-cs"/>
              </a:rPr>
              <a:t>         </a:t>
            </a:r>
            <a:r>
              <a:rPr lang="en-US" sz="4000" kern="1200" dirty="0">
                <a:solidFill>
                  <a:schemeClr val="tx1"/>
                </a:solidFill>
                <a:latin typeface="Californian FB" panose="0207040306080B030204" pitchFamily="18" charset="0"/>
              </a:rPr>
              <a:t>is SME ( small-medium size enterprise) </a:t>
            </a:r>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8" name="TextBox 3">
            <a:extLst>
              <a:ext uri="{FF2B5EF4-FFF2-40B4-BE49-F238E27FC236}">
                <a16:creationId xmlns:a16="http://schemas.microsoft.com/office/drawing/2014/main" id="{114EC07E-6404-7338-CBE3-7BDBFB94340A}"/>
              </a:ext>
            </a:extLst>
          </p:cNvPr>
          <p:cNvGraphicFramePr/>
          <p:nvPr>
            <p:extLst>
              <p:ext uri="{D42A27DB-BD31-4B8C-83A1-F6EECF244321}">
                <p14:modId xmlns:p14="http://schemas.microsoft.com/office/powerpoint/2010/main" val="62833136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8737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3995B-63CD-E43E-2E35-EA247E224534}"/>
              </a:ext>
            </a:extLst>
          </p:cNvPr>
          <p:cNvSpPr>
            <a:spLocks noGrp="1"/>
          </p:cNvSpPr>
          <p:nvPr>
            <p:ph type="title"/>
          </p:nvPr>
        </p:nvSpPr>
        <p:spPr>
          <a:xfrm>
            <a:off x="1143000" y="-297657"/>
            <a:ext cx="10515600" cy="1325563"/>
          </a:xfrm>
        </p:spPr>
        <p:txBody>
          <a:bodyPr/>
          <a:lstStyle/>
          <a:p>
            <a:pPr algn="ctr"/>
            <a:r>
              <a:rPr lang="en-GB" dirty="0">
                <a:solidFill>
                  <a:schemeClr val="accent2">
                    <a:lumMod val="50000"/>
                  </a:schemeClr>
                </a:solidFill>
                <a:latin typeface="Algerian" panose="04020705040A02060702" pitchFamily="82" charset="0"/>
              </a:rPr>
              <a:t>Eleni Travel Ltd.</a:t>
            </a:r>
          </a:p>
        </p:txBody>
      </p:sp>
      <p:pic>
        <p:nvPicPr>
          <p:cNvPr id="3074" name="Picture 2" descr="See the source image">
            <a:extLst>
              <a:ext uri="{FF2B5EF4-FFF2-40B4-BE49-F238E27FC236}">
                <a16:creationId xmlns:a16="http://schemas.microsoft.com/office/drawing/2014/main" id="{787BB5F7-CED4-AC4C-0C1D-4DF31EF47C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027906"/>
            <a:ext cx="10820400" cy="546496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883F193-AE80-579F-02AC-8390F592F44B}"/>
              </a:ext>
            </a:extLst>
          </p:cNvPr>
          <p:cNvSpPr txBox="1"/>
          <p:nvPr/>
        </p:nvSpPr>
        <p:spPr>
          <a:xfrm>
            <a:off x="1573530" y="1959727"/>
            <a:ext cx="489204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An enthusiastic and confident small team</a:t>
            </a:r>
          </a:p>
        </p:txBody>
      </p:sp>
      <p:sp>
        <p:nvSpPr>
          <p:cNvPr id="5" name="TextBox 4">
            <a:extLst>
              <a:ext uri="{FF2B5EF4-FFF2-40B4-BE49-F238E27FC236}">
                <a16:creationId xmlns:a16="http://schemas.microsoft.com/office/drawing/2014/main" id="{27464A8A-A621-CFEB-F8F0-D2686B29A407}"/>
              </a:ext>
            </a:extLst>
          </p:cNvPr>
          <p:cNvSpPr txBox="1"/>
          <p:nvPr/>
        </p:nvSpPr>
        <p:spPr>
          <a:xfrm>
            <a:off x="1573530" y="2700615"/>
            <a:ext cx="398907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Good location, parking space</a:t>
            </a:r>
          </a:p>
        </p:txBody>
      </p:sp>
      <p:sp>
        <p:nvSpPr>
          <p:cNvPr id="3" name="TextBox 2">
            <a:extLst>
              <a:ext uri="{FF2B5EF4-FFF2-40B4-BE49-F238E27FC236}">
                <a16:creationId xmlns:a16="http://schemas.microsoft.com/office/drawing/2014/main" id="{72D91150-C1F3-C7C7-4BFB-74165EBF2751}"/>
              </a:ext>
            </a:extLst>
          </p:cNvPr>
          <p:cNvSpPr txBox="1"/>
          <p:nvPr/>
        </p:nvSpPr>
        <p:spPr>
          <a:xfrm>
            <a:off x="1573530" y="2353469"/>
            <a:ext cx="413004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New unique products on the market</a:t>
            </a:r>
          </a:p>
        </p:txBody>
      </p:sp>
      <p:sp>
        <p:nvSpPr>
          <p:cNvPr id="6" name="TextBox 5">
            <a:extLst>
              <a:ext uri="{FF2B5EF4-FFF2-40B4-BE49-F238E27FC236}">
                <a16:creationId xmlns:a16="http://schemas.microsoft.com/office/drawing/2014/main" id="{09C0C5B0-B7E5-C196-3E46-71A1240BD51F}"/>
              </a:ext>
            </a:extLst>
          </p:cNvPr>
          <p:cNvSpPr txBox="1"/>
          <p:nvPr/>
        </p:nvSpPr>
        <p:spPr>
          <a:xfrm>
            <a:off x="1573530" y="3047761"/>
            <a:ext cx="349631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Interactive booking system</a:t>
            </a:r>
          </a:p>
        </p:txBody>
      </p:sp>
      <p:sp>
        <p:nvSpPr>
          <p:cNvPr id="7" name="TextBox 6">
            <a:extLst>
              <a:ext uri="{FF2B5EF4-FFF2-40B4-BE49-F238E27FC236}">
                <a16:creationId xmlns:a16="http://schemas.microsoft.com/office/drawing/2014/main" id="{D3C6EBBE-8077-9358-8ECC-5FFCEFE0B673}"/>
              </a:ext>
            </a:extLst>
          </p:cNvPr>
          <p:cNvSpPr txBox="1"/>
          <p:nvPr/>
        </p:nvSpPr>
        <p:spPr>
          <a:xfrm>
            <a:off x="7355840" y="2040749"/>
            <a:ext cx="4302760"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No reputation, low number of current                         customers</a:t>
            </a:r>
          </a:p>
        </p:txBody>
      </p:sp>
      <p:sp>
        <p:nvSpPr>
          <p:cNvPr id="8" name="TextBox 7">
            <a:extLst>
              <a:ext uri="{FF2B5EF4-FFF2-40B4-BE49-F238E27FC236}">
                <a16:creationId xmlns:a16="http://schemas.microsoft.com/office/drawing/2014/main" id="{5D3139C4-96F2-3220-B3F8-583170E78B29}"/>
              </a:ext>
            </a:extLst>
          </p:cNvPr>
          <p:cNvSpPr txBox="1"/>
          <p:nvPr/>
        </p:nvSpPr>
        <p:spPr>
          <a:xfrm>
            <a:off x="8075930" y="2746137"/>
            <a:ext cx="389128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No booking app available</a:t>
            </a:r>
          </a:p>
        </p:txBody>
      </p:sp>
      <p:sp>
        <p:nvSpPr>
          <p:cNvPr id="9" name="TextBox 8">
            <a:extLst>
              <a:ext uri="{FF2B5EF4-FFF2-40B4-BE49-F238E27FC236}">
                <a16:creationId xmlns:a16="http://schemas.microsoft.com/office/drawing/2014/main" id="{7FAB6BB6-445E-925E-BEC7-BA3BEB34CFFF}"/>
              </a:ext>
            </a:extLst>
          </p:cNvPr>
          <p:cNvSpPr txBox="1"/>
          <p:nvPr/>
        </p:nvSpPr>
        <p:spPr>
          <a:xfrm>
            <a:off x="8550910" y="3109915"/>
            <a:ext cx="2941320" cy="381239"/>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Short staff</a:t>
            </a:r>
          </a:p>
        </p:txBody>
      </p:sp>
      <p:sp>
        <p:nvSpPr>
          <p:cNvPr id="10" name="TextBox 9">
            <a:extLst>
              <a:ext uri="{FF2B5EF4-FFF2-40B4-BE49-F238E27FC236}">
                <a16:creationId xmlns:a16="http://schemas.microsoft.com/office/drawing/2014/main" id="{B21FDA6B-5CAA-C62C-02EE-CA3BE92CF31A}"/>
              </a:ext>
            </a:extLst>
          </p:cNvPr>
          <p:cNvSpPr txBox="1"/>
          <p:nvPr/>
        </p:nvSpPr>
        <p:spPr>
          <a:xfrm>
            <a:off x="1645920" y="4653280"/>
            <a:ext cx="3496310"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Private trips with an individual program, adventure tourism</a:t>
            </a:r>
          </a:p>
        </p:txBody>
      </p:sp>
      <p:sp>
        <p:nvSpPr>
          <p:cNvPr id="11" name="TextBox 10">
            <a:extLst>
              <a:ext uri="{FF2B5EF4-FFF2-40B4-BE49-F238E27FC236}">
                <a16:creationId xmlns:a16="http://schemas.microsoft.com/office/drawing/2014/main" id="{A9A1D1C7-9AF9-785A-1369-32591F3A3832}"/>
              </a:ext>
            </a:extLst>
          </p:cNvPr>
          <p:cNvSpPr txBox="1"/>
          <p:nvPr/>
        </p:nvSpPr>
        <p:spPr>
          <a:xfrm>
            <a:off x="1645920" y="5342245"/>
            <a:ext cx="460248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Development of related products</a:t>
            </a:r>
          </a:p>
        </p:txBody>
      </p:sp>
      <p:sp>
        <p:nvSpPr>
          <p:cNvPr id="12" name="TextBox 11">
            <a:extLst>
              <a:ext uri="{FF2B5EF4-FFF2-40B4-BE49-F238E27FC236}">
                <a16:creationId xmlns:a16="http://schemas.microsoft.com/office/drawing/2014/main" id="{BE09BE46-0935-9E50-1506-BAE75D23CCFA}"/>
              </a:ext>
            </a:extLst>
          </p:cNvPr>
          <p:cNvSpPr txBox="1"/>
          <p:nvPr/>
        </p:nvSpPr>
        <p:spPr>
          <a:xfrm>
            <a:off x="1645920" y="5711577"/>
            <a:ext cx="423672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Strengthening cultural tourism </a:t>
            </a:r>
          </a:p>
        </p:txBody>
      </p:sp>
      <p:sp>
        <p:nvSpPr>
          <p:cNvPr id="13" name="TextBox 12">
            <a:extLst>
              <a:ext uri="{FF2B5EF4-FFF2-40B4-BE49-F238E27FC236}">
                <a16:creationId xmlns:a16="http://schemas.microsoft.com/office/drawing/2014/main" id="{BF09B6E7-7539-9CFD-45AF-426D62DBF73A}"/>
              </a:ext>
            </a:extLst>
          </p:cNvPr>
          <p:cNvSpPr txBox="1"/>
          <p:nvPr/>
        </p:nvSpPr>
        <p:spPr>
          <a:xfrm>
            <a:off x="7183120" y="5526911"/>
            <a:ext cx="184731" cy="369332"/>
          </a:xfrm>
          <a:prstGeom prst="rect">
            <a:avLst/>
          </a:prstGeom>
          <a:noFill/>
        </p:spPr>
        <p:txBody>
          <a:bodyPr wrap="none" rtlCol="0">
            <a:spAutoFit/>
          </a:bodyPr>
          <a:lstStyle/>
          <a:p>
            <a:endParaRPr lang="en-GB" dirty="0"/>
          </a:p>
        </p:txBody>
      </p:sp>
      <p:sp>
        <p:nvSpPr>
          <p:cNvPr id="14" name="TextBox 13">
            <a:extLst>
              <a:ext uri="{FF2B5EF4-FFF2-40B4-BE49-F238E27FC236}">
                <a16:creationId xmlns:a16="http://schemas.microsoft.com/office/drawing/2014/main" id="{9D965499-946E-333A-161A-84711CE9A998}"/>
              </a:ext>
            </a:extLst>
          </p:cNvPr>
          <p:cNvSpPr txBox="1"/>
          <p:nvPr/>
        </p:nvSpPr>
        <p:spPr>
          <a:xfrm>
            <a:off x="7178675" y="5348496"/>
            <a:ext cx="3915410" cy="369332"/>
          </a:xfrm>
          <a:prstGeom prst="rect">
            <a:avLst/>
          </a:prstGeom>
          <a:noFill/>
        </p:spPr>
        <p:txBody>
          <a:bodyPr wrap="square" rtlCol="0">
            <a:spAutoFit/>
          </a:bodyPr>
          <a:lstStyle/>
          <a:p>
            <a:r>
              <a:rPr lang="en-GB" b="1" dirty="0"/>
              <a:t>Competition from other destination</a:t>
            </a:r>
          </a:p>
        </p:txBody>
      </p:sp>
      <p:sp>
        <p:nvSpPr>
          <p:cNvPr id="15" name="TextBox 14">
            <a:extLst>
              <a:ext uri="{FF2B5EF4-FFF2-40B4-BE49-F238E27FC236}">
                <a16:creationId xmlns:a16="http://schemas.microsoft.com/office/drawing/2014/main" id="{0AB6E6DC-733D-324C-D764-2C4505C2D065}"/>
              </a:ext>
            </a:extLst>
          </p:cNvPr>
          <p:cNvSpPr txBox="1"/>
          <p:nvPr/>
        </p:nvSpPr>
        <p:spPr>
          <a:xfrm>
            <a:off x="7772400" y="4948632"/>
            <a:ext cx="3719830" cy="369332"/>
          </a:xfrm>
          <a:prstGeom prst="rect">
            <a:avLst/>
          </a:prstGeom>
          <a:noFill/>
        </p:spPr>
        <p:txBody>
          <a:bodyPr wrap="square" rtlCol="0">
            <a:spAutoFit/>
          </a:bodyPr>
          <a:lstStyle/>
          <a:p>
            <a:r>
              <a:rPr lang="en-GB" b="1" dirty="0"/>
              <a:t>Alternative ways of booking</a:t>
            </a:r>
          </a:p>
        </p:txBody>
      </p:sp>
      <p:sp>
        <p:nvSpPr>
          <p:cNvPr id="16" name="TextBox 15">
            <a:extLst>
              <a:ext uri="{FF2B5EF4-FFF2-40B4-BE49-F238E27FC236}">
                <a16:creationId xmlns:a16="http://schemas.microsoft.com/office/drawing/2014/main" id="{9EDE4BAF-29EC-88DB-B487-B291DF9E4E96}"/>
              </a:ext>
            </a:extLst>
          </p:cNvPr>
          <p:cNvSpPr txBox="1"/>
          <p:nvPr/>
        </p:nvSpPr>
        <p:spPr>
          <a:xfrm>
            <a:off x="8370570" y="4621272"/>
            <a:ext cx="3821430" cy="365800"/>
          </a:xfrm>
          <a:prstGeom prst="rect">
            <a:avLst/>
          </a:prstGeom>
          <a:noFill/>
        </p:spPr>
        <p:txBody>
          <a:bodyPr wrap="square" rtlCol="0">
            <a:spAutoFit/>
          </a:bodyPr>
          <a:lstStyle/>
          <a:p>
            <a:r>
              <a:rPr lang="en-GB" b="1" dirty="0"/>
              <a:t>Increasing oil prices </a:t>
            </a:r>
          </a:p>
        </p:txBody>
      </p:sp>
      <p:sp>
        <p:nvSpPr>
          <p:cNvPr id="17" name="TextBox 16">
            <a:extLst>
              <a:ext uri="{FF2B5EF4-FFF2-40B4-BE49-F238E27FC236}">
                <a16:creationId xmlns:a16="http://schemas.microsoft.com/office/drawing/2014/main" id="{CD47647D-D75F-FF01-7E7C-62ABF7EAE21A}"/>
              </a:ext>
            </a:extLst>
          </p:cNvPr>
          <p:cNvSpPr txBox="1"/>
          <p:nvPr/>
        </p:nvSpPr>
        <p:spPr>
          <a:xfrm>
            <a:off x="9306560" y="6541844"/>
            <a:ext cx="454152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Image: templatelab.com(2022)</a:t>
            </a:r>
          </a:p>
        </p:txBody>
      </p:sp>
    </p:spTree>
    <p:extLst>
      <p:ext uri="{BB962C8B-B14F-4D97-AF65-F5344CB8AC3E}">
        <p14:creationId xmlns:p14="http://schemas.microsoft.com/office/powerpoint/2010/main" val="1011316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ee the source image">
            <a:extLst>
              <a:ext uri="{FF2B5EF4-FFF2-40B4-BE49-F238E27FC236}">
                <a16:creationId xmlns:a16="http://schemas.microsoft.com/office/drawing/2014/main" id="{ED38F8F0-4A0C-0F1E-9843-B6964D28524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8466" b="1534"/>
          <a:stretch/>
        </p:blipFill>
        <p:spPr bwMode="auto">
          <a:xfrm>
            <a:off x="20" y="228601"/>
            <a:ext cx="12191980" cy="6270171"/>
          </a:xfrm>
          <a:prstGeom prst="rect">
            <a:avLst/>
          </a:prstGeom>
          <a:noFill/>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4DB4B-EA13-3A15-46C0-0D7066E22F70}"/>
              </a:ext>
            </a:extLst>
          </p:cNvPr>
          <p:cNvSpPr>
            <a:spLocks noGrp="1"/>
          </p:cNvSpPr>
          <p:nvPr>
            <p:ph type="title"/>
          </p:nvPr>
        </p:nvSpPr>
        <p:spPr>
          <a:xfrm>
            <a:off x="523875" y="5317240"/>
            <a:ext cx="11210925" cy="744836"/>
          </a:xfrm>
        </p:spPr>
        <p:txBody>
          <a:bodyPr>
            <a:normAutofit/>
          </a:bodyPr>
          <a:lstStyle/>
          <a:p>
            <a:pPr algn="ctr"/>
            <a:r>
              <a:rPr lang="en-GB" sz="3600" dirty="0">
                <a:solidFill>
                  <a:schemeClr val="accent2">
                    <a:lumMod val="50000"/>
                  </a:schemeClr>
                </a:solidFill>
                <a:latin typeface="Algerian" panose="04020705040A02060702" pitchFamily="82" charset="0"/>
              </a:rPr>
              <a:t>Eleni Travel Ltd.  </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B23FF0AB-6CB8-4A06-8560-FB6B8466A96E}"/>
              </a:ext>
            </a:extLst>
          </p:cNvPr>
          <p:cNvSpPr txBox="1"/>
          <p:nvPr/>
        </p:nvSpPr>
        <p:spPr>
          <a:xfrm>
            <a:off x="8458200" y="6439058"/>
            <a:ext cx="4495800" cy="380682"/>
          </a:xfrm>
          <a:prstGeom prst="rect">
            <a:avLst/>
          </a:prstGeom>
          <a:noFill/>
        </p:spPr>
        <p:txBody>
          <a:bodyPr wrap="square" rtlCol="0">
            <a:spAutoFit/>
          </a:bodyPr>
          <a:lstStyle/>
          <a:p>
            <a:pPr algn="ctr">
              <a:lnSpc>
                <a:spcPct val="150000"/>
              </a:lnSpc>
              <a:spcAft>
                <a:spcPts val="800"/>
              </a:spcAft>
            </a:pPr>
            <a:r>
              <a:rPr lang="en-US" sz="1400" dirty="0">
                <a:latin typeface="Arial" panose="020B0604020202020204" pitchFamily="34" charset="0"/>
                <a:ea typeface="Calibri" panose="020F0502020204030204" pitchFamily="34" charset="0"/>
                <a:cs typeface="Times New Roman" panose="02020603050405020304" pitchFamily="18" charset="0"/>
              </a:rPr>
              <a:t>Image: </a:t>
            </a:r>
            <a:r>
              <a:rPr lang="en-US" sz="1400" dirty="0">
                <a:effectLst/>
                <a:latin typeface="Arial" panose="020B0604020202020204" pitchFamily="34" charset="0"/>
                <a:ea typeface="Calibri" panose="020F0502020204030204" pitchFamily="34" charset="0"/>
                <a:cs typeface="Times New Roman" panose="02020603050405020304" pitchFamily="18" charset="0"/>
              </a:rPr>
              <a:t>Coursehero.com, 2022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81815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56E2F-B6D6-6959-57DB-D137C28ED156}"/>
              </a:ext>
            </a:extLst>
          </p:cNvPr>
          <p:cNvSpPr>
            <a:spLocks noGrp="1"/>
          </p:cNvSpPr>
          <p:nvPr>
            <p:ph type="title"/>
          </p:nvPr>
        </p:nvSpPr>
        <p:spPr/>
        <p:txBody>
          <a:bodyPr/>
          <a:lstStyle/>
          <a:p>
            <a:pPr algn="ctr"/>
            <a:r>
              <a:rPr lang="en-GB" dirty="0">
                <a:solidFill>
                  <a:schemeClr val="accent2">
                    <a:lumMod val="50000"/>
                  </a:schemeClr>
                </a:solidFill>
                <a:latin typeface="Algerian" panose="04020705040A02060702" pitchFamily="82" charset="0"/>
              </a:rPr>
              <a:t>Eleni Travel Ltd. </a:t>
            </a:r>
            <a:r>
              <a:rPr lang="en-GB" dirty="0">
                <a:solidFill>
                  <a:schemeClr val="accent4">
                    <a:lumMod val="75000"/>
                  </a:schemeClr>
                </a:solidFill>
                <a:latin typeface="Californian FB" panose="0207040306080B030204" pitchFamily="18" charset="0"/>
              </a:rPr>
              <a:t>Target market</a:t>
            </a:r>
            <a:br>
              <a:rPr lang="en-GB" dirty="0"/>
            </a:br>
            <a:endParaRPr lang="en-GB" dirty="0"/>
          </a:p>
        </p:txBody>
      </p:sp>
      <p:sp>
        <p:nvSpPr>
          <p:cNvPr id="5" name="TextBox 4">
            <a:extLst>
              <a:ext uri="{FF2B5EF4-FFF2-40B4-BE49-F238E27FC236}">
                <a16:creationId xmlns:a16="http://schemas.microsoft.com/office/drawing/2014/main" id="{6534315B-A803-34B6-17F4-F6717F4E87BB}"/>
              </a:ext>
            </a:extLst>
          </p:cNvPr>
          <p:cNvSpPr txBox="1"/>
          <p:nvPr/>
        </p:nvSpPr>
        <p:spPr>
          <a:xfrm>
            <a:off x="1698171" y="1690688"/>
            <a:ext cx="8969829" cy="4133169"/>
          </a:xfrm>
          <a:prstGeom prst="rect">
            <a:avLst/>
          </a:prstGeom>
          <a:noFill/>
        </p:spPr>
        <p:txBody>
          <a:bodyPr wrap="square" rtlCol="0">
            <a:spAutoFit/>
          </a:bodyPr>
          <a:lstStyle/>
          <a:p>
            <a:endParaRPr lang="en-GB" dirty="0"/>
          </a:p>
        </p:txBody>
      </p:sp>
      <p:graphicFrame>
        <p:nvGraphicFramePr>
          <p:cNvPr id="7" name="Chart 6">
            <a:extLst>
              <a:ext uri="{FF2B5EF4-FFF2-40B4-BE49-F238E27FC236}">
                <a16:creationId xmlns:a16="http://schemas.microsoft.com/office/drawing/2014/main" id="{4A150555-D947-8A0B-0C42-C0D86E6A7132}"/>
              </a:ext>
            </a:extLst>
          </p:cNvPr>
          <p:cNvGraphicFramePr>
            <a:graphicFrameLocks/>
          </p:cNvGraphicFramePr>
          <p:nvPr>
            <p:extLst>
              <p:ext uri="{D42A27DB-BD31-4B8C-83A1-F6EECF244321}">
                <p14:modId xmlns:p14="http://schemas.microsoft.com/office/powerpoint/2010/main" val="3360917775"/>
              </p:ext>
            </p:extLst>
          </p:nvPr>
        </p:nvGraphicFramePr>
        <p:xfrm>
          <a:off x="2320120" y="1690688"/>
          <a:ext cx="8593540" cy="441813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567064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6CB07-D779-AD3A-A3BA-26ACC3FDEF99}"/>
              </a:ext>
            </a:extLst>
          </p:cNvPr>
          <p:cNvSpPr>
            <a:spLocks noGrp="1"/>
          </p:cNvSpPr>
          <p:nvPr>
            <p:ph type="title"/>
          </p:nvPr>
        </p:nvSpPr>
        <p:spPr>
          <a:xfrm>
            <a:off x="838200" y="406399"/>
            <a:ext cx="10515600" cy="549275"/>
          </a:xfrm>
        </p:spPr>
        <p:txBody>
          <a:bodyPr>
            <a:noAutofit/>
          </a:bodyPr>
          <a:lstStyle/>
          <a:p>
            <a:r>
              <a:rPr lang="en-GB" sz="2800" b="1" dirty="0">
                <a:latin typeface="Arial" panose="020B0604020202020204" pitchFamily="34" charset="0"/>
                <a:cs typeface="Arial" panose="020B0604020202020204" pitchFamily="34" charset="0"/>
              </a:rPr>
              <a:t>Reference list:</a:t>
            </a:r>
            <a:br>
              <a:rPr lang="en-GB"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4119268-BE79-78B9-2EC3-EDB9A66C8B4E}"/>
              </a:ext>
            </a:extLst>
          </p:cNvPr>
          <p:cNvSpPr>
            <a:spLocks noGrp="1"/>
          </p:cNvSpPr>
          <p:nvPr>
            <p:ph idx="1"/>
          </p:nvPr>
        </p:nvSpPr>
        <p:spPr>
          <a:xfrm>
            <a:off x="960120" y="955674"/>
            <a:ext cx="10515600" cy="4351338"/>
          </a:xfrm>
        </p:spPr>
        <p:txBody>
          <a:bodyPr>
            <a:normAutofit fontScale="25000" lnSpcReduction="20000"/>
          </a:bodyPr>
          <a:lstStyle/>
          <a:p>
            <a:pPr marL="0" indent="0">
              <a:lnSpc>
                <a:spcPct val="107000"/>
              </a:lnSpc>
              <a:spcAft>
                <a:spcPts val="800"/>
              </a:spcAft>
              <a:buNone/>
            </a:pPr>
            <a:endParaRPr lang="en-GB" sz="25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6400" dirty="0">
                <a:latin typeface="Arial" panose="020B0604020202020204" pitchFamily="34" charset="0"/>
                <a:cs typeface="Arial" panose="020B0604020202020204" pitchFamily="34" charset="0"/>
              </a:rPr>
              <a:t>Coursehero.com (2022) </a:t>
            </a:r>
            <a:r>
              <a:rPr lang="en-GB" sz="6400" i="1" dirty="0">
                <a:latin typeface="Arial" panose="020B0604020202020204" pitchFamily="34" charset="0"/>
                <a:cs typeface="Arial" panose="020B0604020202020204" pitchFamily="34" charset="0"/>
              </a:rPr>
              <a:t>The Marketing Mix</a:t>
            </a:r>
            <a:r>
              <a:rPr lang="en-GB" sz="6400" dirty="0">
                <a:latin typeface="Arial" panose="020B0604020202020204" pitchFamily="34" charset="0"/>
                <a:cs typeface="Arial" panose="020B0604020202020204" pitchFamily="34" charset="0"/>
              </a:rPr>
              <a:t>. Available at: </a:t>
            </a:r>
            <a:r>
              <a:rPr lang="en-US" sz="6400" dirty="0">
                <a:effectLst/>
                <a:latin typeface="Arial" panose="020B0604020202020204" pitchFamily="34" charset="0"/>
                <a:ea typeface="Calibri" panose="020F0502020204030204" pitchFamily="34" charset="0"/>
                <a:cs typeface="Times New Roman" panose="02020603050405020304" pitchFamily="18" charset="0"/>
              </a:rPr>
              <a:t>: </a:t>
            </a:r>
            <a:r>
              <a:rPr lang="bg-BG" sz="64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The Marketing Mix | Introduction to Business [Deprecated] | | Course Hero</a:t>
            </a:r>
            <a:r>
              <a:rPr lang="en-GB" sz="6400" u="sng" dirty="0">
                <a:solidFill>
                  <a:srgbClr val="0000FF"/>
                </a:solidFill>
                <a:latin typeface="Arial" panose="020B0604020202020204" pitchFamily="34" charset="0"/>
                <a:ea typeface="Calibri" panose="020F0502020204030204" pitchFamily="34" charset="0"/>
                <a:cs typeface="Times New Roman" panose="02020603050405020304" pitchFamily="18" charset="0"/>
              </a:rPr>
              <a:t> </a:t>
            </a:r>
            <a:endParaRPr lang="en-GB" sz="6400" u="sng"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(Accessed: 14 July 2022)</a:t>
            </a:r>
          </a:p>
          <a:p>
            <a:pPr marL="0" indent="0">
              <a:buNone/>
            </a:pPr>
            <a:r>
              <a:rPr lang="en-GB" sz="6400" dirty="0">
                <a:latin typeface="Arial" panose="020B0604020202020204" pitchFamily="34" charset="0"/>
                <a:cs typeface="Arial" panose="020B0604020202020204" pitchFamily="34" charset="0"/>
              </a:rPr>
              <a:t>PresentingMyCity.com (2022), home page, Available at: </a:t>
            </a:r>
            <a:r>
              <a:rPr lang="en-GB" sz="6400" dirty="0">
                <a:latin typeface="Arial" panose="020B0604020202020204" pitchFamily="34" charset="0"/>
                <a:cs typeface="Arial" panose="020B0604020202020204" pitchFamily="34" charset="0"/>
                <a:hlinkClick r:id="rId3"/>
              </a:rPr>
              <a:t>Travel Tickets – What You Need To Know - Presenting My City</a:t>
            </a:r>
            <a:endParaRPr lang="en-GB" sz="6400"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(Accessed: 20 July 2022)</a:t>
            </a:r>
          </a:p>
          <a:p>
            <a:pPr marL="0" indent="0">
              <a:buNone/>
            </a:pPr>
            <a:r>
              <a:rPr lang="en-GB" sz="6400" dirty="0">
                <a:latin typeface="Arial" panose="020B0604020202020204" pitchFamily="34" charset="0"/>
                <a:cs typeface="Arial" panose="020B0604020202020204" pitchFamily="34" charset="0"/>
              </a:rPr>
              <a:t>PureDestinations.co.uk (2022), home page, Available </a:t>
            </a:r>
            <a:r>
              <a:rPr lang="en-GB" sz="6400" dirty="0" err="1">
                <a:latin typeface="Arial" panose="020B0604020202020204" pitchFamily="34" charset="0"/>
                <a:cs typeface="Arial" panose="020B0604020202020204" pitchFamily="34" charset="0"/>
              </a:rPr>
              <a:t>at:</a:t>
            </a:r>
            <a:r>
              <a:rPr lang="en-GB" sz="6400" dirty="0" err="1">
                <a:latin typeface="Arial" panose="020B0604020202020204" pitchFamily="34" charset="0"/>
                <a:cs typeface="Arial" panose="020B0604020202020204" pitchFamily="34" charset="0"/>
                <a:hlinkClick r:id="rId4"/>
              </a:rPr>
              <a:t>Book</a:t>
            </a:r>
            <a:r>
              <a:rPr lang="en-GB" sz="6400" dirty="0">
                <a:latin typeface="Arial" panose="020B0604020202020204" pitchFamily="34" charset="0"/>
                <a:cs typeface="Arial" panose="020B0604020202020204" pitchFamily="34" charset="0"/>
                <a:hlinkClick r:id="rId4"/>
              </a:rPr>
              <a:t> a Free Consultation in Store | Pure Destinations</a:t>
            </a:r>
            <a:endParaRPr lang="en-GB" sz="6400"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(Accessed: 20 July 2022)</a:t>
            </a:r>
          </a:p>
          <a:p>
            <a:pPr marL="0" indent="0">
              <a:buNone/>
            </a:pPr>
            <a:endParaRPr lang="en-GB" sz="6400"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Statista (2022) </a:t>
            </a:r>
            <a:r>
              <a:rPr lang="en-GB" sz="6400" i="1" dirty="0">
                <a:latin typeface="Arial" panose="020B0604020202020204" pitchFamily="34" charset="0"/>
                <a:cs typeface="Arial" panose="020B0604020202020204" pitchFamily="34" charset="0"/>
              </a:rPr>
              <a:t>Total contribution of travel and tourism to GDP in the United Kingdom (UK) from 2019 to 2021</a:t>
            </a:r>
            <a:r>
              <a:rPr lang="en-GB" sz="6400" dirty="0">
                <a:latin typeface="Arial" panose="020B0604020202020204" pitchFamily="34" charset="0"/>
                <a:cs typeface="Arial" panose="020B0604020202020204" pitchFamily="34" charset="0"/>
              </a:rPr>
              <a:t>. Available at: </a:t>
            </a:r>
            <a:r>
              <a:rPr lang="en-GB" sz="6400" dirty="0">
                <a:latin typeface="Arial" panose="020B0604020202020204" pitchFamily="34" charset="0"/>
                <a:cs typeface="Arial" panose="020B0604020202020204" pitchFamily="34" charset="0"/>
                <a:hlinkClick r:id="rId5"/>
              </a:rPr>
              <a:t> Travel &amp; tourism's total GDP contribution UK 2021 | Statista</a:t>
            </a:r>
            <a:endParaRPr lang="en-GB" sz="6400"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(Accessed: 8 June 2022)  </a:t>
            </a:r>
          </a:p>
          <a:p>
            <a:pPr marL="0" indent="0">
              <a:buNone/>
            </a:pPr>
            <a:r>
              <a:rPr lang="en-GB" sz="6400" dirty="0">
                <a:latin typeface="Arial" panose="020B0604020202020204" pitchFamily="34" charset="0"/>
                <a:cs typeface="Arial" panose="020B0604020202020204" pitchFamily="34" charset="0"/>
              </a:rPr>
              <a:t>TemplateLab.com (2022), </a:t>
            </a:r>
            <a:r>
              <a:rPr lang="en-GB" sz="6400" i="1" dirty="0">
                <a:latin typeface="Arial" panose="020B0604020202020204" pitchFamily="34" charset="0"/>
                <a:cs typeface="Arial" panose="020B0604020202020204" pitchFamily="34" charset="0"/>
              </a:rPr>
              <a:t>26 Powerful SWOT Analysis Template &amp; Examples</a:t>
            </a:r>
            <a:r>
              <a:rPr lang="en-GB" sz="6400" dirty="0">
                <a:latin typeface="Arial" panose="020B0604020202020204" pitchFamily="34" charset="0"/>
                <a:cs typeface="Arial" panose="020B0604020202020204" pitchFamily="34" charset="0"/>
              </a:rPr>
              <a:t>. Available at: </a:t>
            </a:r>
            <a:r>
              <a:rPr lang="en-GB" sz="6400" dirty="0">
                <a:latin typeface="Arial" panose="020B0604020202020204" pitchFamily="34" charset="0"/>
                <a:cs typeface="Arial" panose="020B0604020202020204" pitchFamily="34" charset="0"/>
                <a:hlinkClick r:id="rId6"/>
              </a:rPr>
              <a:t>26 Powerful SWOT Analysis Templates &amp; Examples (templatelab.com)</a:t>
            </a:r>
            <a:endParaRPr lang="en-GB" sz="6400"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(Accessed: 19 July 2022)</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43586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868</TotalTime>
  <Words>1041</Words>
  <Application>Microsoft Office PowerPoint</Application>
  <PresentationFormat>Widescreen</PresentationFormat>
  <Paragraphs>79</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Algerian</vt:lpstr>
      <vt:lpstr>Arial</vt:lpstr>
      <vt:lpstr>Baguet Script</vt:lpstr>
      <vt:lpstr>Calibri</vt:lpstr>
      <vt:lpstr>Calibri Light</vt:lpstr>
      <vt:lpstr>Californian FB</vt:lpstr>
      <vt:lpstr>office theme</vt:lpstr>
      <vt:lpstr>PowerPoint Presentation</vt:lpstr>
      <vt:lpstr>Eleni Travel Ltd.</vt:lpstr>
      <vt:lpstr>Travel Industry in the UK</vt:lpstr>
      <vt:lpstr>Eleni Travel  in the heart of Sutton Coldfield</vt:lpstr>
      <vt:lpstr>                     Eleni Travel LTD            is SME ( small-medium size enterprise) </vt:lpstr>
      <vt:lpstr>Eleni Travel Ltd.</vt:lpstr>
      <vt:lpstr>Eleni Travel Ltd.  </vt:lpstr>
      <vt:lpstr>Eleni Travel Ltd. Target market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Elena Sotirova (2028225)</cp:lastModifiedBy>
  <cp:revision>39</cp:revision>
  <dcterms:created xsi:type="dcterms:W3CDTF">2022-07-14T10:59:43Z</dcterms:created>
  <dcterms:modified xsi:type="dcterms:W3CDTF">2022-08-03T12:29:12Z</dcterms:modified>
</cp:coreProperties>
</file>