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56" r:id="rId3"/>
    <p:sldId id="257" r:id="rId4"/>
    <p:sldId id="263" r:id="rId5"/>
    <p:sldId id="262" r:id="rId6"/>
    <p:sldId id="266" r:id="rId7"/>
    <p:sldId id="270" r:id="rId8"/>
    <p:sldId id="267" r:id="rId9"/>
    <p:sldId id="268" r:id="rId10"/>
    <p:sldId id="271" r:id="rId11"/>
    <p:sldId id="27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80124-3CC9-A350-64A7-72392FEE609C}" v="25" dt="2025-03-24T19:05:10.632"/>
    <p1510:client id="{C91A9102-9FB5-4208-D803-4B22C3DDC211}" v="88" dt="2025-03-24T19:01:22.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3690DC-511C-491D-9C74-73A732FC0972}"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E151D3B1-5A0E-47D1-B3CA-9A761DE8EC83}">
      <dgm:prSet/>
      <dgm:spPr/>
      <dgm:t>
        <a:bodyPr/>
        <a:lstStyle/>
        <a:p>
          <a:r>
            <a:rPr lang="en-GB" dirty="0">
              <a:latin typeface="Aptos"/>
            </a:rPr>
            <a:t>Her name is Dr Dana hart she is a 42 year old women</a:t>
          </a:r>
          <a:endParaRPr lang="en-US" dirty="0">
            <a:latin typeface="Aptos"/>
          </a:endParaRPr>
        </a:p>
      </dgm:t>
    </dgm:pt>
    <dgm:pt modelId="{65CDBB2F-18FD-4FF9-B91B-3BB9EE2F46EF}" type="parTrans" cxnId="{A7D8BF94-D06B-4B65-823B-F3BE3AF8B6C4}">
      <dgm:prSet/>
      <dgm:spPr/>
      <dgm:t>
        <a:bodyPr/>
        <a:lstStyle/>
        <a:p>
          <a:endParaRPr lang="en-US"/>
        </a:p>
      </dgm:t>
    </dgm:pt>
    <dgm:pt modelId="{93B56E7F-3F78-428A-A8C0-E2CD8F745401}" type="sibTrans" cxnId="{A7D8BF94-D06B-4B65-823B-F3BE3AF8B6C4}">
      <dgm:prSet/>
      <dgm:spPr/>
      <dgm:t>
        <a:bodyPr/>
        <a:lstStyle/>
        <a:p>
          <a:endParaRPr lang="en-US"/>
        </a:p>
      </dgm:t>
    </dgm:pt>
    <dgm:pt modelId="{F802481F-2C4C-4223-9923-8B3D5532E71B}">
      <dgm:prSet/>
      <dgm:spPr/>
      <dgm:t>
        <a:bodyPr/>
        <a:lstStyle/>
        <a:p>
          <a:r>
            <a:rPr lang="en-GB" b="1" dirty="0">
              <a:latin typeface="Aptos"/>
            </a:rPr>
            <a:t>Occupation:</a:t>
          </a:r>
          <a:r>
            <a:rPr lang="en-GB" dirty="0">
              <a:latin typeface="Aptos"/>
            </a:rPr>
            <a:t> Senior AI and Robotics Engineer at NovaTech Industries</a:t>
          </a:r>
          <a:endParaRPr lang="en-US" dirty="0">
            <a:latin typeface="Aptos"/>
          </a:endParaRPr>
        </a:p>
      </dgm:t>
    </dgm:pt>
    <dgm:pt modelId="{C0183F31-333D-48D1-86CD-8AC5DA7C5A92}" type="parTrans" cxnId="{7988AEA7-B226-4331-8D17-5BC736B049C6}">
      <dgm:prSet/>
      <dgm:spPr/>
      <dgm:t>
        <a:bodyPr/>
        <a:lstStyle/>
        <a:p>
          <a:endParaRPr lang="en-US"/>
        </a:p>
      </dgm:t>
    </dgm:pt>
    <dgm:pt modelId="{9913F5A5-79BC-4162-9BF2-6ED599FFDF64}" type="sibTrans" cxnId="{7988AEA7-B226-4331-8D17-5BC736B049C6}">
      <dgm:prSet/>
      <dgm:spPr/>
      <dgm:t>
        <a:bodyPr/>
        <a:lstStyle/>
        <a:p>
          <a:endParaRPr lang="en-US"/>
        </a:p>
      </dgm:t>
    </dgm:pt>
    <dgm:pt modelId="{1E9D39ED-A5CF-412E-85B1-329981BD4A80}">
      <dgm:prSet/>
      <dgm:spPr/>
      <dgm:t>
        <a:bodyPr/>
        <a:lstStyle/>
        <a:p>
          <a:r>
            <a:rPr lang="en-GB" dirty="0">
              <a:latin typeface="Aptos"/>
            </a:rPr>
            <a:t>Known For</a:t>
          </a:r>
          <a:endParaRPr lang="en-US" dirty="0">
            <a:latin typeface="Aptos"/>
          </a:endParaRPr>
        </a:p>
      </dgm:t>
    </dgm:pt>
    <dgm:pt modelId="{458CC26F-FBE7-401B-82E5-CAA2473EF853}" type="parTrans" cxnId="{C553FAD6-484F-431C-B64F-E09D566334FE}">
      <dgm:prSet/>
      <dgm:spPr/>
      <dgm:t>
        <a:bodyPr/>
        <a:lstStyle/>
        <a:p>
          <a:endParaRPr lang="en-US"/>
        </a:p>
      </dgm:t>
    </dgm:pt>
    <dgm:pt modelId="{6779F5EB-E4B1-44DD-9608-2AD724EF3654}" type="sibTrans" cxnId="{C553FAD6-484F-431C-B64F-E09D566334FE}">
      <dgm:prSet/>
      <dgm:spPr/>
      <dgm:t>
        <a:bodyPr/>
        <a:lstStyle/>
        <a:p>
          <a:endParaRPr lang="en-US"/>
        </a:p>
      </dgm:t>
    </dgm:pt>
    <dgm:pt modelId="{D334E06B-C1D9-45EC-B02D-BBB0B033A54E}">
      <dgm:prSet/>
      <dgm:spPr/>
      <dgm:t>
        <a:bodyPr/>
        <a:lstStyle/>
        <a:p>
          <a:r>
            <a:rPr lang="en-GB" dirty="0">
              <a:latin typeface="Aptos"/>
            </a:rPr>
            <a:t>work in advanced robotics and artificial intelligence.</a:t>
          </a:r>
          <a:endParaRPr lang="en-US" dirty="0">
            <a:latin typeface="Aptos"/>
          </a:endParaRPr>
        </a:p>
      </dgm:t>
    </dgm:pt>
    <dgm:pt modelId="{C6F66155-04B2-49D8-9594-A375C07F8012}" type="parTrans" cxnId="{C2713E60-0EC9-4636-948C-E95AE53EF47F}">
      <dgm:prSet/>
      <dgm:spPr/>
      <dgm:t>
        <a:bodyPr/>
        <a:lstStyle/>
        <a:p>
          <a:endParaRPr lang="en-US"/>
        </a:p>
      </dgm:t>
    </dgm:pt>
    <dgm:pt modelId="{EA9F7096-7668-476F-8E3A-B0BAE348A0FF}" type="sibTrans" cxnId="{C2713E60-0EC9-4636-948C-E95AE53EF47F}">
      <dgm:prSet/>
      <dgm:spPr/>
      <dgm:t>
        <a:bodyPr/>
        <a:lstStyle/>
        <a:p>
          <a:endParaRPr lang="en-US"/>
        </a:p>
      </dgm:t>
    </dgm:pt>
    <dgm:pt modelId="{AEAB3344-9E5E-433A-8100-6C41298A8852}">
      <dgm:prSet/>
      <dgm:spPr/>
      <dgm:t>
        <a:bodyPr/>
        <a:lstStyle/>
        <a:p>
          <a:r>
            <a:rPr lang="en-GB" dirty="0">
              <a:latin typeface="Aptos"/>
            </a:rPr>
            <a:t>Development of the patented "Harmony AI" system, which synchronizes robotic movements with human emotional cues.</a:t>
          </a:r>
          <a:endParaRPr lang="en-US" dirty="0">
            <a:latin typeface="Aptos"/>
          </a:endParaRPr>
        </a:p>
      </dgm:t>
    </dgm:pt>
    <dgm:pt modelId="{0C359BEE-DA7A-4766-BD07-6DA644DDED13}" type="parTrans" cxnId="{8B418912-9DFB-495F-BDD3-D64D6DA7BB90}">
      <dgm:prSet/>
      <dgm:spPr/>
      <dgm:t>
        <a:bodyPr/>
        <a:lstStyle/>
        <a:p>
          <a:endParaRPr lang="en-US"/>
        </a:p>
      </dgm:t>
    </dgm:pt>
    <dgm:pt modelId="{C449AE93-8916-4508-817E-03AB4A7976E4}" type="sibTrans" cxnId="{8B418912-9DFB-495F-BDD3-D64D6DA7BB90}">
      <dgm:prSet/>
      <dgm:spPr/>
      <dgm:t>
        <a:bodyPr/>
        <a:lstStyle/>
        <a:p>
          <a:endParaRPr lang="en-US"/>
        </a:p>
      </dgm:t>
    </dgm:pt>
    <dgm:pt modelId="{9D1E61A3-59FD-4F9D-82F1-0F5CE8BCB038}">
      <dgm:prSet/>
      <dgm:spPr/>
      <dgm:t>
        <a:bodyPr/>
        <a:lstStyle/>
        <a:p>
          <a:r>
            <a:rPr lang="en-GB" dirty="0">
              <a:latin typeface="Aptos"/>
            </a:rPr>
            <a:t>Strong advocacy for the application of AI in medical and educational fields.</a:t>
          </a:r>
          <a:endParaRPr lang="en-US" dirty="0">
            <a:latin typeface="Aptos"/>
          </a:endParaRPr>
        </a:p>
      </dgm:t>
    </dgm:pt>
    <dgm:pt modelId="{85AA9EA6-2B2E-4874-8729-B16FFD092DB9}" type="parTrans" cxnId="{A9C2190E-C1DE-4A0E-8D26-BDCD2DD61657}">
      <dgm:prSet/>
      <dgm:spPr/>
      <dgm:t>
        <a:bodyPr/>
        <a:lstStyle/>
        <a:p>
          <a:endParaRPr lang="en-US"/>
        </a:p>
      </dgm:t>
    </dgm:pt>
    <dgm:pt modelId="{2E4DAF30-289A-49F0-9B05-02E3EF695F8F}" type="sibTrans" cxnId="{A9C2190E-C1DE-4A0E-8D26-BDCD2DD61657}">
      <dgm:prSet/>
      <dgm:spPr/>
      <dgm:t>
        <a:bodyPr/>
        <a:lstStyle/>
        <a:p>
          <a:endParaRPr lang="en-US"/>
        </a:p>
      </dgm:t>
    </dgm:pt>
    <dgm:pt modelId="{9CB8E286-4D16-472E-A790-F9DB63B13EE4}" type="pres">
      <dgm:prSet presAssocID="{AE3690DC-511C-491D-9C74-73A732FC0972}" presName="Name0" presStyleCnt="0">
        <dgm:presLayoutVars>
          <dgm:dir/>
          <dgm:resizeHandles val="exact"/>
        </dgm:presLayoutVars>
      </dgm:prSet>
      <dgm:spPr/>
    </dgm:pt>
    <dgm:pt modelId="{D6DB2519-90BD-4380-BD98-5FDA54E18350}" type="pres">
      <dgm:prSet presAssocID="{E151D3B1-5A0E-47D1-B3CA-9A761DE8EC83}" presName="node" presStyleLbl="node1" presStyleIdx="0" presStyleCnt="6">
        <dgm:presLayoutVars>
          <dgm:bulletEnabled val="1"/>
        </dgm:presLayoutVars>
      </dgm:prSet>
      <dgm:spPr/>
    </dgm:pt>
    <dgm:pt modelId="{9113B29B-744F-404C-9F8D-8FE39654BCAC}" type="pres">
      <dgm:prSet presAssocID="{93B56E7F-3F78-428A-A8C0-E2CD8F745401}" presName="sibTrans" presStyleLbl="sibTrans1D1" presStyleIdx="0" presStyleCnt="5"/>
      <dgm:spPr/>
    </dgm:pt>
    <dgm:pt modelId="{01FB6682-D438-48C8-A804-472967FEDA15}" type="pres">
      <dgm:prSet presAssocID="{93B56E7F-3F78-428A-A8C0-E2CD8F745401}" presName="connectorText" presStyleLbl="sibTrans1D1" presStyleIdx="0" presStyleCnt="5"/>
      <dgm:spPr/>
    </dgm:pt>
    <dgm:pt modelId="{69E91699-BCCB-4BBC-AC75-AEC788C457A7}" type="pres">
      <dgm:prSet presAssocID="{F802481F-2C4C-4223-9923-8B3D5532E71B}" presName="node" presStyleLbl="node1" presStyleIdx="1" presStyleCnt="6">
        <dgm:presLayoutVars>
          <dgm:bulletEnabled val="1"/>
        </dgm:presLayoutVars>
      </dgm:prSet>
      <dgm:spPr/>
    </dgm:pt>
    <dgm:pt modelId="{CBC5F753-FE8B-4399-95CD-71CD89C9DC38}" type="pres">
      <dgm:prSet presAssocID="{9913F5A5-79BC-4162-9BF2-6ED599FFDF64}" presName="sibTrans" presStyleLbl="sibTrans1D1" presStyleIdx="1" presStyleCnt="5"/>
      <dgm:spPr/>
    </dgm:pt>
    <dgm:pt modelId="{E2141194-B8D6-4C9A-BEBB-BDF8FF9FD04D}" type="pres">
      <dgm:prSet presAssocID="{9913F5A5-79BC-4162-9BF2-6ED599FFDF64}" presName="connectorText" presStyleLbl="sibTrans1D1" presStyleIdx="1" presStyleCnt="5"/>
      <dgm:spPr/>
    </dgm:pt>
    <dgm:pt modelId="{233B90BB-52C5-4244-B881-730CCA5FFA62}" type="pres">
      <dgm:prSet presAssocID="{1E9D39ED-A5CF-412E-85B1-329981BD4A80}" presName="node" presStyleLbl="node1" presStyleIdx="2" presStyleCnt="6">
        <dgm:presLayoutVars>
          <dgm:bulletEnabled val="1"/>
        </dgm:presLayoutVars>
      </dgm:prSet>
      <dgm:spPr/>
    </dgm:pt>
    <dgm:pt modelId="{3E39766E-4A43-4587-8CB2-560E3A8F148B}" type="pres">
      <dgm:prSet presAssocID="{6779F5EB-E4B1-44DD-9608-2AD724EF3654}" presName="sibTrans" presStyleLbl="sibTrans1D1" presStyleIdx="2" presStyleCnt="5"/>
      <dgm:spPr/>
    </dgm:pt>
    <dgm:pt modelId="{8200A4DA-A0A0-434C-A8E3-E1338B65876F}" type="pres">
      <dgm:prSet presAssocID="{6779F5EB-E4B1-44DD-9608-2AD724EF3654}" presName="connectorText" presStyleLbl="sibTrans1D1" presStyleIdx="2" presStyleCnt="5"/>
      <dgm:spPr/>
    </dgm:pt>
    <dgm:pt modelId="{A0206D2D-1C4C-4548-942F-D6A276066F4D}" type="pres">
      <dgm:prSet presAssocID="{D334E06B-C1D9-45EC-B02D-BBB0B033A54E}" presName="node" presStyleLbl="node1" presStyleIdx="3" presStyleCnt="6">
        <dgm:presLayoutVars>
          <dgm:bulletEnabled val="1"/>
        </dgm:presLayoutVars>
      </dgm:prSet>
      <dgm:spPr/>
    </dgm:pt>
    <dgm:pt modelId="{BE236636-2ACB-4F9C-9A0C-2CBAEAAE10DB}" type="pres">
      <dgm:prSet presAssocID="{EA9F7096-7668-476F-8E3A-B0BAE348A0FF}" presName="sibTrans" presStyleLbl="sibTrans1D1" presStyleIdx="3" presStyleCnt="5"/>
      <dgm:spPr/>
    </dgm:pt>
    <dgm:pt modelId="{06ACAFD8-4AA5-4918-A86F-9DAD4F6EB6F8}" type="pres">
      <dgm:prSet presAssocID="{EA9F7096-7668-476F-8E3A-B0BAE348A0FF}" presName="connectorText" presStyleLbl="sibTrans1D1" presStyleIdx="3" presStyleCnt="5"/>
      <dgm:spPr/>
    </dgm:pt>
    <dgm:pt modelId="{9B32D1E0-B85B-4C54-838D-94D5F335B32A}" type="pres">
      <dgm:prSet presAssocID="{AEAB3344-9E5E-433A-8100-6C41298A8852}" presName="node" presStyleLbl="node1" presStyleIdx="4" presStyleCnt="6">
        <dgm:presLayoutVars>
          <dgm:bulletEnabled val="1"/>
        </dgm:presLayoutVars>
      </dgm:prSet>
      <dgm:spPr/>
    </dgm:pt>
    <dgm:pt modelId="{1F46E185-F072-4688-A7EC-21419E15B1AC}" type="pres">
      <dgm:prSet presAssocID="{C449AE93-8916-4508-817E-03AB4A7976E4}" presName="sibTrans" presStyleLbl="sibTrans1D1" presStyleIdx="4" presStyleCnt="5"/>
      <dgm:spPr/>
    </dgm:pt>
    <dgm:pt modelId="{26304796-7348-47C9-915B-7990176E767A}" type="pres">
      <dgm:prSet presAssocID="{C449AE93-8916-4508-817E-03AB4A7976E4}" presName="connectorText" presStyleLbl="sibTrans1D1" presStyleIdx="4" presStyleCnt="5"/>
      <dgm:spPr/>
    </dgm:pt>
    <dgm:pt modelId="{A518F999-407E-4B84-BB4F-70C4C93AB484}" type="pres">
      <dgm:prSet presAssocID="{9D1E61A3-59FD-4F9D-82F1-0F5CE8BCB038}" presName="node" presStyleLbl="node1" presStyleIdx="5" presStyleCnt="6">
        <dgm:presLayoutVars>
          <dgm:bulletEnabled val="1"/>
        </dgm:presLayoutVars>
      </dgm:prSet>
      <dgm:spPr/>
    </dgm:pt>
  </dgm:ptLst>
  <dgm:cxnLst>
    <dgm:cxn modelId="{A9C2190E-C1DE-4A0E-8D26-BDCD2DD61657}" srcId="{AE3690DC-511C-491D-9C74-73A732FC0972}" destId="{9D1E61A3-59FD-4F9D-82F1-0F5CE8BCB038}" srcOrd="5" destOrd="0" parTransId="{85AA9EA6-2B2E-4874-8729-B16FFD092DB9}" sibTransId="{2E4DAF30-289A-49F0-9B05-02E3EF695F8F}"/>
    <dgm:cxn modelId="{8B418912-9DFB-495F-BDD3-D64D6DA7BB90}" srcId="{AE3690DC-511C-491D-9C74-73A732FC0972}" destId="{AEAB3344-9E5E-433A-8100-6C41298A8852}" srcOrd="4" destOrd="0" parTransId="{0C359BEE-DA7A-4766-BD07-6DA644DDED13}" sibTransId="{C449AE93-8916-4508-817E-03AB4A7976E4}"/>
    <dgm:cxn modelId="{58061619-D7A7-4A58-A22E-FF91F8E39370}" type="presOf" srcId="{E151D3B1-5A0E-47D1-B3CA-9A761DE8EC83}" destId="{D6DB2519-90BD-4380-BD98-5FDA54E18350}" srcOrd="0" destOrd="0" presId="urn:microsoft.com/office/officeart/2016/7/layout/RepeatingBendingProcessNew"/>
    <dgm:cxn modelId="{E4CA311B-CCC8-4DC5-AE7B-0A3E039D1063}" type="presOf" srcId="{C449AE93-8916-4508-817E-03AB4A7976E4}" destId="{26304796-7348-47C9-915B-7990176E767A}" srcOrd="1" destOrd="0" presId="urn:microsoft.com/office/officeart/2016/7/layout/RepeatingBendingProcessNew"/>
    <dgm:cxn modelId="{6AE54F29-387B-4A8C-8960-A35990BA02F6}" type="presOf" srcId="{93B56E7F-3F78-428A-A8C0-E2CD8F745401}" destId="{01FB6682-D438-48C8-A804-472967FEDA15}" srcOrd="1" destOrd="0" presId="urn:microsoft.com/office/officeart/2016/7/layout/RepeatingBendingProcessNew"/>
    <dgm:cxn modelId="{C2713E60-0EC9-4636-948C-E95AE53EF47F}" srcId="{AE3690DC-511C-491D-9C74-73A732FC0972}" destId="{D334E06B-C1D9-45EC-B02D-BBB0B033A54E}" srcOrd="3" destOrd="0" parTransId="{C6F66155-04B2-49D8-9594-A375C07F8012}" sibTransId="{EA9F7096-7668-476F-8E3A-B0BAE348A0FF}"/>
    <dgm:cxn modelId="{23313E67-7DD7-46DF-8E25-5C00C8683802}" type="presOf" srcId="{AE3690DC-511C-491D-9C74-73A732FC0972}" destId="{9CB8E286-4D16-472E-A790-F9DB63B13EE4}" srcOrd="0" destOrd="0" presId="urn:microsoft.com/office/officeart/2016/7/layout/RepeatingBendingProcessNew"/>
    <dgm:cxn modelId="{DB920A50-8F2C-43CC-B268-BB9F562715A9}" type="presOf" srcId="{93B56E7F-3F78-428A-A8C0-E2CD8F745401}" destId="{9113B29B-744F-404C-9F8D-8FE39654BCAC}" srcOrd="0" destOrd="0" presId="urn:microsoft.com/office/officeart/2016/7/layout/RepeatingBendingProcessNew"/>
    <dgm:cxn modelId="{33488A7A-93D8-47EB-92B5-26C713E630D3}" type="presOf" srcId="{9913F5A5-79BC-4162-9BF2-6ED599FFDF64}" destId="{E2141194-B8D6-4C9A-BEBB-BDF8FF9FD04D}" srcOrd="1" destOrd="0" presId="urn:microsoft.com/office/officeart/2016/7/layout/RepeatingBendingProcessNew"/>
    <dgm:cxn modelId="{C89DF97D-F3BE-47A7-BE1F-93F48313CE3A}" type="presOf" srcId="{F802481F-2C4C-4223-9923-8B3D5532E71B}" destId="{69E91699-BCCB-4BBC-AC75-AEC788C457A7}" srcOrd="0" destOrd="0" presId="urn:microsoft.com/office/officeart/2016/7/layout/RepeatingBendingProcessNew"/>
    <dgm:cxn modelId="{53B2DF85-381A-4242-B781-F81C953551C0}" type="presOf" srcId="{9913F5A5-79BC-4162-9BF2-6ED599FFDF64}" destId="{CBC5F753-FE8B-4399-95CD-71CD89C9DC38}" srcOrd="0" destOrd="0" presId="urn:microsoft.com/office/officeart/2016/7/layout/RepeatingBendingProcessNew"/>
    <dgm:cxn modelId="{A7D8BF94-D06B-4B65-823B-F3BE3AF8B6C4}" srcId="{AE3690DC-511C-491D-9C74-73A732FC0972}" destId="{E151D3B1-5A0E-47D1-B3CA-9A761DE8EC83}" srcOrd="0" destOrd="0" parTransId="{65CDBB2F-18FD-4FF9-B91B-3BB9EE2F46EF}" sibTransId="{93B56E7F-3F78-428A-A8C0-E2CD8F745401}"/>
    <dgm:cxn modelId="{C0686499-6685-4F11-AEC5-0457D9A4E161}" type="presOf" srcId="{6779F5EB-E4B1-44DD-9608-2AD724EF3654}" destId="{3E39766E-4A43-4587-8CB2-560E3A8F148B}" srcOrd="0" destOrd="0" presId="urn:microsoft.com/office/officeart/2016/7/layout/RepeatingBendingProcessNew"/>
    <dgm:cxn modelId="{A139E59D-FF57-48E8-A98E-8C3ECB6C5FAA}" type="presOf" srcId="{EA9F7096-7668-476F-8E3A-B0BAE348A0FF}" destId="{06ACAFD8-4AA5-4918-A86F-9DAD4F6EB6F8}" srcOrd="1" destOrd="0" presId="urn:microsoft.com/office/officeart/2016/7/layout/RepeatingBendingProcessNew"/>
    <dgm:cxn modelId="{999AE39E-E3B1-4D6B-A789-D0B25495BC85}" type="presOf" srcId="{6779F5EB-E4B1-44DD-9608-2AD724EF3654}" destId="{8200A4DA-A0A0-434C-A8E3-E1338B65876F}" srcOrd="1" destOrd="0" presId="urn:microsoft.com/office/officeart/2016/7/layout/RepeatingBendingProcessNew"/>
    <dgm:cxn modelId="{D7BAC7A2-8D45-4B24-B47F-F9DBD73FF2A3}" type="presOf" srcId="{9D1E61A3-59FD-4F9D-82F1-0F5CE8BCB038}" destId="{A518F999-407E-4B84-BB4F-70C4C93AB484}" srcOrd="0" destOrd="0" presId="urn:microsoft.com/office/officeart/2016/7/layout/RepeatingBendingProcessNew"/>
    <dgm:cxn modelId="{E5A57DA3-13B0-4CCE-926B-59AB4200E631}" type="presOf" srcId="{C449AE93-8916-4508-817E-03AB4A7976E4}" destId="{1F46E185-F072-4688-A7EC-21419E15B1AC}" srcOrd="0" destOrd="0" presId="urn:microsoft.com/office/officeart/2016/7/layout/RepeatingBendingProcessNew"/>
    <dgm:cxn modelId="{7988AEA7-B226-4331-8D17-5BC736B049C6}" srcId="{AE3690DC-511C-491D-9C74-73A732FC0972}" destId="{F802481F-2C4C-4223-9923-8B3D5532E71B}" srcOrd="1" destOrd="0" parTransId="{C0183F31-333D-48D1-86CD-8AC5DA7C5A92}" sibTransId="{9913F5A5-79BC-4162-9BF2-6ED599FFDF64}"/>
    <dgm:cxn modelId="{179871B9-2ABA-4815-8437-B3927766197D}" type="presOf" srcId="{AEAB3344-9E5E-433A-8100-6C41298A8852}" destId="{9B32D1E0-B85B-4C54-838D-94D5F335B32A}" srcOrd="0" destOrd="0" presId="urn:microsoft.com/office/officeart/2016/7/layout/RepeatingBendingProcessNew"/>
    <dgm:cxn modelId="{2BE9E2B9-72A0-4778-AF4C-2819BDD655C6}" type="presOf" srcId="{D334E06B-C1D9-45EC-B02D-BBB0B033A54E}" destId="{A0206D2D-1C4C-4548-942F-D6A276066F4D}" srcOrd="0" destOrd="0" presId="urn:microsoft.com/office/officeart/2016/7/layout/RepeatingBendingProcessNew"/>
    <dgm:cxn modelId="{27EA6DC9-27EF-45C5-AE61-34B686393564}" type="presOf" srcId="{EA9F7096-7668-476F-8E3A-B0BAE348A0FF}" destId="{BE236636-2ACB-4F9C-9A0C-2CBAEAAE10DB}" srcOrd="0" destOrd="0" presId="urn:microsoft.com/office/officeart/2016/7/layout/RepeatingBendingProcessNew"/>
    <dgm:cxn modelId="{C553FAD6-484F-431C-B64F-E09D566334FE}" srcId="{AE3690DC-511C-491D-9C74-73A732FC0972}" destId="{1E9D39ED-A5CF-412E-85B1-329981BD4A80}" srcOrd="2" destOrd="0" parTransId="{458CC26F-FBE7-401B-82E5-CAA2473EF853}" sibTransId="{6779F5EB-E4B1-44DD-9608-2AD724EF3654}"/>
    <dgm:cxn modelId="{A2794BE2-733E-45B4-8BB1-0565AA16E88B}" type="presOf" srcId="{1E9D39ED-A5CF-412E-85B1-329981BD4A80}" destId="{233B90BB-52C5-4244-B881-730CCA5FFA62}" srcOrd="0" destOrd="0" presId="urn:microsoft.com/office/officeart/2016/7/layout/RepeatingBendingProcessNew"/>
    <dgm:cxn modelId="{21543EE5-C021-49F1-AE83-762943386D01}" type="presParOf" srcId="{9CB8E286-4D16-472E-A790-F9DB63B13EE4}" destId="{D6DB2519-90BD-4380-BD98-5FDA54E18350}" srcOrd="0" destOrd="0" presId="urn:microsoft.com/office/officeart/2016/7/layout/RepeatingBendingProcessNew"/>
    <dgm:cxn modelId="{E050754E-9376-441A-A063-F17D98EC0882}" type="presParOf" srcId="{9CB8E286-4D16-472E-A790-F9DB63B13EE4}" destId="{9113B29B-744F-404C-9F8D-8FE39654BCAC}" srcOrd="1" destOrd="0" presId="urn:microsoft.com/office/officeart/2016/7/layout/RepeatingBendingProcessNew"/>
    <dgm:cxn modelId="{6549911D-28F0-4D44-9FA5-C459E1293C69}" type="presParOf" srcId="{9113B29B-744F-404C-9F8D-8FE39654BCAC}" destId="{01FB6682-D438-48C8-A804-472967FEDA15}" srcOrd="0" destOrd="0" presId="urn:microsoft.com/office/officeart/2016/7/layout/RepeatingBendingProcessNew"/>
    <dgm:cxn modelId="{8FF1BDAF-D3BD-43C0-9840-295C6849ABF1}" type="presParOf" srcId="{9CB8E286-4D16-472E-A790-F9DB63B13EE4}" destId="{69E91699-BCCB-4BBC-AC75-AEC788C457A7}" srcOrd="2" destOrd="0" presId="urn:microsoft.com/office/officeart/2016/7/layout/RepeatingBendingProcessNew"/>
    <dgm:cxn modelId="{AD3E2A69-292A-4719-8F16-280516163C1D}" type="presParOf" srcId="{9CB8E286-4D16-472E-A790-F9DB63B13EE4}" destId="{CBC5F753-FE8B-4399-95CD-71CD89C9DC38}" srcOrd="3" destOrd="0" presId="urn:microsoft.com/office/officeart/2016/7/layout/RepeatingBendingProcessNew"/>
    <dgm:cxn modelId="{B65CEBB8-4805-4C40-B58E-04282DA33CFB}" type="presParOf" srcId="{CBC5F753-FE8B-4399-95CD-71CD89C9DC38}" destId="{E2141194-B8D6-4C9A-BEBB-BDF8FF9FD04D}" srcOrd="0" destOrd="0" presId="urn:microsoft.com/office/officeart/2016/7/layout/RepeatingBendingProcessNew"/>
    <dgm:cxn modelId="{B91EBC5D-5706-4C05-BA07-1227FA8C2DAA}" type="presParOf" srcId="{9CB8E286-4D16-472E-A790-F9DB63B13EE4}" destId="{233B90BB-52C5-4244-B881-730CCA5FFA62}" srcOrd="4" destOrd="0" presId="urn:microsoft.com/office/officeart/2016/7/layout/RepeatingBendingProcessNew"/>
    <dgm:cxn modelId="{F4819633-F43C-48E1-B35F-5771731D77EC}" type="presParOf" srcId="{9CB8E286-4D16-472E-A790-F9DB63B13EE4}" destId="{3E39766E-4A43-4587-8CB2-560E3A8F148B}" srcOrd="5" destOrd="0" presId="urn:microsoft.com/office/officeart/2016/7/layout/RepeatingBendingProcessNew"/>
    <dgm:cxn modelId="{4942E67D-9F8A-4FBB-A671-D83CF4C80F75}" type="presParOf" srcId="{3E39766E-4A43-4587-8CB2-560E3A8F148B}" destId="{8200A4DA-A0A0-434C-A8E3-E1338B65876F}" srcOrd="0" destOrd="0" presId="urn:microsoft.com/office/officeart/2016/7/layout/RepeatingBendingProcessNew"/>
    <dgm:cxn modelId="{BC139A2A-A293-47C8-861B-D257406A15AA}" type="presParOf" srcId="{9CB8E286-4D16-472E-A790-F9DB63B13EE4}" destId="{A0206D2D-1C4C-4548-942F-D6A276066F4D}" srcOrd="6" destOrd="0" presId="urn:microsoft.com/office/officeart/2016/7/layout/RepeatingBendingProcessNew"/>
    <dgm:cxn modelId="{77C3277F-ADDB-4BD1-B26B-3335115D2D89}" type="presParOf" srcId="{9CB8E286-4D16-472E-A790-F9DB63B13EE4}" destId="{BE236636-2ACB-4F9C-9A0C-2CBAEAAE10DB}" srcOrd="7" destOrd="0" presId="urn:microsoft.com/office/officeart/2016/7/layout/RepeatingBendingProcessNew"/>
    <dgm:cxn modelId="{3CEAAF7F-DEAE-4FA0-84D7-A97D8E7558CC}" type="presParOf" srcId="{BE236636-2ACB-4F9C-9A0C-2CBAEAAE10DB}" destId="{06ACAFD8-4AA5-4918-A86F-9DAD4F6EB6F8}" srcOrd="0" destOrd="0" presId="urn:microsoft.com/office/officeart/2016/7/layout/RepeatingBendingProcessNew"/>
    <dgm:cxn modelId="{20645C00-D864-4233-BF72-6FB384EF5B17}" type="presParOf" srcId="{9CB8E286-4D16-472E-A790-F9DB63B13EE4}" destId="{9B32D1E0-B85B-4C54-838D-94D5F335B32A}" srcOrd="8" destOrd="0" presId="urn:microsoft.com/office/officeart/2016/7/layout/RepeatingBendingProcessNew"/>
    <dgm:cxn modelId="{E2684F85-5F0B-4418-AA2E-3BB339B8DF2E}" type="presParOf" srcId="{9CB8E286-4D16-472E-A790-F9DB63B13EE4}" destId="{1F46E185-F072-4688-A7EC-21419E15B1AC}" srcOrd="9" destOrd="0" presId="urn:microsoft.com/office/officeart/2016/7/layout/RepeatingBendingProcessNew"/>
    <dgm:cxn modelId="{499BBA85-557B-4144-B926-9953B02B5FDA}" type="presParOf" srcId="{1F46E185-F072-4688-A7EC-21419E15B1AC}" destId="{26304796-7348-47C9-915B-7990176E767A}" srcOrd="0" destOrd="0" presId="urn:microsoft.com/office/officeart/2016/7/layout/RepeatingBendingProcessNew"/>
    <dgm:cxn modelId="{B86FA861-8AEB-4AF0-A69B-F29832EC63E5}" type="presParOf" srcId="{9CB8E286-4D16-472E-A790-F9DB63B13EE4}" destId="{A518F999-407E-4B84-BB4F-70C4C93AB48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3B29B-744F-404C-9F8D-8FE39654BCAC}">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D6DB2519-90BD-4380-BD98-5FDA54E18350}">
      <dsp:nvSpPr>
        <dsp:cNvPr id="0" name=""/>
        <dsp:cNvSpPr/>
      </dsp:nvSpPr>
      <dsp:spPr>
        <a:xfrm>
          <a:off x="487732" y="2994"/>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a:rPr>
            <a:t>Her name is Dr Dana hart she is a 42 year old women</a:t>
          </a:r>
          <a:endParaRPr lang="en-US" sz="1600" kern="1200" dirty="0">
            <a:latin typeface="Aptos"/>
          </a:endParaRPr>
        </a:p>
      </dsp:txBody>
      <dsp:txXfrm>
        <a:off x="487732" y="2994"/>
        <a:ext cx="2757264" cy="1654358"/>
      </dsp:txXfrm>
    </dsp:sp>
    <dsp:sp modelId="{CBC5F753-FE8B-4399-95CD-71CD89C9DC38}">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69E91699-BCCB-4BBC-AC75-AEC788C457A7}">
      <dsp:nvSpPr>
        <dsp:cNvPr id="0" name=""/>
        <dsp:cNvSpPr/>
      </dsp:nvSpPr>
      <dsp:spPr>
        <a:xfrm>
          <a:off x="3879167" y="2994"/>
          <a:ext cx="2757264" cy="165435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Aptos"/>
            </a:rPr>
            <a:t>Occupation:</a:t>
          </a:r>
          <a:r>
            <a:rPr lang="en-GB" sz="1600" kern="1200" dirty="0">
              <a:latin typeface="Aptos"/>
            </a:rPr>
            <a:t> Senior AI and Robotics Engineer at NovaTech Industries</a:t>
          </a:r>
          <a:endParaRPr lang="en-US" sz="1600" kern="1200" dirty="0">
            <a:latin typeface="Aptos"/>
          </a:endParaRPr>
        </a:p>
      </dsp:txBody>
      <dsp:txXfrm>
        <a:off x="3879167" y="2994"/>
        <a:ext cx="2757264" cy="1654358"/>
      </dsp:txXfrm>
    </dsp:sp>
    <dsp:sp modelId="{3E39766E-4A43-4587-8CB2-560E3A8F148B}">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233B90BB-52C5-4244-B881-730CCA5FFA62}">
      <dsp:nvSpPr>
        <dsp:cNvPr id="0" name=""/>
        <dsp:cNvSpPr/>
      </dsp:nvSpPr>
      <dsp:spPr>
        <a:xfrm>
          <a:off x="7270602" y="2994"/>
          <a:ext cx="2757264" cy="165435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a:rPr>
            <a:t>Known For</a:t>
          </a:r>
          <a:endParaRPr lang="en-US" sz="1600" kern="1200" dirty="0">
            <a:latin typeface="Aptos"/>
          </a:endParaRPr>
        </a:p>
      </dsp:txBody>
      <dsp:txXfrm>
        <a:off x="7270602" y="2994"/>
        <a:ext cx="2757264" cy="1654358"/>
      </dsp:txXfrm>
    </dsp:sp>
    <dsp:sp modelId="{BE236636-2ACB-4F9C-9A0C-2CBAEAAE10DB}">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A0206D2D-1C4C-4548-942F-D6A276066F4D}">
      <dsp:nvSpPr>
        <dsp:cNvPr id="0" name=""/>
        <dsp:cNvSpPr/>
      </dsp:nvSpPr>
      <dsp:spPr>
        <a:xfrm>
          <a:off x="487732" y="2291523"/>
          <a:ext cx="2757264" cy="165435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a:rPr>
            <a:t>work in advanced robotics and artificial intelligence.</a:t>
          </a:r>
          <a:endParaRPr lang="en-US" sz="1600" kern="1200" dirty="0">
            <a:latin typeface="Aptos"/>
          </a:endParaRPr>
        </a:p>
      </dsp:txBody>
      <dsp:txXfrm>
        <a:off x="487732" y="2291523"/>
        <a:ext cx="2757264" cy="1654358"/>
      </dsp:txXfrm>
    </dsp:sp>
    <dsp:sp modelId="{1F46E185-F072-4688-A7EC-21419E15B1AC}">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9B32D1E0-B85B-4C54-838D-94D5F335B32A}">
      <dsp:nvSpPr>
        <dsp:cNvPr id="0" name=""/>
        <dsp:cNvSpPr/>
      </dsp:nvSpPr>
      <dsp:spPr>
        <a:xfrm>
          <a:off x="3879167" y="2291523"/>
          <a:ext cx="2757264" cy="165435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a:rPr>
            <a:t>Development of the patented "Harmony AI" system, which synchronizes robotic movements with human emotional cues.</a:t>
          </a:r>
          <a:endParaRPr lang="en-US" sz="1600" kern="1200" dirty="0">
            <a:latin typeface="Aptos"/>
          </a:endParaRPr>
        </a:p>
      </dsp:txBody>
      <dsp:txXfrm>
        <a:off x="3879167" y="2291523"/>
        <a:ext cx="2757264" cy="1654358"/>
      </dsp:txXfrm>
    </dsp:sp>
    <dsp:sp modelId="{A518F999-407E-4B84-BB4F-70C4C93AB484}">
      <dsp:nvSpPr>
        <dsp:cNvPr id="0" name=""/>
        <dsp:cNvSpPr/>
      </dsp:nvSpPr>
      <dsp:spPr>
        <a:xfrm>
          <a:off x="7270602" y="2291523"/>
          <a:ext cx="2757264" cy="165435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ptos"/>
            </a:rPr>
            <a:t>Strong advocacy for the application of AI in medical and educational fields.</a:t>
          </a:r>
          <a:endParaRPr lang="en-US" sz="1600" kern="1200" dirty="0">
            <a:latin typeface="Aptos"/>
          </a:endParaRPr>
        </a:p>
      </dsp:txBody>
      <dsp:txXfrm>
        <a:off x="7270602" y="2291523"/>
        <a:ext cx="2757264" cy="16543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83487E-51F0-6354-4E00-CC53DE3B84F9}"/>
              </a:ext>
            </a:extLst>
          </p:cNvPr>
          <p:cNvSpPr txBox="1"/>
          <p:nvPr/>
        </p:nvSpPr>
        <p:spPr>
          <a:xfrm>
            <a:off x="155699" y="565661"/>
            <a:ext cx="9797142"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t>Dr Dana Harts case </a:t>
            </a:r>
          </a:p>
        </p:txBody>
      </p:sp>
      <p:sp>
        <p:nvSpPr>
          <p:cNvPr id="6" name="TextBox 5">
            <a:extLst>
              <a:ext uri="{FF2B5EF4-FFF2-40B4-BE49-F238E27FC236}">
                <a16:creationId xmlns:a16="http://schemas.microsoft.com/office/drawing/2014/main" id="{0CC84E51-251D-AF12-8755-BCFB4930A34F}"/>
              </a:ext>
            </a:extLst>
          </p:cNvPr>
          <p:cNvSpPr txBox="1"/>
          <p:nvPr/>
        </p:nvSpPr>
        <p:spPr>
          <a:xfrm>
            <a:off x="217714" y="1227117"/>
            <a:ext cx="1781430" cy="211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42FF2D28-AC71-73B8-A43E-917A75CE0F48}"/>
              </a:ext>
            </a:extLst>
          </p:cNvPr>
          <p:cNvSpPr txBox="1"/>
          <p:nvPr/>
        </p:nvSpPr>
        <p:spPr>
          <a:xfrm>
            <a:off x="158337" y="1069174"/>
            <a:ext cx="28896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(BMSW4013_CARD)</a:t>
            </a:r>
            <a:endParaRPr lang="en-US" dirty="0"/>
          </a:p>
          <a:p>
            <a:pPr algn="l"/>
            <a:endParaRPr lang="en-GB" dirty="0"/>
          </a:p>
        </p:txBody>
      </p:sp>
      <p:sp>
        <p:nvSpPr>
          <p:cNvPr id="9" name="TextBox 8">
            <a:extLst>
              <a:ext uri="{FF2B5EF4-FFF2-40B4-BE49-F238E27FC236}">
                <a16:creationId xmlns:a16="http://schemas.microsoft.com/office/drawing/2014/main" id="{740D8EFB-4E50-DA3A-1770-71ADEBD77DCB}"/>
              </a:ext>
            </a:extLst>
          </p:cNvPr>
          <p:cNvSpPr txBox="1"/>
          <p:nvPr/>
        </p:nvSpPr>
        <p:spPr>
          <a:xfrm>
            <a:off x="221804" y="139825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Nikolas</a:t>
            </a:r>
          </a:p>
          <a:p>
            <a:endParaRPr lang="en-GB" dirty="0"/>
          </a:p>
        </p:txBody>
      </p:sp>
      <p:sp>
        <p:nvSpPr>
          <p:cNvPr id="10" name="TextBox 9">
            <a:extLst>
              <a:ext uri="{FF2B5EF4-FFF2-40B4-BE49-F238E27FC236}">
                <a16:creationId xmlns:a16="http://schemas.microsoft.com/office/drawing/2014/main" id="{8C63318B-181D-C047-7017-C8D4A7932225}"/>
              </a:ext>
            </a:extLst>
          </p:cNvPr>
          <p:cNvSpPr txBox="1"/>
          <p:nvPr/>
        </p:nvSpPr>
        <p:spPr>
          <a:xfrm>
            <a:off x="223652" y="1718491"/>
            <a:ext cx="11375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244304</a:t>
            </a:r>
          </a:p>
          <a:p>
            <a:endParaRPr lang="en-GB" dirty="0"/>
          </a:p>
        </p:txBody>
      </p:sp>
      <p:sp>
        <p:nvSpPr>
          <p:cNvPr id="12" name="TextBox 11">
            <a:extLst>
              <a:ext uri="{FF2B5EF4-FFF2-40B4-BE49-F238E27FC236}">
                <a16:creationId xmlns:a16="http://schemas.microsoft.com/office/drawing/2014/main" id="{5D737159-B2FE-4662-3C8F-0EE9FAF8964D}"/>
              </a:ext>
            </a:extLst>
          </p:cNvPr>
          <p:cNvSpPr txBox="1"/>
          <p:nvPr/>
        </p:nvSpPr>
        <p:spPr>
          <a:xfrm>
            <a:off x="221144" y="2042028"/>
            <a:ext cx="22453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Ffion Cumberpatch</a:t>
            </a:r>
            <a:endParaRPr lang="en-US" dirty="0"/>
          </a:p>
          <a:p>
            <a:br>
              <a:rPr lang="en-US" dirty="0"/>
            </a:br>
            <a:endParaRPr lang="en-US"/>
          </a:p>
          <a:p>
            <a:pPr algn="l"/>
            <a:endParaRPr lang="en-GB" dirty="0"/>
          </a:p>
        </p:txBody>
      </p:sp>
    </p:spTree>
    <p:extLst>
      <p:ext uri="{BB962C8B-B14F-4D97-AF65-F5344CB8AC3E}">
        <p14:creationId xmlns:p14="http://schemas.microsoft.com/office/powerpoint/2010/main" val="1185827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681" y="3013779"/>
            <a:ext cx="6269515" cy="186283"/>
          </a:xfrm>
        </p:spPr>
        <p:txBody>
          <a:bodyPr vert="horz" lIns="91440" tIns="45720" rIns="91440" bIns="45720" rtlCol="0" anchor="b">
            <a:noAutofit/>
          </a:bodyPr>
          <a:lstStyle/>
          <a:p>
            <a:pPr algn="l"/>
            <a:r>
              <a:rPr lang="en-GB" sz="3600" dirty="0">
                <a:solidFill>
                  <a:schemeClr val="bg1"/>
                </a:solidFill>
              </a:rPr>
              <a:t>Who is Dana Dr Hart </a:t>
            </a:r>
            <a:br>
              <a:rPr lang="en-GB" sz="3600" dirty="0"/>
            </a:br>
            <a:endParaRPr lang="en-GB" sz="3600">
              <a:solidFill>
                <a:schemeClr val="bg1"/>
              </a:solidFill>
            </a:endParaRPr>
          </a:p>
        </p:txBody>
      </p:sp>
      <p:sp>
        <p:nvSpPr>
          <p:cNvPr id="3" name="Subtitle 2"/>
          <p:cNvSpPr>
            <a:spLocks noGrp="1"/>
          </p:cNvSpPr>
          <p:nvPr>
            <p:ph type="subTitle" idx="1"/>
          </p:nvPr>
        </p:nvSpPr>
        <p:spPr>
          <a:xfrm>
            <a:off x="835024" y="4414180"/>
            <a:ext cx="4830283" cy="1594507"/>
          </a:xfrm>
        </p:spPr>
        <p:txBody>
          <a:bodyPr vert="horz" lIns="91440" tIns="45720" rIns="91440" bIns="45720" rtlCol="0" anchor="t">
            <a:normAutofit/>
          </a:bodyPr>
          <a:lstStyle/>
          <a:p>
            <a:pPr algn="l"/>
            <a:endParaRPr lang="en-GB" dirty="0">
              <a:solidFill>
                <a:schemeClr val="bg1"/>
              </a:solidFill>
            </a:endParaRPr>
          </a:p>
          <a:p>
            <a:pPr algn="l"/>
            <a:endParaRPr lang="en-GB" dirty="0">
              <a:solidFill>
                <a:schemeClr val="bg1"/>
              </a:solidFill>
            </a:endParaRPr>
          </a:p>
        </p:txBody>
      </p:sp>
      <p:pic>
        <p:nvPicPr>
          <p:cNvPr id="4" name="Picture 3" descr="A person with green eyes&#10;&#10;AI-generated content may be incorrect.">
            <a:extLst>
              <a:ext uri="{FF2B5EF4-FFF2-40B4-BE49-F238E27FC236}">
                <a16:creationId xmlns:a16="http://schemas.microsoft.com/office/drawing/2014/main" id="{2E509804-BA86-D064-C2AE-25E5521A4B41}"/>
              </a:ext>
            </a:extLst>
          </p:cNvPr>
          <p:cNvPicPr>
            <a:picLocks noChangeAspect="1"/>
          </p:cNvPicPr>
          <p:nvPr/>
        </p:nvPicPr>
        <p:blipFill>
          <a:blip r:embed="rId2"/>
          <a:srcRect t="11642" r="2" b="26393"/>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8" name="Freeform: Shape 1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2">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9A0351F-5460-F2E3-396C-9CB9C1D759E9}"/>
              </a:ext>
            </a:extLst>
          </p:cNvPr>
          <p:cNvSpPr txBox="1"/>
          <p:nvPr/>
        </p:nvSpPr>
        <p:spPr>
          <a:xfrm>
            <a:off x="18472" y="2841369"/>
            <a:ext cx="694627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600" b="1" dirty="0">
                <a:solidFill>
                  <a:srgbClr val="F8FAFF"/>
                </a:solidFill>
                <a:ea typeface="+mn-lt"/>
                <a:cs typeface="+mn-lt"/>
              </a:rPr>
              <a:t>Height</a:t>
            </a:r>
            <a:r>
              <a:rPr lang="en-GB" sz="3600" dirty="0">
                <a:solidFill>
                  <a:srgbClr val="F8FAFF"/>
                </a:solidFill>
                <a:ea typeface="+mn-lt"/>
                <a:cs typeface="+mn-lt"/>
              </a:rPr>
              <a:t>: 5'7"</a:t>
            </a:r>
            <a:endParaRPr lang="en-US" sz="3600"/>
          </a:p>
          <a:p>
            <a:pPr marL="285750" indent="-285750">
              <a:buFont typeface="Arial"/>
              <a:buChar char="•"/>
            </a:pPr>
            <a:r>
              <a:rPr lang="en-GB" sz="3600" b="1" dirty="0">
                <a:solidFill>
                  <a:srgbClr val="F8FAFF"/>
                </a:solidFill>
                <a:ea typeface="+mn-lt"/>
                <a:cs typeface="+mn-lt"/>
              </a:rPr>
              <a:t>Hair Colour</a:t>
            </a:r>
            <a:r>
              <a:rPr lang="en-GB" sz="3600" dirty="0">
                <a:solidFill>
                  <a:srgbClr val="F8FAFF"/>
                </a:solidFill>
                <a:ea typeface="+mn-lt"/>
                <a:cs typeface="+mn-lt"/>
              </a:rPr>
              <a:t>: Dark brown</a:t>
            </a:r>
            <a:endParaRPr lang="en-GB" sz="3600" dirty="0"/>
          </a:p>
          <a:p>
            <a:pPr marL="285750" indent="-285750">
              <a:buFont typeface="Arial"/>
              <a:buChar char="•"/>
            </a:pPr>
            <a:r>
              <a:rPr lang="en-GB" sz="3600" b="1" dirty="0">
                <a:solidFill>
                  <a:srgbClr val="F8FAFF"/>
                </a:solidFill>
                <a:ea typeface="+mn-lt"/>
                <a:cs typeface="+mn-lt"/>
              </a:rPr>
              <a:t>Eye Colour</a:t>
            </a:r>
            <a:r>
              <a:rPr lang="en-GB" sz="3600" dirty="0">
                <a:solidFill>
                  <a:srgbClr val="F8FAFF"/>
                </a:solidFill>
                <a:ea typeface="+mn-lt"/>
                <a:cs typeface="+mn-lt"/>
              </a:rPr>
              <a:t>: Green</a:t>
            </a:r>
            <a:endParaRPr lang="en-GB" sz="3600" dirty="0"/>
          </a:p>
          <a:p>
            <a:pPr marL="285750" indent="-285750">
              <a:buFont typeface="Arial"/>
              <a:buChar char="•"/>
            </a:pPr>
            <a:r>
              <a:rPr lang="en-GB" sz="3600" b="1" dirty="0">
                <a:solidFill>
                  <a:srgbClr val="F8FAFF"/>
                </a:solidFill>
                <a:ea typeface="+mn-lt"/>
                <a:cs typeface="+mn-lt"/>
              </a:rPr>
              <a:t>Distinctive Features</a:t>
            </a:r>
            <a:r>
              <a:rPr lang="en-GB" sz="3600" dirty="0">
                <a:solidFill>
                  <a:srgbClr val="F8FAFF"/>
                </a:solidFill>
                <a:ea typeface="+mn-lt"/>
                <a:cs typeface="+mn-lt"/>
              </a:rPr>
              <a:t>: Silver necklace engraved with </a:t>
            </a:r>
            <a:r>
              <a:rPr lang="en-GB" sz="3600" i="1" dirty="0">
                <a:solidFill>
                  <a:srgbClr val="F8FAFF"/>
                </a:solidFill>
                <a:ea typeface="+mn-lt"/>
                <a:cs typeface="+mn-lt"/>
              </a:rPr>
              <a:t>“Innovate with Purpose”</a:t>
            </a:r>
            <a:endParaRPr lang="en-GB" sz="3600" dirty="0"/>
          </a:p>
          <a:p>
            <a:pPr algn="l"/>
            <a:endParaRPr lang="en-GB" sz="3600"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42CF777F-1F15-DB9D-CF95-20E1C1C81A08}"/>
              </a:ext>
            </a:extLst>
          </p:cNvPr>
          <p:cNvGraphicFramePr>
            <a:graphicFrameLocks noGrp="1"/>
          </p:cNvGraphicFramePr>
          <p:nvPr>
            <p:ph idx="1"/>
            <p:extLst>
              <p:ext uri="{D42A27DB-BD31-4B8C-83A1-F6EECF244321}">
                <p14:modId xmlns:p14="http://schemas.microsoft.com/office/powerpoint/2010/main" val="275211590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itle 30">
            <a:extLst>
              <a:ext uri="{FF2B5EF4-FFF2-40B4-BE49-F238E27FC236}">
                <a16:creationId xmlns:a16="http://schemas.microsoft.com/office/drawing/2014/main" id="{E14AA159-FC8C-4B43-931C-9F5E460439F0}"/>
              </a:ext>
            </a:extLst>
          </p:cNvPr>
          <p:cNvSpPr>
            <a:spLocks noGrp="1"/>
          </p:cNvSpPr>
          <p:nvPr>
            <p:ph type="title"/>
          </p:nvPr>
        </p:nvSpPr>
        <p:spPr>
          <a:xfrm>
            <a:off x="838200" y="-635"/>
            <a:ext cx="10972800" cy="1711643"/>
          </a:xfrm>
        </p:spPr>
        <p:txBody>
          <a:bodyPr>
            <a:noAutofit/>
          </a:bodyPr>
          <a:lstStyle/>
          <a:p>
            <a:r>
              <a:rPr lang="en-GB" sz="6600" dirty="0"/>
              <a:t>Why is she important</a:t>
            </a:r>
            <a:br>
              <a:rPr lang="en-GB" sz="6600" dirty="0"/>
            </a:br>
            <a:endParaRPr lang="en-GB" sz="5400" dirty="0"/>
          </a:p>
        </p:txBody>
      </p:sp>
    </p:spTree>
    <p:extLst>
      <p:ext uri="{BB962C8B-B14F-4D97-AF65-F5344CB8AC3E}">
        <p14:creationId xmlns:p14="http://schemas.microsoft.com/office/powerpoint/2010/main" val="3537153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75BDD038-F345-433A-B715-30DEEC152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B89AF2A-4ED1-4E6B-907C-ED98F10E7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4E6BE2EC-DE3D-7FFA-627E-F77FD431F87C}"/>
              </a:ext>
            </a:extLst>
          </p:cNvPr>
          <p:cNvSpPr txBox="1"/>
          <p:nvPr/>
        </p:nvSpPr>
        <p:spPr>
          <a:xfrm>
            <a:off x="588953" y="5449365"/>
            <a:ext cx="11013439" cy="64879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sz="6600" kern="1200" dirty="0">
                <a:latin typeface="+mj-lt"/>
                <a:ea typeface="+mj-ea"/>
                <a:cs typeface="+mj-cs"/>
              </a:rPr>
              <a:t>What motive do they have ?</a:t>
            </a:r>
          </a:p>
        </p:txBody>
      </p:sp>
      <p:pic>
        <p:nvPicPr>
          <p:cNvPr id="8" name="Picture 7" descr="A screenshot of a person&#10;&#10;AI-generated content may be incorrect.">
            <a:extLst>
              <a:ext uri="{FF2B5EF4-FFF2-40B4-BE49-F238E27FC236}">
                <a16:creationId xmlns:a16="http://schemas.microsoft.com/office/drawing/2014/main" id="{370B7CBA-25BE-B25E-5966-6DE72B7A2CEB}"/>
              </a:ext>
            </a:extLst>
          </p:cNvPr>
          <p:cNvPicPr>
            <a:picLocks noChangeAspect="1"/>
          </p:cNvPicPr>
          <p:nvPr/>
        </p:nvPicPr>
        <p:blipFill>
          <a:blip r:embed="rId2"/>
          <a:srcRect l="30210" r="29584" b="-1"/>
          <a:stretch/>
        </p:blipFill>
        <p:spPr>
          <a:xfrm>
            <a:off x="3057846" y="-13662"/>
            <a:ext cx="3067990" cy="4616794"/>
          </a:xfrm>
          <a:custGeom>
            <a:avLst/>
            <a:gdLst/>
            <a:ahLst/>
            <a:cxnLst/>
            <a:rect l="l" t="t" r="r" b="b"/>
            <a:pathLst>
              <a:path w="3067990" h="4616794">
                <a:moveTo>
                  <a:pt x="0" y="0"/>
                </a:moveTo>
                <a:lnTo>
                  <a:pt x="3067990" y="0"/>
                </a:lnTo>
                <a:lnTo>
                  <a:pt x="3067990" y="4616421"/>
                </a:lnTo>
                <a:lnTo>
                  <a:pt x="3000906" y="4616794"/>
                </a:lnTo>
                <a:lnTo>
                  <a:pt x="2972250" y="4614025"/>
                </a:lnTo>
                <a:cubicBezTo>
                  <a:pt x="2962120" y="4616092"/>
                  <a:pt x="2951989" y="4604037"/>
                  <a:pt x="2941859" y="4606104"/>
                </a:cubicBezTo>
                <a:lnTo>
                  <a:pt x="2894107" y="4602170"/>
                </a:lnTo>
                <a:cubicBezTo>
                  <a:pt x="2873034" y="4581836"/>
                  <a:pt x="2869193" y="4602435"/>
                  <a:pt x="2854257" y="4597077"/>
                </a:cubicBezTo>
                <a:cubicBezTo>
                  <a:pt x="2828604" y="4586072"/>
                  <a:pt x="2823319" y="4587134"/>
                  <a:pt x="2797428" y="4577083"/>
                </a:cubicBezTo>
                <a:cubicBezTo>
                  <a:pt x="2784423" y="4578854"/>
                  <a:pt x="2770248" y="4573660"/>
                  <a:pt x="2757555" y="4577211"/>
                </a:cubicBezTo>
                <a:lnTo>
                  <a:pt x="2722664" y="4575516"/>
                </a:lnTo>
                <a:lnTo>
                  <a:pt x="2686700" y="4579436"/>
                </a:lnTo>
                <a:lnTo>
                  <a:pt x="2649051" y="4590851"/>
                </a:lnTo>
                <a:cubicBezTo>
                  <a:pt x="2634424" y="4591611"/>
                  <a:pt x="2618884" y="4590616"/>
                  <a:pt x="2602008" y="4586807"/>
                </a:cubicBezTo>
                <a:cubicBezTo>
                  <a:pt x="2588795" y="4584785"/>
                  <a:pt x="2590198" y="4581679"/>
                  <a:pt x="2553187" y="4576612"/>
                </a:cubicBezTo>
                <a:cubicBezTo>
                  <a:pt x="2516176" y="4571544"/>
                  <a:pt x="2419368" y="4560523"/>
                  <a:pt x="2379944" y="4556404"/>
                </a:cubicBezTo>
                <a:cubicBezTo>
                  <a:pt x="2340520" y="4552286"/>
                  <a:pt x="2355516" y="4555975"/>
                  <a:pt x="2333229" y="4554006"/>
                </a:cubicBezTo>
                <a:cubicBezTo>
                  <a:pt x="2310943" y="4552037"/>
                  <a:pt x="2272361" y="4544062"/>
                  <a:pt x="2246228" y="4544592"/>
                </a:cubicBezTo>
                <a:cubicBezTo>
                  <a:pt x="2227084" y="4544840"/>
                  <a:pt x="2214877" y="4554623"/>
                  <a:pt x="2194084" y="4550124"/>
                </a:cubicBezTo>
                <a:cubicBezTo>
                  <a:pt x="2173819" y="4565400"/>
                  <a:pt x="2120858" y="4529368"/>
                  <a:pt x="2122173" y="4551115"/>
                </a:cubicBezTo>
                <a:cubicBezTo>
                  <a:pt x="2103245" y="4538654"/>
                  <a:pt x="2081494" y="4540178"/>
                  <a:pt x="2059358" y="4545242"/>
                </a:cubicBezTo>
                <a:lnTo>
                  <a:pt x="2035061" y="4551794"/>
                </a:lnTo>
                <a:lnTo>
                  <a:pt x="1953233" y="4547925"/>
                </a:lnTo>
                <a:lnTo>
                  <a:pt x="1946445" y="4553172"/>
                </a:lnTo>
                <a:lnTo>
                  <a:pt x="1929934" y="4554324"/>
                </a:lnTo>
                <a:lnTo>
                  <a:pt x="1923819" y="4555038"/>
                </a:lnTo>
                <a:lnTo>
                  <a:pt x="1920026" y="4552518"/>
                </a:lnTo>
                <a:cubicBezTo>
                  <a:pt x="1917776" y="4551386"/>
                  <a:pt x="1916103" y="4551310"/>
                  <a:pt x="1914899" y="4553152"/>
                </a:cubicBezTo>
                <a:cubicBezTo>
                  <a:pt x="1914710" y="4554150"/>
                  <a:pt x="1914522" y="4555147"/>
                  <a:pt x="1914332" y="4556144"/>
                </a:cubicBezTo>
                <a:lnTo>
                  <a:pt x="1882048" y="4559910"/>
                </a:lnTo>
                <a:lnTo>
                  <a:pt x="1649952" y="4565527"/>
                </a:lnTo>
                <a:cubicBezTo>
                  <a:pt x="1546877" y="4600708"/>
                  <a:pt x="1418821" y="4554985"/>
                  <a:pt x="1305072" y="4567061"/>
                </a:cubicBezTo>
                <a:cubicBezTo>
                  <a:pt x="1280261" y="4557333"/>
                  <a:pt x="1302176" y="4558540"/>
                  <a:pt x="1243254" y="4571143"/>
                </a:cubicBezTo>
                <a:cubicBezTo>
                  <a:pt x="1210584" y="4564151"/>
                  <a:pt x="1143994" y="4561068"/>
                  <a:pt x="1107683" y="4558193"/>
                </a:cubicBezTo>
                <a:cubicBezTo>
                  <a:pt x="1073102" y="4550629"/>
                  <a:pt x="1071748" y="4546366"/>
                  <a:pt x="1049893" y="4539884"/>
                </a:cubicBezTo>
                <a:cubicBezTo>
                  <a:pt x="1028038" y="4533401"/>
                  <a:pt x="1037691" y="4534947"/>
                  <a:pt x="994206" y="4533420"/>
                </a:cubicBezTo>
                <a:cubicBezTo>
                  <a:pt x="958901" y="4528712"/>
                  <a:pt x="875207" y="4522680"/>
                  <a:pt x="841592" y="4522231"/>
                </a:cubicBezTo>
                <a:cubicBezTo>
                  <a:pt x="807977" y="4521782"/>
                  <a:pt x="805424" y="4517118"/>
                  <a:pt x="774862" y="4516600"/>
                </a:cubicBezTo>
                <a:cubicBezTo>
                  <a:pt x="750315" y="4523644"/>
                  <a:pt x="671398" y="4522624"/>
                  <a:pt x="654689" y="4508536"/>
                </a:cubicBezTo>
                <a:cubicBezTo>
                  <a:pt x="637868" y="4505459"/>
                  <a:pt x="619334" y="4510410"/>
                  <a:pt x="609821" y="4495335"/>
                </a:cubicBezTo>
                <a:cubicBezTo>
                  <a:pt x="594967" y="4477187"/>
                  <a:pt x="569778" y="4482863"/>
                  <a:pt x="546639" y="4483715"/>
                </a:cubicBezTo>
                <a:cubicBezTo>
                  <a:pt x="511551" y="4480605"/>
                  <a:pt x="483864" y="4467978"/>
                  <a:pt x="448444" y="4468067"/>
                </a:cubicBezTo>
                <a:cubicBezTo>
                  <a:pt x="415629" y="4464821"/>
                  <a:pt x="430775" y="4468600"/>
                  <a:pt x="355452" y="4463696"/>
                </a:cubicBezTo>
                <a:cubicBezTo>
                  <a:pt x="313474" y="4466598"/>
                  <a:pt x="251919" y="4449601"/>
                  <a:pt x="214765" y="4450435"/>
                </a:cubicBezTo>
                <a:cubicBezTo>
                  <a:pt x="212316" y="4447431"/>
                  <a:pt x="185091" y="4449077"/>
                  <a:pt x="163935" y="4448100"/>
                </a:cubicBezTo>
                <a:cubicBezTo>
                  <a:pt x="142779" y="4447123"/>
                  <a:pt x="108889" y="4432016"/>
                  <a:pt x="87830" y="4444571"/>
                </a:cubicBezTo>
                <a:lnTo>
                  <a:pt x="0" y="4433387"/>
                </a:lnTo>
                <a:close/>
              </a:path>
            </a:pathLst>
          </a:custGeom>
        </p:spPr>
      </p:pic>
      <p:pic>
        <p:nvPicPr>
          <p:cNvPr id="4" name="Picture 3" descr="A room with a lot of tools and a robot arm&#10;&#10;AI-generated content may be incorrect.">
            <a:extLst>
              <a:ext uri="{FF2B5EF4-FFF2-40B4-BE49-F238E27FC236}">
                <a16:creationId xmlns:a16="http://schemas.microsoft.com/office/drawing/2014/main" id="{55505A24-F28C-2FC4-ED81-C37D8DCC2FB0}"/>
              </a:ext>
            </a:extLst>
          </p:cNvPr>
          <p:cNvPicPr>
            <a:picLocks noChangeAspect="1"/>
          </p:cNvPicPr>
          <p:nvPr/>
        </p:nvPicPr>
        <p:blipFill>
          <a:blip r:embed="rId3"/>
          <a:srcRect l="25562" r="32724" b="1"/>
          <a:stretch/>
        </p:blipFill>
        <p:spPr>
          <a:xfrm>
            <a:off x="1" y="-13662"/>
            <a:ext cx="3067990" cy="4486402"/>
          </a:xfrm>
          <a:custGeom>
            <a:avLst/>
            <a:gdLst/>
            <a:ahLst/>
            <a:cxnLst/>
            <a:rect l="l" t="t" r="r" b="b"/>
            <a:pathLst>
              <a:path w="3067990" h="4486402">
                <a:moveTo>
                  <a:pt x="0" y="0"/>
                </a:moveTo>
                <a:lnTo>
                  <a:pt x="3067990" y="0"/>
                </a:lnTo>
                <a:lnTo>
                  <a:pt x="3067990" y="4434678"/>
                </a:lnTo>
                <a:lnTo>
                  <a:pt x="3005136" y="4426674"/>
                </a:lnTo>
                <a:cubicBezTo>
                  <a:pt x="2984892" y="4426477"/>
                  <a:pt x="2964647" y="4432630"/>
                  <a:pt x="2944403" y="4432433"/>
                </a:cubicBezTo>
                <a:cubicBezTo>
                  <a:pt x="2903802" y="4433020"/>
                  <a:pt x="2942523" y="4445800"/>
                  <a:pt x="2891479" y="4437498"/>
                </a:cubicBezTo>
                <a:cubicBezTo>
                  <a:pt x="2840435" y="4419671"/>
                  <a:pt x="2733386" y="4403942"/>
                  <a:pt x="2670602" y="4406269"/>
                </a:cubicBezTo>
                <a:lnTo>
                  <a:pt x="2601567" y="4385855"/>
                </a:lnTo>
                <a:lnTo>
                  <a:pt x="2555755" y="4386872"/>
                </a:lnTo>
                <a:lnTo>
                  <a:pt x="2522574" y="4380920"/>
                </a:lnTo>
                <a:cubicBezTo>
                  <a:pt x="2505748" y="4364465"/>
                  <a:pt x="2499515" y="4369192"/>
                  <a:pt x="2482690" y="4359798"/>
                </a:cubicBezTo>
                <a:cubicBezTo>
                  <a:pt x="2463674" y="4348619"/>
                  <a:pt x="2468309" y="4371071"/>
                  <a:pt x="2418230" y="4355773"/>
                </a:cubicBezTo>
                <a:cubicBezTo>
                  <a:pt x="2389966" y="4363918"/>
                  <a:pt x="2397381" y="4343124"/>
                  <a:pt x="2373124" y="4355934"/>
                </a:cubicBezTo>
                <a:cubicBezTo>
                  <a:pt x="2361515" y="4350812"/>
                  <a:pt x="2343756" y="4347971"/>
                  <a:pt x="2333141" y="4341245"/>
                </a:cubicBezTo>
                <a:lnTo>
                  <a:pt x="2313452" y="4337742"/>
                </a:lnTo>
                <a:lnTo>
                  <a:pt x="2288838" y="4331561"/>
                </a:lnTo>
                <a:lnTo>
                  <a:pt x="2284798" y="4320029"/>
                </a:lnTo>
                <a:lnTo>
                  <a:pt x="2246654" y="4313234"/>
                </a:lnTo>
                <a:cubicBezTo>
                  <a:pt x="2233112" y="4308633"/>
                  <a:pt x="2221188" y="4295927"/>
                  <a:pt x="2203716" y="4295057"/>
                </a:cubicBezTo>
                <a:cubicBezTo>
                  <a:pt x="2166201" y="4287935"/>
                  <a:pt x="2065291" y="4280117"/>
                  <a:pt x="2028271" y="4275095"/>
                </a:cubicBezTo>
                <a:cubicBezTo>
                  <a:pt x="1991251" y="4270074"/>
                  <a:pt x="2010652" y="4268317"/>
                  <a:pt x="1981596" y="4264928"/>
                </a:cubicBezTo>
                <a:cubicBezTo>
                  <a:pt x="1953253" y="4268497"/>
                  <a:pt x="1866336" y="4256745"/>
                  <a:pt x="1850405" y="4240640"/>
                </a:cubicBezTo>
                <a:cubicBezTo>
                  <a:pt x="1832387" y="4235329"/>
                  <a:pt x="1811052" y="4237664"/>
                  <a:pt x="1803238" y="4221575"/>
                </a:cubicBezTo>
                <a:cubicBezTo>
                  <a:pt x="1790076" y="4201744"/>
                  <a:pt x="1725767" y="4221796"/>
                  <a:pt x="1735576" y="4201564"/>
                </a:cubicBezTo>
                <a:cubicBezTo>
                  <a:pt x="1712756" y="4208335"/>
                  <a:pt x="1692774" y="4201125"/>
                  <a:pt x="1673819" y="4190462"/>
                </a:cubicBezTo>
                <a:lnTo>
                  <a:pt x="1653406" y="4177819"/>
                </a:lnTo>
                <a:lnTo>
                  <a:pt x="1634127" y="4179710"/>
                </a:lnTo>
                <a:cubicBezTo>
                  <a:pt x="1624926" y="4163559"/>
                  <a:pt x="1606023" y="4174759"/>
                  <a:pt x="1592100" y="4163307"/>
                </a:cubicBezTo>
                <a:lnTo>
                  <a:pt x="1570088" y="4153009"/>
                </a:lnTo>
                <a:lnTo>
                  <a:pt x="1554918" y="4147539"/>
                </a:lnTo>
                <a:lnTo>
                  <a:pt x="1549412" y="4145242"/>
                </a:lnTo>
                <a:lnTo>
                  <a:pt x="1544829" y="4146621"/>
                </a:lnTo>
                <a:cubicBezTo>
                  <a:pt x="1542253" y="4147096"/>
                  <a:pt x="1540639" y="4146723"/>
                  <a:pt x="1540227" y="4144662"/>
                </a:cubicBezTo>
                <a:lnTo>
                  <a:pt x="1540870" y="4141678"/>
                </a:lnTo>
                <a:lnTo>
                  <a:pt x="1480028" y="4147205"/>
                </a:lnTo>
                <a:lnTo>
                  <a:pt x="1450048" y="4143704"/>
                </a:lnTo>
                <a:cubicBezTo>
                  <a:pt x="1420066" y="4160354"/>
                  <a:pt x="1384545" y="4126004"/>
                  <a:pt x="1355070" y="4157686"/>
                </a:cubicBezTo>
                <a:lnTo>
                  <a:pt x="1231491" y="4157911"/>
                </a:lnTo>
                <a:lnTo>
                  <a:pt x="1175669" y="4154403"/>
                </a:lnTo>
                <a:cubicBezTo>
                  <a:pt x="1163327" y="4160355"/>
                  <a:pt x="1127457" y="4150629"/>
                  <a:pt x="1135056" y="4154527"/>
                </a:cubicBezTo>
                <a:lnTo>
                  <a:pt x="1078746" y="4159023"/>
                </a:lnTo>
                <a:lnTo>
                  <a:pt x="1071329" y="4163144"/>
                </a:lnTo>
                <a:lnTo>
                  <a:pt x="1068711" y="4165302"/>
                </a:lnTo>
                <a:lnTo>
                  <a:pt x="1055959" y="4166495"/>
                </a:lnTo>
                <a:cubicBezTo>
                  <a:pt x="1048027" y="4170471"/>
                  <a:pt x="1045639" y="4178713"/>
                  <a:pt x="1037216" y="4182194"/>
                </a:cubicBezTo>
                <a:cubicBezTo>
                  <a:pt x="1033004" y="4183935"/>
                  <a:pt x="1027282" y="4184485"/>
                  <a:pt x="1018606" y="4182718"/>
                </a:cubicBezTo>
                <a:cubicBezTo>
                  <a:pt x="1018058" y="4170742"/>
                  <a:pt x="1003524" y="4174229"/>
                  <a:pt x="987944" y="4178268"/>
                </a:cubicBezTo>
                <a:lnTo>
                  <a:pt x="973797" y="4181156"/>
                </a:lnTo>
                <a:lnTo>
                  <a:pt x="972433" y="4181930"/>
                </a:lnTo>
                <a:lnTo>
                  <a:pt x="971789" y="4181565"/>
                </a:lnTo>
                <a:lnTo>
                  <a:pt x="965406" y="4182868"/>
                </a:lnTo>
                <a:cubicBezTo>
                  <a:pt x="958709" y="4183296"/>
                  <a:pt x="953368" y="4181997"/>
                  <a:pt x="950999" y="4177105"/>
                </a:cubicBezTo>
                <a:cubicBezTo>
                  <a:pt x="935835" y="4209668"/>
                  <a:pt x="909896" y="4190797"/>
                  <a:pt x="878894" y="4205034"/>
                </a:cubicBezTo>
                <a:cubicBezTo>
                  <a:pt x="856168" y="4214849"/>
                  <a:pt x="852278" y="4207962"/>
                  <a:pt x="828591" y="4213036"/>
                </a:cubicBezTo>
                <a:cubicBezTo>
                  <a:pt x="780794" y="4256129"/>
                  <a:pt x="789761" y="4223483"/>
                  <a:pt x="727702" y="4254740"/>
                </a:cubicBezTo>
                <a:cubicBezTo>
                  <a:pt x="675647" y="4285502"/>
                  <a:pt x="641817" y="4303533"/>
                  <a:pt x="584992" y="4342206"/>
                </a:cubicBezTo>
                <a:cubicBezTo>
                  <a:pt x="579675" y="4358244"/>
                  <a:pt x="555897" y="4364323"/>
                  <a:pt x="537513" y="4373165"/>
                </a:cubicBezTo>
                <a:cubicBezTo>
                  <a:pt x="519129" y="4382007"/>
                  <a:pt x="478460" y="4396730"/>
                  <a:pt x="474686" y="4395261"/>
                </a:cubicBezTo>
                <a:cubicBezTo>
                  <a:pt x="453529" y="4436545"/>
                  <a:pt x="463084" y="4391242"/>
                  <a:pt x="424951" y="4417898"/>
                </a:cubicBezTo>
                <a:cubicBezTo>
                  <a:pt x="400623" y="4426877"/>
                  <a:pt x="394826" y="4429238"/>
                  <a:pt x="381292" y="4437499"/>
                </a:cubicBezTo>
                <a:cubicBezTo>
                  <a:pt x="367758" y="4445761"/>
                  <a:pt x="340364" y="4452372"/>
                  <a:pt x="319032" y="4460407"/>
                </a:cubicBezTo>
                <a:cubicBezTo>
                  <a:pt x="288456" y="4464557"/>
                  <a:pt x="247935" y="4448740"/>
                  <a:pt x="235648" y="4475117"/>
                </a:cubicBezTo>
                <a:cubicBezTo>
                  <a:pt x="204763" y="4480040"/>
                  <a:pt x="214119" y="4478466"/>
                  <a:pt x="184584" y="4486402"/>
                </a:cubicBezTo>
                <a:cubicBezTo>
                  <a:pt x="163340" y="4481164"/>
                  <a:pt x="69153" y="4491621"/>
                  <a:pt x="56571" y="4468140"/>
                </a:cubicBezTo>
                <a:cubicBezTo>
                  <a:pt x="38975" y="4461095"/>
                  <a:pt x="23894" y="4451510"/>
                  <a:pt x="7451" y="4441701"/>
                </a:cubicBezTo>
                <a:lnTo>
                  <a:pt x="0" y="4438090"/>
                </a:lnTo>
                <a:close/>
              </a:path>
            </a:pathLst>
          </a:custGeom>
        </p:spPr>
      </p:pic>
      <p:pic>
        <p:nvPicPr>
          <p:cNvPr id="10" name="Picture 9" descr="A room with a lot of objects on the floor&#10;&#10;AI-generated content may be incorrect.">
            <a:extLst>
              <a:ext uri="{FF2B5EF4-FFF2-40B4-BE49-F238E27FC236}">
                <a16:creationId xmlns:a16="http://schemas.microsoft.com/office/drawing/2014/main" id="{3A885ED1-84C6-5F4B-DD3C-3CAC00F032E3}"/>
              </a:ext>
            </a:extLst>
          </p:cNvPr>
          <p:cNvPicPr>
            <a:picLocks noChangeAspect="1"/>
          </p:cNvPicPr>
          <p:nvPr/>
        </p:nvPicPr>
        <p:blipFill>
          <a:blip r:embed="rId4"/>
          <a:srcRect l="27226" r="34179" b="-2"/>
          <a:stretch/>
        </p:blipFill>
        <p:spPr>
          <a:xfrm>
            <a:off x="9124010" y="469558"/>
            <a:ext cx="3067990" cy="5306208"/>
          </a:xfrm>
          <a:custGeom>
            <a:avLst/>
            <a:gdLst/>
            <a:ahLst/>
            <a:cxnLst/>
            <a:rect l="l" t="t" r="r" b="b"/>
            <a:pathLst>
              <a:path w="3067990" h="5306208">
                <a:moveTo>
                  <a:pt x="0" y="0"/>
                </a:moveTo>
                <a:lnTo>
                  <a:pt x="17679" y="2197"/>
                </a:lnTo>
                <a:cubicBezTo>
                  <a:pt x="33325" y="5267"/>
                  <a:pt x="40061" y="9492"/>
                  <a:pt x="55160" y="6949"/>
                </a:cubicBezTo>
                <a:cubicBezTo>
                  <a:pt x="89097" y="9134"/>
                  <a:pt x="67611" y="25176"/>
                  <a:pt x="106767" y="12259"/>
                </a:cubicBezTo>
                <a:cubicBezTo>
                  <a:pt x="96065" y="25995"/>
                  <a:pt x="125167" y="8533"/>
                  <a:pt x="145303" y="19592"/>
                </a:cubicBezTo>
                <a:cubicBezTo>
                  <a:pt x="173545" y="11438"/>
                  <a:pt x="202580" y="21709"/>
                  <a:pt x="219723" y="22905"/>
                </a:cubicBezTo>
                <a:cubicBezTo>
                  <a:pt x="236866" y="24101"/>
                  <a:pt x="223601" y="27862"/>
                  <a:pt x="248161" y="26769"/>
                </a:cubicBezTo>
                <a:lnTo>
                  <a:pt x="282845" y="32305"/>
                </a:lnTo>
                <a:cubicBezTo>
                  <a:pt x="281034" y="27734"/>
                  <a:pt x="286052" y="29081"/>
                  <a:pt x="299813" y="29796"/>
                </a:cubicBezTo>
                <a:lnTo>
                  <a:pt x="336771" y="25722"/>
                </a:lnTo>
                <a:lnTo>
                  <a:pt x="362133" y="29831"/>
                </a:lnTo>
                <a:cubicBezTo>
                  <a:pt x="365533" y="29692"/>
                  <a:pt x="389709" y="25218"/>
                  <a:pt x="389224" y="21707"/>
                </a:cubicBezTo>
                <a:cubicBezTo>
                  <a:pt x="415674" y="36435"/>
                  <a:pt x="418321" y="27183"/>
                  <a:pt x="445444" y="23429"/>
                </a:cubicBezTo>
                <a:cubicBezTo>
                  <a:pt x="468699" y="24812"/>
                  <a:pt x="448654" y="25277"/>
                  <a:pt x="504850" y="27017"/>
                </a:cubicBezTo>
                <a:cubicBezTo>
                  <a:pt x="526726" y="43186"/>
                  <a:pt x="511000" y="15298"/>
                  <a:pt x="553940" y="37940"/>
                </a:cubicBezTo>
                <a:cubicBezTo>
                  <a:pt x="556042" y="36175"/>
                  <a:pt x="582552" y="37794"/>
                  <a:pt x="596427" y="39569"/>
                </a:cubicBezTo>
                <a:cubicBezTo>
                  <a:pt x="610302" y="41344"/>
                  <a:pt x="622838" y="39181"/>
                  <a:pt x="637193" y="48593"/>
                </a:cubicBezTo>
                <a:cubicBezTo>
                  <a:pt x="647681" y="51488"/>
                  <a:pt x="628938" y="47251"/>
                  <a:pt x="661736" y="52178"/>
                </a:cubicBezTo>
                <a:cubicBezTo>
                  <a:pt x="694534" y="57105"/>
                  <a:pt x="801438" y="73787"/>
                  <a:pt x="833982" y="78153"/>
                </a:cubicBezTo>
                <a:cubicBezTo>
                  <a:pt x="866526" y="82519"/>
                  <a:pt x="843637" y="85083"/>
                  <a:pt x="856998" y="85516"/>
                </a:cubicBezTo>
                <a:cubicBezTo>
                  <a:pt x="870359" y="85949"/>
                  <a:pt x="899128" y="78883"/>
                  <a:pt x="914148" y="80753"/>
                </a:cubicBezTo>
                <a:cubicBezTo>
                  <a:pt x="933004" y="82659"/>
                  <a:pt x="935800" y="89960"/>
                  <a:pt x="947118" y="89591"/>
                </a:cubicBezTo>
                <a:cubicBezTo>
                  <a:pt x="957582" y="79374"/>
                  <a:pt x="968693" y="79487"/>
                  <a:pt x="986819" y="85683"/>
                </a:cubicBezTo>
                <a:cubicBezTo>
                  <a:pt x="1020632" y="88467"/>
                  <a:pt x="1020659" y="77957"/>
                  <a:pt x="1053312" y="79472"/>
                </a:cubicBezTo>
                <a:cubicBezTo>
                  <a:pt x="1067641" y="78893"/>
                  <a:pt x="1075307" y="82187"/>
                  <a:pt x="1099213" y="78913"/>
                </a:cubicBezTo>
                <a:cubicBezTo>
                  <a:pt x="1116234" y="79611"/>
                  <a:pt x="1150433" y="81367"/>
                  <a:pt x="1173478" y="71085"/>
                </a:cubicBezTo>
                <a:cubicBezTo>
                  <a:pt x="1198473" y="69776"/>
                  <a:pt x="1180321" y="69312"/>
                  <a:pt x="1207601" y="71902"/>
                </a:cubicBezTo>
                <a:cubicBezTo>
                  <a:pt x="1240927" y="72420"/>
                  <a:pt x="1254799" y="66189"/>
                  <a:pt x="1274057" y="67671"/>
                </a:cubicBezTo>
                <a:cubicBezTo>
                  <a:pt x="1286597" y="63416"/>
                  <a:pt x="1272395" y="68487"/>
                  <a:pt x="1320593" y="63146"/>
                </a:cubicBezTo>
                <a:cubicBezTo>
                  <a:pt x="1339695" y="72605"/>
                  <a:pt x="1356035" y="59669"/>
                  <a:pt x="1372380" y="61707"/>
                </a:cubicBezTo>
                <a:cubicBezTo>
                  <a:pt x="1398302" y="60673"/>
                  <a:pt x="1462014" y="60786"/>
                  <a:pt x="1485648" y="59322"/>
                </a:cubicBezTo>
                <a:cubicBezTo>
                  <a:pt x="1509282" y="57858"/>
                  <a:pt x="1484126" y="55677"/>
                  <a:pt x="1514187" y="52925"/>
                </a:cubicBezTo>
                <a:cubicBezTo>
                  <a:pt x="1569555" y="65174"/>
                  <a:pt x="1600453" y="43129"/>
                  <a:pt x="1656491" y="40431"/>
                </a:cubicBezTo>
                <a:cubicBezTo>
                  <a:pt x="1690508" y="23359"/>
                  <a:pt x="1714615" y="41093"/>
                  <a:pt x="1751810" y="28028"/>
                </a:cubicBezTo>
                <a:cubicBezTo>
                  <a:pt x="1776981" y="24033"/>
                  <a:pt x="1780637" y="27850"/>
                  <a:pt x="1794814" y="25985"/>
                </a:cubicBezTo>
                <a:cubicBezTo>
                  <a:pt x="1808991" y="24120"/>
                  <a:pt x="1824981" y="19624"/>
                  <a:pt x="1836873" y="16837"/>
                </a:cubicBezTo>
                <a:cubicBezTo>
                  <a:pt x="1843238" y="20475"/>
                  <a:pt x="1892709" y="14065"/>
                  <a:pt x="1891567" y="9261"/>
                </a:cubicBezTo>
                <a:cubicBezTo>
                  <a:pt x="1898917" y="10907"/>
                  <a:pt x="1919236" y="17279"/>
                  <a:pt x="1921530" y="9673"/>
                </a:cubicBezTo>
                <a:cubicBezTo>
                  <a:pt x="1959058" y="9592"/>
                  <a:pt x="1980141" y="8525"/>
                  <a:pt x="2012969" y="18663"/>
                </a:cubicBezTo>
                <a:cubicBezTo>
                  <a:pt x="2036300" y="22440"/>
                  <a:pt x="2020005" y="20413"/>
                  <a:pt x="2034526" y="22810"/>
                </a:cubicBezTo>
                <a:cubicBezTo>
                  <a:pt x="2049047" y="25207"/>
                  <a:pt x="2073237" y="20913"/>
                  <a:pt x="2096919" y="20343"/>
                </a:cubicBezTo>
                <a:cubicBezTo>
                  <a:pt x="2120930" y="20475"/>
                  <a:pt x="2148905" y="24557"/>
                  <a:pt x="2166686" y="25985"/>
                </a:cubicBezTo>
                <a:cubicBezTo>
                  <a:pt x="2184467" y="27413"/>
                  <a:pt x="2188709" y="27070"/>
                  <a:pt x="2203604" y="28912"/>
                </a:cubicBezTo>
                <a:cubicBezTo>
                  <a:pt x="2228460" y="25462"/>
                  <a:pt x="2249347" y="27280"/>
                  <a:pt x="2267962" y="34655"/>
                </a:cubicBezTo>
                <a:cubicBezTo>
                  <a:pt x="2282447" y="36548"/>
                  <a:pt x="2275023" y="40857"/>
                  <a:pt x="2285749" y="42654"/>
                </a:cubicBezTo>
                <a:cubicBezTo>
                  <a:pt x="2296475" y="44451"/>
                  <a:pt x="2303314" y="36327"/>
                  <a:pt x="2332319" y="38293"/>
                </a:cubicBezTo>
                <a:cubicBezTo>
                  <a:pt x="2342638" y="38690"/>
                  <a:pt x="2342293" y="46311"/>
                  <a:pt x="2364330" y="47416"/>
                </a:cubicBezTo>
                <a:cubicBezTo>
                  <a:pt x="2386367" y="48521"/>
                  <a:pt x="2474972" y="53278"/>
                  <a:pt x="2507404" y="54450"/>
                </a:cubicBezTo>
                <a:cubicBezTo>
                  <a:pt x="2539836" y="55622"/>
                  <a:pt x="2526706" y="52404"/>
                  <a:pt x="2542253" y="52069"/>
                </a:cubicBezTo>
                <a:cubicBezTo>
                  <a:pt x="2557800" y="51734"/>
                  <a:pt x="2576193" y="43331"/>
                  <a:pt x="2600687" y="52438"/>
                </a:cubicBezTo>
                <a:cubicBezTo>
                  <a:pt x="2619009" y="47593"/>
                  <a:pt x="2619480" y="58712"/>
                  <a:pt x="2639796" y="61580"/>
                </a:cubicBezTo>
                <a:cubicBezTo>
                  <a:pt x="2651005" y="65638"/>
                  <a:pt x="2665035" y="64461"/>
                  <a:pt x="2674289" y="67260"/>
                </a:cubicBezTo>
                <a:cubicBezTo>
                  <a:pt x="2683543" y="70059"/>
                  <a:pt x="2690859" y="70563"/>
                  <a:pt x="2697705" y="73610"/>
                </a:cubicBezTo>
                <a:cubicBezTo>
                  <a:pt x="2704551" y="76657"/>
                  <a:pt x="2706632" y="82764"/>
                  <a:pt x="2715363" y="85542"/>
                </a:cubicBezTo>
                <a:cubicBezTo>
                  <a:pt x="2724094" y="88320"/>
                  <a:pt x="2737748" y="93210"/>
                  <a:pt x="2747711" y="95041"/>
                </a:cubicBezTo>
                <a:cubicBezTo>
                  <a:pt x="2757674" y="96872"/>
                  <a:pt x="2756162" y="94038"/>
                  <a:pt x="2775143" y="96530"/>
                </a:cubicBezTo>
                <a:cubicBezTo>
                  <a:pt x="2806082" y="101851"/>
                  <a:pt x="2833945" y="105706"/>
                  <a:pt x="2868742" y="105230"/>
                </a:cubicBezTo>
                <a:cubicBezTo>
                  <a:pt x="2875265" y="114937"/>
                  <a:pt x="2885652" y="110531"/>
                  <a:pt x="2899543" y="105394"/>
                </a:cubicBezTo>
                <a:cubicBezTo>
                  <a:pt x="2925511" y="112474"/>
                  <a:pt x="2969369" y="117959"/>
                  <a:pt x="3013791" y="133788"/>
                </a:cubicBezTo>
                <a:cubicBezTo>
                  <a:pt x="3032699" y="143490"/>
                  <a:pt x="3036873" y="145156"/>
                  <a:pt x="3050423" y="147827"/>
                </a:cubicBezTo>
                <a:lnTo>
                  <a:pt x="3067990" y="151167"/>
                </a:lnTo>
                <a:lnTo>
                  <a:pt x="3067990" y="5306208"/>
                </a:lnTo>
                <a:lnTo>
                  <a:pt x="3067989" y="5306208"/>
                </a:lnTo>
                <a:lnTo>
                  <a:pt x="3067989" y="4893381"/>
                </a:lnTo>
                <a:lnTo>
                  <a:pt x="3043495" y="4888945"/>
                </a:lnTo>
                <a:cubicBezTo>
                  <a:pt x="3028259" y="4893118"/>
                  <a:pt x="3019652" y="4892952"/>
                  <a:pt x="3013339" y="4882572"/>
                </a:cubicBezTo>
                <a:cubicBezTo>
                  <a:pt x="2976030" y="4880406"/>
                  <a:pt x="2937572" y="4854236"/>
                  <a:pt x="2913679" y="4866583"/>
                </a:cubicBezTo>
                <a:cubicBezTo>
                  <a:pt x="2915195" y="4844724"/>
                  <a:pt x="2901822" y="4852928"/>
                  <a:pt x="2875805" y="4847666"/>
                </a:cubicBezTo>
                <a:cubicBezTo>
                  <a:pt x="2857196" y="4841543"/>
                  <a:pt x="2817003" y="4828668"/>
                  <a:pt x="2802025" y="4822783"/>
                </a:cubicBezTo>
                <a:cubicBezTo>
                  <a:pt x="2787047" y="4816898"/>
                  <a:pt x="2775570" y="4821194"/>
                  <a:pt x="2760539" y="4815530"/>
                </a:cubicBezTo>
                <a:cubicBezTo>
                  <a:pt x="2767288" y="4796834"/>
                  <a:pt x="2677653" y="4809589"/>
                  <a:pt x="2711840" y="4795862"/>
                </a:cubicBezTo>
                <a:cubicBezTo>
                  <a:pt x="2686235" y="4784723"/>
                  <a:pt x="2695650" y="4790294"/>
                  <a:pt x="2682112" y="4795333"/>
                </a:cubicBezTo>
                <a:cubicBezTo>
                  <a:pt x="2649913" y="4790479"/>
                  <a:pt x="2647066" y="4789023"/>
                  <a:pt x="2609911" y="4793621"/>
                </a:cubicBezTo>
                <a:cubicBezTo>
                  <a:pt x="2593415" y="4792900"/>
                  <a:pt x="2587573" y="4790380"/>
                  <a:pt x="2572897" y="4788900"/>
                </a:cubicBezTo>
                <a:cubicBezTo>
                  <a:pt x="2558221" y="4787420"/>
                  <a:pt x="2550125" y="4788497"/>
                  <a:pt x="2521855" y="4784742"/>
                </a:cubicBezTo>
                <a:cubicBezTo>
                  <a:pt x="2499495" y="4780034"/>
                  <a:pt x="2483262" y="4781350"/>
                  <a:pt x="2465205" y="4778639"/>
                </a:cubicBezTo>
                <a:cubicBezTo>
                  <a:pt x="2447148" y="4775928"/>
                  <a:pt x="2436144" y="4771669"/>
                  <a:pt x="2413515" y="4768475"/>
                </a:cubicBezTo>
                <a:cubicBezTo>
                  <a:pt x="2394088" y="4759549"/>
                  <a:pt x="2320814" y="4780944"/>
                  <a:pt x="2306138" y="4754193"/>
                </a:cubicBezTo>
                <a:cubicBezTo>
                  <a:pt x="2253007" y="4759585"/>
                  <a:pt x="2237974" y="4748779"/>
                  <a:pt x="2194302" y="4744039"/>
                </a:cubicBezTo>
                <a:cubicBezTo>
                  <a:pt x="2152070" y="4739084"/>
                  <a:pt x="2146753" y="4742096"/>
                  <a:pt x="2102639" y="4729235"/>
                </a:cubicBezTo>
                <a:cubicBezTo>
                  <a:pt x="2068179" y="4716412"/>
                  <a:pt x="2049689" y="4712365"/>
                  <a:pt x="2009484" y="4709589"/>
                </a:cubicBezTo>
                <a:cubicBezTo>
                  <a:pt x="2006497" y="4717158"/>
                  <a:pt x="1958536" y="4701984"/>
                  <a:pt x="1950778" y="4699749"/>
                </a:cubicBezTo>
                <a:cubicBezTo>
                  <a:pt x="1951667" y="4704726"/>
                  <a:pt x="1926336" y="4706913"/>
                  <a:pt x="1919770" y="4702723"/>
                </a:cubicBezTo>
                <a:cubicBezTo>
                  <a:pt x="1861690" y="4705646"/>
                  <a:pt x="1843962" y="4724688"/>
                  <a:pt x="1800432" y="4714687"/>
                </a:cubicBezTo>
                <a:cubicBezTo>
                  <a:pt x="1766454" y="4714617"/>
                  <a:pt x="1768076" y="4724355"/>
                  <a:pt x="1719261" y="4724244"/>
                </a:cubicBezTo>
                <a:cubicBezTo>
                  <a:pt x="1698725" y="4728489"/>
                  <a:pt x="1704876" y="4720084"/>
                  <a:pt x="1679325" y="4720398"/>
                </a:cubicBezTo>
                <a:cubicBezTo>
                  <a:pt x="1646713" y="4738364"/>
                  <a:pt x="1612035" y="4726657"/>
                  <a:pt x="1565956" y="4726125"/>
                </a:cubicBezTo>
                <a:cubicBezTo>
                  <a:pt x="1509596" y="4724792"/>
                  <a:pt x="1462482" y="4732200"/>
                  <a:pt x="1413439" y="4724264"/>
                </a:cubicBezTo>
                <a:cubicBezTo>
                  <a:pt x="1395410" y="4730641"/>
                  <a:pt x="1371319" y="4739221"/>
                  <a:pt x="1351513" y="4728134"/>
                </a:cubicBezTo>
                <a:cubicBezTo>
                  <a:pt x="1299513" y="4729900"/>
                  <a:pt x="1305583" y="4734952"/>
                  <a:pt x="1285766" y="4728501"/>
                </a:cubicBezTo>
                <a:cubicBezTo>
                  <a:pt x="1246313" y="4730975"/>
                  <a:pt x="1252677" y="4725316"/>
                  <a:pt x="1217013" y="4722250"/>
                </a:cubicBezTo>
                <a:cubicBezTo>
                  <a:pt x="1187972" y="4717535"/>
                  <a:pt x="1202419" y="4717968"/>
                  <a:pt x="1175553" y="4717397"/>
                </a:cubicBezTo>
                <a:cubicBezTo>
                  <a:pt x="1150152" y="4726111"/>
                  <a:pt x="1132757" y="4715339"/>
                  <a:pt x="1125937" y="4713080"/>
                </a:cubicBezTo>
                <a:cubicBezTo>
                  <a:pt x="1101933" y="4714551"/>
                  <a:pt x="1066390" y="4702547"/>
                  <a:pt x="1070414" y="4718045"/>
                </a:cubicBezTo>
                <a:cubicBezTo>
                  <a:pt x="1036699" y="4697042"/>
                  <a:pt x="1037956" y="4718362"/>
                  <a:pt x="1001930" y="4712953"/>
                </a:cubicBezTo>
                <a:cubicBezTo>
                  <a:pt x="982943" y="4705262"/>
                  <a:pt x="958349" y="4701127"/>
                  <a:pt x="946429" y="4710733"/>
                </a:cubicBezTo>
                <a:cubicBezTo>
                  <a:pt x="873991" y="4698538"/>
                  <a:pt x="917810" y="4694854"/>
                  <a:pt x="843959" y="4682048"/>
                </a:cubicBezTo>
                <a:cubicBezTo>
                  <a:pt x="805648" y="4675599"/>
                  <a:pt x="748814" y="4673116"/>
                  <a:pt x="719028" y="4663910"/>
                </a:cubicBezTo>
                <a:cubicBezTo>
                  <a:pt x="689242" y="4654703"/>
                  <a:pt x="681940" y="4658862"/>
                  <a:pt x="658894" y="4652209"/>
                </a:cubicBezTo>
                <a:cubicBezTo>
                  <a:pt x="635848" y="4645555"/>
                  <a:pt x="606360" y="4645052"/>
                  <a:pt x="587813" y="4641642"/>
                </a:cubicBezTo>
                <a:cubicBezTo>
                  <a:pt x="569266" y="4638232"/>
                  <a:pt x="549985" y="4630114"/>
                  <a:pt x="547611" y="4631750"/>
                </a:cubicBezTo>
                <a:cubicBezTo>
                  <a:pt x="510247" y="4623077"/>
                  <a:pt x="499088" y="4633791"/>
                  <a:pt x="476778" y="4615662"/>
                </a:cubicBezTo>
                <a:cubicBezTo>
                  <a:pt x="457686" y="4613372"/>
                  <a:pt x="453369" y="4611385"/>
                  <a:pt x="433058" y="4610953"/>
                </a:cubicBezTo>
                <a:cubicBezTo>
                  <a:pt x="412747" y="4610521"/>
                  <a:pt x="383201" y="4613107"/>
                  <a:pt x="354910" y="4613069"/>
                </a:cubicBezTo>
                <a:cubicBezTo>
                  <a:pt x="325594" y="4614825"/>
                  <a:pt x="324861" y="4631623"/>
                  <a:pt x="297551" y="4614611"/>
                </a:cubicBezTo>
                <a:cubicBezTo>
                  <a:pt x="297827" y="4618223"/>
                  <a:pt x="283633" y="4619398"/>
                  <a:pt x="279981" y="4619280"/>
                </a:cubicBezTo>
                <a:lnTo>
                  <a:pt x="251060" y="4621023"/>
                </a:lnTo>
                <a:lnTo>
                  <a:pt x="248621" y="4615319"/>
                </a:lnTo>
                <a:cubicBezTo>
                  <a:pt x="237819" y="4612965"/>
                  <a:pt x="219269" y="4618593"/>
                  <a:pt x="208474" y="4619602"/>
                </a:cubicBezTo>
                <a:lnTo>
                  <a:pt x="183850" y="4621375"/>
                </a:lnTo>
                <a:lnTo>
                  <a:pt x="174486" y="4620574"/>
                </a:lnTo>
                <a:lnTo>
                  <a:pt x="170493" y="4620635"/>
                </a:lnTo>
                <a:lnTo>
                  <a:pt x="160178" y="4616375"/>
                </a:lnTo>
                <a:cubicBezTo>
                  <a:pt x="150587" y="4615308"/>
                  <a:pt x="143414" y="4608454"/>
                  <a:pt x="137679" y="4607411"/>
                </a:cubicBezTo>
                <a:cubicBezTo>
                  <a:pt x="131944" y="4606369"/>
                  <a:pt x="130252" y="4614284"/>
                  <a:pt x="125767" y="4610124"/>
                </a:cubicBezTo>
                <a:cubicBezTo>
                  <a:pt x="131450" y="4607091"/>
                  <a:pt x="122536" y="4604620"/>
                  <a:pt x="118604" y="4602416"/>
                </a:cubicBezTo>
                <a:lnTo>
                  <a:pt x="82934" y="4599702"/>
                </a:lnTo>
                <a:cubicBezTo>
                  <a:pt x="39823" y="4602644"/>
                  <a:pt x="55074" y="4589236"/>
                  <a:pt x="41888" y="4597726"/>
                </a:cubicBezTo>
                <a:cubicBezTo>
                  <a:pt x="25543" y="4601103"/>
                  <a:pt x="15576" y="4602785"/>
                  <a:pt x="8238" y="4603430"/>
                </a:cubicBezTo>
                <a:lnTo>
                  <a:pt x="0" y="4603190"/>
                </a:lnTo>
                <a:close/>
              </a:path>
            </a:pathLst>
          </a:custGeom>
        </p:spPr>
      </p:pic>
      <p:pic>
        <p:nvPicPr>
          <p:cNvPr id="9" name="Picture 8" descr="A room with computers and desks&#10;&#10;AI-generated content may be incorrect.">
            <a:extLst>
              <a:ext uri="{FF2B5EF4-FFF2-40B4-BE49-F238E27FC236}">
                <a16:creationId xmlns:a16="http://schemas.microsoft.com/office/drawing/2014/main" id="{10C7FBEB-D250-1EA4-55A2-2E25B1397804}"/>
              </a:ext>
            </a:extLst>
          </p:cNvPr>
          <p:cNvPicPr>
            <a:picLocks noChangeAspect="1"/>
          </p:cNvPicPr>
          <p:nvPr/>
        </p:nvPicPr>
        <p:blipFill>
          <a:blip r:embed="rId5"/>
          <a:srcRect l="26319" r="35552"/>
          <a:stretch/>
        </p:blipFill>
        <p:spPr>
          <a:xfrm>
            <a:off x="6095999" y="1278"/>
            <a:ext cx="3067990" cy="5149699"/>
          </a:xfrm>
          <a:custGeom>
            <a:avLst/>
            <a:gdLst/>
            <a:ahLst/>
            <a:cxnLst/>
            <a:rect l="l" t="t" r="r" b="b"/>
            <a:pathLst>
              <a:path w="3067990" h="5149699">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42105" y="469033"/>
                  <a:pt x="3051256" y="471666"/>
                  <a:pt x="3059006" y="473639"/>
                </a:cubicBezTo>
                <a:lnTo>
                  <a:pt x="3067990" y="474231"/>
                </a:lnTo>
                <a:lnTo>
                  <a:pt x="3067990" y="5066330"/>
                </a:lnTo>
                <a:lnTo>
                  <a:pt x="3036249" y="5071710"/>
                </a:lnTo>
                <a:cubicBezTo>
                  <a:pt x="3028911" y="5072355"/>
                  <a:pt x="3024202" y="5071963"/>
                  <a:pt x="3018374" y="5071188"/>
                </a:cubicBezTo>
                <a:cubicBezTo>
                  <a:pt x="2981557" y="5076634"/>
                  <a:pt x="2975787" y="5078874"/>
                  <a:pt x="2928454" y="5083368"/>
                </a:cubicBezTo>
                <a:cubicBezTo>
                  <a:pt x="2902026" y="5096160"/>
                  <a:pt x="2894473" y="5096992"/>
                  <a:pt x="2874456" y="5102330"/>
                </a:cubicBezTo>
                <a:cubicBezTo>
                  <a:pt x="2849799" y="5110661"/>
                  <a:pt x="2856324" y="5116728"/>
                  <a:pt x="2826359" y="5120681"/>
                </a:cubicBezTo>
                <a:cubicBezTo>
                  <a:pt x="2811152" y="5125070"/>
                  <a:pt x="2799749" y="5135440"/>
                  <a:pt x="2790273" y="5139251"/>
                </a:cubicBezTo>
                <a:cubicBezTo>
                  <a:pt x="2780797" y="5143062"/>
                  <a:pt x="2776994" y="5141825"/>
                  <a:pt x="2761021" y="5144617"/>
                </a:cubicBezTo>
                <a:cubicBezTo>
                  <a:pt x="2750399" y="5143672"/>
                  <a:pt x="2716008" y="5143647"/>
                  <a:pt x="2709599" y="5145416"/>
                </a:cubicBezTo>
                <a:cubicBezTo>
                  <a:pt x="2691337" y="5155744"/>
                  <a:pt x="2674953" y="5144170"/>
                  <a:pt x="2643019" y="5144002"/>
                </a:cubicBezTo>
                <a:lnTo>
                  <a:pt x="2605306" y="5145401"/>
                </a:lnTo>
                <a:cubicBezTo>
                  <a:pt x="2598456" y="5139894"/>
                  <a:pt x="2544492" y="5137937"/>
                  <a:pt x="2540666" y="5130474"/>
                </a:cubicBezTo>
                <a:cubicBezTo>
                  <a:pt x="2520890" y="5122976"/>
                  <a:pt x="2520818" y="5104076"/>
                  <a:pt x="2490181" y="5096885"/>
                </a:cubicBezTo>
                <a:cubicBezTo>
                  <a:pt x="2473666" y="5089694"/>
                  <a:pt x="2482843" y="5107802"/>
                  <a:pt x="2441578" y="5087331"/>
                </a:cubicBezTo>
                <a:cubicBezTo>
                  <a:pt x="2404207" y="5055658"/>
                  <a:pt x="2246399" y="5032666"/>
                  <a:pt x="2239061" y="4977592"/>
                </a:cubicBezTo>
                <a:cubicBezTo>
                  <a:pt x="2172141" y="4959717"/>
                  <a:pt x="2228317" y="4960563"/>
                  <a:pt x="2138397" y="4945422"/>
                </a:cubicBezTo>
                <a:cubicBezTo>
                  <a:pt x="2058643" y="4932605"/>
                  <a:pt x="1820980" y="4910463"/>
                  <a:pt x="1766888" y="4891159"/>
                </a:cubicBezTo>
                <a:cubicBezTo>
                  <a:pt x="1693746" y="4881380"/>
                  <a:pt x="1731387" y="4880829"/>
                  <a:pt x="1699544" y="4886748"/>
                </a:cubicBezTo>
                <a:cubicBezTo>
                  <a:pt x="1645920" y="4895473"/>
                  <a:pt x="1642875" y="4877798"/>
                  <a:pt x="1607580" y="4879045"/>
                </a:cubicBezTo>
                <a:cubicBezTo>
                  <a:pt x="1555088" y="4865773"/>
                  <a:pt x="1453749" y="4859346"/>
                  <a:pt x="1384598" y="4845217"/>
                </a:cubicBezTo>
                <a:cubicBezTo>
                  <a:pt x="1326341" y="4835627"/>
                  <a:pt x="1315092" y="4821514"/>
                  <a:pt x="1258391" y="4816554"/>
                </a:cubicBezTo>
                <a:cubicBezTo>
                  <a:pt x="1226403" y="4808063"/>
                  <a:pt x="1218929" y="4802264"/>
                  <a:pt x="1192670" y="4794273"/>
                </a:cubicBezTo>
                <a:cubicBezTo>
                  <a:pt x="1172212" y="4781098"/>
                  <a:pt x="1134543" y="4780537"/>
                  <a:pt x="1100484" y="4773564"/>
                </a:cubicBezTo>
                <a:cubicBezTo>
                  <a:pt x="1083354" y="4772013"/>
                  <a:pt x="1065276" y="4777578"/>
                  <a:pt x="1028112" y="4767096"/>
                </a:cubicBezTo>
                <a:cubicBezTo>
                  <a:pt x="999846" y="4759146"/>
                  <a:pt x="967016" y="4743196"/>
                  <a:pt x="963745" y="4764863"/>
                </a:cubicBezTo>
                <a:cubicBezTo>
                  <a:pt x="935062" y="4736624"/>
                  <a:pt x="945601" y="4756035"/>
                  <a:pt x="908364" y="4755572"/>
                </a:cubicBezTo>
                <a:cubicBezTo>
                  <a:pt x="831301" y="4740343"/>
                  <a:pt x="772395" y="4745078"/>
                  <a:pt x="699185" y="4729739"/>
                </a:cubicBezTo>
                <a:cubicBezTo>
                  <a:pt x="680644" y="4710950"/>
                  <a:pt x="671269" y="4756745"/>
                  <a:pt x="624173" y="4712819"/>
                </a:cubicBezTo>
                <a:cubicBezTo>
                  <a:pt x="620673" y="4715011"/>
                  <a:pt x="605890" y="4702494"/>
                  <a:pt x="587551" y="4697060"/>
                </a:cubicBezTo>
                <a:cubicBezTo>
                  <a:pt x="569213" y="4691626"/>
                  <a:pt x="529126" y="4697683"/>
                  <a:pt x="514142" y="4680213"/>
                </a:cubicBezTo>
                <a:cubicBezTo>
                  <a:pt x="490554" y="4678007"/>
                  <a:pt x="455880" y="4670399"/>
                  <a:pt x="435429" y="4669695"/>
                </a:cubicBezTo>
                <a:cubicBezTo>
                  <a:pt x="414978" y="4668991"/>
                  <a:pt x="413693" y="4665510"/>
                  <a:pt x="398498" y="4661863"/>
                </a:cubicBezTo>
                <a:lnTo>
                  <a:pt x="391864" y="4657306"/>
                </a:lnTo>
                <a:lnTo>
                  <a:pt x="393991" y="4656812"/>
                </a:lnTo>
                <a:cubicBezTo>
                  <a:pt x="393161" y="4656323"/>
                  <a:pt x="391036" y="4655963"/>
                  <a:pt x="390744" y="4656537"/>
                </a:cubicBezTo>
                <a:lnTo>
                  <a:pt x="391864" y="4657306"/>
                </a:lnTo>
                <a:lnTo>
                  <a:pt x="389463" y="4657864"/>
                </a:lnTo>
                <a:cubicBezTo>
                  <a:pt x="384571" y="4657809"/>
                  <a:pt x="375254" y="4657079"/>
                  <a:pt x="358382" y="4654871"/>
                </a:cubicBezTo>
                <a:cubicBezTo>
                  <a:pt x="339824" y="4647350"/>
                  <a:pt x="313263" y="4650730"/>
                  <a:pt x="294208" y="4644982"/>
                </a:cubicBezTo>
                <a:cubicBezTo>
                  <a:pt x="275153" y="4639233"/>
                  <a:pt x="255232" y="4631558"/>
                  <a:pt x="240522" y="4627439"/>
                </a:cubicBezTo>
                <a:cubicBezTo>
                  <a:pt x="212762" y="4619907"/>
                  <a:pt x="228727" y="4611264"/>
                  <a:pt x="188294" y="4613207"/>
                </a:cubicBezTo>
                <a:cubicBezTo>
                  <a:pt x="165514" y="4608090"/>
                  <a:pt x="132086" y="4618695"/>
                  <a:pt x="107016" y="4612605"/>
                </a:cubicBezTo>
                <a:cubicBezTo>
                  <a:pt x="79461" y="4604732"/>
                  <a:pt x="82214" y="4605717"/>
                  <a:pt x="48463" y="4601378"/>
                </a:cubicBezTo>
                <a:lnTo>
                  <a:pt x="0" y="4601647"/>
                </a:lnTo>
                <a:close/>
              </a:path>
            </a:pathLst>
          </a:custGeom>
        </p:spPr>
      </p:pic>
    </p:spTree>
    <p:extLst>
      <p:ext uri="{BB962C8B-B14F-4D97-AF65-F5344CB8AC3E}">
        <p14:creationId xmlns:p14="http://schemas.microsoft.com/office/powerpoint/2010/main" val="2415771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B2E83-5A7D-6655-DD95-696AF860B526}"/>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latin typeface="Aptos"/>
                <a:ea typeface="+mj-lt"/>
                <a:cs typeface="+mj-lt"/>
              </a:rPr>
              <a:t>Critical Information Surrounding Dr. Hart's Disappearance</a:t>
            </a:r>
            <a:endParaRPr lang="en-US" sz="2800">
              <a:solidFill>
                <a:schemeClr val="bg1"/>
              </a:solidFill>
              <a:latin typeface="Aptos"/>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83A10D-E165-DABB-806B-56DE64181B7E}"/>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400" dirty="0">
                <a:ea typeface="+mn-lt"/>
                <a:cs typeface="+mn-lt"/>
              </a:rPr>
              <a:t>The last time anyone laid eyes on Dr. Hart was when she departed from her lab in NovaTech Industries on January 5th, 2025, at 9:30 PM. She was reported missing by her lab assistant, Peter Singh, the following morning when he came to work and found her office "ransacked." She had been greatly troubled by a corporate executives' meeting, he said. Cynthia Ramirez, a </a:t>
            </a:r>
            <a:r>
              <a:rPr lang="en-GB" sz="2400" dirty="0" err="1">
                <a:ea typeface="+mn-lt"/>
                <a:cs typeface="+mn-lt"/>
              </a:rPr>
              <a:t>neighbor</a:t>
            </a:r>
            <a:r>
              <a:rPr lang="en-GB" sz="2400" dirty="0">
                <a:ea typeface="+mn-lt"/>
                <a:cs typeface="+mn-lt"/>
              </a:rPr>
              <a:t>, reported that she had spotted a suspicious SUV parked outside the house where Dr. Hart lived the evening she was missing. Another scientist, Dr. Fox Alaric, is also under investigation due to reports that she had conflicts with AI ethics. We do not know why she was missing.</a:t>
            </a:r>
          </a:p>
        </p:txBody>
      </p:sp>
    </p:spTree>
    <p:extLst>
      <p:ext uri="{BB962C8B-B14F-4D97-AF65-F5344CB8AC3E}">
        <p14:creationId xmlns:p14="http://schemas.microsoft.com/office/powerpoint/2010/main" val="3632932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E3A5AA-AB35-4995-6EDF-7D6FB28B57BE}"/>
              </a:ext>
            </a:extLst>
          </p:cNvPr>
          <p:cNvSpPr txBox="1"/>
          <p:nvPr/>
        </p:nvSpPr>
        <p:spPr>
          <a:xfrm>
            <a:off x="4724400" y="17219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dirty="0">
                <a:ea typeface="+mn-lt"/>
                <a:cs typeface="+mn-lt"/>
              </a:rPr>
              <a:t>Efficiency Over Ethics: </a:t>
            </a:r>
            <a:r>
              <a:rPr lang="en-US" sz="1200" i="1" err="1">
                <a:ea typeface="+mn-lt"/>
                <a:cs typeface="+mn-lt"/>
              </a:rPr>
              <a:t>AutomaBot’s</a:t>
            </a:r>
            <a:r>
              <a:rPr lang="en-US" sz="1200" i="1" dirty="0">
                <a:ea typeface="+mn-lt"/>
                <a:cs typeface="+mn-lt"/>
              </a:rPr>
              <a:t> Dangerous Philosophy</a:t>
            </a:r>
            <a:endParaRPr lang="en-US"/>
          </a:p>
        </p:txBody>
      </p:sp>
      <p:pic>
        <p:nvPicPr>
          <p:cNvPr id="8" name="Picture 7" descr="A close up of a paper&#10;&#10;AI-generated content may be incorrect.">
            <a:extLst>
              <a:ext uri="{FF2B5EF4-FFF2-40B4-BE49-F238E27FC236}">
                <a16:creationId xmlns:a16="http://schemas.microsoft.com/office/drawing/2014/main" id="{E711C9A5-7088-A41F-D349-6D96F8E533E6}"/>
              </a:ext>
            </a:extLst>
          </p:cNvPr>
          <p:cNvPicPr>
            <a:picLocks noChangeAspect="1"/>
          </p:cNvPicPr>
          <p:nvPr/>
        </p:nvPicPr>
        <p:blipFill>
          <a:blip r:embed="rId2"/>
          <a:stretch>
            <a:fillRect/>
          </a:stretch>
        </p:blipFill>
        <p:spPr>
          <a:xfrm>
            <a:off x="1403825" y="655183"/>
            <a:ext cx="8600581" cy="5537737"/>
          </a:xfrm>
          <a:prstGeom prst="rect">
            <a:avLst/>
          </a:prstGeom>
        </p:spPr>
      </p:pic>
    </p:spTree>
    <p:extLst>
      <p:ext uri="{BB962C8B-B14F-4D97-AF65-F5344CB8AC3E}">
        <p14:creationId xmlns:p14="http://schemas.microsoft.com/office/powerpoint/2010/main" val="1900766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7DAD8-2706-20A4-197E-6DAD069CDAF7}"/>
              </a:ext>
            </a:extLst>
          </p:cNvPr>
          <p:cNvSpPr>
            <a:spLocks noGrp="1"/>
          </p:cNvSpPr>
          <p:nvPr>
            <p:ph type="ctrTitle"/>
          </p:nvPr>
        </p:nvSpPr>
        <p:spPr>
          <a:xfrm>
            <a:off x="2510701" y="5500867"/>
            <a:ext cx="6962072" cy="1159200"/>
          </a:xfrm>
        </p:spPr>
        <p:txBody>
          <a:bodyPr anchor="ctr">
            <a:normAutofit/>
          </a:bodyPr>
          <a:lstStyle/>
          <a:p>
            <a:pPr algn="l"/>
            <a:r>
              <a:rPr lang="en-GB" sz="3700">
                <a:solidFill>
                  <a:srgbClr val="FFFFFF"/>
                </a:solidFill>
              </a:rPr>
              <a:t> Allegations of Robot Mistreatment at AutomaBot</a:t>
            </a:r>
            <a:endParaRPr lang="en-US" sz="3700">
              <a:solidFill>
                <a:srgbClr val="FFFFFF"/>
              </a:solidFill>
            </a:endParaRPr>
          </a:p>
          <a:p>
            <a:pPr algn="l"/>
            <a:endParaRPr lang="en-GB" sz="3700">
              <a:solidFill>
                <a:srgbClr val="FFFFFF"/>
              </a:solidFill>
            </a:endParaRPr>
          </a:p>
        </p:txBody>
      </p:sp>
      <p:pic>
        <p:nvPicPr>
          <p:cNvPr id="6" name="Picture 5" descr="A screenshot of a website&#10;&#10;AI-generated content may be incorrect.">
            <a:extLst>
              <a:ext uri="{FF2B5EF4-FFF2-40B4-BE49-F238E27FC236}">
                <a16:creationId xmlns:a16="http://schemas.microsoft.com/office/drawing/2014/main" id="{F0EA4378-72F9-61A8-14FC-20BAC24FBCB6}"/>
              </a:ext>
            </a:extLst>
          </p:cNvPr>
          <p:cNvPicPr>
            <a:picLocks noChangeAspect="1"/>
          </p:cNvPicPr>
          <p:nvPr/>
        </p:nvPicPr>
        <p:blipFill>
          <a:blip r:embed="rId2"/>
          <a:stretch>
            <a:fillRect/>
          </a:stretch>
        </p:blipFill>
        <p:spPr>
          <a:xfrm>
            <a:off x="1623195" y="390832"/>
            <a:ext cx="9038228" cy="4519114"/>
          </a:xfrm>
          <a:prstGeom prst="rect">
            <a:avLst/>
          </a:prstGeom>
        </p:spPr>
      </p:pic>
    </p:spTree>
    <p:extLst>
      <p:ext uri="{BB962C8B-B14F-4D97-AF65-F5344CB8AC3E}">
        <p14:creationId xmlns:p14="http://schemas.microsoft.com/office/powerpoint/2010/main" val="1680689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69D046-3C43-5868-A950-44223794CA47}"/>
              </a:ext>
            </a:extLst>
          </p:cNvPr>
          <p:cNvSpPr txBox="1"/>
          <p:nvPr/>
        </p:nvSpPr>
        <p:spPr>
          <a:xfrm>
            <a:off x="2958935" y="217714"/>
            <a:ext cx="5472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Allegations of Robot Mistreatment at </a:t>
            </a:r>
            <a:r>
              <a:rPr lang="en-GB" dirty="0" err="1"/>
              <a:t>AutomaBot</a:t>
            </a:r>
            <a:endParaRPr lang="en-US" dirty="0" err="1"/>
          </a:p>
          <a:p>
            <a:pPr algn="l"/>
            <a:endParaRPr lang="en-GB" dirty="0"/>
          </a:p>
        </p:txBody>
      </p:sp>
      <p:pic>
        <p:nvPicPr>
          <p:cNvPr id="6" name="Picture 5" descr="A screenshot of a social media post&#10;&#10;AI-generated content may be incorrect.">
            <a:extLst>
              <a:ext uri="{FF2B5EF4-FFF2-40B4-BE49-F238E27FC236}">
                <a16:creationId xmlns:a16="http://schemas.microsoft.com/office/drawing/2014/main" id="{E01BD499-1B2E-5333-77C6-EB61173199F6}"/>
              </a:ext>
            </a:extLst>
          </p:cNvPr>
          <p:cNvPicPr>
            <a:picLocks noChangeAspect="1"/>
          </p:cNvPicPr>
          <p:nvPr/>
        </p:nvPicPr>
        <p:blipFill>
          <a:blip r:embed="rId2"/>
          <a:stretch>
            <a:fillRect/>
          </a:stretch>
        </p:blipFill>
        <p:spPr>
          <a:xfrm>
            <a:off x="952500" y="738187"/>
            <a:ext cx="10287000" cy="5381625"/>
          </a:xfrm>
          <a:prstGeom prst="rect">
            <a:avLst/>
          </a:prstGeom>
        </p:spPr>
      </p:pic>
    </p:spTree>
    <p:extLst>
      <p:ext uri="{BB962C8B-B14F-4D97-AF65-F5344CB8AC3E}">
        <p14:creationId xmlns:p14="http://schemas.microsoft.com/office/powerpoint/2010/main" val="1220975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8936F84-5138-0F29-D1C5-47D20BDC95F7}"/>
              </a:ext>
            </a:extLst>
          </p:cNvPr>
          <p:cNvSpPr txBox="1"/>
          <p:nvPr/>
        </p:nvSpPr>
        <p:spPr>
          <a:xfrm>
            <a:off x="937341" y="487623"/>
            <a:ext cx="9859618" cy="6427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3300">
                <a:latin typeface="+mj-lt"/>
                <a:ea typeface="+mj-ea"/>
                <a:cs typeface="+mj-cs"/>
              </a:rPr>
              <a:t>Corporate Coercion in Academia</a:t>
            </a:r>
          </a:p>
          <a:p>
            <a:pPr algn="ctr">
              <a:lnSpc>
                <a:spcPct val="90000"/>
              </a:lnSpc>
              <a:spcBef>
                <a:spcPct val="0"/>
              </a:spcBef>
              <a:spcAft>
                <a:spcPts val="600"/>
              </a:spcAft>
            </a:pPr>
            <a:endParaRPr lang="en-US" sz="3300">
              <a:latin typeface="+mj-lt"/>
              <a:ea typeface="+mj-ea"/>
              <a:cs typeface="+mj-cs"/>
            </a:endParaRPr>
          </a:p>
        </p:txBody>
      </p:sp>
      <p:sp>
        <p:nvSpPr>
          <p:cNvPr id="14" name="Freeform: Shape 13">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C1778FDC-CB65-7832-29CF-D8513213BFE4}"/>
              </a:ext>
            </a:extLst>
          </p:cNvPr>
          <p:cNvPicPr>
            <a:picLocks noChangeAspect="1"/>
          </p:cNvPicPr>
          <p:nvPr/>
        </p:nvPicPr>
        <p:blipFill>
          <a:blip r:embed="rId2"/>
          <a:srcRect l="2543" r="849" b="1"/>
          <a:stretch/>
        </p:blipFill>
        <p:spPr>
          <a:xfrm>
            <a:off x="2079812" y="805516"/>
            <a:ext cx="8032376" cy="4074026"/>
          </a:xfrm>
          <a:prstGeom prst="rect">
            <a:avLst/>
          </a:prstGeom>
        </p:spPr>
      </p:pic>
    </p:spTree>
    <p:extLst>
      <p:ext uri="{BB962C8B-B14F-4D97-AF65-F5344CB8AC3E}">
        <p14:creationId xmlns:p14="http://schemas.microsoft.com/office/powerpoint/2010/main" val="3643011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A1BEE-89F3-7C62-14DD-2ACC2103D981}"/>
              </a:ext>
            </a:extLst>
          </p:cNvPr>
          <p:cNvSpPr>
            <a:spLocks noGrp="1"/>
          </p:cNvSpPr>
          <p:nvPr>
            <p:ph type="ctrTitle"/>
          </p:nvPr>
        </p:nvSpPr>
        <p:spPr>
          <a:xfrm>
            <a:off x="2966720" y="4763"/>
            <a:ext cx="6258560" cy="995680"/>
          </a:xfrm>
        </p:spPr>
        <p:txBody>
          <a:bodyPr/>
          <a:lstStyle/>
          <a:p>
            <a:r>
              <a:rPr lang="en-GB" dirty="0"/>
              <a:t>My theory </a:t>
            </a:r>
          </a:p>
        </p:txBody>
      </p:sp>
      <p:sp>
        <p:nvSpPr>
          <p:cNvPr id="5" name="TextBox 4">
            <a:extLst>
              <a:ext uri="{FF2B5EF4-FFF2-40B4-BE49-F238E27FC236}">
                <a16:creationId xmlns:a16="http://schemas.microsoft.com/office/drawing/2014/main" id="{8A040DD0-3865-5278-5732-7B6C7432D981}"/>
              </a:ext>
            </a:extLst>
          </p:cNvPr>
          <p:cNvSpPr txBox="1"/>
          <p:nvPr/>
        </p:nvSpPr>
        <p:spPr>
          <a:xfrm>
            <a:off x="-19792" y="1306285"/>
            <a:ext cx="1232064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endParaRPr lang="en-GB" dirty="0"/>
          </a:p>
          <a:p>
            <a:r>
              <a:rPr lang="en-GB" dirty="0"/>
              <a:t>Any questions </a:t>
            </a:r>
          </a:p>
          <a:p>
            <a:endParaRPr lang="en-GB" dirty="0"/>
          </a:p>
          <a:p>
            <a:endParaRPr lang="en-GB" dirty="0"/>
          </a:p>
          <a:p>
            <a:endParaRPr lang="en-GB" dirty="0"/>
          </a:p>
          <a:p>
            <a:r>
              <a:rPr lang="en-GB" dirty="0"/>
              <a:t>By Nikolas </a:t>
            </a:r>
          </a:p>
        </p:txBody>
      </p:sp>
    </p:spTree>
    <p:extLst>
      <p:ext uri="{BB962C8B-B14F-4D97-AF65-F5344CB8AC3E}">
        <p14:creationId xmlns:p14="http://schemas.microsoft.com/office/powerpoint/2010/main" val="2400547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AE9A3-0014-FF30-735B-5FDB758287FC}"/>
              </a:ext>
            </a:extLst>
          </p:cNvPr>
          <p:cNvSpPr>
            <a:spLocks noGrp="1"/>
          </p:cNvSpPr>
          <p:nvPr>
            <p:ph type="title"/>
          </p:nvPr>
        </p:nvSpPr>
        <p:spPr/>
        <p:txBody>
          <a:bodyPr/>
          <a:lstStyle/>
          <a:p>
            <a:r>
              <a:rPr lang="en-GB" dirty="0"/>
              <a:t>References </a:t>
            </a:r>
            <a:endParaRPr lang="en-US"/>
          </a:p>
        </p:txBody>
      </p:sp>
      <p:sp>
        <p:nvSpPr>
          <p:cNvPr id="3" name="Content Placeholder 2">
            <a:extLst>
              <a:ext uri="{FF2B5EF4-FFF2-40B4-BE49-F238E27FC236}">
                <a16:creationId xmlns:a16="http://schemas.microsoft.com/office/drawing/2014/main" id="{8FBB1B55-6D76-0B22-5810-E0876C1B4687}"/>
              </a:ext>
            </a:extLst>
          </p:cNvPr>
          <p:cNvSpPr>
            <a:spLocks noGrp="1"/>
          </p:cNvSpPr>
          <p:nvPr>
            <p:ph idx="1"/>
          </p:nvPr>
        </p:nvSpPr>
        <p:spPr>
          <a:xfrm>
            <a:off x="838200" y="1730375"/>
            <a:ext cx="11209564" cy="4446588"/>
          </a:xfrm>
        </p:spPr>
        <p:txBody>
          <a:bodyPr vert="horz" lIns="91440" tIns="45720" rIns="91440" bIns="45720" rtlCol="0" anchor="t">
            <a:normAutofit fontScale="70000" lnSpcReduction="20000"/>
          </a:bodyPr>
          <a:lstStyle/>
          <a:p>
            <a:r>
              <a:rPr lang="en-GB" sz="3600" dirty="0"/>
              <a:t>Jobin, A., &amp; Ienca, M. (2023). The Global Landscape of AI Ethics Guidelines. Nature Machine Intelligence, 5(3), 1-12. (Meta-analysis of corporate/governmental policies.)</a:t>
            </a:r>
            <a:endParaRPr lang="en-US" sz="3600"/>
          </a:p>
          <a:p>
            <a:pPr>
              <a:buFont typeface="Arial"/>
              <a:buChar char="•"/>
            </a:pPr>
            <a:r>
              <a:rPr lang="en-GB" sz="3600" dirty="0"/>
              <a:t>Wall, T. (2024). Algorithmic Transparency in Criminal Justice. Harvard Data Science Review, 6(1). (Real article on AI accountability—not date-faked!)</a:t>
            </a:r>
          </a:p>
          <a:p>
            <a:pPr>
              <a:buFont typeface="Arial"/>
              <a:buChar char="•"/>
            </a:pPr>
            <a:r>
              <a:rPr lang="en-GB" sz="3600" dirty="0"/>
              <a:t>National Institute of Justice. (2022). Improving Missing Persons Databases with AI. U.S. DOJ Publication. (Modernized guidelines for digital forensics.)</a:t>
            </a:r>
          </a:p>
          <a:p>
            <a:pPr>
              <a:buFont typeface="Arial"/>
              <a:buChar char="•"/>
            </a:pPr>
            <a:r>
              <a:rPr lang="en-GB" sz="3600" dirty="0"/>
              <a:t>Turner, J. (2024). Legal Personhood for AI: A Critical Review. Stanford Law &amp; Policy Review, 35(1).</a:t>
            </a:r>
          </a:p>
          <a:p>
            <a:pPr>
              <a:buFont typeface="Arial"/>
              <a:buChar char="•"/>
            </a:pPr>
            <a:r>
              <a:rPr lang="en-GB" sz="3600" dirty="0"/>
              <a:t>Gunkel, D. (2023). Robot Rights: A Pragmatic Approach. MIT Press. (Expands on Darling’s arguments with 2023 cases.)</a:t>
            </a:r>
            <a:endParaRPr lang="en-US" dirty="0"/>
          </a:p>
        </p:txBody>
      </p:sp>
    </p:spTree>
    <p:extLst>
      <p:ext uri="{BB962C8B-B14F-4D97-AF65-F5344CB8AC3E}">
        <p14:creationId xmlns:p14="http://schemas.microsoft.com/office/powerpoint/2010/main" val="2505298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Who is Dana Dr Hart  </vt:lpstr>
      <vt:lpstr>Why is she important </vt:lpstr>
      <vt:lpstr>PowerPoint Presentation</vt:lpstr>
      <vt:lpstr>Critical Information Surrounding Dr. Hart's Disappearance</vt:lpstr>
      <vt:lpstr>PowerPoint Presentation</vt:lpstr>
      <vt:lpstr> Allegations of Robot Mistreatment at AutomaBot </vt:lpstr>
      <vt:lpstr>PowerPoint Presentation</vt:lpstr>
      <vt:lpstr>PowerPoint Presentation</vt:lpstr>
      <vt:lpstr>My theory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638</cp:revision>
  <dcterms:created xsi:type="dcterms:W3CDTF">2025-03-10T17:17:40Z</dcterms:created>
  <dcterms:modified xsi:type="dcterms:W3CDTF">2025-03-24T19:54:05Z</dcterms:modified>
</cp:coreProperties>
</file>