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70" r:id="rId9"/>
    <p:sldId id="271" r:id="rId10"/>
    <p:sldId id="266" r:id="rId11"/>
    <p:sldId id="267" r:id="rId12"/>
    <p:sldId id="268" r:id="rId13"/>
    <p:sldId id="269" r:id="rId14"/>
  </p:sldIdLst>
  <p:sldSz cx="18288000" cy="10287000"/>
  <p:notesSz cx="6889750" cy="10021888"/>
  <p:embeddedFontLst>
    <p:embeddedFont>
      <p:font typeface="Arial MT Pro" panose="020B0604020202020204" charset="0"/>
      <p:regular r:id="rId16"/>
    </p:embeddedFont>
    <p:embeddedFont>
      <p:font typeface="Arial MT Pro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D3F0F1"/>
    <a:srgbClr val="D5EFDA"/>
    <a:srgbClr val="13D3F9"/>
    <a:srgbClr val="CCFFCC"/>
    <a:srgbClr val="69A3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1" d="100"/>
          <a:sy n="61" d="100"/>
        </p:scale>
        <p:origin x="104"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9F70FB-DB44-4477-96F4-9E5466C55AD0}"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1AF2D1A9-8491-4645-9FAB-2AC669D7BAE9}">
      <dgm:prSet/>
      <dgm:spPr>
        <a:solidFill>
          <a:srgbClr val="69A36F"/>
        </a:solidFill>
      </dgm:spPr>
      <dgm:t>
        <a:bodyPr/>
        <a:lstStyle/>
        <a:p>
          <a:r>
            <a:rPr lang="en-GB" b="1" i="1"/>
            <a:t>Holistic health and wellbeing </a:t>
          </a:r>
          <a:endParaRPr lang="en-US"/>
        </a:p>
      </dgm:t>
    </dgm:pt>
    <dgm:pt modelId="{381F351D-37EE-481D-ACB5-14C6C77F3DB8}" type="parTrans" cxnId="{E9773EB9-F048-4885-8BD4-1F89AB0EE706}">
      <dgm:prSet/>
      <dgm:spPr/>
      <dgm:t>
        <a:bodyPr/>
        <a:lstStyle/>
        <a:p>
          <a:endParaRPr lang="en-US"/>
        </a:p>
      </dgm:t>
    </dgm:pt>
    <dgm:pt modelId="{CE3A4017-C125-4526-8312-F7F000F3807F}" type="sibTrans" cxnId="{E9773EB9-F048-4885-8BD4-1F89AB0EE706}">
      <dgm:prSet/>
      <dgm:spPr/>
      <dgm:t>
        <a:bodyPr/>
        <a:lstStyle/>
        <a:p>
          <a:endParaRPr lang="en-US"/>
        </a:p>
      </dgm:t>
    </dgm:pt>
    <dgm:pt modelId="{19D21F68-612F-400E-AEB8-AAE661D6F56F}">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Health and well-being are interconnected and influenced by multiple factors — physical, mental, social, and environmental (Department of Health, 2014).</a:t>
          </a:r>
          <a:endParaRPr lang="en-US" sz="2000" dirty="0">
            <a:latin typeface="Arial" panose="020B0604020202020204" pitchFamily="34" charset="0"/>
            <a:cs typeface="Arial" panose="020B0604020202020204" pitchFamily="34" charset="0"/>
          </a:endParaRPr>
        </a:p>
      </dgm:t>
    </dgm:pt>
    <dgm:pt modelId="{0372E384-3B73-4DE9-8A33-0313C83CFF30}" type="parTrans" cxnId="{6ECB187C-E8A2-4A02-9B04-AE033DA1B6CD}">
      <dgm:prSet/>
      <dgm:spPr/>
      <dgm:t>
        <a:bodyPr/>
        <a:lstStyle/>
        <a:p>
          <a:endParaRPr lang="en-US"/>
        </a:p>
      </dgm:t>
    </dgm:pt>
    <dgm:pt modelId="{F84B9732-F961-4CF5-93F6-AC532B1E8C2A}" type="sibTrans" cxnId="{6ECB187C-E8A2-4A02-9B04-AE033DA1B6CD}">
      <dgm:prSet/>
      <dgm:spPr/>
      <dgm:t>
        <a:bodyPr/>
        <a:lstStyle/>
        <a:p>
          <a:endParaRPr lang="en-US"/>
        </a:p>
      </dgm:t>
    </dgm:pt>
    <dgm:pt modelId="{395F4B24-E9A7-48D9-84DD-0CC8ADE471F6}">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Modern healthcare increasingly adopts a holistic approach, focusing not only on treating illness but also on promoting overall wellbeing and quality of life.</a:t>
          </a:r>
          <a:endParaRPr lang="en-US" sz="2000" dirty="0">
            <a:latin typeface="Arial" panose="020B0604020202020204" pitchFamily="34" charset="0"/>
            <a:cs typeface="Arial" panose="020B0604020202020204" pitchFamily="34" charset="0"/>
          </a:endParaRPr>
        </a:p>
      </dgm:t>
    </dgm:pt>
    <dgm:pt modelId="{18195242-3CA8-46ED-8C34-9340423655C8}" type="parTrans" cxnId="{BD34DB2C-C89F-4B3C-A44D-ECBF81E60F7B}">
      <dgm:prSet/>
      <dgm:spPr/>
      <dgm:t>
        <a:bodyPr/>
        <a:lstStyle/>
        <a:p>
          <a:endParaRPr lang="en-US"/>
        </a:p>
      </dgm:t>
    </dgm:pt>
    <dgm:pt modelId="{4AB7C45B-B271-4262-A9E1-0FC019A7DB8B}" type="sibTrans" cxnId="{BD34DB2C-C89F-4B3C-A44D-ECBF81E60F7B}">
      <dgm:prSet/>
      <dgm:spPr/>
      <dgm:t>
        <a:bodyPr/>
        <a:lstStyle/>
        <a:p>
          <a:endParaRPr lang="en-US"/>
        </a:p>
      </dgm:t>
    </dgm:pt>
    <dgm:pt modelId="{AD34F959-7473-4545-92C2-F84799DAA5FD}">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Integrating social and environmental determinants into policy makes well-being central to sustainable development (Nunes et al., 2016).</a:t>
          </a:r>
          <a:endParaRPr lang="en-US" sz="2000" dirty="0">
            <a:latin typeface="Arial" panose="020B0604020202020204" pitchFamily="34" charset="0"/>
            <a:cs typeface="Arial" panose="020B0604020202020204" pitchFamily="34" charset="0"/>
          </a:endParaRPr>
        </a:p>
      </dgm:t>
    </dgm:pt>
    <dgm:pt modelId="{1A1AFC5B-2799-4F02-ABAF-A57E9046AC89}" type="parTrans" cxnId="{23FCF1DA-8B50-413F-B12E-87791CAB7AF4}">
      <dgm:prSet/>
      <dgm:spPr/>
      <dgm:t>
        <a:bodyPr/>
        <a:lstStyle/>
        <a:p>
          <a:endParaRPr lang="en-US"/>
        </a:p>
      </dgm:t>
    </dgm:pt>
    <dgm:pt modelId="{C5F9F641-C3F1-4782-AAB3-ECEC97D8CD26}" type="sibTrans" cxnId="{23FCF1DA-8B50-413F-B12E-87791CAB7AF4}">
      <dgm:prSet/>
      <dgm:spPr/>
      <dgm:t>
        <a:bodyPr/>
        <a:lstStyle/>
        <a:p>
          <a:endParaRPr lang="en-US"/>
        </a:p>
      </dgm:t>
    </dgm:pt>
    <dgm:pt modelId="{3ACBCA5A-5A27-4783-8D2F-0BF63A3BFCF0}">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SDG 3 provides a global framework to ensure healthier lives and well-being for everyone, linking health to the wider sustainability agenda</a:t>
          </a:r>
          <a:r>
            <a:rPr lang="en-GB" sz="1700" dirty="0"/>
            <a:t>.</a:t>
          </a:r>
          <a:endParaRPr lang="en-US" sz="1700" dirty="0"/>
        </a:p>
      </dgm:t>
    </dgm:pt>
    <dgm:pt modelId="{7693A711-100C-44C7-AF6B-C80A01E64B76}" type="parTrans" cxnId="{E6BB7137-748D-4F9E-A09C-166A100A9E4D}">
      <dgm:prSet/>
      <dgm:spPr/>
      <dgm:t>
        <a:bodyPr/>
        <a:lstStyle/>
        <a:p>
          <a:endParaRPr lang="en-US"/>
        </a:p>
      </dgm:t>
    </dgm:pt>
    <dgm:pt modelId="{9E270C9D-3735-49AA-A4C2-DF6B90D8C2F1}" type="sibTrans" cxnId="{E6BB7137-748D-4F9E-A09C-166A100A9E4D}">
      <dgm:prSet/>
      <dgm:spPr/>
      <dgm:t>
        <a:bodyPr/>
        <a:lstStyle/>
        <a:p>
          <a:endParaRPr lang="en-US"/>
        </a:p>
      </dgm:t>
    </dgm:pt>
    <dgm:pt modelId="{1584234D-62F7-46F0-A1A1-3F11EFA4FD67}">
      <dgm:prSet/>
      <dgm:spPr>
        <a:solidFill>
          <a:srgbClr val="69A36F"/>
        </a:solidFill>
      </dgm:spPr>
      <dgm:t>
        <a:bodyPr/>
        <a:lstStyle/>
        <a:p>
          <a:r>
            <a:rPr lang="en-GB" b="1" i="1" dirty="0"/>
            <a:t>Approaches for integrated care</a:t>
          </a:r>
          <a:endParaRPr lang="en-US" dirty="0"/>
        </a:p>
      </dgm:t>
    </dgm:pt>
    <dgm:pt modelId="{FFB392A2-BB71-45A8-BF81-E8AD7728E855}" type="parTrans" cxnId="{B077FFA3-987E-4FCF-BEAC-CFCED9231BC3}">
      <dgm:prSet/>
      <dgm:spPr/>
      <dgm:t>
        <a:bodyPr/>
        <a:lstStyle/>
        <a:p>
          <a:endParaRPr lang="en-US"/>
        </a:p>
      </dgm:t>
    </dgm:pt>
    <dgm:pt modelId="{E5D8D782-C945-4AA8-B813-7EDC5CEE0EC3}" type="sibTrans" cxnId="{B077FFA3-987E-4FCF-BEAC-CFCED9231BC3}">
      <dgm:prSet/>
      <dgm:spPr/>
      <dgm:t>
        <a:bodyPr/>
        <a:lstStyle/>
        <a:p>
          <a:endParaRPr lang="en-US"/>
        </a:p>
      </dgm:t>
    </dgm:pt>
    <dgm:pt modelId="{8A9DB440-DF3C-4694-A9F4-5E747F86025B}">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Several national and international initiatives have been introduced to implement this holistic approach:</a:t>
          </a:r>
          <a:endParaRPr lang="en-US" sz="2000" dirty="0">
            <a:latin typeface="Arial" panose="020B0604020202020204" pitchFamily="34" charset="0"/>
            <a:cs typeface="Arial" panose="020B0604020202020204" pitchFamily="34" charset="0"/>
          </a:endParaRPr>
        </a:p>
      </dgm:t>
    </dgm:pt>
    <dgm:pt modelId="{D39344EA-5E4C-4195-B9C5-8FADF6468B08}" type="parTrans" cxnId="{27434F9D-4FB2-45A0-9B2C-3D7C57E0B0A0}">
      <dgm:prSet/>
      <dgm:spPr/>
      <dgm:t>
        <a:bodyPr/>
        <a:lstStyle/>
        <a:p>
          <a:endParaRPr lang="en-US"/>
        </a:p>
      </dgm:t>
    </dgm:pt>
    <dgm:pt modelId="{22D89D76-A412-41DD-875A-ADD58EE6AF21}" type="sibTrans" cxnId="{27434F9D-4FB2-45A0-9B2C-3D7C57E0B0A0}">
      <dgm:prSet/>
      <dgm:spPr/>
      <dgm:t>
        <a:bodyPr/>
        <a:lstStyle/>
        <a:p>
          <a:endParaRPr lang="en-US"/>
        </a:p>
      </dgm:t>
    </dgm:pt>
    <dgm:pt modelId="{F8F92B54-871D-43C1-97B2-20C161421432}">
      <dgm:prSet custT="1"/>
      <dgm:spPr>
        <a:solidFill>
          <a:srgbClr val="D5EFDA">
            <a:alpha val="90000"/>
          </a:srgbClr>
        </a:solidFill>
      </dgm:spPr>
      <dgm:t>
        <a:bodyPr/>
        <a:lstStyle/>
        <a:p>
          <a:r>
            <a:rPr lang="en-GB" sz="2000" b="1" i="1" dirty="0">
              <a:latin typeface="Arial" panose="020B0604020202020204" pitchFamily="34" charset="0"/>
              <a:cs typeface="Arial" panose="020B0604020202020204" pitchFamily="34" charset="0"/>
            </a:rPr>
            <a:t>WHO’s “Health in All Policies</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aims to ensure that all sectors collaborate to make decisions that improve population health, promote equity, and minimise harmful impacts on wellbeing. This approach recognises that health is influenced by factors beyond healthcare, such as education, housing, transport, and the environment (Green et al., 2021).</a:t>
          </a:r>
          <a:endParaRPr lang="en-US" sz="2000" dirty="0">
            <a:latin typeface="Arial" panose="020B0604020202020204" pitchFamily="34" charset="0"/>
            <a:cs typeface="Arial" panose="020B0604020202020204" pitchFamily="34" charset="0"/>
          </a:endParaRPr>
        </a:p>
      </dgm:t>
    </dgm:pt>
    <dgm:pt modelId="{8EBA239F-2B73-47ED-95E4-2697DDAAABE1}" type="parTrans" cxnId="{002F91E0-49A2-4726-B9DD-41CDD95F5751}">
      <dgm:prSet/>
      <dgm:spPr/>
      <dgm:t>
        <a:bodyPr/>
        <a:lstStyle/>
        <a:p>
          <a:endParaRPr lang="en-US"/>
        </a:p>
      </dgm:t>
    </dgm:pt>
    <dgm:pt modelId="{E716F8AC-897D-4971-AA8A-97AEFB069D36}" type="sibTrans" cxnId="{002F91E0-49A2-4726-B9DD-41CDD95F5751}">
      <dgm:prSet/>
      <dgm:spPr/>
      <dgm:t>
        <a:bodyPr/>
        <a:lstStyle/>
        <a:p>
          <a:endParaRPr lang="en-US"/>
        </a:p>
      </dgm:t>
    </dgm:pt>
    <dgm:pt modelId="{B6CAD47D-98E7-4494-B538-07548F1599B2}">
      <dgm:prSet custT="1"/>
      <dgm:spPr>
        <a:solidFill>
          <a:srgbClr val="D5EFDA">
            <a:alpha val="90000"/>
          </a:srgbClr>
        </a:solidFill>
      </dgm:spPr>
      <dgm:t>
        <a:bodyPr/>
        <a:lstStyle/>
        <a:p>
          <a:r>
            <a:rPr lang="en-GB" sz="2000" b="1" i="1" dirty="0">
              <a:latin typeface="Arial" panose="020B0604020202020204" pitchFamily="34" charset="0"/>
              <a:cs typeface="Arial" panose="020B0604020202020204" pitchFamily="34" charset="0"/>
            </a:rPr>
            <a:t>Integrated Care Systems in the UK</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prioritise prevention and equity to improve health and social care outcomes. They work to unite health and care providers to deliver coordinated services and shared planning (</a:t>
          </a:r>
          <a:r>
            <a:rPr lang="en-GB" sz="2000" dirty="0">
              <a:solidFill>
                <a:schemeClr val="tx1"/>
              </a:solidFill>
              <a:latin typeface="Arial" panose="020B0604020202020204" pitchFamily="34" charset="0"/>
              <a:cs typeface="Arial" panose="020B0604020202020204" pitchFamily="34" charset="0"/>
            </a:rPr>
            <a:t>OHID, 2022</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dgm:t>
    </dgm:pt>
    <dgm:pt modelId="{C605DC6A-BA38-44EB-849A-19884F758E99}" type="parTrans" cxnId="{7A7E96DF-EA02-4C94-A22B-F7C75A3DEEC8}">
      <dgm:prSet/>
      <dgm:spPr/>
      <dgm:t>
        <a:bodyPr/>
        <a:lstStyle/>
        <a:p>
          <a:endParaRPr lang="en-US"/>
        </a:p>
      </dgm:t>
    </dgm:pt>
    <dgm:pt modelId="{F7679260-ACDE-4D93-A9CD-52818B67E4E2}" type="sibTrans" cxnId="{7A7E96DF-EA02-4C94-A22B-F7C75A3DEEC8}">
      <dgm:prSet/>
      <dgm:spPr/>
      <dgm:t>
        <a:bodyPr/>
        <a:lstStyle/>
        <a:p>
          <a:endParaRPr lang="en-US"/>
        </a:p>
      </dgm:t>
    </dgm:pt>
    <dgm:pt modelId="{629F21E1-8EFD-4058-85D9-7419417E4667}">
      <dgm:prSet/>
      <dgm:spPr>
        <a:solidFill>
          <a:srgbClr val="69A36F"/>
        </a:solidFill>
      </dgm:spPr>
      <dgm:t>
        <a:bodyPr/>
        <a:lstStyle/>
        <a:p>
          <a:r>
            <a:rPr lang="en-GB" b="1" i="1" dirty="0"/>
            <a:t>Advantages of integration in health and social care</a:t>
          </a:r>
          <a:endParaRPr lang="en-US" dirty="0"/>
        </a:p>
      </dgm:t>
    </dgm:pt>
    <dgm:pt modelId="{CC58D6D1-3E38-4118-87B6-AD1A6390838B}" type="parTrans" cxnId="{27BAD201-2695-4EFE-9BEA-12D25960FE08}">
      <dgm:prSet/>
      <dgm:spPr/>
      <dgm:t>
        <a:bodyPr/>
        <a:lstStyle/>
        <a:p>
          <a:endParaRPr lang="en-US"/>
        </a:p>
      </dgm:t>
    </dgm:pt>
    <dgm:pt modelId="{17D8427A-B595-4E94-9237-02E6E4DF9C8B}" type="sibTrans" cxnId="{27BAD201-2695-4EFE-9BEA-12D25960FE08}">
      <dgm:prSet/>
      <dgm:spPr/>
      <dgm:t>
        <a:bodyPr/>
        <a:lstStyle/>
        <a:p>
          <a:endParaRPr lang="en-US"/>
        </a:p>
      </dgm:t>
    </dgm:pt>
    <dgm:pt modelId="{CAB74C82-FAB6-491D-8164-85B01568E6F6}">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Improved health outcomes</a:t>
          </a:r>
          <a:endParaRPr lang="en-US" sz="2000" dirty="0">
            <a:latin typeface="Arial" panose="020B0604020202020204" pitchFamily="34" charset="0"/>
            <a:cs typeface="Arial" panose="020B0604020202020204" pitchFamily="34" charset="0"/>
          </a:endParaRPr>
        </a:p>
      </dgm:t>
    </dgm:pt>
    <dgm:pt modelId="{B347623E-4FA1-412D-B3DD-8630822EDFE9}" type="parTrans" cxnId="{752E068F-C33D-4DD9-AF8D-8DA2D1F096C4}">
      <dgm:prSet/>
      <dgm:spPr/>
      <dgm:t>
        <a:bodyPr/>
        <a:lstStyle/>
        <a:p>
          <a:endParaRPr lang="en-US"/>
        </a:p>
      </dgm:t>
    </dgm:pt>
    <dgm:pt modelId="{2E57178D-D00B-4F8D-B1E7-C4E2DCC8E659}" type="sibTrans" cxnId="{752E068F-C33D-4DD9-AF8D-8DA2D1F096C4}">
      <dgm:prSet/>
      <dgm:spPr/>
      <dgm:t>
        <a:bodyPr/>
        <a:lstStyle/>
        <a:p>
          <a:endParaRPr lang="en-US"/>
        </a:p>
      </dgm:t>
    </dgm:pt>
    <dgm:pt modelId="{6F719570-9075-4CCE-95DA-BD5227F6AA68}">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Enhanced quality of life</a:t>
          </a:r>
          <a:endParaRPr lang="en-US" sz="2000" dirty="0">
            <a:latin typeface="Arial" panose="020B0604020202020204" pitchFamily="34" charset="0"/>
            <a:cs typeface="Arial" panose="020B0604020202020204" pitchFamily="34" charset="0"/>
          </a:endParaRPr>
        </a:p>
      </dgm:t>
    </dgm:pt>
    <dgm:pt modelId="{00E39F7B-C4CE-49B3-8DCE-C8A3F1F9EA2D}" type="parTrans" cxnId="{8B7576E1-FEA2-4E67-B789-9879B1407C6A}">
      <dgm:prSet/>
      <dgm:spPr/>
      <dgm:t>
        <a:bodyPr/>
        <a:lstStyle/>
        <a:p>
          <a:endParaRPr lang="en-US"/>
        </a:p>
      </dgm:t>
    </dgm:pt>
    <dgm:pt modelId="{5F7AEE5F-5AF0-45BA-813D-8CBAFC294F10}" type="sibTrans" cxnId="{8B7576E1-FEA2-4E67-B789-9879B1407C6A}">
      <dgm:prSet/>
      <dgm:spPr/>
      <dgm:t>
        <a:bodyPr/>
        <a:lstStyle/>
        <a:p>
          <a:endParaRPr lang="en-US"/>
        </a:p>
      </dgm:t>
    </dgm:pt>
    <dgm:pt modelId="{D06EEB96-0BE5-420B-BC54-6C56E367AE74}">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Better prevention</a:t>
          </a:r>
          <a:endParaRPr lang="en-US" sz="2000" dirty="0">
            <a:latin typeface="Arial" panose="020B0604020202020204" pitchFamily="34" charset="0"/>
            <a:cs typeface="Arial" panose="020B0604020202020204" pitchFamily="34" charset="0"/>
          </a:endParaRPr>
        </a:p>
      </dgm:t>
    </dgm:pt>
    <dgm:pt modelId="{23E342C9-6882-4950-BAF2-22224E7F0DBA}" type="parTrans" cxnId="{DB01BDEC-CCF9-4A15-A239-E1E341A34BC0}">
      <dgm:prSet/>
      <dgm:spPr/>
      <dgm:t>
        <a:bodyPr/>
        <a:lstStyle/>
        <a:p>
          <a:endParaRPr lang="en-US"/>
        </a:p>
      </dgm:t>
    </dgm:pt>
    <dgm:pt modelId="{5818F6DD-847D-4979-8191-A0A62063A208}" type="sibTrans" cxnId="{DB01BDEC-CCF9-4A15-A239-E1E341A34BC0}">
      <dgm:prSet/>
      <dgm:spPr/>
      <dgm:t>
        <a:bodyPr/>
        <a:lstStyle/>
        <a:p>
          <a:endParaRPr lang="en-US"/>
        </a:p>
      </dgm:t>
    </dgm:pt>
    <dgm:pt modelId="{461EAA29-A38D-47E4-A9EF-22DD9C22695F}">
      <dgm:prSet custT="1"/>
      <dgm:spPr>
        <a:solidFill>
          <a:srgbClr val="D5EFDA">
            <a:alpha val="90000"/>
          </a:srgbClr>
        </a:solidFill>
      </dgm:spPr>
      <dgm:t>
        <a:bodyPr/>
        <a:lstStyle/>
        <a:p>
          <a:r>
            <a:rPr lang="en-GB" sz="2000" dirty="0">
              <a:latin typeface="Arial" panose="020B0604020202020204" pitchFamily="34" charset="0"/>
              <a:cs typeface="Arial" panose="020B0604020202020204" pitchFamily="34" charset="0"/>
            </a:rPr>
            <a:t>Person-centred care</a:t>
          </a:r>
          <a:endParaRPr lang="en-US" sz="2000" dirty="0">
            <a:latin typeface="Arial" panose="020B0604020202020204" pitchFamily="34" charset="0"/>
            <a:cs typeface="Arial" panose="020B0604020202020204" pitchFamily="34" charset="0"/>
          </a:endParaRPr>
        </a:p>
      </dgm:t>
    </dgm:pt>
    <dgm:pt modelId="{7F56553C-BB4B-4B31-AB6C-20D801389B76}" type="parTrans" cxnId="{EF834815-6517-4591-B1D1-98AF6B6414A4}">
      <dgm:prSet/>
      <dgm:spPr/>
      <dgm:t>
        <a:bodyPr/>
        <a:lstStyle/>
        <a:p>
          <a:endParaRPr lang="en-US"/>
        </a:p>
      </dgm:t>
    </dgm:pt>
    <dgm:pt modelId="{08B87E0B-16AD-40AD-84A1-37D54F8512B1}" type="sibTrans" cxnId="{EF834815-6517-4591-B1D1-98AF6B6414A4}">
      <dgm:prSet/>
      <dgm:spPr/>
      <dgm:t>
        <a:bodyPr/>
        <a:lstStyle/>
        <a:p>
          <a:endParaRPr lang="en-US"/>
        </a:p>
      </dgm:t>
    </dgm:pt>
    <dgm:pt modelId="{7C772389-0C4A-4FC2-87F8-BCF64D5A093D}" type="pres">
      <dgm:prSet presAssocID="{779F70FB-DB44-4477-96F4-9E5466C55AD0}" presName="linearFlow" presStyleCnt="0">
        <dgm:presLayoutVars>
          <dgm:dir/>
          <dgm:animLvl val="lvl"/>
          <dgm:resizeHandles val="exact"/>
        </dgm:presLayoutVars>
      </dgm:prSet>
      <dgm:spPr/>
    </dgm:pt>
    <dgm:pt modelId="{7B96BD87-EBBD-4EA6-A22C-70E97B5BD482}" type="pres">
      <dgm:prSet presAssocID="{1AF2D1A9-8491-4645-9FAB-2AC669D7BAE9}" presName="composite" presStyleCnt="0"/>
      <dgm:spPr/>
    </dgm:pt>
    <dgm:pt modelId="{71432CC3-C00E-4261-9F47-2C40181A66F1}" type="pres">
      <dgm:prSet presAssocID="{1AF2D1A9-8491-4645-9FAB-2AC669D7BAE9}" presName="parentText" presStyleLbl="alignNode1" presStyleIdx="0" presStyleCnt="3" custLinFactNeighborX="371" custLinFactNeighborY="-13293">
        <dgm:presLayoutVars>
          <dgm:chMax val="1"/>
          <dgm:bulletEnabled val="1"/>
        </dgm:presLayoutVars>
      </dgm:prSet>
      <dgm:spPr/>
    </dgm:pt>
    <dgm:pt modelId="{D9B57452-6290-4AE1-9D37-66CE88D11772}" type="pres">
      <dgm:prSet presAssocID="{1AF2D1A9-8491-4645-9FAB-2AC669D7BAE9}" presName="descendantText" presStyleLbl="alignAcc1" presStyleIdx="0" presStyleCnt="3" custScaleY="105981">
        <dgm:presLayoutVars>
          <dgm:bulletEnabled val="1"/>
        </dgm:presLayoutVars>
      </dgm:prSet>
      <dgm:spPr/>
    </dgm:pt>
    <dgm:pt modelId="{E123E805-29E1-4550-A30F-CB78A28C4360}" type="pres">
      <dgm:prSet presAssocID="{CE3A4017-C125-4526-8312-F7F000F3807F}" presName="sp" presStyleCnt="0"/>
      <dgm:spPr/>
    </dgm:pt>
    <dgm:pt modelId="{6491FEDC-C6A5-4087-9E70-4C8A78BC045C}" type="pres">
      <dgm:prSet presAssocID="{1584234D-62F7-46F0-A1A1-3F11EFA4FD67}" presName="composite" presStyleCnt="0"/>
      <dgm:spPr/>
    </dgm:pt>
    <dgm:pt modelId="{D5705E9F-FEBF-4F4E-A539-20F2BFFB2B01}" type="pres">
      <dgm:prSet presAssocID="{1584234D-62F7-46F0-A1A1-3F11EFA4FD67}" presName="parentText" presStyleLbl="alignNode1" presStyleIdx="1" presStyleCnt="3">
        <dgm:presLayoutVars>
          <dgm:chMax val="1"/>
          <dgm:bulletEnabled val="1"/>
        </dgm:presLayoutVars>
      </dgm:prSet>
      <dgm:spPr/>
    </dgm:pt>
    <dgm:pt modelId="{65A98742-1DFC-4FD0-BB67-3AF78215B614}" type="pres">
      <dgm:prSet presAssocID="{1584234D-62F7-46F0-A1A1-3F11EFA4FD67}" presName="descendantText" presStyleLbl="alignAcc1" presStyleIdx="1" presStyleCnt="3">
        <dgm:presLayoutVars>
          <dgm:bulletEnabled val="1"/>
        </dgm:presLayoutVars>
      </dgm:prSet>
      <dgm:spPr/>
    </dgm:pt>
    <dgm:pt modelId="{9DC30DCE-FF45-46D4-8716-8C584D5D9CE4}" type="pres">
      <dgm:prSet presAssocID="{E5D8D782-C945-4AA8-B813-7EDC5CEE0EC3}" presName="sp" presStyleCnt="0"/>
      <dgm:spPr/>
    </dgm:pt>
    <dgm:pt modelId="{16C135B7-6154-47BC-9281-520BFE5BE0FD}" type="pres">
      <dgm:prSet presAssocID="{629F21E1-8EFD-4058-85D9-7419417E4667}" presName="composite" presStyleCnt="0"/>
      <dgm:spPr/>
    </dgm:pt>
    <dgm:pt modelId="{49348C53-0B62-4727-8558-818D8D244ED1}" type="pres">
      <dgm:prSet presAssocID="{629F21E1-8EFD-4058-85D9-7419417E4667}" presName="parentText" presStyleLbl="alignNode1" presStyleIdx="2" presStyleCnt="3" custLinFactNeighborX="-3496" custLinFactNeighborY="457">
        <dgm:presLayoutVars>
          <dgm:chMax val="1"/>
          <dgm:bulletEnabled val="1"/>
        </dgm:presLayoutVars>
      </dgm:prSet>
      <dgm:spPr/>
    </dgm:pt>
    <dgm:pt modelId="{FA205E94-2648-4A74-87EC-702005E0AA1A}" type="pres">
      <dgm:prSet presAssocID="{629F21E1-8EFD-4058-85D9-7419417E4667}" presName="descendantText" presStyleLbl="alignAcc1" presStyleIdx="2" presStyleCnt="3" custScaleX="99615" custScaleY="100290" custLinFactNeighborX="3105" custLinFactNeighborY="685">
        <dgm:presLayoutVars>
          <dgm:bulletEnabled val="1"/>
        </dgm:presLayoutVars>
      </dgm:prSet>
      <dgm:spPr/>
    </dgm:pt>
  </dgm:ptLst>
  <dgm:cxnLst>
    <dgm:cxn modelId="{27BAD201-2695-4EFE-9BEA-12D25960FE08}" srcId="{779F70FB-DB44-4477-96F4-9E5466C55AD0}" destId="{629F21E1-8EFD-4058-85D9-7419417E4667}" srcOrd="2" destOrd="0" parTransId="{CC58D6D1-3E38-4118-87B6-AD1A6390838B}" sibTransId="{17D8427A-B595-4E94-9237-02E6E4DF9C8B}"/>
    <dgm:cxn modelId="{40045602-A0D5-4A39-964E-238FE344C161}" type="presOf" srcId="{629F21E1-8EFD-4058-85D9-7419417E4667}" destId="{49348C53-0B62-4727-8558-818D8D244ED1}" srcOrd="0" destOrd="0" presId="urn:microsoft.com/office/officeart/2005/8/layout/chevron2"/>
    <dgm:cxn modelId="{7674290E-21EB-4395-B464-643E9ED535A1}" type="presOf" srcId="{461EAA29-A38D-47E4-A9EF-22DD9C22695F}" destId="{FA205E94-2648-4A74-87EC-702005E0AA1A}" srcOrd="0" destOrd="3" presId="urn:microsoft.com/office/officeart/2005/8/layout/chevron2"/>
    <dgm:cxn modelId="{E4E4E70E-4A48-4852-A801-4015195A909B}" type="presOf" srcId="{F8F92B54-871D-43C1-97B2-20C161421432}" destId="{65A98742-1DFC-4FD0-BB67-3AF78215B614}" srcOrd="0" destOrd="1" presId="urn:microsoft.com/office/officeart/2005/8/layout/chevron2"/>
    <dgm:cxn modelId="{EF834815-6517-4591-B1D1-98AF6B6414A4}" srcId="{629F21E1-8EFD-4058-85D9-7419417E4667}" destId="{461EAA29-A38D-47E4-A9EF-22DD9C22695F}" srcOrd="3" destOrd="0" parTransId="{7F56553C-BB4B-4B31-AB6C-20D801389B76}" sibTransId="{08B87E0B-16AD-40AD-84A1-37D54F8512B1}"/>
    <dgm:cxn modelId="{E256DF20-D4EA-4268-8A5C-E2229FB2427B}" type="presOf" srcId="{3ACBCA5A-5A27-4783-8D2F-0BF63A3BFCF0}" destId="{D9B57452-6290-4AE1-9D37-66CE88D11772}" srcOrd="0" destOrd="3" presId="urn:microsoft.com/office/officeart/2005/8/layout/chevron2"/>
    <dgm:cxn modelId="{952A382B-1ADF-484A-8394-621E127E2FCB}" type="presOf" srcId="{D06EEB96-0BE5-420B-BC54-6C56E367AE74}" destId="{FA205E94-2648-4A74-87EC-702005E0AA1A}" srcOrd="0" destOrd="2" presId="urn:microsoft.com/office/officeart/2005/8/layout/chevron2"/>
    <dgm:cxn modelId="{BD34DB2C-C89F-4B3C-A44D-ECBF81E60F7B}" srcId="{1AF2D1A9-8491-4645-9FAB-2AC669D7BAE9}" destId="{395F4B24-E9A7-48D9-84DD-0CC8ADE471F6}" srcOrd="1" destOrd="0" parTransId="{18195242-3CA8-46ED-8C34-9340423655C8}" sibTransId="{4AB7C45B-B271-4262-A9E1-0FC019A7DB8B}"/>
    <dgm:cxn modelId="{73C5D62E-95C8-4F4A-A13F-D4FB5DEA22A4}" type="presOf" srcId="{395F4B24-E9A7-48D9-84DD-0CC8ADE471F6}" destId="{D9B57452-6290-4AE1-9D37-66CE88D11772}" srcOrd="0" destOrd="1" presId="urn:microsoft.com/office/officeart/2005/8/layout/chevron2"/>
    <dgm:cxn modelId="{E38A0B30-28A2-4073-8E01-1BEB6B406D9A}" type="presOf" srcId="{6F719570-9075-4CCE-95DA-BD5227F6AA68}" destId="{FA205E94-2648-4A74-87EC-702005E0AA1A}" srcOrd="0" destOrd="1" presId="urn:microsoft.com/office/officeart/2005/8/layout/chevron2"/>
    <dgm:cxn modelId="{E6BB7137-748D-4F9E-A09C-166A100A9E4D}" srcId="{1AF2D1A9-8491-4645-9FAB-2AC669D7BAE9}" destId="{3ACBCA5A-5A27-4783-8D2F-0BF63A3BFCF0}" srcOrd="3" destOrd="0" parTransId="{7693A711-100C-44C7-AF6B-C80A01E64B76}" sibTransId="{9E270C9D-3735-49AA-A4C2-DF6B90D8C2F1}"/>
    <dgm:cxn modelId="{7037AF41-6F9B-4641-9C64-7760FB9800E8}" type="presOf" srcId="{8A9DB440-DF3C-4694-A9F4-5E747F86025B}" destId="{65A98742-1DFC-4FD0-BB67-3AF78215B614}" srcOrd="0" destOrd="0" presId="urn:microsoft.com/office/officeart/2005/8/layout/chevron2"/>
    <dgm:cxn modelId="{4AE0404E-76D8-4CEF-BD49-884A1FFF9ABC}" type="presOf" srcId="{B6CAD47D-98E7-4494-B538-07548F1599B2}" destId="{65A98742-1DFC-4FD0-BB67-3AF78215B614}" srcOrd="0" destOrd="2" presId="urn:microsoft.com/office/officeart/2005/8/layout/chevron2"/>
    <dgm:cxn modelId="{28F33851-ED4A-4FDF-A210-1DB76E2E7272}" type="presOf" srcId="{19D21F68-612F-400E-AEB8-AAE661D6F56F}" destId="{D9B57452-6290-4AE1-9D37-66CE88D11772}" srcOrd="0" destOrd="0" presId="urn:microsoft.com/office/officeart/2005/8/layout/chevron2"/>
    <dgm:cxn modelId="{85BE2254-132F-44B7-866B-7963647A51DE}" type="presOf" srcId="{AD34F959-7473-4545-92C2-F84799DAA5FD}" destId="{D9B57452-6290-4AE1-9D37-66CE88D11772}" srcOrd="0" destOrd="2" presId="urn:microsoft.com/office/officeart/2005/8/layout/chevron2"/>
    <dgm:cxn modelId="{AE9F7C56-2C5B-4BF8-A80F-A2181B982A02}" type="presOf" srcId="{779F70FB-DB44-4477-96F4-9E5466C55AD0}" destId="{7C772389-0C4A-4FC2-87F8-BCF64D5A093D}" srcOrd="0" destOrd="0" presId="urn:microsoft.com/office/officeart/2005/8/layout/chevron2"/>
    <dgm:cxn modelId="{6ECB187C-E8A2-4A02-9B04-AE033DA1B6CD}" srcId="{1AF2D1A9-8491-4645-9FAB-2AC669D7BAE9}" destId="{19D21F68-612F-400E-AEB8-AAE661D6F56F}" srcOrd="0" destOrd="0" parTransId="{0372E384-3B73-4DE9-8A33-0313C83CFF30}" sibTransId="{F84B9732-F961-4CF5-93F6-AC532B1E8C2A}"/>
    <dgm:cxn modelId="{752E068F-C33D-4DD9-AF8D-8DA2D1F096C4}" srcId="{629F21E1-8EFD-4058-85D9-7419417E4667}" destId="{CAB74C82-FAB6-491D-8164-85B01568E6F6}" srcOrd="0" destOrd="0" parTransId="{B347623E-4FA1-412D-B3DD-8630822EDFE9}" sibTransId="{2E57178D-D00B-4F8D-B1E7-C4E2DCC8E659}"/>
    <dgm:cxn modelId="{51AA599A-B646-43A1-989A-ADF6F4DCA8F1}" type="presOf" srcId="{1584234D-62F7-46F0-A1A1-3F11EFA4FD67}" destId="{D5705E9F-FEBF-4F4E-A539-20F2BFFB2B01}" srcOrd="0" destOrd="0" presId="urn:microsoft.com/office/officeart/2005/8/layout/chevron2"/>
    <dgm:cxn modelId="{27434F9D-4FB2-45A0-9B2C-3D7C57E0B0A0}" srcId="{1584234D-62F7-46F0-A1A1-3F11EFA4FD67}" destId="{8A9DB440-DF3C-4694-A9F4-5E747F86025B}" srcOrd="0" destOrd="0" parTransId="{D39344EA-5E4C-4195-B9C5-8FADF6468B08}" sibTransId="{22D89D76-A412-41DD-875A-ADD58EE6AF21}"/>
    <dgm:cxn modelId="{B077FFA3-987E-4FCF-BEAC-CFCED9231BC3}" srcId="{779F70FB-DB44-4477-96F4-9E5466C55AD0}" destId="{1584234D-62F7-46F0-A1A1-3F11EFA4FD67}" srcOrd="1" destOrd="0" parTransId="{FFB392A2-BB71-45A8-BF81-E8AD7728E855}" sibTransId="{E5D8D782-C945-4AA8-B813-7EDC5CEE0EC3}"/>
    <dgm:cxn modelId="{E9773EB9-F048-4885-8BD4-1F89AB0EE706}" srcId="{779F70FB-DB44-4477-96F4-9E5466C55AD0}" destId="{1AF2D1A9-8491-4645-9FAB-2AC669D7BAE9}" srcOrd="0" destOrd="0" parTransId="{381F351D-37EE-481D-ACB5-14C6C77F3DB8}" sibTransId="{CE3A4017-C125-4526-8312-F7F000F3807F}"/>
    <dgm:cxn modelId="{E1B459CA-0CC7-46B6-9ACF-4EAD790DE144}" type="presOf" srcId="{1AF2D1A9-8491-4645-9FAB-2AC669D7BAE9}" destId="{71432CC3-C00E-4261-9F47-2C40181A66F1}" srcOrd="0" destOrd="0" presId="urn:microsoft.com/office/officeart/2005/8/layout/chevron2"/>
    <dgm:cxn modelId="{532753D0-5BF4-43A5-9AE1-A30BC9E45F33}" type="presOf" srcId="{CAB74C82-FAB6-491D-8164-85B01568E6F6}" destId="{FA205E94-2648-4A74-87EC-702005E0AA1A}" srcOrd="0" destOrd="0" presId="urn:microsoft.com/office/officeart/2005/8/layout/chevron2"/>
    <dgm:cxn modelId="{23FCF1DA-8B50-413F-B12E-87791CAB7AF4}" srcId="{1AF2D1A9-8491-4645-9FAB-2AC669D7BAE9}" destId="{AD34F959-7473-4545-92C2-F84799DAA5FD}" srcOrd="2" destOrd="0" parTransId="{1A1AFC5B-2799-4F02-ABAF-A57E9046AC89}" sibTransId="{C5F9F641-C3F1-4782-AAB3-ECEC97D8CD26}"/>
    <dgm:cxn modelId="{7A7E96DF-EA02-4C94-A22B-F7C75A3DEEC8}" srcId="{1584234D-62F7-46F0-A1A1-3F11EFA4FD67}" destId="{B6CAD47D-98E7-4494-B538-07548F1599B2}" srcOrd="2" destOrd="0" parTransId="{C605DC6A-BA38-44EB-849A-19884F758E99}" sibTransId="{F7679260-ACDE-4D93-A9CD-52818B67E4E2}"/>
    <dgm:cxn modelId="{002F91E0-49A2-4726-B9DD-41CDD95F5751}" srcId="{1584234D-62F7-46F0-A1A1-3F11EFA4FD67}" destId="{F8F92B54-871D-43C1-97B2-20C161421432}" srcOrd="1" destOrd="0" parTransId="{8EBA239F-2B73-47ED-95E4-2697DDAAABE1}" sibTransId="{E716F8AC-897D-4971-AA8A-97AEFB069D36}"/>
    <dgm:cxn modelId="{8B7576E1-FEA2-4E67-B789-9879B1407C6A}" srcId="{629F21E1-8EFD-4058-85D9-7419417E4667}" destId="{6F719570-9075-4CCE-95DA-BD5227F6AA68}" srcOrd="1" destOrd="0" parTransId="{00E39F7B-C4CE-49B3-8DCE-C8A3F1F9EA2D}" sibTransId="{5F7AEE5F-5AF0-45BA-813D-8CBAFC294F10}"/>
    <dgm:cxn modelId="{DB01BDEC-CCF9-4A15-A239-E1E341A34BC0}" srcId="{629F21E1-8EFD-4058-85D9-7419417E4667}" destId="{D06EEB96-0BE5-420B-BC54-6C56E367AE74}" srcOrd="2" destOrd="0" parTransId="{23E342C9-6882-4950-BAF2-22224E7F0DBA}" sibTransId="{5818F6DD-847D-4979-8191-A0A62063A208}"/>
    <dgm:cxn modelId="{A9F71D22-7125-445E-BD34-18521080C1EA}" type="presParOf" srcId="{7C772389-0C4A-4FC2-87F8-BCF64D5A093D}" destId="{7B96BD87-EBBD-4EA6-A22C-70E97B5BD482}" srcOrd="0" destOrd="0" presId="urn:microsoft.com/office/officeart/2005/8/layout/chevron2"/>
    <dgm:cxn modelId="{41282ACD-4658-4D17-9D6F-D664C35287BF}" type="presParOf" srcId="{7B96BD87-EBBD-4EA6-A22C-70E97B5BD482}" destId="{71432CC3-C00E-4261-9F47-2C40181A66F1}" srcOrd="0" destOrd="0" presId="urn:microsoft.com/office/officeart/2005/8/layout/chevron2"/>
    <dgm:cxn modelId="{B88585E9-22E3-47A0-82D2-C394A11683A6}" type="presParOf" srcId="{7B96BD87-EBBD-4EA6-A22C-70E97B5BD482}" destId="{D9B57452-6290-4AE1-9D37-66CE88D11772}" srcOrd="1" destOrd="0" presId="urn:microsoft.com/office/officeart/2005/8/layout/chevron2"/>
    <dgm:cxn modelId="{623106C2-946E-4591-AF17-8B63385E1BD6}" type="presParOf" srcId="{7C772389-0C4A-4FC2-87F8-BCF64D5A093D}" destId="{E123E805-29E1-4550-A30F-CB78A28C4360}" srcOrd="1" destOrd="0" presId="urn:microsoft.com/office/officeart/2005/8/layout/chevron2"/>
    <dgm:cxn modelId="{754620E4-7A4E-49B7-B79B-BFAF01C26339}" type="presParOf" srcId="{7C772389-0C4A-4FC2-87F8-BCF64D5A093D}" destId="{6491FEDC-C6A5-4087-9E70-4C8A78BC045C}" srcOrd="2" destOrd="0" presId="urn:microsoft.com/office/officeart/2005/8/layout/chevron2"/>
    <dgm:cxn modelId="{C2A66079-4204-4B27-8447-D7D3FB50CEB5}" type="presParOf" srcId="{6491FEDC-C6A5-4087-9E70-4C8A78BC045C}" destId="{D5705E9F-FEBF-4F4E-A539-20F2BFFB2B01}" srcOrd="0" destOrd="0" presId="urn:microsoft.com/office/officeart/2005/8/layout/chevron2"/>
    <dgm:cxn modelId="{FF2AE2D7-09AE-4B94-B321-39EB2B82BAB7}" type="presParOf" srcId="{6491FEDC-C6A5-4087-9E70-4C8A78BC045C}" destId="{65A98742-1DFC-4FD0-BB67-3AF78215B614}" srcOrd="1" destOrd="0" presId="urn:microsoft.com/office/officeart/2005/8/layout/chevron2"/>
    <dgm:cxn modelId="{64698377-FBE9-409E-8376-004967BC14BF}" type="presParOf" srcId="{7C772389-0C4A-4FC2-87F8-BCF64D5A093D}" destId="{9DC30DCE-FF45-46D4-8716-8C584D5D9CE4}" srcOrd="3" destOrd="0" presId="urn:microsoft.com/office/officeart/2005/8/layout/chevron2"/>
    <dgm:cxn modelId="{D02A4A9A-F37B-4D40-BE32-36CFF912CDD9}" type="presParOf" srcId="{7C772389-0C4A-4FC2-87F8-BCF64D5A093D}" destId="{16C135B7-6154-47BC-9281-520BFE5BE0FD}" srcOrd="4" destOrd="0" presId="urn:microsoft.com/office/officeart/2005/8/layout/chevron2"/>
    <dgm:cxn modelId="{295B8F15-BBF5-4941-B45B-2C97DAA54977}" type="presParOf" srcId="{16C135B7-6154-47BC-9281-520BFE5BE0FD}" destId="{49348C53-0B62-4727-8558-818D8D244ED1}" srcOrd="0" destOrd="0" presId="urn:microsoft.com/office/officeart/2005/8/layout/chevron2"/>
    <dgm:cxn modelId="{4E6AC751-98E8-434F-A53C-3102EAD71EC3}" type="presParOf" srcId="{16C135B7-6154-47BC-9281-520BFE5BE0FD}" destId="{FA205E94-2648-4A74-87EC-702005E0AA1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32CC3-C00E-4261-9F47-2C40181A66F1}">
      <dsp:nvSpPr>
        <dsp:cNvPr id="0" name=""/>
        <dsp:cNvSpPr/>
      </dsp:nvSpPr>
      <dsp:spPr>
        <a:xfrm rot="5400000">
          <a:off x="-477219" y="485627"/>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a:t>Holistic health and wellbeing </a:t>
          </a:r>
          <a:endParaRPr lang="en-US" sz="2000" kern="1200"/>
        </a:p>
      </dsp:txBody>
      <dsp:txXfrm rot="-5400000">
        <a:off x="8409" y="1133130"/>
        <a:ext cx="2266259" cy="971254"/>
      </dsp:txXfrm>
    </dsp:sp>
    <dsp:sp modelId="{D9B57452-6290-4AE1-9D37-66CE88D11772}">
      <dsp:nvSpPr>
        <dsp:cNvPr id="0" name=""/>
        <dsp:cNvSpPr/>
      </dsp:nvSpPr>
      <dsp:spPr>
        <a:xfrm rot="5400000">
          <a:off x="8861245" y="-6586573"/>
          <a:ext cx="2230247" cy="15420218"/>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Health and well-being are interconnected and influenced by multiple factors — physical, mental, social, and environmental (Department of Health, 2014).</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Modern healthcare increasingly adopts a holistic approach, focusing not only on treating illness but also on promoting overall wellbeing and quality of life.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Integrating social and environmental determinants into policy makes well-being central to sustainable development (Nunes et al., 2016).</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SDG 3 provides a global framework to ensure healthier lives and well-being for everyone, linking health to the wider sustainability agenda</a:t>
          </a:r>
          <a:r>
            <a:rPr lang="en-GB" sz="1700" kern="1200" dirty="0"/>
            <a:t>.</a:t>
          </a:r>
          <a:endParaRPr lang="en-US" sz="1700" kern="1200" dirty="0"/>
        </a:p>
      </dsp:txBody>
      <dsp:txXfrm rot="-5400000">
        <a:off x="2266260" y="117284"/>
        <a:ext cx="15311346" cy="2012503"/>
      </dsp:txXfrm>
    </dsp:sp>
    <dsp:sp modelId="{D5705E9F-FEBF-4F4E-A539-20F2BFFB2B01}">
      <dsp:nvSpPr>
        <dsp:cNvPr id="0" name=""/>
        <dsp:cNvSpPr/>
      </dsp:nvSpPr>
      <dsp:spPr>
        <a:xfrm rot="5400000">
          <a:off x="-485627" y="3610524"/>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dirty="0"/>
            <a:t>Approaches for integrated care</a:t>
          </a:r>
          <a:endParaRPr lang="en-US" sz="2000" kern="1200" dirty="0"/>
        </a:p>
      </dsp:txBody>
      <dsp:txXfrm rot="-5400000">
        <a:off x="1" y="4258027"/>
        <a:ext cx="2266259" cy="971254"/>
      </dsp:txXfrm>
    </dsp:sp>
    <dsp:sp modelId="{65A98742-1DFC-4FD0-BB67-3AF78215B614}">
      <dsp:nvSpPr>
        <dsp:cNvPr id="0" name=""/>
        <dsp:cNvSpPr/>
      </dsp:nvSpPr>
      <dsp:spPr>
        <a:xfrm rot="5400000">
          <a:off x="8924176" y="-3533019"/>
          <a:ext cx="2104383" cy="15420218"/>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Several national and international initiatives have been introduced to implement this holistic approach:</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1" kern="1200" dirty="0">
              <a:latin typeface="Arial" panose="020B0604020202020204" pitchFamily="34" charset="0"/>
              <a:cs typeface="Arial" panose="020B0604020202020204" pitchFamily="34" charset="0"/>
            </a:rPr>
            <a:t>WHO’s “Health in All Policies</a:t>
          </a:r>
          <a:r>
            <a:rPr lang="en-GB" sz="2000" i="1"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aims to ensure that all sectors collaborate to make decisions that improve population health, promote equity, and minimise harmful impacts on wellbeing. This approach recognises that health is influenced by factors beyond healthcare, such as education, housing, transport, and the environment (Green et al., 2021).</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1" kern="1200" dirty="0">
              <a:latin typeface="Arial" panose="020B0604020202020204" pitchFamily="34" charset="0"/>
              <a:cs typeface="Arial" panose="020B0604020202020204" pitchFamily="34" charset="0"/>
            </a:rPr>
            <a:t>Integrated Care Systems in the UK</a:t>
          </a:r>
          <a:r>
            <a:rPr lang="en-GB" sz="2000" b="1" kern="1200" dirty="0">
              <a:latin typeface="Arial" panose="020B0604020202020204" pitchFamily="34" charset="0"/>
              <a:cs typeface="Arial" panose="020B0604020202020204" pitchFamily="34" charset="0"/>
            </a:rPr>
            <a:t> </a:t>
          </a:r>
          <a:r>
            <a:rPr lang="en-GB" sz="2000" kern="1200" dirty="0">
              <a:latin typeface="Arial" panose="020B0604020202020204" pitchFamily="34" charset="0"/>
              <a:cs typeface="Arial" panose="020B0604020202020204" pitchFamily="34" charset="0"/>
            </a:rPr>
            <a:t>prioritise prevention and equity to improve health and social care outcomes. They work to unite health and care providers to deliver coordinated services and shared planning (</a:t>
          </a:r>
          <a:r>
            <a:rPr lang="en-GB" sz="2000" kern="1200" dirty="0">
              <a:solidFill>
                <a:schemeClr val="tx1"/>
              </a:solidFill>
              <a:latin typeface="Arial" panose="020B0604020202020204" pitchFamily="34" charset="0"/>
              <a:cs typeface="Arial" panose="020B0604020202020204" pitchFamily="34" charset="0"/>
            </a:rPr>
            <a:t>OHID, 2022</a:t>
          </a:r>
          <a:r>
            <a:rPr lang="en-GB" sz="2000" kern="1200" dirty="0">
              <a:latin typeface="Arial" panose="020B0604020202020204" pitchFamily="34" charset="0"/>
              <a:cs typeface="Arial" panose="020B0604020202020204" pitchFamily="34" charset="0"/>
            </a:rPr>
            <a:t>).</a:t>
          </a:r>
          <a:endParaRPr lang="en-US" sz="2000" kern="1200" dirty="0">
            <a:latin typeface="Arial" panose="020B0604020202020204" pitchFamily="34" charset="0"/>
            <a:cs typeface="Arial" panose="020B0604020202020204" pitchFamily="34" charset="0"/>
          </a:endParaRPr>
        </a:p>
      </dsp:txBody>
      <dsp:txXfrm rot="-5400000">
        <a:off x="2266259" y="3227626"/>
        <a:ext cx="15317490" cy="1898927"/>
      </dsp:txXfrm>
    </dsp:sp>
    <dsp:sp modelId="{49348C53-0B62-4727-8558-818D8D244ED1}">
      <dsp:nvSpPr>
        <dsp:cNvPr id="0" name=""/>
        <dsp:cNvSpPr/>
      </dsp:nvSpPr>
      <dsp:spPr>
        <a:xfrm rot="5400000">
          <a:off x="-485627" y="6675541"/>
          <a:ext cx="3237513" cy="2266259"/>
        </a:xfrm>
        <a:prstGeom prst="chevron">
          <a:avLst/>
        </a:prstGeom>
        <a:solidFill>
          <a:srgbClr val="69A36F"/>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i="1" kern="1200" dirty="0"/>
            <a:t>Advantages of integration in health and social care</a:t>
          </a:r>
          <a:endParaRPr lang="en-US" sz="2000" kern="1200" dirty="0"/>
        </a:p>
      </dsp:txBody>
      <dsp:txXfrm rot="-5400000">
        <a:off x="1" y="7323044"/>
        <a:ext cx="2266259" cy="971254"/>
      </dsp:txXfrm>
    </dsp:sp>
    <dsp:sp modelId="{FA205E94-2648-4A74-87EC-702005E0AA1A}">
      <dsp:nvSpPr>
        <dsp:cNvPr id="0" name=""/>
        <dsp:cNvSpPr/>
      </dsp:nvSpPr>
      <dsp:spPr>
        <a:xfrm rot="5400000">
          <a:off x="8950809" y="-432316"/>
          <a:ext cx="2110486" cy="15360850"/>
        </a:xfrm>
        <a:prstGeom prst="round2SameRect">
          <a:avLst/>
        </a:prstGeom>
        <a:solidFill>
          <a:srgbClr val="D5EFDA">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Improved health outcomes</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Enhanced quality of life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Better prevention</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Person-centred care</a:t>
          </a:r>
          <a:endParaRPr lang="en-US" sz="2000" kern="1200" dirty="0">
            <a:latin typeface="Arial" panose="020B0604020202020204" pitchFamily="34" charset="0"/>
            <a:cs typeface="Arial" panose="020B0604020202020204" pitchFamily="34" charset="0"/>
          </a:endParaRPr>
        </a:p>
      </dsp:txBody>
      <dsp:txXfrm rot="-5400000">
        <a:off x="2325628" y="6295890"/>
        <a:ext cx="15257825" cy="190443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B6A40D87-16DB-409B-964F-2B9BFBFA88EE}" type="datetimeFigureOut">
              <a:rPr lang="en-GB" smtClean="0"/>
              <a:t>20/11/2025</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9DF175E0-FEA2-46B3-B596-28D5CCC00B49}" type="slidenum">
              <a:rPr lang="en-GB" smtClean="0"/>
              <a:t>‹#›</a:t>
            </a:fld>
            <a:endParaRPr lang="en-GB"/>
          </a:p>
        </p:txBody>
      </p:sp>
    </p:spTree>
    <p:extLst>
      <p:ext uri="{BB962C8B-B14F-4D97-AF65-F5344CB8AC3E}">
        <p14:creationId xmlns:p14="http://schemas.microsoft.com/office/powerpoint/2010/main" val="341384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175E0-FEA2-46B3-B596-28D5CCC00B49}" type="slidenum">
              <a:rPr lang="en-GB" smtClean="0"/>
              <a:t>5</a:t>
            </a:fld>
            <a:endParaRPr lang="en-GB"/>
          </a:p>
        </p:txBody>
      </p:sp>
    </p:spTree>
    <p:extLst>
      <p:ext uri="{BB962C8B-B14F-4D97-AF65-F5344CB8AC3E}">
        <p14:creationId xmlns:p14="http://schemas.microsoft.com/office/powerpoint/2010/main" val="161471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3A1D-74FF-5B33-5F1D-FC650EAD3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1DAF47-28B7-2214-BDAD-3AEF1586FB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40F7068-8AAA-B055-378D-B0D24634FB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10428A-0F2A-A7A5-AA5D-51BDE45914C5}"/>
              </a:ext>
            </a:extLst>
          </p:cNvPr>
          <p:cNvSpPr>
            <a:spLocks noGrp="1"/>
          </p:cNvSpPr>
          <p:nvPr>
            <p:ph type="sldNum" sz="quarter" idx="5"/>
          </p:nvPr>
        </p:nvSpPr>
        <p:spPr/>
        <p:txBody>
          <a:bodyPr/>
          <a:lstStyle/>
          <a:p>
            <a:fld id="{9DF175E0-FEA2-46B3-B596-28D5CCC00B49}" type="slidenum">
              <a:rPr lang="en-GB" smtClean="0"/>
              <a:t>8</a:t>
            </a:fld>
            <a:endParaRPr lang="en-GB"/>
          </a:p>
        </p:txBody>
      </p:sp>
    </p:spTree>
    <p:extLst>
      <p:ext uri="{BB962C8B-B14F-4D97-AF65-F5344CB8AC3E}">
        <p14:creationId xmlns:p14="http://schemas.microsoft.com/office/powerpoint/2010/main" val="1953692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F91CE-8782-A081-E952-E672BD2D0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56905-A2FE-3FDF-D7B4-FC400BD64FB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04FD30-81B9-9DC0-03FB-10DEF5E019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101335-9124-B9CE-5446-5190FCF7F206}"/>
              </a:ext>
            </a:extLst>
          </p:cNvPr>
          <p:cNvSpPr>
            <a:spLocks noGrp="1"/>
          </p:cNvSpPr>
          <p:nvPr>
            <p:ph type="sldNum" sz="quarter" idx="5"/>
          </p:nvPr>
        </p:nvSpPr>
        <p:spPr/>
        <p:txBody>
          <a:bodyPr/>
          <a:lstStyle/>
          <a:p>
            <a:fld id="{9DF175E0-FEA2-46B3-B596-28D5CCC00B49}" type="slidenum">
              <a:rPr lang="en-GB" smtClean="0"/>
              <a:t>9</a:t>
            </a:fld>
            <a:endParaRPr lang="en-GB"/>
          </a:p>
        </p:txBody>
      </p:sp>
    </p:spTree>
    <p:extLst>
      <p:ext uri="{BB962C8B-B14F-4D97-AF65-F5344CB8AC3E}">
        <p14:creationId xmlns:p14="http://schemas.microsoft.com/office/powerpoint/2010/main" val="2795719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175E0-FEA2-46B3-B596-28D5CCC00B49}" type="slidenum">
              <a:rPr lang="en-GB" smtClean="0"/>
              <a:t>12</a:t>
            </a:fld>
            <a:endParaRPr lang="en-GB"/>
          </a:p>
        </p:txBody>
      </p:sp>
    </p:spTree>
    <p:extLst>
      <p:ext uri="{BB962C8B-B14F-4D97-AF65-F5344CB8AC3E}">
        <p14:creationId xmlns:p14="http://schemas.microsoft.com/office/powerpoint/2010/main" val="1968988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C9653-263B-2296-CC01-9AE41897D2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94CCC-12BC-497C-8584-E924A24A6F6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C5FCFDC-DB09-9A37-B4E3-FCCF6B419A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421DAC-35C8-53A1-9DB3-8A64EB54EB49}"/>
              </a:ext>
            </a:extLst>
          </p:cNvPr>
          <p:cNvSpPr>
            <a:spLocks noGrp="1"/>
          </p:cNvSpPr>
          <p:nvPr>
            <p:ph type="sldNum" sz="quarter" idx="5"/>
          </p:nvPr>
        </p:nvSpPr>
        <p:spPr/>
        <p:txBody>
          <a:bodyPr/>
          <a:lstStyle/>
          <a:p>
            <a:fld id="{9DF175E0-FEA2-46B3-B596-28D5CCC00B49}" type="slidenum">
              <a:rPr lang="en-GB" smtClean="0"/>
              <a:t>13</a:t>
            </a:fld>
            <a:endParaRPr lang="en-GB"/>
          </a:p>
        </p:txBody>
      </p:sp>
    </p:spTree>
    <p:extLst>
      <p:ext uri="{BB962C8B-B14F-4D97-AF65-F5344CB8AC3E}">
        <p14:creationId xmlns:p14="http://schemas.microsoft.com/office/powerpoint/2010/main" val="1810025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socscimed.2020.113083" TargetMode="External"/><Relationship Id="rId13" Type="http://schemas.openxmlformats.org/officeDocument/2006/relationships/hyperlink" Target="https://assets.publishing.service.gov.uk/media/5a7c3c65ed915d76e2ebbfec/dh_129334.pdf" TargetMode="External"/><Relationship Id="rId3" Type="http://schemas.openxmlformats.org/officeDocument/2006/relationships/hyperlink" Target="https://allea.org/expert-workshop-on-causality-of-health-inequalities-held-online/" TargetMode="External"/><Relationship Id="rId7" Type="http://schemas.openxmlformats.org/officeDocument/2006/relationships/hyperlink" Target="https://assets.publishing.service.gov.uk/media/5a7baa00ed915d4147621d62/The_relationship_between_wellbeing_and_health.pdf" TargetMode="External"/><Relationship Id="rId12" Type="http://schemas.openxmlformats.org/officeDocument/2006/relationships/hyperlink" Target="https://www.legislation.gov.uk/ukpga/2012/7/contents" TargetMode="External"/><Relationship Id="rId17" Type="http://schemas.openxmlformats.org/officeDocument/2006/relationships/hyperlink" Target="https://www.england.nhs.uk/virtual-wards/" TargetMode="External"/><Relationship Id="rId2" Type="http://schemas.openxmlformats.org/officeDocument/2006/relationships/notesSlide" Target="../notesSlides/notesSlide4.xml"/><Relationship Id="rId16" Type="http://schemas.openxmlformats.org/officeDocument/2006/relationships/hyperlink" Target="https://www.england.nhs.uk/personalisedcare/social-prescribing/" TargetMode="External"/><Relationship Id="rId1" Type="http://schemas.openxmlformats.org/officeDocument/2006/relationships/slideLayout" Target="../slideLayouts/slideLayout7.xml"/><Relationship Id="rId6" Type="http://schemas.openxmlformats.org/officeDocument/2006/relationships/hyperlink" Target="https://doi.org/10.1136/bmj.d4817" TargetMode="External"/><Relationship Id="rId11" Type="http://schemas.openxmlformats.org/officeDocument/2006/relationships/hyperlink" Target="https://doi.org/10.3390/ijerph18189468" TargetMode="External"/><Relationship Id="rId5" Type="http://schemas.openxmlformats.org/officeDocument/2006/relationships/hyperlink" Target="https://doi.org/10.1017/cts.2023.648" TargetMode="External"/><Relationship Id="rId15" Type="http://schemas.openxmlformats.org/officeDocument/2006/relationships/hyperlink" Target="https://www.parliament.uk/globalassets/documents/fair-society-healthy-lives-full-report.pdf" TargetMode="External"/><Relationship Id="rId10" Type="http://schemas.openxmlformats.org/officeDocument/2006/relationships/hyperlink" Target="https://assets.publishing.service.gov.uk/media/5d273adce5274a5862768ff9/future-of-an-ageing-population.pdf" TargetMode="External"/><Relationship Id="rId4" Type="http://schemas.openxmlformats.org/officeDocument/2006/relationships/hyperlink" Target="https://doi.org/10.4103/ijsp.ijsp_13_17" TargetMode="External"/><Relationship Id="rId9" Type="http://schemas.openxmlformats.org/officeDocument/2006/relationships/hyperlink" Target="https://doi.org/10.1186/s12998-017-0147-x" TargetMode="External"/><Relationship Id="rId14" Type="http://schemas.openxmlformats.org/officeDocument/2006/relationships/hyperlink" Target="https://doi.org/10.2478/zireb-2018-0005?urlappend=%3Futm_source%3Dresearchgat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articles/livinglongerhowourpopulationischangingandwhyitmatters/2018-08-13" TargetMode="External"/><Relationship Id="rId13" Type="http://schemas.openxmlformats.org/officeDocument/2006/relationships/hyperlink" Target="https://assets.publishing.service.gov.uk/media/6752d62c20bcf083762a6c9c/Health_Equity_for_Health_Security__Strategy__2023_to_2026.pdf" TargetMode="External"/><Relationship Id="rId3" Type="http://schemas.openxmlformats.org/officeDocument/2006/relationships/hyperlink" Target="https://www.hantsiow.icb.nhs.uk/your-health/schemes-and-projects/integrated-neighbourhood-hubs" TargetMode="External"/><Relationship Id="rId7" Type="http://schemas.openxmlformats.org/officeDocument/2006/relationships/hyperlink" Target="https://www.ons.gov.uk/peoplepopulationandcommunity/healthandsocialcare/healthinequalities/bulletins/healthylifeexpectancybynationalareadeprivationenglandandwales/between2013to2015and2020to202" TargetMode="External"/><Relationship Id="rId12" Type="http://schemas.openxmlformats.org/officeDocument/2006/relationships/hyperlink" Target="https://www.torbay.gov.uk/council/policies/health/joint-health-and-wellbeing-strategy/" TargetMode="External"/><Relationship Id="rId2" Type="http://schemas.openxmlformats.org/officeDocument/2006/relationships/notesSlide" Target="../notesSlides/notesSlide5.xml"/><Relationship Id="rId16" Type="http://schemas.openxmlformats.org/officeDocument/2006/relationships/hyperlink" Target="https://phwwhocc.co.uk/about-us/more-information/"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ealth-disparities-and-health-inequalities-applying-all-our-health/health-disparities-and-health-inequalities-applying-all-our-health" TargetMode="External"/><Relationship Id="rId11" Type="http://schemas.openxmlformats.org/officeDocument/2006/relationships/hyperlink" Target="https://www.health.org.uk/sites/default/files/What-makes-us-healthy-quick-guide.pdf" TargetMode="External"/><Relationship Id="rId5" Type="http://schemas.openxmlformats.org/officeDocument/2006/relationships/hyperlink" Target="https://doi.org/10.1136/bmjgh-2016-000068" TargetMode="External"/><Relationship Id="rId15" Type="http://schemas.openxmlformats.org/officeDocument/2006/relationships/hyperlink" Target="https://www.health.org.uk/reports-and-analysis/reports/health-in-2040-projected-patterns-of-illness-in-england" TargetMode="External"/><Relationship Id="rId10" Type="http://schemas.openxmlformats.org/officeDocument/2006/relationships/hyperlink" Target="https://doi.org/10.1146/annurev.psych.52.1.141" TargetMode="External"/><Relationship Id="rId4" Type="http://schemas.openxmlformats.org/officeDocument/2006/relationships/hyperlink" Target="https://www.longtermplan.nhs.uk/" TargetMode="External"/><Relationship Id="rId9" Type="http://schemas.openxmlformats.org/officeDocument/2006/relationships/hyperlink" Target="https://www.rsph.org.uk/insights/the-top-10-public-health-achievements-of-the-21st-century/" TargetMode="External"/><Relationship Id="rId14" Type="http://schemas.openxmlformats.org/officeDocument/2006/relationships/hyperlink" Target="https://doi.org/10.1186/s12913-022-077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Freeform 2"/>
          <p:cNvSpPr/>
          <p:nvPr/>
        </p:nvSpPr>
        <p:spPr>
          <a:xfrm>
            <a:off x="349756" y="398713"/>
            <a:ext cx="4621424" cy="1858685"/>
          </a:xfrm>
          <a:custGeom>
            <a:avLst/>
            <a:gdLst/>
            <a:ahLst/>
            <a:cxnLst/>
            <a:rect l="l" t="t" r="r" b="b"/>
            <a:pathLst>
              <a:path w="4621424" h="1858685">
                <a:moveTo>
                  <a:pt x="0" y="0"/>
                </a:moveTo>
                <a:lnTo>
                  <a:pt x="4621424" y="0"/>
                </a:lnTo>
                <a:lnTo>
                  <a:pt x="4621424" y="1858685"/>
                </a:lnTo>
                <a:lnTo>
                  <a:pt x="0" y="1858685"/>
                </a:lnTo>
                <a:lnTo>
                  <a:pt x="0" y="0"/>
                </a:lnTo>
                <a:close/>
              </a:path>
            </a:pathLst>
          </a:custGeom>
          <a:blipFill>
            <a:blip r:embed="rId2"/>
            <a:stretch>
              <a:fillRect/>
            </a:stretch>
          </a:blipFill>
        </p:spPr>
        <p:txBody>
          <a:bodyPr/>
          <a:lstStyle/>
          <a:p>
            <a:endParaRPr lang="en-GB" noProof="0" dirty="0"/>
          </a:p>
        </p:txBody>
      </p:sp>
      <p:sp>
        <p:nvSpPr>
          <p:cNvPr id="3" name="TextBox 3"/>
          <p:cNvSpPr txBox="1"/>
          <p:nvPr/>
        </p:nvSpPr>
        <p:spPr>
          <a:xfrm>
            <a:off x="9139238" y="4819967"/>
            <a:ext cx="9525" cy="580390"/>
          </a:xfrm>
          <a:prstGeom prst="rect">
            <a:avLst/>
          </a:prstGeom>
        </p:spPr>
        <p:txBody>
          <a:bodyPr lIns="0" tIns="0" rIns="0" bIns="0" rtlCol="0" anchor="t">
            <a:spAutoFit/>
          </a:bodyPr>
          <a:lstStyle/>
          <a:p>
            <a:pPr algn="ctr">
              <a:lnSpc>
                <a:spcPts val="4759"/>
              </a:lnSpc>
            </a:pPr>
            <a:endParaRPr lang="en-GB" noProof="0" dirty="0"/>
          </a:p>
        </p:txBody>
      </p:sp>
      <p:sp>
        <p:nvSpPr>
          <p:cNvPr id="4" name="TextBox 4"/>
          <p:cNvSpPr txBox="1"/>
          <p:nvPr/>
        </p:nvSpPr>
        <p:spPr>
          <a:xfrm>
            <a:off x="349756" y="2753374"/>
            <a:ext cx="17632220" cy="6767830"/>
          </a:xfrm>
          <a:prstGeom prst="rect">
            <a:avLst/>
          </a:prstGeom>
        </p:spPr>
        <p:txBody>
          <a:bodyPr lIns="0" tIns="0" rIns="0" bIns="0" rtlCol="0" anchor="t">
            <a:spAutoFit/>
          </a:bodyPr>
          <a:lstStyle/>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name:    Ana Kuralova</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ID:         2232325</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name:   Health, Wellbeing and Sustainable Development  </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code:     BMHP6030</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Lecturer’s name: Shepherd Ziko</a:t>
            </a: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239"/>
              </a:lnSpc>
            </a:pPr>
            <a:r>
              <a:rPr lang="en-GB" sz="1599" noProof="0" dirty="0">
                <a:solidFill>
                  <a:srgbClr val="000000"/>
                </a:solidFill>
                <a:latin typeface="Arial" panose="020B0604020202020204" pitchFamily="34" charset="0"/>
                <a:ea typeface="Arial MT Pro"/>
                <a:cs typeface="Arial" panose="020B0604020202020204" pitchFamily="34" charset="0"/>
                <a:sym typeface="Arial MT Pro"/>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304800" y="178753"/>
            <a:ext cx="17678400" cy="655372"/>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Introduction</a:t>
            </a:r>
          </a:p>
        </p:txBody>
      </p:sp>
      <p:sp>
        <p:nvSpPr>
          <p:cNvPr id="3" name="TextBox 2">
            <a:extLst>
              <a:ext uri="{FF2B5EF4-FFF2-40B4-BE49-F238E27FC236}">
                <a16:creationId xmlns:a16="http://schemas.microsoft.com/office/drawing/2014/main" id="{36F67D36-8ADC-30D7-0590-E4FAFC8BC0BD}"/>
              </a:ext>
            </a:extLst>
          </p:cNvPr>
          <p:cNvSpPr txBox="1"/>
          <p:nvPr/>
        </p:nvSpPr>
        <p:spPr>
          <a:xfrm>
            <a:off x="1981200" y="1866900"/>
            <a:ext cx="13639800" cy="1420325"/>
          </a:xfrm>
          <a:prstGeom prst="rect">
            <a:avLst/>
          </a:prstGeom>
          <a:noFill/>
        </p:spPr>
        <p:txBody>
          <a:bodyPr wrap="square" rtlCol="0">
            <a:spAutoFit/>
          </a:bodyPr>
          <a:lstStyle/>
          <a:p>
            <a:pPr algn="just">
              <a:lnSpc>
                <a:spcPct val="150000"/>
              </a:lnSpc>
            </a:pPr>
            <a:r>
              <a:rPr lang="en-GB" sz="2000" dirty="0">
                <a:latin typeface="Arial" panose="020B0604020202020204" pitchFamily="34" charset="0"/>
                <a:cs typeface="Arial" panose="020B0604020202020204" pitchFamily="34" charset="0"/>
              </a:rPr>
              <a:t>Good health is a vital resource, allowing people to live fulfilling lives and actively participate in society. However, not everyone has the same chance to be healthy, and some communities in the UK face preventable early deaths. </a:t>
            </a:r>
            <a:r>
              <a:rPr lang="ru-RU"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The Health Foundation, 2024).</a:t>
            </a:r>
          </a:p>
        </p:txBody>
      </p:sp>
      <p:sp>
        <p:nvSpPr>
          <p:cNvPr id="6" name="TextBox 5">
            <a:extLst>
              <a:ext uri="{FF2B5EF4-FFF2-40B4-BE49-F238E27FC236}">
                <a16:creationId xmlns:a16="http://schemas.microsoft.com/office/drawing/2014/main" id="{E47A6DE7-0E55-7C19-EAE2-0894D8742C81}"/>
              </a:ext>
            </a:extLst>
          </p:cNvPr>
          <p:cNvSpPr txBox="1"/>
          <p:nvPr/>
        </p:nvSpPr>
        <p:spPr>
          <a:xfrm>
            <a:off x="3581400" y="8872450"/>
            <a:ext cx="43434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Fig.1 (TORBAY.GOV.UK, 2025)</a:t>
            </a:r>
          </a:p>
        </p:txBody>
      </p:sp>
      <p:pic>
        <p:nvPicPr>
          <p:cNvPr id="8" name="Picture 7" descr="A blue background with black icons&#10;&#10;AI-generated content may be incorrect.">
            <a:extLst>
              <a:ext uri="{FF2B5EF4-FFF2-40B4-BE49-F238E27FC236}">
                <a16:creationId xmlns:a16="http://schemas.microsoft.com/office/drawing/2014/main" id="{8DCB0867-90AF-88D4-D324-D5D9F298BD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4018821"/>
            <a:ext cx="14554200" cy="501087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255732" y="793209"/>
            <a:ext cx="12463558" cy="8597675"/>
          </a:xfrm>
          <a:prstGeom prst="rect">
            <a:avLst/>
          </a:prstGeom>
        </p:spPr>
        <p:txBody>
          <a:bodyPr lIns="0" tIns="0" rIns="0" bIns="0" rtlCol="0" anchor="t">
            <a:spAutoFit/>
          </a:bodyPr>
          <a:lstStyle/>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HEALTH</a:t>
            </a:r>
          </a:p>
          <a:p>
            <a:pPr marL="428224" lvl="1" indent="-214112">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WHO (1948) defined health as a “state of complete physical, mental, and social well-being and not merely the absence of disease or infirmity” (</a:t>
            </a:r>
            <a:r>
              <a:rPr lang="en-GB" sz="2000" dirty="0">
                <a:solidFill>
                  <a:srgbClr val="000000"/>
                </a:solidFill>
                <a:latin typeface="Arial" panose="020B0604020202020204" pitchFamily="34" charset="0"/>
                <a:ea typeface="Arial MT Pro"/>
                <a:cs typeface="Arial" panose="020B0604020202020204" pitchFamily="34" charset="0"/>
                <a:sym typeface="Arial MT Pro"/>
              </a:rPr>
              <a:t>van Druten et al., 2020</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term “complete” makes this definition unrealistic for people with chronic illnesses or disabilities (van Druten et al., 2020).</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Alex Jadad and Laura O’Grady (2008) proposed an alternative framing of health as “the ability to adapt and self-manage physical, emotional, and social challenges” (BMJ, 2011).</a:t>
            </a:r>
          </a:p>
          <a:p>
            <a:pPr algn="l">
              <a:lnSpc>
                <a:spcPts val="2776"/>
              </a:lnSpc>
            </a:pPr>
            <a:endParaRPr lang="en-GB" sz="1983" noProof="0" dirty="0">
              <a:solidFill>
                <a:srgbClr val="000000"/>
              </a:solidFill>
              <a:latin typeface="Arial MT Pro"/>
              <a:ea typeface="Arial MT Pro"/>
              <a:cs typeface="Arial MT Pro"/>
              <a:sym typeface="Arial MT Pro"/>
            </a:endParaRPr>
          </a:p>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WELLBEING</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Wellbeing is a broad and complex concept that varies across studies and depends on how it is defined and measured (Bautista et al., 2023).</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Two main perspectives are often discussed:</a:t>
            </a:r>
          </a:p>
          <a:p>
            <a:pPr algn="l">
              <a:lnSpc>
                <a:spcPts val="2776"/>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i="1" noProof="0" dirty="0">
                <a:solidFill>
                  <a:srgbClr val="000000"/>
                </a:solidFill>
                <a:latin typeface="Arial" panose="020B0604020202020204" pitchFamily="34" charset="0"/>
                <a:ea typeface="Arial MT Pro Italics"/>
                <a:cs typeface="Arial" panose="020B0604020202020204" pitchFamily="34" charset="0"/>
                <a:sym typeface="Arial MT Pro Italics"/>
              </a:rPr>
              <a:t>Hedonism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focuses on pleasure, happiness, and life satisfaction.</a:t>
            </a:r>
          </a:p>
          <a:p>
            <a:pPr algn="l">
              <a:lnSpc>
                <a:spcPts val="2776"/>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i="1" noProof="0" dirty="0">
                <a:solidFill>
                  <a:srgbClr val="000000"/>
                </a:solidFill>
                <a:latin typeface="Arial" panose="020B0604020202020204" pitchFamily="34" charset="0"/>
                <a:ea typeface="Arial MT Pro Italics"/>
                <a:cs typeface="Arial" panose="020B0604020202020204" pitchFamily="34" charset="0"/>
                <a:sym typeface="Arial MT Pro Italics"/>
              </a:rPr>
              <a:t>Eudaimonism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emphasises personal growth, fulfilment, and realising one’s true potential (Ryan and Deci, 2001).</a:t>
            </a:r>
          </a:p>
          <a:p>
            <a:pPr marL="428224" lvl="1" indent="-214112" algn="l">
              <a:lnSpc>
                <a:spcPts val="2776"/>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Modern views combine both emotional satisfaction and personal growth (Bautista et al., 2023).</a:t>
            </a:r>
          </a:p>
          <a:p>
            <a:pPr algn="l">
              <a:lnSpc>
                <a:spcPts val="2776"/>
              </a:lnSpc>
            </a:pPr>
            <a:endParaRPr lang="en-GB" sz="1983" noProof="0" dirty="0">
              <a:solidFill>
                <a:srgbClr val="000000"/>
              </a:solidFill>
              <a:latin typeface="Arial MT Pro"/>
              <a:ea typeface="Arial MT Pro"/>
              <a:cs typeface="Arial MT Pro"/>
              <a:sym typeface="Arial MT Pro"/>
            </a:endParaRPr>
          </a:p>
          <a:p>
            <a:pPr algn="l">
              <a:lnSpc>
                <a:spcPts val="2776"/>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SUSTAINABLE DEVELOPMENT</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The concept of sustainable development focuses on maintaining balance among economic, social, and environmental objectives.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(Klarin, 2018).</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The Brundtland Commission (1987) described it as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“meeting the needs of the present without compromising the ability of future generations to meet their own needs” (Klarin, 2018)</a:t>
            </a:r>
          </a:p>
          <a:p>
            <a:pPr marL="428224" lvl="1" indent="-214112">
              <a:lnSpc>
                <a:spcPts val="2776"/>
              </a:lnSpc>
              <a:buFont typeface="Arial"/>
              <a:buChar char="•"/>
            </a:pPr>
            <a:r>
              <a:rPr lang="en-GB" sz="2000" dirty="0">
                <a:latin typeface="Arial" panose="020B0604020202020204" pitchFamily="34" charset="0"/>
                <a:cs typeface="Arial" panose="020B0604020202020204" pitchFamily="34" charset="0"/>
              </a:rPr>
              <a:t>Introduced in 2015, the UN Sustainable Development Goals (SDGs)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dirty="0">
                <a:solidFill>
                  <a:srgbClr val="000000"/>
                </a:solidFill>
                <a:latin typeface="Arial" panose="020B0604020202020204" pitchFamily="34" charset="0"/>
                <a:ea typeface="Arial MT Pro"/>
                <a:cs typeface="Arial" panose="020B0604020202020204" pitchFamily="34" charset="0"/>
                <a:sym typeface="Arial MT Pro"/>
              </a:rPr>
              <a:t>offer</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 global framework to achieve this balance and promote prosperity while </a:t>
            </a:r>
            <a:r>
              <a:rPr lang="en-GB" sz="2000" dirty="0">
                <a:latin typeface="Arial" panose="020B0604020202020204" pitchFamily="34" charset="0"/>
                <a:cs typeface="Arial" panose="020B0604020202020204" pitchFamily="34" charset="0"/>
              </a:rPr>
              <a:t>safeguarding</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the planet (Klarin, 2018).</a:t>
            </a:r>
          </a:p>
        </p:txBody>
      </p:sp>
      <p:sp>
        <p:nvSpPr>
          <p:cNvPr id="3" name="Freeform 3"/>
          <p:cNvSpPr/>
          <p:nvPr/>
        </p:nvSpPr>
        <p:spPr>
          <a:xfrm>
            <a:off x="12719290" y="2162055"/>
            <a:ext cx="5076136" cy="5822530"/>
          </a:xfrm>
          <a:custGeom>
            <a:avLst/>
            <a:gdLst/>
            <a:ahLst/>
            <a:cxnLst/>
            <a:rect l="l" t="t" r="r" b="b"/>
            <a:pathLst>
              <a:path w="5076136" h="5822530">
                <a:moveTo>
                  <a:pt x="0" y="0"/>
                </a:moveTo>
                <a:lnTo>
                  <a:pt x="5076136" y="0"/>
                </a:lnTo>
                <a:lnTo>
                  <a:pt x="5076136" y="5822530"/>
                </a:lnTo>
                <a:lnTo>
                  <a:pt x="0" y="5822530"/>
                </a:lnTo>
                <a:lnTo>
                  <a:pt x="0" y="0"/>
                </a:lnTo>
                <a:close/>
              </a:path>
            </a:pathLst>
          </a:custGeom>
          <a:blipFill>
            <a:blip r:embed="rId2"/>
            <a:stretch>
              <a:fillRect t="-2083" r="-7770" b="-1169"/>
            </a:stretch>
          </a:blipFill>
        </p:spPr>
        <p:txBody>
          <a:bodyPr/>
          <a:lstStyle/>
          <a:p>
            <a:endParaRPr lang="en-GB" noProof="0" dirty="0"/>
          </a:p>
        </p:txBody>
      </p:sp>
      <p:sp>
        <p:nvSpPr>
          <p:cNvPr id="4" name="TextBox 4"/>
          <p:cNvSpPr txBox="1"/>
          <p:nvPr/>
        </p:nvSpPr>
        <p:spPr>
          <a:xfrm>
            <a:off x="304800" y="113759"/>
            <a:ext cx="17490626"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Key concepts</a:t>
            </a:r>
          </a:p>
        </p:txBody>
      </p:sp>
      <p:sp>
        <p:nvSpPr>
          <p:cNvPr id="5" name="TextBox 5"/>
          <p:cNvSpPr txBox="1"/>
          <p:nvPr/>
        </p:nvSpPr>
        <p:spPr>
          <a:xfrm>
            <a:off x="12719290" y="7939267"/>
            <a:ext cx="5076136" cy="239040"/>
          </a:xfrm>
          <a:prstGeom prst="rect">
            <a:avLst/>
          </a:prstGeom>
        </p:spPr>
        <p:txBody>
          <a:bodyPr lIns="0" tIns="0" rIns="0" bIns="0" rtlCol="0" anchor="t">
            <a:spAutoFit/>
          </a:bodyPr>
          <a:lstStyle/>
          <a:p>
            <a:pPr algn="ctr">
              <a:lnSpc>
                <a:spcPts val="196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Fig.2 (WHO CC, no date)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5791200" y="1638300"/>
            <a:ext cx="11963400" cy="8238409"/>
          </a:xfrm>
          <a:prstGeom prst="rect">
            <a:avLst/>
          </a:prstGeom>
        </p:spPr>
        <p:txBody>
          <a:bodyPr wrap="square" lIns="0" tIns="0" rIns="0" bIns="0" rtlCol="0" anchor="t">
            <a:spAutoFit/>
          </a:bodyPr>
          <a:lstStyle/>
          <a:p>
            <a:pPr marL="213741" lvl="1" algn="l">
              <a:lnSpc>
                <a:spcPts val="2771"/>
              </a:lnSpc>
            </a:pPr>
            <a:r>
              <a:rPr lang="en-GB" sz="2200" b="1" i="1" dirty="0">
                <a:solidFill>
                  <a:srgbClr val="000000"/>
                </a:solidFill>
                <a:latin typeface="Arial" panose="020B0604020202020204" pitchFamily="34" charset="0"/>
                <a:ea typeface="Arial MT Pro"/>
                <a:cs typeface="Arial" panose="020B0604020202020204" pitchFamily="34" charset="0"/>
                <a:sym typeface="Arial MT Pro"/>
              </a:rPr>
              <a:t>Ageing population</a:t>
            </a:r>
          </a:p>
          <a:p>
            <a:pPr marL="556641" lvl="1" indent="-342900" algn="l">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The UK is projected to have 8.6 million more residents aged 65 and over by 2066 (ONS, 2018).</a:t>
            </a:r>
          </a:p>
          <a:p>
            <a:pPr marL="556641" lvl="1" indent="-342900" algn="l">
              <a:lnSpc>
                <a:spcPts val="2771"/>
              </a:lnSpc>
              <a:buFont typeface="Arial" panose="020B0604020202020204" pitchFamily="34" charset="0"/>
              <a:buChar char="•"/>
            </a:pPr>
            <a:endParaRPr lang="en-GB" sz="2000" dirty="0">
              <a:solidFill>
                <a:srgbClr val="000000"/>
              </a:solidFill>
              <a:latin typeface="Arial" panose="020B0604020202020204" pitchFamily="34" charset="0"/>
              <a:ea typeface="Arial MT Pro"/>
              <a:cs typeface="Arial" panose="020B0604020202020204" pitchFamily="34" charset="0"/>
              <a:sym typeface="Arial MT Pro"/>
            </a:endParaRPr>
          </a:p>
          <a:p>
            <a:pPr marL="556641" lvl="1" indent="-342900" algn="l">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By 2040 the number of people in England living with major health conditions is expected to reach 9.1 million</a:t>
            </a:r>
            <a:r>
              <a:rPr lang="ru-RU" sz="2000" dirty="0">
                <a:solidFill>
                  <a:srgbClr val="000000"/>
                </a:solidFill>
                <a:latin typeface="Arial" panose="020B0604020202020204" pitchFamily="34" charset="0"/>
                <a:ea typeface="Arial MT Pro"/>
                <a:cs typeface="Arial" panose="020B0604020202020204" pitchFamily="34" charset="0"/>
                <a:sym typeface="Arial MT Pro"/>
              </a:rPr>
              <a:t> (</a:t>
            </a:r>
            <a:r>
              <a:rPr lang="en-GB" sz="2000" dirty="0">
                <a:solidFill>
                  <a:srgbClr val="000000"/>
                </a:solidFill>
                <a:latin typeface="Arial" panose="020B0604020202020204" pitchFamily="34" charset="0"/>
                <a:ea typeface="Arial MT Pro"/>
                <a:cs typeface="Arial" panose="020B0604020202020204" pitchFamily="34" charset="0"/>
                <a:sym typeface="Arial MT Pro"/>
              </a:rPr>
              <a:t>Walt et al, 2023).</a:t>
            </a:r>
          </a:p>
          <a:p>
            <a:pPr marL="213741" lvl="1" algn="l">
              <a:lnSpc>
                <a:spcPts val="2771"/>
              </a:lnSpc>
            </a:pPr>
            <a:endParaRPr lang="en-GB" sz="2000" dirty="0">
              <a:solidFill>
                <a:srgbClr val="000000"/>
              </a:solidFill>
              <a:latin typeface="Arial" panose="020B0604020202020204" pitchFamily="34" charset="0"/>
              <a:ea typeface="Arial MT Pro"/>
              <a:cs typeface="Arial" panose="020B0604020202020204" pitchFamily="34" charset="0"/>
              <a:sym typeface="Arial MT Pro"/>
            </a:endParaRPr>
          </a:p>
          <a:p>
            <a:pPr marL="556641" lvl="1" indent="-342900">
              <a:lnSpc>
                <a:spcPts val="2771"/>
              </a:lnSpc>
              <a:buFont typeface="Arial" panose="020B0604020202020204" pitchFamily="34" charset="0"/>
              <a:buChar char="•"/>
            </a:pPr>
            <a:r>
              <a:rPr lang="en-GB" sz="2000" dirty="0">
                <a:solidFill>
                  <a:srgbClr val="000000"/>
                </a:solidFill>
                <a:latin typeface="Arial" panose="020B0604020202020204" pitchFamily="34" charset="0"/>
                <a:ea typeface="Arial MT Pro"/>
                <a:cs typeface="Arial" panose="020B0604020202020204" pitchFamily="34" charset="0"/>
                <a:sym typeface="Arial MT Pro"/>
              </a:rPr>
              <a:t>Public health spending is projected to rise from 7.3% to 8.3% of the GDP, while long-term care costs are expected to increase from 1.1% to 2.2% of the GDP (Government Office for Science, p.80, 2016).</a:t>
            </a: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800"/>
              </a:lnSpc>
            </a:pPr>
            <a:r>
              <a:rPr lang="en-GB" sz="2200" b="1" i="1" noProof="0" dirty="0">
                <a:solidFill>
                  <a:srgbClr val="000000"/>
                </a:solidFill>
                <a:latin typeface="Arial" panose="020B0604020202020204" pitchFamily="34" charset="0"/>
                <a:ea typeface="Arial MT Pro Bold Italics"/>
                <a:cs typeface="Arial" panose="020B0604020202020204" pitchFamily="34" charset="0"/>
                <a:sym typeface="Arial MT Pro Bold Italics"/>
              </a:rPr>
              <a:t>Health inequalities</a:t>
            </a:r>
          </a:p>
          <a:p>
            <a:pPr marL="427482" lvl="1" indent="-213741">
              <a:lnSpc>
                <a:spcPts val="2771"/>
              </a:lnSpc>
              <a:buFont typeface="Arial"/>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Sir Marmot (2010) highlights that rising child poverty, long-term health problems, and poor housing all worsen health inequalities.</a:t>
            </a:r>
          </a:p>
          <a:p>
            <a:pPr marL="427482" lvl="1" indent="-213741">
              <a:lnSpc>
                <a:spcPts val="2771"/>
              </a:lnSpc>
              <a:buFont typeface="Arial"/>
              <a:buChar char="•"/>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427482" lvl="1" indent="-213741">
              <a:lnSpc>
                <a:spcPts val="2771"/>
              </a:lnSpc>
              <a:buFont typeface="Arial"/>
              <a:buChar char="•"/>
            </a:pPr>
            <a:r>
              <a:rPr lang="en-GB" sz="2000" dirty="0">
                <a:latin typeface="Arial" panose="020B0604020202020204" pitchFamily="34" charset="0"/>
                <a:cs typeface="Arial" panose="020B0604020202020204" pitchFamily="34" charset="0"/>
              </a:rPr>
              <a:t>There is a 10.7-year disparity in life expectancy between men living in the most deprived and least deprived areas of England, and an 8.5 years disparity for women. Healthy life expectancy also differs by over 19 years (ONS, 2025).</a:t>
            </a: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427482" lvl="1" indent="-213741">
              <a:lnSpc>
                <a:spcPts val="2771"/>
              </a:lnSpc>
              <a:buFont typeface="Arial"/>
              <a:buChar char="•"/>
            </a:pPr>
            <a:r>
              <a:rPr lang="en-GB" sz="2000" dirty="0">
                <a:latin typeface="Arial" panose="020B0604020202020204" pitchFamily="34" charset="0"/>
                <a:cs typeface="Arial" panose="020B0604020202020204" pitchFamily="34" charset="0"/>
              </a:rPr>
              <a:t>People living in socioeconomically deprived areas experience almost twice the rate of hospitalisation for infectious diseases, costing the NHS approximately £1.5 billion per year (</a:t>
            </a:r>
            <a:r>
              <a:rPr lang="en-GB" sz="2000" dirty="0">
                <a:solidFill>
                  <a:srgbClr val="000000"/>
                </a:solidFill>
                <a:latin typeface="Arial" panose="020B0604020202020204" pitchFamily="34" charset="0"/>
                <a:ea typeface="Arial MT Pro"/>
                <a:cs typeface="Arial" panose="020B0604020202020204" pitchFamily="34" charset="0"/>
                <a:sym typeface="Arial MT Pro"/>
              </a:rPr>
              <a:t>UKHSA, 2024).</a:t>
            </a:r>
          </a:p>
          <a:p>
            <a:pPr marL="213741" lvl="1">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marL="213741" lvl="1" algn="l">
              <a:lnSpc>
                <a:spcPts val="2771"/>
              </a:lnSpc>
            </a:pP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800"/>
              </a:lnSpc>
            </a:pPr>
            <a:endParaRPr lang="en-GB" sz="1979" noProof="0" dirty="0">
              <a:solidFill>
                <a:srgbClr val="000000"/>
              </a:solidFill>
              <a:latin typeface="Arial MT Pro"/>
              <a:ea typeface="Arial MT Pro"/>
              <a:cs typeface="Arial MT Pro"/>
              <a:sym typeface="Arial MT Pro"/>
            </a:endParaRPr>
          </a:p>
        </p:txBody>
      </p:sp>
      <p:sp>
        <p:nvSpPr>
          <p:cNvPr id="3" name="Freeform 3"/>
          <p:cNvSpPr/>
          <p:nvPr/>
        </p:nvSpPr>
        <p:spPr>
          <a:xfrm>
            <a:off x="187514" y="2687842"/>
            <a:ext cx="5291117" cy="4295215"/>
          </a:xfrm>
          <a:custGeom>
            <a:avLst/>
            <a:gdLst/>
            <a:ahLst/>
            <a:cxnLst/>
            <a:rect l="l" t="t" r="r" b="b"/>
            <a:pathLst>
              <a:path w="5291117" h="4295215">
                <a:moveTo>
                  <a:pt x="0" y="0"/>
                </a:moveTo>
                <a:lnTo>
                  <a:pt x="5291117" y="0"/>
                </a:lnTo>
                <a:lnTo>
                  <a:pt x="5291117" y="4295216"/>
                </a:lnTo>
                <a:lnTo>
                  <a:pt x="0" y="4295216"/>
                </a:lnTo>
                <a:lnTo>
                  <a:pt x="0" y="0"/>
                </a:lnTo>
                <a:close/>
              </a:path>
            </a:pathLst>
          </a:custGeom>
          <a:blipFill>
            <a:blip r:embed="rId2"/>
            <a:stretch>
              <a:fillRect l="-22204" r="-22204"/>
            </a:stretch>
          </a:blipFill>
          <a:ln w="38100" cap="sq">
            <a:solidFill>
              <a:srgbClr val="000000"/>
            </a:solidFill>
            <a:prstDash val="solid"/>
            <a:miter/>
          </a:ln>
        </p:spPr>
        <p:txBody>
          <a:bodyPr/>
          <a:lstStyle/>
          <a:p>
            <a:endParaRPr lang="en-GB" noProof="0" dirty="0"/>
          </a:p>
        </p:txBody>
      </p:sp>
      <p:sp>
        <p:nvSpPr>
          <p:cNvPr id="4" name="TextBox 4"/>
          <p:cNvSpPr txBox="1"/>
          <p:nvPr/>
        </p:nvSpPr>
        <p:spPr>
          <a:xfrm>
            <a:off x="244866" y="18410"/>
            <a:ext cx="17357334"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Relevance</a:t>
            </a:r>
          </a:p>
        </p:txBody>
      </p:sp>
      <p:sp>
        <p:nvSpPr>
          <p:cNvPr id="5" name="TextBox 5"/>
          <p:cNvSpPr txBox="1"/>
          <p:nvPr/>
        </p:nvSpPr>
        <p:spPr>
          <a:xfrm>
            <a:off x="244866" y="7031667"/>
            <a:ext cx="3869933" cy="239040"/>
          </a:xfrm>
          <a:prstGeom prst="rect">
            <a:avLst/>
          </a:prstGeom>
        </p:spPr>
        <p:txBody>
          <a:bodyPr wrap="square" lIns="0" tIns="0" rIns="0" bIns="0" rtlCol="0" anchor="t">
            <a:spAutoFit/>
          </a:bodyPr>
          <a:lstStyle/>
          <a:p>
            <a:pPr algn="ctr">
              <a:lnSpc>
                <a:spcPts val="196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 3. (All European Academies,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4" name="TextBox 4"/>
          <p:cNvSpPr txBox="1"/>
          <p:nvPr/>
        </p:nvSpPr>
        <p:spPr>
          <a:xfrm>
            <a:off x="381000" y="-10378"/>
            <a:ext cx="17364841"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MT Pro Bold"/>
                <a:ea typeface="Arial MT Pro Bold"/>
                <a:cs typeface="Arial MT Pro Bold"/>
                <a:sym typeface="Arial MT Pro Bold"/>
              </a:rPr>
              <a:t>Integration of health and wellbeing approaches </a:t>
            </a:r>
          </a:p>
        </p:txBody>
      </p:sp>
      <p:graphicFrame>
        <p:nvGraphicFramePr>
          <p:cNvPr id="6" name="TextBox 2">
            <a:extLst>
              <a:ext uri="{FF2B5EF4-FFF2-40B4-BE49-F238E27FC236}">
                <a16:creationId xmlns:a16="http://schemas.microsoft.com/office/drawing/2014/main" id="{FFE47A79-42A1-EA6B-D2E5-AC1672F68B87}"/>
              </a:ext>
            </a:extLst>
          </p:cNvPr>
          <p:cNvGraphicFramePr/>
          <p:nvPr>
            <p:extLst>
              <p:ext uri="{D42A27DB-BD31-4B8C-83A1-F6EECF244321}">
                <p14:modId xmlns:p14="http://schemas.microsoft.com/office/powerpoint/2010/main" val="509392370"/>
              </p:ext>
            </p:extLst>
          </p:nvPr>
        </p:nvGraphicFramePr>
        <p:xfrm>
          <a:off x="152400" y="855629"/>
          <a:ext cx="17686478" cy="9427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228600" y="1028701"/>
            <a:ext cx="17906999" cy="9166612"/>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The Biopsychosocial </a:t>
            </a:r>
            <a:r>
              <a:rPr lang="en-GB" sz="2000" noProof="0" dirty="0">
                <a:solidFill>
                  <a:srgbClr val="000000"/>
                </a:solidFill>
                <a:latin typeface="Arial" panose="020B0604020202020204" pitchFamily="34" charset="0"/>
                <a:cs typeface="Arial" panose="020B0604020202020204" pitchFamily="34" charset="0"/>
                <a:sym typeface="Arial MT Pro"/>
              </a:rPr>
              <a:t>M</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odel</a:t>
            </a:r>
            <a:r>
              <a:rPr lang="en-GB" sz="2000" dirty="0">
                <a:latin typeface="Arial" panose="020B0604020202020204" pitchFamily="34" charset="0"/>
                <a:cs typeface="Arial" panose="020B0604020202020204" pitchFamily="34" charset="0"/>
              </a:rPr>
              <a:t> (BPS)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was </a:t>
            </a:r>
            <a:r>
              <a:rPr lang="en-GB" sz="2000" dirty="0">
                <a:solidFill>
                  <a:srgbClr val="000000"/>
                </a:solidFill>
                <a:latin typeface="Arial" panose="020B0604020202020204" pitchFamily="34" charset="0"/>
                <a:ea typeface="Arial MT Pro"/>
                <a:cs typeface="Arial" panose="020B0604020202020204" pitchFamily="34" charset="0"/>
                <a:sym typeface="Arial MT Pro"/>
              </a:rPr>
              <a:t>first formulated</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by George L Engel (Doom, 2020).</a:t>
            </a:r>
          </a:p>
          <a:p>
            <a:pPr marL="342900" indent="-342900">
              <a:lnSpc>
                <a:spcPct val="150000"/>
              </a:lnSpc>
              <a:buFont typeface="Arial" panose="020B0604020202020204" pitchFamily="34" charset="0"/>
              <a:buChar char="•"/>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Health and wellbeing</a:t>
            </a:r>
            <a:r>
              <a:rPr lang="ru-RU"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are </a:t>
            </a:r>
            <a:r>
              <a:rPr lang="en-GB" sz="2000" dirty="0">
                <a:solidFill>
                  <a:srgbClr val="000000"/>
                </a:solidFill>
                <a:latin typeface="Arial" panose="020B0604020202020204" pitchFamily="34" charset="0"/>
                <a:ea typeface="Arial MT Pro"/>
                <a:cs typeface="Arial" panose="020B0604020202020204" pitchFamily="34" charset="0"/>
                <a:sym typeface="Arial MT Pro"/>
              </a:rPr>
              <a:t>influenced by biological, psychological, and social factors</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p>
          <a:p>
            <a:pPr algn="l">
              <a:lnSpc>
                <a:spcPts val="2805"/>
              </a:lnSpc>
            </a:pPr>
            <a:endParaRPr lang="en-GB" sz="2003" noProof="0" dirty="0">
              <a:solidFill>
                <a:srgbClr val="000000"/>
              </a:solidFill>
              <a:latin typeface="Arial MT Pro"/>
              <a:ea typeface="Arial MT Pro"/>
              <a:cs typeface="Arial MT Pro"/>
              <a:sym typeface="Arial MT Pro"/>
            </a:endParaRPr>
          </a:p>
          <a:p>
            <a:pPr algn="l">
              <a:lnSpc>
                <a:spcPts val="2805"/>
              </a:lnSpc>
            </a:pPr>
            <a:r>
              <a:rPr lang="en-GB" sz="2003" noProof="0" dirty="0">
                <a:solidFill>
                  <a:srgbClr val="000000"/>
                </a:solidFill>
                <a:latin typeface="Arial MT Pro"/>
                <a:ea typeface="Arial MT Pro"/>
                <a:cs typeface="Arial MT Pro"/>
                <a:sym typeface="Arial MT Pro"/>
              </a:rPr>
              <a:t>                                                                                                          </a:t>
            </a:r>
            <a:r>
              <a:rPr lang="en-GB" sz="2200" b="1" noProof="0" dirty="0">
                <a:solidFill>
                  <a:srgbClr val="000000"/>
                </a:solidFill>
                <a:latin typeface="Arial" panose="020B0604020202020204" pitchFamily="34" charset="0"/>
                <a:ea typeface="Arial MT Pro"/>
                <a:cs typeface="Arial" panose="020B0604020202020204" pitchFamily="34" charset="0"/>
                <a:sym typeface="Arial MT Pro"/>
              </a:rPr>
              <a:t>Advantages of Biopsychosocial Model</a:t>
            </a:r>
            <a:r>
              <a:rPr lang="en-GB" sz="2200" noProof="0" dirty="0">
                <a:solidFill>
                  <a:srgbClr val="000000"/>
                </a:solidFill>
                <a:latin typeface="Arial" panose="020B0604020202020204" pitchFamily="34" charset="0"/>
                <a:ea typeface="Arial MT Pro"/>
                <a:cs typeface="Arial" panose="020B0604020202020204" pitchFamily="34" charset="0"/>
                <a:sym typeface="Arial MT Pro"/>
              </a:rPr>
              <a:t>:</a:t>
            </a:r>
          </a:p>
          <a:p>
            <a:pPr>
              <a:lnSpc>
                <a:spcPct val="150000"/>
              </a:lnSpc>
            </a:pPr>
            <a:r>
              <a:rPr lang="en-GB" sz="2003" noProof="0" dirty="0">
                <a:solidFill>
                  <a:srgbClr val="000000"/>
                </a:solidFill>
                <a:latin typeface="Arial MT Pro"/>
                <a:ea typeface="Arial MT Pro"/>
                <a:cs typeface="Arial MT Pro"/>
                <a:sym typeface="Arial MT Pro"/>
              </a:rPr>
              <a:t>                                                                                                       </a:t>
            </a:r>
            <a:r>
              <a:rPr lang="ru-RU" sz="2003" noProof="0" dirty="0">
                <a:solidFill>
                  <a:srgbClr val="000000"/>
                </a:solidFill>
                <a:latin typeface="Arial MT Pro"/>
                <a:ea typeface="Arial MT Pro"/>
                <a:cs typeface="Arial MT Pro"/>
                <a:sym typeface="Arial MT Pro"/>
              </a:rPr>
              <a:t>     </a:t>
            </a:r>
            <a:r>
              <a:rPr lang="en-GB" sz="2003" noProof="0" dirty="0">
                <a:solidFill>
                  <a:srgbClr val="000000"/>
                </a:solidFill>
                <a:latin typeface="Arial MT Pro"/>
                <a:ea typeface="Arial MT Pro"/>
                <a:cs typeface="Arial MT Pro"/>
                <a:sym typeface="Arial MT Pro"/>
              </a:rPr>
              <a:t>    </a:t>
            </a:r>
            <a:r>
              <a:rPr lang="en-GB" sz="2000" noProof="0" dirty="0">
                <a:solidFill>
                  <a:srgbClr val="000000"/>
                </a:solidFill>
                <a:latin typeface="Arial MT Pro"/>
                <a:ea typeface="Arial MT Pro"/>
                <a:cs typeface="Arial MT Pro"/>
                <a:sym typeface="Arial MT Pro"/>
              </a:rPr>
              <a:t>- </a:t>
            </a:r>
            <a:r>
              <a:rPr lang="en-GB" sz="2000" noProof="0" dirty="0">
                <a:latin typeface="Arial" panose="020B0604020202020204" pitchFamily="34" charset="0"/>
                <a:cs typeface="Arial" panose="020B0604020202020204" pitchFamily="34" charset="0"/>
              </a:rPr>
              <a:t>Holistic Understanding of Health</a:t>
            </a:r>
            <a:endParaRPr lang="en-GB" sz="2000" noProof="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Personalized Care</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Multidisciplinary Approach</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 </a:t>
            </a:r>
            <a:r>
              <a:rPr lang="en-GB" sz="2000" noProof="0" dirty="0">
                <a:latin typeface="Arial" panose="020B0604020202020204" pitchFamily="34" charset="0"/>
                <a:cs typeface="Arial" panose="020B0604020202020204" pitchFamily="34" charset="0"/>
              </a:rPr>
              <a:t>Emphasis on Relationships and Social Environment</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MT Pro"/>
                <a:ea typeface="Arial MT Pro"/>
                <a:cs typeface="Arial MT Pro"/>
                <a:sym typeface="Arial MT Pro"/>
              </a:rPr>
              <a:t>Babalola, Noel, and White, 2017)</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2000" noProof="0" dirty="0">
                <a:solidFill>
                  <a:srgbClr val="000000"/>
                </a:solidFill>
                <a:latin typeface="Arial MT Pro"/>
                <a:ea typeface="Arial MT Pro"/>
                <a:cs typeface="Arial MT Pro"/>
                <a:sym typeface="Arial MT Pro"/>
              </a:rPr>
              <a:t>                                                      </a:t>
            </a:r>
          </a:p>
          <a:p>
            <a:pPr algn="l">
              <a:lnSpc>
                <a:spcPts val="2805"/>
              </a:lnSpc>
            </a:pPr>
            <a:endParaRPr lang="en-GB" sz="2003" noProof="0" dirty="0">
              <a:solidFill>
                <a:srgbClr val="000000"/>
              </a:solidFill>
              <a:latin typeface="Arial MT Pro"/>
              <a:ea typeface="Arial MT Pro"/>
              <a:cs typeface="Arial MT Pro"/>
              <a:sym typeface="Arial MT Pro"/>
            </a:endParaRPr>
          </a:p>
          <a:p>
            <a:r>
              <a:rPr lang="en-GB" sz="2200" b="1" noProof="0" dirty="0">
                <a:latin typeface="Arial" panose="020B0604020202020204" pitchFamily="34" charset="0"/>
                <a:cs typeface="Arial" panose="020B0604020202020204" pitchFamily="34" charset="0"/>
              </a:rPr>
              <a:t>                                                                                                 Disadvantages of the Biopsychosocial Model</a:t>
            </a:r>
          </a:p>
          <a:p>
            <a:pPr>
              <a:lnSpc>
                <a:spcPct val="150000"/>
              </a:lnSpc>
            </a:pPr>
            <a:r>
              <a:rPr lang="en-GB" sz="1900" noProof="0" dirty="0">
                <a:latin typeface="Arial" panose="020B0604020202020204" pitchFamily="34" charset="0"/>
                <a:cs typeface="Arial" panose="020B0604020202020204" pitchFamily="34" charset="0"/>
              </a:rPr>
              <a:t>                                                                                                                 </a:t>
            </a:r>
            <a:r>
              <a:rPr lang="ru-RU" sz="1900" noProof="0" dirty="0">
                <a:latin typeface="Arial" panose="020B0604020202020204" pitchFamily="34" charset="0"/>
                <a:cs typeface="Arial" panose="020B0604020202020204" pitchFamily="34" charset="0"/>
              </a:rPr>
              <a:t>     </a:t>
            </a:r>
            <a:r>
              <a:rPr lang="en-GB" sz="1900" noProof="0" dirty="0">
                <a:latin typeface="Arial" panose="020B0604020202020204" pitchFamily="34" charset="0"/>
                <a:cs typeface="Arial" panose="020B0604020202020204" pitchFamily="34" charset="0"/>
              </a:rPr>
              <a:t>  - </a:t>
            </a:r>
            <a:r>
              <a:rPr lang="en-GB" sz="2000" noProof="0" dirty="0">
                <a:latin typeface="Arial" panose="020B0604020202020204" pitchFamily="34" charset="0"/>
                <a:cs typeface="Arial" panose="020B0604020202020204" pitchFamily="34" charset="0"/>
              </a:rPr>
              <a:t>Time-consuming and costly</a:t>
            </a:r>
          </a:p>
          <a:p>
            <a:pPr>
              <a:lnSpc>
                <a:spcPct val="150000"/>
              </a:lnSpc>
            </a:pPr>
            <a:r>
              <a:rPr lang="en-GB" sz="2000" noProof="0" dirty="0">
                <a:latin typeface="Arial" panose="020B0604020202020204" pitchFamily="34" charset="0"/>
                <a:cs typeface="Arial" panose="020B0604020202020204" pitchFamily="34" charset="0"/>
              </a:rPr>
              <a:t>                                                                                                                   - Lack of clear clinical guidelines </a:t>
            </a:r>
          </a:p>
          <a:p>
            <a:pPr>
              <a:lnSpc>
                <a:spcPct val="150000"/>
              </a:lnSpc>
            </a:pPr>
            <a:r>
              <a:rPr lang="en-GB" sz="2000" noProof="0" dirty="0">
                <a:latin typeface="Arial" panose="020B0604020202020204" pitchFamily="34" charset="0"/>
                <a:cs typeface="Arial" panose="020B0604020202020204" pitchFamily="34" charset="0"/>
              </a:rPr>
              <a:t>                                                                                                                   - Incomplete integration in practice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2000" noProof="0" dirty="0">
                <a:solidFill>
                  <a:srgbClr val="000000"/>
                </a:solidFill>
                <a:latin typeface="Arial MT Pro"/>
                <a:ea typeface="Arial MT Pro"/>
                <a:cs typeface="Arial MT Pro"/>
                <a:sym typeface="Arial MT Pro"/>
              </a:rPr>
              <a:t>Babalola, Noel, and  White, 2017)</a:t>
            </a:r>
          </a:p>
          <a:p>
            <a:pPr>
              <a:lnSpc>
                <a:spcPct val="150000"/>
              </a:lnSpc>
            </a:pPr>
            <a:endParaRPr lang="en-GB" sz="1900" noProof="0" dirty="0">
              <a:solidFill>
                <a:srgbClr val="000000"/>
              </a:solidFill>
              <a:latin typeface="Arial MT Pro"/>
              <a:ea typeface="Arial MT Pro"/>
              <a:cs typeface="Arial MT Pro"/>
              <a:sym typeface="Arial MT Pro"/>
            </a:endParaRPr>
          </a:p>
          <a:p>
            <a:pPr algn="ctr">
              <a:lnSpc>
                <a:spcPct val="150000"/>
              </a:lnSpc>
            </a:pPr>
            <a:r>
              <a:rPr lang="en-GB" sz="1900" b="1" noProof="0" dirty="0">
                <a:latin typeface="Arial" panose="020B0604020202020204" pitchFamily="34" charset="0"/>
                <a:cs typeface="Arial" panose="020B0604020202020204" pitchFamily="34" charset="0"/>
              </a:rPr>
              <a:t>                                                      </a:t>
            </a:r>
            <a:r>
              <a:rPr lang="ru-RU" sz="1900" b="1" noProof="0" dirty="0">
                <a:latin typeface="Arial" panose="020B0604020202020204" pitchFamily="34" charset="0"/>
                <a:cs typeface="Arial" panose="020B0604020202020204" pitchFamily="34" charset="0"/>
              </a:rPr>
              <a:t>               </a:t>
            </a:r>
            <a:r>
              <a:rPr lang="en-GB" sz="1900" b="1" noProof="0" dirty="0">
                <a:latin typeface="Arial" panose="020B0604020202020204" pitchFamily="34" charset="0"/>
                <a:cs typeface="Arial" panose="020B0604020202020204" pitchFamily="34" charset="0"/>
              </a:rPr>
              <a:t> </a:t>
            </a:r>
            <a:r>
              <a:rPr lang="en-GB" sz="2200" b="1" noProof="0" dirty="0">
                <a:latin typeface="Arial" panose="020B0604020202020204" pitchFamily="34" charset="0"/>
                <a:cs typeface="Arial" panose="020B0604020202020204" pitchFamily="34" charset="0"/>
              </a:rPr>
              <a:t>Relevance of the BPS Approach to Global Mental Health</a:t>
            </a:r>
            <a:endParaRPr lang="en-GB" sz="2200" noProof="0" dirty="0">
              <a:latin typeface="Arial" panose="020B0604020202020204" pitchFamily="34" charset="0"/>
              <a:cs typeface="Arial" panose="020B0604020202020204" pitchFamily="34" charset="0"/>
            </a:endParaRPr>
          </a:p>
          <a:p>
            <a:pPr lvl="0" algn="ctr">
              <a:lnSpc>
                <a:spcPct val="150000"/>
              </a:lnSpc>
            </a:pPr>
            <a:r>
              <a:rPr lang="en-GB" sz="1900" noProof="0" dirty="0">
                <a:latin typeface="Arial" panose="020B0604020202020204" pitchFamily="34" charset="0"/>
                <a:cs typeface="Arial" panose="020B0604020202020204" pitchFamily="34" charset="0"/>
              </a:rPr>
              <a:t>                  </a:t>
            </a:r>
            <a:r>
              <a:rPr lang="ru-RU" sz="1900" noProof="0" dirty="0">
                <a:latin typeface="Arial" panose="020B0604020202020204" pitchFamily="34" charset="0"/>
                <a:cs typeface="Arial" panose="020B0604020202020204" pitchFamily="34" charset="0"/>
              </a:rPr>
              <a:t>              </a:t>
            </a:r>
            <a:r>
              <a:rPr lang="en-GB" sz="1900" noProof="0" dirty="0">
                <a:latin typeface="Arial" panose="020B0604020202020204" pitchFamily="34" charset="0"/>
                <a:cs typeface="Arial" panose="020B0604020202020204" pitchFamily="34" charset="0"/>
              </a:rPr>
              <a:t>  - </a:t>
            </a:r>
            <a:r>
              <a:rPr lang="en-GB" sz="2000" noProof="0" dirty="0">
                <a:latin typeface="Arial" panose="020B0604020202020204" pitchFamily="34" charset="0"/>
                <a:cs typeface="Arial" panose="020B0604020202020204" pitchFamily="34" charset="0"/>
              </a:rPr>
              <a:t>Supports multisectoral collaboration</a:t>
            </a:r>
          </a:p>
          <a:p>
            <a:pPr lvl="0"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rPr>
              <a:t>Contribute to mental health problem</a:t>
            </a:r>
            <a:endParaRPr lang="en-GB" sz="2000" noProof="0" dirty="0">
              <a:latin typeface="Arial" panose="020B0604020202020204" pitchFamily="34" charset="0"/>
              <a:cs typeface="Arial" panose="020B0604020202020204" pitchFamily="34" charset="0"/>
            </a:endParaRPr>
          </a:p>
          <a:p>
            <a:pPr lvl="0"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Addresses needs in </a:t>
            </a:r>
            <a:r>
              <a:rPr lang="en-GB" sz="2000" dirty="0">
                <a:latin typeface="Arial" panose="020B0604020202020204" pitchFamily="34" charset="0"/>
                <a:cs typeface="Arial" panose="020B0604020202020204" pitchFamily="34" charset="0"/>
              </a:rPr>
              <a:t>low</a:t>
            </a:r>
            <a:r>
              <a:rPr lang="ru-RU"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and m</a:t>
            </a:r>
            <a:r>
              <a:rPr lang="en-GB" sz="2000" noProof="0" dirty="0">
                <a:latin typeface="Arial" panose="020B0604020202020204" pitchFamily="34" charset="0"/>
                <a:cs typeface="Arial" panose="020B0604020202020204" pitchFamily="34" charset="0"/>
              </a:rPr>
              <a:t>id</a:t>
            </a:r>
            <a:r>
              <a:rPr lang="en-GB" sz="2000" dirty="0" err="1">
                <a:latin typeface="Arial" panose="020B0604020202020204" pitchFamily="34" charset="0"/>
                <a:cs typeface="Arial" panose="020B0604020202020204" pitchFamily="34" charset="0"/>
              </a:rPr>
              <a:t>dle-i</a:t>
            </a:r>
            <a:r>
              <a:rPr lang="en-GB" sz="2000" noProof="0" dirty="0" err="1">
                <a:latin typeface="Arial" panose="020B0604020202020204" pitchFamily="34" charset="0"/>
                <a:cs typeface="Arial" panose="020B0604020202020204" pitchFamily="34" charset="0"/>
              </a:rPr>
              <a:t>ncome</a:t>
            </a:r>
            <a:r>
              <a:rPr lang="en-GB" sz="2000" noProof="0" dirty="0">
                <a:latin typeface="Arial" panose="020B0604020202020204" pitchFamily="34" charset="0"/>
                <a:cs typeface="Arial" panose="020B0604020202020204" pitchFamily="34" charset="0"/>
              </a:rPr>
              <a:t> countries </a:t>
            </a:r>
          </a:p>
          <a:p>
            <a:pPr algn="ctr">
              <a:lnSpc>
                <a:spcPct val="150000"/>
              </a:lnSpc>
            </a:pPr>
            <a:r>
              <a:rPr lang="en-GB" sz="2000" noProof="0" dirty="0">
                <a:latin typeface="Arial" panose="020B0604020202020204" pitchFamily="34" charset="0"/>
                <a:cs typeface="Arial" panose="020B0604020202020204" pitchFamily="34" charset="0"/>
              </a:rPr>
              <a:t>                                                               </a:t>
            </a:r>
            <a:r>
              <a:rPr lang="ru-RU" sz="2000" noProof="0" dirty="0">
                <a:latin typeface="Arial" panose="020B0604020202020204" pitchFamily="34" charset="0"/>
                <a:cs typeface="Arial" panose="020B0604020202020204" pitchFamily="34" charset="0"/>
              </a:rPr>
              <a:t>          </a:t>
            </a:r>
            <a:r>
              <a:rPr lang="en-GB" sz="2000" noProof="0" dirty="0">
                <a:latin typeface="Arial" panose="020B0604020202020204" pitchFamily="34" charset="0"/>
                <a:cs typeface="Arial" panose="020B0604020202020204" pitchFamily="34" charset="0"/>
              </a:rPr>
              <a:t> - Promotes holistic wellbeing </a:t>
            </a:r>
            <a:r>
              <a:rPr lang="en-GB" sz="20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2000" noProof="0" dirty="0">
                <a:solidFill>
                  <a:srgbClr val="000000"/>
                </a:solidFill>
                <a:latin typeface="Arial MT Pro"/>
                <a:ea typeface="Arial MT Pro"/>
                <a:cs typeface="Arial MT Pro"/>
                <a:sym typeface="Arial MT Pro"/>
              </a:rPr>
              <a:t>Babalola, Noel, and  White, 2017</a:t>
            </a:r>
            <a:r>
              <a:rPr lang="en-GB" sz="1900" noProof="0" dirty="0">
                <a:solidFill>
                  <a:srgbClr val="000000"/>
                </a:solidFill>
                <a:latin typeface="Arial MT Pro"/>
                <a:ea typeface="Arial MT Pro"/>
                <a:cs typeface="Arial MT Pro"/>
                <a:sym typeface="Arial MT Pro"/>
              </a:rPr>
              <a:t>)</a:t>
            </a:r>
          </a:p>
          <a:p>
            <a:pPr lvl="0" algn="ctr">
              <a:lnSpc>
                <a:spcPct val="150000"/>
              </a:lnSpc>
            </a:pPr>
            <a:endParaRPr lang="en-GB" sz="2003" noProof="0" dirty="0">
              <a:solidFill>
                <a:srgbClr val="000000"/>
              </a:solidFill>
              <a:latin typeface="Arial MT Pro"/>
              <a:ea typeface="Arial MT Pro"/>
              <a:cs typeface="Arial MT Pro"/>
              <a:sym typeface="Arial MT Pro"/>
            </a:endParaRPr>
          </a:p>
          <a:p>
            <a:pPr algn="l">
              <a:lnSpc>
                <a:spcPts val="2805"/>
              </a:lnSpc>
            </a:pPr>
            <a:endParaRPr lang="en-GB" sz="2003" noProof="0" dirty="0">
              <a:solidFill>
                <a:srgbClr val="000000"/>
              </a:solidFill>
              <a:latin typeface="Arial MT Pro"/>
              <a:ea typeface="Arial MT Pro"/>
              <a:cs typeface="Arial MT Pro"/>
              <a:sym typeface="Arial MT Pro"/>
            </a:endParaRPr>
          </a:p>
        </p:txBody>
      </p:sp>
      <p:sp>
        <p:nvSpPr>
          <p:cNvPr id="3" name="Freeform 3"/>
          <p:cNvSpPr/>
          <p:nvPr/>
        </p:nvSpPr>
        <p:spPr>
          <a:xfrm>
            <a:off x="564931" y="2275302"/>
            <a:ext cx="6324600" cy="5967956"/>
          </a:xfrm>
          <a:custGeom>
            <a:avLst/>
            <a:gdLst/>
            <a:ahLst/>
            <a:cxnLst/>
            <a:rect l="l" t="t" r="r" b="b"/>
            <a:pathLst>
              <a:path w="7303483" h="6575960">
                <a:moveTo>
                  <a:pt x="0" y="0"/>
                </a:moveTo>
                <a:lnTo>
                  <a:pt x="7303483" y="0"/>
                </a:lnTo>
                <a:lnTo>
                  <a:pt x="7303483" y="6575960"/>
                </a:lnTo>
                <a:lnTo>
                  <a:pt x="0" y="6575960"/>
                </a:lnTo>
                <a:lnTo>
                  <a:pt x="0" y="0"/>
                </a:lnTo>
                <a:close/>
              </a:path>
            </a:pathLst>
          </a:custGeom>
          <a:blipFill>
            <a:blip r:embed="rId2"/>
            <a:stretch>
              <a:fillRect/>
            </a:stretch>
          </a:blipFill>
          <a:ln w="38100" cap="sq">
            <a:solidFill>
              <a:srgbClr val="000000"/>
            </a:solidFill>
            <a:prstDash val="solid"/>
            <a:miter/>
          </a:ln>
        </p:spPr>
        <p:txBody>
          <a:bodyPr/>
          <a:lstStyle/>
          <a:p>
            <a:endParaRPr lang="en-GB" noProof="0" dirty="0"/>
          </a:p>
        </p:txBody>
      </p:sp>
      <p:sp>
        <p:nvSpPr>
          <p:cNvPr id="4" name="TextBox 4"/>
          <p:cNvSpPr txBox="1"/>
          <p:nvPr/>
        </p:nvSpPr>
        <p:spPr>
          <a:xfrm>
            <a:off x="304800" y="209109"/>
            <a:ext cx="17754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MT Pro Bold"/>
                <a:ea typeface="Arial MT Pro Bold"/>
                <a:cs typeface="Arial MT Pro Bold"/>
                <a:sym typeface="Arial MT Pro Bold"/>
              </a:rPr>
              <a:t>Theoretical Perspectives</a:t>
            </a:r>
          </a:p>
        </p:txBody>
      </p:sp>
      <p:sp>
        <p:nvSpPr>
          <p:cNvPr id="8" name="TextBox 7">
            <a:extLst>
              <a:ext uri="{FF2B5EF4-FFF2-40B4-BE49-F238E27FC236}">
                <a16:creationId xmlns:a16="http://schemas.microsoft.com/office/drawing/2014/main" id="{CFF51729-724F-B23A-4998-9BD1307C08EE}"/>
              </a:ext>
            </a:extLst>
          </p:cNvPr>
          <p:cNvSpPr txBox="1"/>
          <p:nvPr/>
        </p:nvSpPr>
        <p:spPr>
          <a:xfrm>
            <a:off x="564931" y="8191500"/>
            <a:ext cx="4724400" cy="408317"/>
          </a:xfrm>
          <a:prstGeom prst="rect">
            <a:avLst/>
          </a:prstGeom>
          <a:noFill/>
        </p:spPr>
        <p:txBody>
          <a:bodyPr wrap="square" rtlCol="0">
            <a:spAutoFit/>
          </a:bodyPr>
          <a:lstStyle/>
          <a:p>
            <a:pPr>
              <a:lnSpc>
                <a:spcPts val="2805"/>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Fig.</a:t>
            </a:r>
            <a:r>
              <a:rPr lang="ru-RU" sz="1600" dirty="0">
                <a:solidFill>
                  <a:srgbClr val="000000"/>
                </a:solidFill>
                <a:latin typeface="Arial" panose="020B0604020202020204" pitchFamily="34" charset="0"/>
                <a:ea typeface="Arial MT Pro"/>
                <a:cs typeface="Arial" panose="020B0604020202020204" pitchFamily="34" charset="0"/>
                <a:sym typeface="Arial MT Pro"/>
              </a:rPr>
              <a:t>4</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(Gliedt, 2017)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4953000" y="84455"/>
            <a:ext cx="80772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p>
        </p:txBody>
      </p:sp>
      <p:sp>
        <p:nvSpPr>
          <p:cNvPr id="4" name="Rectangle 3">
            <a:extLst>
              <a:ext uri="{FF2B5EF4-FFF2-40B4-BE49-F238E27FC236}">
                <a16:creationId xmlns:a16="http://schemas.microsoft.com/office/drawing/2014/main" id="{13E4BA10-0AB3-43B3-105B-EE817A19DD0A}"/>
              </a:ext>
            </a:extLst>
          </p:cNvPr>
          <p:cNvSpPr/>
          <p:nvPr/>
        </p:nvSpPr>
        <p:spPr>
          <a:xfrm>
            <a:off x="4419600" y="957422"/>
            <a:ext cx="9144000" cy="679097"/>
          </a:xfrm>
          <a:prstGeom prst="rect">
            <a:avLst/>
          </a:prstGeom>
          <a:solidFill>
            <a:srgbClr val="92D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latin typeface="Arial" panose="020B0604020202020204" pitchFamily="34" charset="0"/>
                <a:cs typeface="Arial" panose="020B0604020202020204" pitchFamily="34" charset="0"/>
              </a:rPr>
              <a:t>HOLISTIC HEALTH</a:t>
            </a:r>
          </a:p>
        </p:txBody>
      </p:sp>
      <p:sp>
        <p:nvSpPr>
          <p:cNvPr id="5" name="Arrow: Down 4">
            <a:extLst>
              <a:ext uri="{FF2B5EF4-FFF2-40B4-BE49-F238E27FC236}">
                <a16:creationId xmlns:a16="http://schemas.microsoft.com/office/drawing/2014/main" id="{5C486525-14A2-42C7-9CF6-846F6E88ED8B}"/>
              </a:ext>
            </a:extLst>
          </p:cNvPr>
          <p:cNvSpPr/>
          <p:nvPr/>
        </p:nvSpPr>
        <p:spPr>
          <a:xfrm>
            <a:off x="8953500" y="1744500"/>
            <a:ext cx="381000" cy="6394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97C4364-AEB2-D9E0-93CB-8527B0A21618}"/>
              </a:ext>
            </a:extLst>
          </p:cNvPr>
          <p:cNvSpPr/>
          <p:nvPr/>
        </p:nvSpPr>
        <p:spPr>
          <a:xfrm>
            <a:off x="7010400" y="2504626"/>
            <a:ext cx="4648200" cy="679097"/>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5599"/>
              </a:lnSpc>
            </a:pPr>
            <a:r>
              <a:rPr lang="en-GB" sz="3000" b="1"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p>
        </p:txBody>
      </p:sp>
      <p:sp>
        <p:nvSpPr>
          <p:cNvPr id="8" name="Rectangle 7">
            <a:extLst>
              <a:ext uri="{FF2B5EF4-FFF2-40B4-BE49-F238E27FC236}">
                <a16:creationId xmlns:a16="http://schemas.microsoft.com/office/drawing/2014/main" id="{41312768-E2E3-2A4C-95A0-0E1FFF7C0A57}"/>
              </a:ext>
            </a:extLst>
          </p:cNvPr>
          <p:cNvSpPr/>
          <p:nvPr/>
        </p:nvSpPr>
        <p:spPr>
          <a:xfrm>
            <a:off x="7873562" y="4446751"/>
            <a:ext cx="2514600" cy="1600200"/>
          </a:xfrm>
          <a:prstGeom prst="rect">
            <a:avLst/>
          </a:prstGeom>
          <a:solidFill>
            <a:srgbClr val="69A36F"/>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Healthy Lives, Healthy People 2010 – prevention and public health</a:t>
            </a:r>
          </a:p>
        </p:txBody>
      </p:sp>
      <p:sp>
        <p:nvSpPr>
          <p:cNvPr id="10" name="Rectangle 9">
            <a:extLst>
              <a:ext uri="{FF2B5EF4-FFF2-40B4-BE49-F238E27FC236}">
                <a16:creationId xmlns:a16="http://schemas.microsoft.com/office/drawing/2014/main" id="{471C42D9-B05D-548E-C439-9B42B9742064}"/>
              </a:ext>
            </a:extLst>
          </p:cNvPr>
          <p:cNvSpPr/>
          <p:nvPr/>
        </p:nvSpPr>
        <p:spPr>
          <a:xfrm>
            <a:off x="12534900" y="4430725"/>
            <a:ext cx="2514600" cy="1600200"/>
          </a:xfrm>
          <a:prstGeom prst="rect">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NHS Long Term Plan 2019 – prevention, personalized care, reduced inequalities</a:t>
            </a:r>
          </a:p>
        </p:txBody>
      </p:sp>
      <p:sp>
        <p:nvSpPr>
          <p:cNvPr id="11" name="Rectangle 10">
            <a:extLst>
              <a:ext uri="{FF2B5EF4-FFF2-40B4-BE49-F238E27FC236}">
                <a16:creationId xmlns:a16="http://schemas.microsoft.com/office/drawing/2014/main" id="{B9B8FDA7-A28D-E910-21B5-3A49C2230499}"/>
              </a:ext>
            </a:extLst>
          </p:cNvPr>
          <p:cNvSpPr/>
          <p:nvPr/>
        </p:nvSpPr>
        <p:spPr>
          <a:xfrm>
            <a:off x="2674882" y="4430725"/>
            <a:ext cx="2540000" cy="1600200"/>
          </a:xfrm>
          <a:prstGeom prst="rect">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Health and Social Care Act 2012 – integrated health and social care</a:t>
            </a:r>
          </a:p>
        </p:txBody>
      </p:sp>
      <p:cxnSp>
        <p:nvCxnSpPr>
          <p:cNvPr id="25" name="Straight Arrow Connector 24">
            <a:extLst>
              <a:ext uri="{FF2B5EF4-FFF2-40B4-BE49-F238E27FC236}">
                <a16:creationId xmlns:a16="http://schemas.microsoft.com/office/drawing/2014/main" id="{65D89DCE-E70F-62FD-C13E-3F90DF05BD3D}"/>
              </a:ext>
            </a:extLst>
          </p:cNvPr>
          <p:cNvCxnSpPr/>
          <p:nvPr/>
        </p:nvCxnSpPr>
        <p:spPr>
          <a:xfrm flipH="1">
            <a:off x="4984744" y="3325411"/>
            <a:ext cx="2298700" cy="685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D0584C9-72D5-6359-5C97-45CD9FF3FA67}"/>
              </a:ext>
            </a:extLst>
          </p:cNvPr>
          <p:cNvCxnSpPr/>
          <p:nvPr/>
        </p:nvCxnSpPr>
        <p:spPr>
          <a:xfrm>
            <a:off x="11201388" y="3416302"/>
            <a:ext cx="2425700" cy="685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2" name="Straight Connector 41">
            <a:extLst>
              <a:ext uri="{FF2B5EF4-FFF2-40B4-BE49-F238E27FC236}">
                <a16:creationId xmlns:a16="http://schemas.microsoft.com/office/drawing/2014/main" id="{588EE035-2A02-FADB-AEB1-9A83DAD17507}"/>
              </a:ext>
            </a:extLst>
          </p:cNvPr>
          <p:cNvCxnSpPr/>
          <p:nvPr/>
        </p:nvCxnSpPr>
        <p:spPr>
          <a:xfrm>
            <a:off x="1676400" y="6210300"/>
            <a:ext cx="13944600" cy="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4" name="Straight Connector 43">
            <a:extLst>
              <a:ext uri="{FF2B5EF4-FFF2-40B4-BE49-F238E27FC236}">
                <a16:creationId xmlns:a16="http://schemas.microsoft.com/office/drawing/2014/main" id="{41E70AF1-7BD7-A4E1-6292-31E51D185725}"/>
              </a:ext>
            </a:extLst>
          </p:cNvPr>
          <p:cNvCxnSpPr/>
          <p:nvPr/>
        </p:nvCxnSpPr>
        <p:spPr>
          <a:xfrm flipV="1">
            <a:off x="1689100" y="5829300"/>
            <a:ext cx="0" cy="3810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6" name="Straight Connector 45">
            <a:extLst>
              <a:ext uri="{FF2B5EF4-FFF2-40B4-BE49-F238E27FC236}">
                <a16:creationId xmlns:a16="http://schemas.microsoft.com/office/drawing/2014/main" id="{715E245D-F49D-EC8E-09B9-B1D5822042D0}"/>
              </a:ext>
            </a:extLst>
          </p:cNvPr>
          <p:cNvCxnSpPr/>
          <p:nvPr/>
        </p:nvCxnSpPr>
        <p:spPr>
          <a:xfrm flipV="1">
            <a:off x="15621000" y="5829300"/>
            <a:ext cx="0" cy="3810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8" name="Straight Connector 47">
            <a:extLst>
              <a:ext uri="{FF2B5EF4-FFF2-40B4-BE49-F238E27FC236}">
                <a16:creationId xmlns:a16="http://schemas.microsoft.com/office/drawing/2014/main" id="{5A50A86F-9DF2-E68D-580A-CD70A7F82E96}"/>
              </a:ext>
            </a:extLst>
          </p:cNvPr>
          <p:cNvCxnSpPr/>
          <p:nvPr/>
        </p:nvCxnSpPr>
        <p:spPr>
          <a:xfrm>
            <a:off x="5334000" y="6187096"/>
            <a:ext cx="0" cy="3048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50" name="Straight Connector 49">
            <a:extLst>
              <a:ext uri="{FF2B5EF4-FFF2-40B4-BE49-F238E27FC236}">
                <a16:creationId xmlns:a16="http://schemas.microsoft.com/office/drawing/2014/main" id="{64A6B3A8-7969-2CDB-8CED-C22B69A5497E}"/>
              </a:ext>
            </a:extLst>
          </p:cNvPr>
          <p:cNvCxnSpPr/>
          <p:nvPr/>
        </p:nvCxnSpPr>
        <p:spPr>
          <a:xfrm>
            <a:off x="12192000" y="6210300"/>
            <a:ext cx="0" cy="3048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
        <p:nvSpPr>
          <p:cNvPr id="51" name="Rectangle 50">
            <a:extLst>
              <a:ext uri="{FF2B5EF4-FFF2-40B4-BE49-F238E27FC236}">
                <a16:creationId xmlns:a16="http://schemas.microsoft.com/office/drawing/2014/main" id="{FA8E725F-07BA-FE66-BBDE-DCB90AC668D3}"/>
              </a:ext>
            </a:extLst>
          </p:cNvPr>
          <p:cNvSpPr/>
          <p:nvPr/>
        </p:nvSpPr>
        <p:spPr>
          <a:xfrm>
            <a:off x="1689101" y="6747679"/>
            <a:ext cx="6591286" cy="2285999"/>
          </a:xfrm>
          <a:prstGeom prst="rect">
            <a:avLst/>
          </a:prstGeom>
          <a:solidFill>
            <a:srgbClr val="CCFFC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latin typeface="Arial" panose="020B0604020202020204" pitchFamily="34" charset="0"/>
                <a:cs typeface="Arial" panose="020B0604020202020204" pitchFamily="34" charset="0"/>
              </a:rPr>
              <a:t>Impact on service delivery:</a:t>
            </a:r>
            <a:endParaRPr lang="en-GB" sz="20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Improved quality and personalized care through integration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Efficient resource use and long-term cost reduction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Enhanced preventive programs and population health outcomes</a:t>
            </a:r>
          </a:p>
          <a:p>
            <a:endParaRPr lang="en-GB" sz="2000" dirty="0">
              <a:latin typeface="Arial" panose="020B0604020202020204" pitchFamily="34" charset="0"/>
              <a:cs typeface="Arial" panose="020B0604020202020204" pitchFamily="34" charset="0"/>
            </a:endParaRPr>
          </a:p>
        </p:txBody>
      </p:sp>
      <p:sp>
        <p:nvSpPr>
          <p:cNvPr id="52" name="Rectangle 51">
            <a:extLst>
              <a:ext uri="{FF2B5EF4-FFF2-40B4-BE49-F238E27FC236}">
                <a16:creationId xmlns:a16="http://schemas.microsoft.com/office/drawing/2014/main" id="{D49B7D2D-6768-38C3-471A-624910E9C4AC}"/>
              </a:ext>
            </a:extLst>
          </p:cNvPr>
          <p:cNvSpPr/>
          <p:nvPr/>
        </p:nvSpPr>
        <p:spPr>
          <a:xfrm>
            <a:off x="9296394" y="6747679"/>
            <a:ext cx="6324599" cy="2285995"/>
          </a:xfrm>
          <a:prstGeom prst="rect">
            <a:avLst/>
          </a:prstGeom>
          <a:solidFill>
            <a:srgbClr val="CCFFCC"/>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Challenges:</a:t>
            </a: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Regulatory hurdles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Limited funding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Workforce constraints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37341CF5-02B3-7340-5699-2816E2856094}"/>
              </a:ext>
            </a:extLst>
          </p:cNvPr>
          <p:cNvCxnSpPr/>
          <p:nvPr/>
        </p:nvCxnSpPr>
        <p:spPr>
          <a:xfrm>
            <a:off x="9130862" y="3332420"/>
            <a:ext cx="0" cy="9036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0C86EBF6-2A75-C851-A9F6-FF9A2A5FEA95}"/>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DF54AE1-EF66-2636-E0BC-66A469498100}"/>
              </a:ext>
            </a:extLst>
          </p:cNvPr>
          <p:cNvSpPr txBox="1"/>
          <p:nvPr/>
        </p:nvSpPr>
        <p:spPr>
          <a:xfrm>
            <a:off x="4038600" y="304458"/>
            <a:ext cx="9753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Service Delivery</a:t>
            </a:r>
          </a:p>
        </p:txBody>
      </p:sp>
      <p:sp>
        <p:nvSpPr>
          <p:cNvPr id="3" name="Callout: Right Arrow 2">
            <a:extLst>
              <a:ext uri="{FF2B5EF4-FFF2-40B4-BE49-F238E27FC236}">
                <a16:creationId xmlns:a16="http://schemas.microsoft.com/office/drawing/2014/main" id="{A9DA4D2D-7627-62DE-5D4B-243C98DBE62F}"/>
              </a:ext>
            </a:extLst>
          </p:cNvPr>
          <p:cNvSpPr/>
          <p:nvPr/>
        </p:nvSpPr>
        <p:spPr>
          <a:xfrm>
            <a:off x="762000" y="1860332"/>
            <a:ext cx="5029200" cy="7355928"/>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Services are delivered through a combination of NHS, local authorities, voluntary and community groups, and private providers (OHID, 2022).</a:t>
            </a:r>
          </a:p>
          <a:p>
            <a:pPr marL="285750" indent="-28575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algn="just"/>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Increasing focus on integration, prevention and person-centred care.</a:t>
            </a:r>
          </a:p>
        </p:txBody>
      </p:sp>
      <p:sp>
        <p:nvSpPr>
          <p:cNvPr id="5" name="Callout: Right Arrow 4">
            <a:extLst>
              <a:ext uri="{FF2B5EF4-FFF2-40B4-BE49-F238E27FC236}">
                <a16:creationId xmlns:a16="http://schemas.microsoft.com/office/drawing/2014/main" id="{50F4FA38-0723-3A11-C3C0-C645BF068403}"/>
              </a:ext>
            </a:extLst>
          </p:cNvPr>
          <p:cNvSpPr/>
          <p:nvPr/>
        </p:nvSpPr>
        <p:spPr>
          <a:xfrm>
            <a:off x="6324600" y="1907628"/>
            <a:ext cx="6096000" cy="18288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i="1" dirty="0">
                <a:solidFill>
                  <a:schemeClr val="tx1"/>
                </a:solidFill>
                <a:latin typeface="Arial" panose="020B0604020202020204" pitchFamily="34" charset="0"/>
                <a:cs typeface="Arial" panose="020B0604020202020204" pitchFamily="34" charset="0"/>
              </a:rPr>
              <a:t>Virtual Wards </a:t>
            </a:r>
            <a:r>
              <a:rPr lang="en-GB" sz="2000" dirty="0">
                <a:solidFill>
                  <a:schemeClr val="tx1"/>
                </a:solidFill>
                <a:latin typeface="Arial" panose="020B0604020202020204" pitchFamily="34" charset="0"/>
                <a:cs typeface="Arial" panose="020B0604020202020204" pitchFamily="34" charset="0"/>
              </a:rPr>
              <a:t>- NHS “hospital-at-home” model: patients monitored remotely but cared for in their own homes (NHS England, no date)</a:t>
            </a:r>
          </a:p>
        </p:txBody>
      </p:sp>
      <p:sp>
        <p:nvSpPr>
          <p:cNvPr id="6" name="Callout: Right Arrow 5">
            <a:extLst>
              <a:ext uri="{FF2B5EF4-FFF2-40B4-BE49-F238E27FC236}">
                <a16:creationId xmlns:a16="http://schemas.microsoft.com/office/drawing/2014/main" id="{24C77450-EF97-BBA6-1964-95A2A7A2B925}"/>
              </a:ext>
            </a:extLst>
          </p:cNvPr>
          <p:cNvSpPr/>
          <p:nvPr/>
        </p:nvSpPr>
        <p:spPr>
          <a:xfrm>
            <a:off x="6324600" y="4556892"/>
            <a:ext cx="6096000" cy="20574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i="1" dirty="0">
                <a:solidFill>
                  <a:schemeClr val="tx1"/>
                </a:solidFill>
                <a:latin typeface="Arial" panose="020B0604020202020204" pitchFamily="34" charset="0"/>
                <a:cs typeface="Arial" panose="020B0604020202020204" pitchFamily="34" charset="0"/>
              </a:rPr>
              <a:t>Social prescribing </a:t>
            </a:r>
            <a:r>
              <a:rPr lang="en-GB" sz="2000" dirty="0">
                <a:solidFill>
                  <a:schemeClr val="tx1"/>
                </a:solidFill>
                <a:latin typeface="Arial" panose="020B0604020202020204" pitchFamily="34" charset="0"/>
                <a:cs typeface="Arial" panose="020B0604020202020204" pitchFamily="34" charset="0"/>
              </a:rPr>
              <a:t>–</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links patients to non-medical community support (NHS England, no date). </a:t>
            </a:r>
          </a:p>
        </p:txBody>
      </p:sp>
      <p:sp>
        <p:nvSpPr>
          <p:cNvPr id="7" name="Callout: Right Arrow 6">
            <a:extLst>
              <a:ext uri="{FF2B5EF4-FFF2-40B4-BE49-F238E27FC236}">
                <a16:creationId xmlns:a16="http://schemas.microsoft.com/office/drawing/2014/main" id="{5C321A42-8D98-121A-2247-C5550D1F692B}"/>
              </a:ext>
            </a:extLst>
          </p:cNvPr>
          <p:cNvSpPr/>
          <p:nvPr/>
        </p:nvSpPr>
        <p:spPr>
          <a:xfrm>
            <a:off x="6324600" y="7412422"/>
            <a:ext cx="6096000" cy="1828800"/>
          </a:xfrm>
          <a:prstGeom prst="rightArrowCallou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i="1" dirty="0">
                <a:solidFill>
                  <a:schemeClr val="tx1"/>
                </a:solidFill>
                <a:latin typeface="Arial" panose="020B0604020202020204" pitchFamily="34" charset="0"/>
                <a:cs typeface="Arial" panose="020B0604020202020204" pitchFamily="34" charset="0"/>
              </a:rPr>
              <a:t>Neighbourhood Hubs </a:t>
            </a:r>
            <a:r>
              <a:rPr lang="en-GB" sz="2000" dirty="0">
                <a:solidFill>
                  <a:schemeClr val="tx1"/>
                </a:solidFill>
                <a:latin typeface="Arial" panose="020B0604020202020204" pitchFamily="34" charset="0"/>
                <a:cs typeface="Arial" panose="020B0604020202020204" pitchFamily="34" charset="0"/>
              </a:rPr>
              <a:t>– integrated wellbeing, social prescribing, activity and GP access (NHS Hampshire and Isle of Wight, no date).</a:t>
            </a:r>
            <a:r>
              <a:rPr lang="en-GB" sz="2000" dirty="0"/>
              <a:t>.</a:t>
            </a:r>
          </a:p>
        </p:txBody>
      </p:sp>
      <p:sp>
        <p:nvSpPr>
          <p:cNvPr id="8" name="Rectangle 7">
            <a:extLst>
              <a:ext uri="{FF2B5EF4-FFF2-40B4-BE49-F238E27FC236}">
                <a16:creationId xmlns:a16="http://schemas.microsoft.com/office/drawing/2014/main" id="{52D4E7D3-37C1-4200-AC39-255F73A645D1}"/>
              </a:ext>
            </a:extLst>
          </p:cNvPr>
          <p:cNvSpPr/>
          <p:nvPr/>
        </p:nvSpPr>
        <p:spPr>
          <a:xfrm>
            <a:off x="13258800" y="1815663"/>
            <a:ext cx="3276600" cy="7391400"/>
          </a:xfrm>
          <a:prstGeom prst="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Emphasis on prevention, early intervention and combined medical – social support (OHID, 2022)</a:t>
            </a:r>
          </a:p>
          <a:p>
            <a:pPr marL="342900" indent="-34290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Regional variation highlights the need for stronger equity strategies</a:t>
            </a:r>
            <a:r>
              <a:rPr lang="ru-RU" sz="2000"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Marmot, et al., 2020)</a:t>
            </a:r>
          </a:p>
        </p:txBody>
      </p:sp>
      <p:sp>
        <p:nvSpPr>
          <p:cNvPr id="9" name="Rectangle 8">
            <a:extLst>
              <a:ext uri="{FF2B5EF4-FFF2-40B4-BE49-F238E27FC236}">
                <a16:creationId xmlns:a16="http://schemas.microsoft.com/office/drawing/2014/main" id="{E279254F-593B-E75C-527F-1EEABF4C3269}"/>
              </a:ext>
            </a:extLst>
          </p:cNvPr>
          <p:cNvSpPr/>
          <p:nvPr/>
        </p:nvSpPr>
        <p:spPr>
          <a:xfrm>
            <a:off x="762000" y="1409700"/>
            <a:ext cx="3276600" cy="497928"/>
          </a:xfrm>
          <a:prstGeom prst="rect">
            <a:avLst/>
          </a:prstGeom>
          <a:solidFill>
            <a:schemeClr val="accent3">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Service structure</a:t>
            </a:r>
          </a:p>
        </p:txBody>
      </p:sp>
      <p:sp>
        <p:nvSpPr>
          <p:cNvPr id="10" name="Rectangle 9">
            <a:extLst>
              <a:ext uri="{FF2B5EF4-FFF2-40B4-BE49-F238E27FC236}">
                <a16:creationId xmlns:a16="http://schemas.microsoft.com/office/drawing/2014/main" id="{879C9C0C-D192-4BD0-0E3C-CA9F02CED969}"/>
              </a:ext>
            </a:extLst>
          </p:cNvPr>
          <p:cNvSpPr/>
          <p:nvPr/>
        </p:nvSpPr>
        <p:spPr>
          <a:xfrm>
            <a:off x="6324600" y="1409700"/>
            <a:ext cx="3962400" cy="497928"/>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Delivery Models</a:t>
            </a:r>
          </a:p>
        </p:txBody>
      </p:sp>
      <p:sp>
        <p:nvSpPr>
          <p:cNvPr id="12" name="Rectangle 11">
            <a:extLst>
              <a:ext uri="{FF2B5EF4-FFF2-40B4-BE49-F238E27FC236}">
                <a16:creationId xmlns:a16="http://schemas.microsoft.com/office/drawing/2014/main" id="{CA566871-1B95-F842-BCFD-5382BF95E7C4}"/>
              </a:ext>
            </a:extLst>
          </p:cNvPr>
          <p:cNvSpPr/>
          <p:nvPr/>
        </p:nvSpPr>
        <p:spPr>
          <a:xfrm>
            <a:off x="13258800" y="1316422"/>
            <a:ext cx="3276600" cy="533400"/>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latin typeface="Arial" panose="020B0604020202020204" pitchFamily="34" charset="0"/>
                <a:cs typeface="Arial" panose="020B0604020202020204" pitchFamily="34" charset="0"/>
              </a:rPr>
              <a:t>Overall Direction</a:t>
            </a:r>
          </a:p>
        </p:txBody>
      </p:sp>
    </p:spTree>
    <p:extLst>
      <p:ext uri="{BB962C8B-B14F-4D97-AF65-F5344CB8AC3E}">
        <p14:creationId xmlns:p14="http://schemas.microsoft.com/office/powerpoint/2010/main" val="3781253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1E3E61B0-1287-95B4-DFF1-88D9BFD1EBF5}"/>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4BDF35BB-7405-9AD0-DF51-2A251C032E26}"/>
              </a:ext>
            </a:extLst>
          </p:cNvPr>
          <p:cNvSpPr txBox="1"/>
          <p:nvPr/>
        </p:nvSpPr>
        <p:spPr>
          <a:xfrm>
            <a:off x="6290667" y="31173"/>
            <a:ext cx="5706666" cy="655372"/>
          </a:xfrm>
          <a:prstGeom prst="rect">
            <a:avLst/>
          </a:prstGeom>
        </p:spPr>
        <p:txBody>
          <a:bodyPr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Public Health Initiatives</a:t>
            </a:r>
          </a:p>
        </p:txBody>
      </p:sp>
      <p:sp>
        <p:nvSpPr>
          <p:cNvPr id="3" name="Rectangle 2">
            <a:extLst>
              <a:ext uri="{FF2B5EF4-FFF2-40B4-BE49-F238E27FC236}">
                <a16:creationId xmlns:a16="http://schemas.microsoft.com/office/drawing/2014/main" id="{567D3BB3-DF55-4CF9-64AC-63E75478A459}"/>
              </a:ext>
            </a:extLst>
          </p:cNvPr>
          <p:cNvSpPr/>
          <p:nvPr/>
        </p:nvSpPr>
        <p:spPr>
          <a:xfrm>
            <a:off x="1104900" y="1181101"/>
            <a:ext cx="16078200" cy="838200"/>
          </a:xfrm>
          <a:prstGeom prst="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Successful Public Health Initiatives</a:t>
            </a:r>
          </a:p>
        </p:txBody>
      </p:sp>
      <p:sp>
        <p:nvSpPr>
          <p:cNvPr id="5" name="Rectangle 4">
            <a:extLst>
              <a:ext uri="{FF2B5EF4-FFF2-40B4-BE49-F238E27FC236}">
                <a16:creationId xmlns:a16="http://schemas.microsoft.com/office/drawing/2014/main" id="{835FB313-8B9A-3F48-AA02-A803EA71965F}"/>
              </a:ext>
            </a:extLst>
          </p:cNvPr>
          <p:cNvSpPr/>
          <p:nvPr/>
        </p:nvSpPr>
        <p:spPr>
          <a:xfrm>
            <a:off x="685800" y="3120257"/>
            <a:ext cx="3581400" cy="6019799"/>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Infectious Disease Prevention</a:t>
            </a:r>
          </a:p>
          <a:p>
            <a:pPr algn="ctr"/>
            <a:endParaRPr lang="en-GB" sz="2200" b="1"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PrEP (Pre-Exposure Prophylaxis)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Rolled out in 2020; over 95,000 users by 2023.</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Prevents HIV infection — a revolutionary step in public health</a:t>
            </a:r>
            <a:r>
              <a:rPr lang="en-GB" sz="2000" dirty="0">
                <a:latin typeface="Arial" panose="020B0604020202020204" pitchFamily="34" charset="0"/>
                <a:cs typeface="Arial" panose="020B0604020202020204" pitchFamily="34" charset="0"/>
              </a:rPr>
              <a:t>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Viral Hepatitis Prevention</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6-in-1 vaccine introduced (2017).</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Use of direct-acting antivirals cut hepatitis C cases by 56.7%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13A43E1-3B5C-234B-21AF-13502F2299BF}"/>
              </a:ext>
            </a:extLst>
          </p:cNvPr>
          <p:cNvSpPr/>
          <p:nvPr/>
        </p:nvSpPr>
        <p:spPr>
          <a:xfrm>
            <a:off x="5181600" y="3086100"/>
            <a:ext cx="3581400" cy="6019799"/>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Behaviour &amp; Lifestyle Policies</a:t>
            </a:r>
          </a:p>
          <a:p>
            <a:pPr algn="ctr"/>
            <a:endParaRPr lang="en-GB" sz="2200" b="1"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Smoking Regulations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Smoking ban in public places, cessation programmes, and vape regulation</a:t>
            </a:r>
            <a:r>
              <a:rPr lang="en-GB" sz="2000" dirty="0">
                <a:latin typeface="Arial" panose="020B0604020202020204" pitchFamily="34" charset="0"/>
                <a:cs typeface="Arial" panose="020B0604020202020204" pitchFamily="34" charset="0"/>
              </a:rPr>
              <a:t>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endParaRPr lang="en-GB" sz="2000" dirty="0">
              <a:solidFill>
                <a:schemeClr val="tx1"/>
              </a:solidFill>
              <a:latin typeface="Arial" panose="020B0604020202020204" pitchFamily="34" charset="0"/>
              <a:cs typeface="Arial" panose="020B0604020202020204" pitchFamily="34" charset="0"/>
            </a:endParaRPr>
          </a:p>
          <a:p>
            <a:r>
              <a:rPr lang="en-GB" sz="2200" b="1" dirty="0">
                <a:solidFill>
                  <a:schemeClr val="tx1"/>
                </a:solidFill>
                <a:latin typeface="Arial" panose="020B0604020202020204" pitchFamily="34" charset="0"/>
                <a:cs typeface="Arial" panose="020B0604020202020204" pitchFamily="34" charset="0"/>
              </a:rPr>
              <a:t>Healthier Food Consumption Policies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Soft Drinks Industry Levy (2018) reduced sugar intake.</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Minimum Unit Pricing reduced alcohol sales in Scotland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latin typeface="Arial" panose="020B0604020202020204" pitchFamily="34" charset="0"/>
              <a:cs typeface="Arial" panose="020B0604020202020204" pitchFamily="34" charset="0"/>
            </a:endParaRPr>
          </a:p>
          <a:p>
            <a:pPr algn="ctr"/>
            <a:endParaRPr lang="en-GB" sz="2200" b="1" dirty="0">
              <a:solidFill>
                <a:schemeClr val="tx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56F70F70-6187-3775-B87D-7BF43CE31943}"/>
              </a:ext>
            </a:extLst>
          </p:cNvPr>
          <p:cNvSpPr/>
          <p:nvPr/>
        </p:nvSpPr>
        <p:spPr>
          <a:xfrm>
            <a:off x="9677400" y="3142592"/>
            <a:ext cx="3581400" cy="5963307"/>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1"/>
              </a:solidFill>
              <a:latin typeface="Arial" panose="020B0604020202020204" pitchFamily="34" charset="0"/>
              <a:cs typeface="Arial" panose="020B0604020202020204" pitchFamily="34" charset="0"/>
            </a:endParaRPr>
          </a:p>
          <a:p>
            <a:pPr algn="ctr"/>
            <a:endParaRPr lang="en-GB" sz="24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Women’s Health</a:t>
            </a:r>
          </a:p>
          <a:p>
            <a:pPr algn="ctr"/>
            <a:endParaRPr lang="en-GB" sz="24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Women’s Health Strategy (2022), menopause workplace support, abortion law reform in NI.</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Teleconsultations for early medical abortion pills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06B2C8F1-5837-B37C-78C7-6B34FAE74492}"/>
              </a:ext>
            </a:extLst>
          </p:cNvPr>
          <p:cNvSpPr/>
          <p:nvPr/>
        </p:nvSpPr>
        <p:spPr>
          <a:xfrm>
            <a:off x="14173200" y="3120258"/>
            <a:ext cx="3581400" cy="5963307"/>
          </a:xfrm>
          <a:prstGeom prst="rect">
            <a:avLst/>
          </a:prstGeom>
          <a:solidFill>
            <a:srgbClr val="D3F0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400" b="1" dirty="0">
              <a:solidFill>
                <a:schemeClr val="tx1"/>
              </a:solidFill>
              <a:latin typeface="Arial" panose="020B0604020202020204" pitchFamily="34" charset="0"/>
              <a:cs typeface="Arial" panose="020B0604020202020204" pitchFamily="34" charset="0"/>
            </a:endParaRPr>
          </a:p>
          <a:p>
            <a:endParaRPr lang="en-GB" sz="2400" b="1"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Environmental Health</a:t>
            </a:r>
          </a:p>
          <a:p>
            <a:endParaRPr lang="en-GB" sz="24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ULEZ in London and Clean Air Zones across UK cities.</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2019 Clean Air Strategy linked air quality with chronic diseases </a:t>
            </a:r>
            <a:r>
              <a:rPr lang="ru-RU" sz="2000"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RSPH,</a:t>
            </a:r>
            <a:r>
              <a:rPr lang="ru-RU" sz="2000" dirty="0">
                <a:solidFill>
                  <a:schemeClr val="tx1"/>
                </a:solidFill>
                <a:latin typeface="Arial" panose="020B0604020202020204" pitchFamily="34" charset="0"/>
                <a:cs typeface="Arial" panose="020B0604020202020204" pitchFamily="34" charset="0"/>
              </a:rPr>
              <a:t> 2025)</a:t>
            </a:r>
            <a:r>
              <a:rPr lang="en-GB" sz="2000" dirty="0">
                <a:solidFill>
                  <a:schemeClr val="tx1"/>
                </a:solidFill>
                <a:latin typeface="Arial" panose="020B0604020202020204" pitchFamily="34" charset="0"/>
                <a:cs typeface="Arial" panose="020B0604020202020204" pitchFamily="34" charset="0"/>
              </a:rPr>
              <a:t>.</a:t>
            </a:r>
          </a:p>
          <a:p>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627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474A5F-51D5-BAF3-47BE-E97234CB99B2}"/>
              </a:ext>
            </a:extLst>
          </p:cNvPr>
          <p:cNvSpPr txBox="1"/>
          <p:nvPr/>
        </p:nvSpPr>
        <p:spPr>
          <a:xfrm flipH="1">
            <a:off x="5983014" y="621093"/>
            <a:ext cx="11963402" cy="8094524"/>
          </a:xfrm>
          <a:prstGeom prst="rect">
            <a:avLst/>
          </a:prstGeom>
          <a:noFill/>
        </p:spPr>
        <p:txBody>
          <a:bodyPr wrap="square" rtlCol="0">
            <a:spAutoFit/>
          </a:bodyPr>
          <a:lstStyle/>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Social Care delivery is not experienced equitably by all populations (OHID, 2022).</a:t>
            </a:r>
            <a:endParaRPr lang="ru-RU" sz="2000" dirty="0">
              <a:latin typeface="Arial" panose="020B0604020202020204" pitchFamily="34" charset="0"/>
              <a:cs typeface="Arial" panose="020B0604020202020204" pitchFamily="34" charset="0"/>
            </a:endParaRPr>
          </a:p>
          <a:p>
            <a:pPr algn="just">
              <a:spcAft>
                <a:spcPts val="1200"/>
              </a:spcAft>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According to the Marmot Review (2010), people living in England’s poorest areas live 7 years less and spend 17 fewer years in good health than those in the richest areas</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Health inequalities result from a mix of personal, social, and economic factors — including lifestyle choices (e.g., smoking, diet), access to healthcare and jobs, education, social connections, living conditions, and how much control people feel they have over their lives (OHID, 2022).</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The Equality Act 2010 forms the legal basis for reducing inequality and preventing discrimination in health and social care</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OHID, 2022</a:t>
            </a:r>
            <a:r>
              <a:rPr lang="ru-RU" sz="2000" dirty="0">
                <a:latin typeface="Arial" panose="020B0604020202020204" pitchFamily="34" charset="0"/>
                <a:cs typeface="Arial" panose="020B0604020202020204" pitchFamily="34" charset="0"/>
              </a:rPr>
              <a:t>).</a:t>
            </a:r>
          </a:p>
          <a:p>
            <a:pPr marL="342900" indent="-342900" algn="just">
              <a:spcAft>
                <a:spcPts val="1200"/>
              </a:spcAft>
              <a:buFont typeface="Arial" panose="020B0604020202020204" pitchFamily="34" charset="0"/>
              <a:buChar char="•"/>
            </a:pP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The NHS Long Term Plan (2019) sets out key actions to reduce health inequalities (OHID, 2022).</a:t>
            </a:r>
            <a:endParaRPr lang="ru-RU"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NHS England and NHS Improvement introduced the Core20PLUS5 approach, which focus on improving health outcomes and access for deprived communities and groups experiencing poorer health</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OHID, 2022</a:t>
            </a:r>
            <a:r>
              <a:rPr lang="ru-RU"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a:t>
            </a:r>
          </a:p>
          <a:p>
            <a:pPr marL="342900" indent="-342900" algn="just">
              <a:spcAft>
                <a:spcPts val="1200"/>
              </a:spcAf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gn="just">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National strategies aim to reduce avoidable differences in health by addressing social, economic, and environmental factors, prioritising those most affected by poor health.</a:t>
            </a:r>
          </a:p>
        </p:txBody>
      </p:sp>
      <p:sp>
        <p:nvSpPr>
          <p:cNvPr id="8" name="Arrow: Pentagon 7">
            <a:extLst>
              <a:ext uri="{FF2B5EF4-FFF2-40B4-BE49-F238E27FC236}">
                <a16:creationId xmlns:a16="http://schemas.microsoft.com/office/drawing/2014/main" id="{84748F7E-AA43-8A28-6E9E-BB202AF94653}"/>
              </a:ext>
            </a:extLst>
          </p:cNvPr>
          <p:cNvSpPr/>
          <p:nvPr/>
        </p:nvSpPr>
        <p:spPr>
          <a:xfrm>
            <a:off x="0" y="3086100"/>
            <a:ext cx="6019800" cy="3318399"/>
          </a:xfrm>
          <a:prstGeom prst="homePlate">
            <a:avLst/>
          </a:prstGeom>
          <a:solidFill>
            <a:srgbClr val="69A36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5599"/>
              </a:lnSpc>
            </a:pPr>
            <a:r>
              <a:rPr lang="en-GB" sz="4000" b="1" dirty="0">
                <a:solidFill>
                  <a:srgbClr val="000000"/>
                </a:solidFill>
                <a:latin typeface="Arial" panose="020B0604020202020204" pitchFamily="34" charset="0"/>
                <a:ea typeface="Arial MT Pro Bold"/>
                <a:cs typeface="Arial" panose="020B0604020202020204" pitchFamily="34" charset="0"/>
                <a:sym typeface="Arial MT Pro Bold"/>
              </a:rPr>
              <a:t>Equity</a:t>
            </a:r>
          </a:p>
          <a:p>
            <a:pPr algn="ctr">
              <a:lnSpc>
                <a:spcPts val="5599"/>
              </a:lnSpc>
            </a:pPr>
            <a:r>
              <a:rPr lang="en-GB" sz="4000" b="1" dirty="0">
                <a:solidFill>
                  <a:srgbClr val="000000"/>
                </a:solidFill>
                <a:latin typeface="Arial" panose="020B0604020202020204" pitchFamily="34" charset="0"/>
                <a:ea typeface="Arial MT Pro Bold"/>
                <a:cs typeface="Arial" panose="020B0604020202020204" pitchFamily="34" charset="0"/>
                <a:sym typeface="Arial MT Pro Bold"/>
              </a:rPr>
              <a:t>and Access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152400" y="4464403"/>
            <a:ext cx="51816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Conclusion</a:t>
            </a:r>
          </a:p>
        </p:txBody>
      </p:sp>
      <p:sp>
        <p:nvSpPr>
          <p:cNvPr id="9" name="Rectangle: Rounded Corners 8">
            <a:extLst>
              <a:ext uri="{FF2B5EF4-FFF2-40B4-BE49-F238E27FC236}">
                <a16:creationId xmlns:a16="http://schemas.microsoft.com/office/drawing/2014/main" id="{C822C8F6-602F-01F7-810F-4D804A91E1A1}"/>
              </a:ext>
            </a:extLst>
          </p:cNvPr>
          <p:cNvSpPr/>
          <p:nvPr/>
        </p:nvSpPr>
        <p:spPr>
          <a:xfrm>
            <a:off x="8077200" y="571500"/>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GB" sz="2000" dirty="0">
                <a:solidFill>
                  <a:schemeClr val="tx1"/>
                </a:solidFill>
                <a:latin typeface="Arial" panose="020B0604020202020204" pitchFamily="34" charset="0"/>
                <a:cs typeface="Arial" panose="020B0604020202020204" pitchFamily="34" charset="0"/>
              </a:rPr>
              <a:t>Health and wellbeing are interconnected and affected by social, economic, physical, and mental determinants</a:t>
            </a:r>
            <a:r>
              <a:rPr lang="en-GB" dirty="0">
                <a:solidFill>
                  <a:schemeClr val="tx1"/>
                </a:solidFill>
                <a:latin typeface="Arial" panose="020B0604020202020204" pitchFamily="34" charset="0"/>
                <a:cs typeface="Arial" panose="020B0604020202020204" pitchFamily="34" charset="0"/>
              </a:rPr>
              <a:t>.</a:t>
            </a:r>
            <a:endParaRPr lang="ru-RU" dirty="0">
              <a:solidFill>
                <a:schemeClr val="tx1"/>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63D7621F-3453-D1AD-0045-E9CFC507773C}"/>
              </a:ext>
            </a:extLst>
          </p:cNvPr>
          <p:cNvSpPr/>
          <p:nvPr/>
        </p:nvSpPr>
        <p:spPr>
          <a:xfrm>
            <a:off x="8077200" y="2940899"/>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A holistic, policy-driven approach is essential to tackle these complex challenges.</a:t>
            </a:r>
            <a:endParaRPr lang="ru-RU" altLang="en-US" sz="2000" dirty="0">
              <a:solidFill>
                <a:schemeClr val="tx1"/>
              </a:solidFill>
              <a:latin typeface="Arial" panose="020B0604020202020204" pitchFamily="34" charset="0"/>
              <a:cs typeface="Arial" panose="020B0604020202020204" pitchFamily="34" charset="0"/>
            </a:endParaRPr>
          </a:p>
          <a:p>
            <a:pPr marL="342900" indent="-342900">
              <a:spcAft>
                <a:spcPts val="1200"/>
              </a:spcAft>
              <a:buFont typeface="Wingdings" panose="05000000000000000000" pitchFamily="2" charset="2"/>
              <a:buChar char="ü"/>
            </a:pPr>
            <a:endParaRPr lang="ru-RU" altLang="en-US"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B641095B-CA5C-3DDA-FA4F-02E3FA94C6FC}"/>
              </a:ext>
            </a:extLst>
          </p:cNvPr>
          <p:cNvSpPr/>
          <p:nvPr/>
        </p:nvSpPr>
        <p:spPr>
          <a:xfrm>
            <a:off x="8071945" y="5310298"/>
            <a:ext cx="8839200" cy="1600200"/>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Significant inequalities persist, especially for disadvantaged groups.</a:t>
            </a:r>
            <a:endParaRPr lang="ru-RU" altLang="en-US" sz="2000" dirty="0">
              <a:solidFill>
                <a:schemeClr val="tx1"/>
              </a:solidFill>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8CD2A804-4534-BBAB-A4C9-473803851145}"/>
              </a:ext>
            </a:extLst>
          </p:cNvPr>
          <p:cNvSpPr/>
          <p:nvPr/>
        </p:nvSpPr>
        <p:spPr>
          <a:xfrm>
            <a:off x="8071945" y="7679697"/>
            <a:ext cx="8915400" cy="1600199"/>
          </a:xfrm>
          <a:prstGeom prst="roundRect">
            <a:avLst/>
          </a:prstGeom>
          <a:solidFill>
            <a:srgbClr val="CCFFCC"/>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spcAft>
                <a:spcPts val="1200"/>
              </a:spcAft>
              <a:buFont typeface="Wingdings" panose="05000000000000000000" pitchFamily="2" charset="2"/>
              <a:buChar char="ü"/>
            </a:pPr>
            <a:r>
              <a:rPr lang="en-US" altLang="en-US" sz="2000" dirty="0">
                <a:solidFill>
                  <a:schemeClr val="tx1"/>
                </a:solidFill>
                <a:latin typeface="Arial" panose="020B0604020202020204" pitchFamily="34" charset="0"/>
                <a:cs typeface="Arial" panose="020B0604020202020204" pitchFamily="34" charset="0"/>
              </a:rPr>
              <a:t>Focusing on equity, community engagement, and targeted interventions </a:t>
            </a:r>
            <a:r>
              <a:rPr lang="en-GB" sz="2000" dirty="0">
                <a:solidFill>
                  <a:schemeClr val="tx1"/>
                </a:solidFill>
                <a:latin typeface="Arial" panose="020B0604020202020204" pitchFamily="34" charset="0"/>
                <a:cs typeface="Arial" panose="020B0604020202020204" pitchFamily="34" charset="0"/>
              </a:rPr>
              <a:t>can help close health gaps and improve wellbeing for all.</a:t>
            </a:r>
          </a:p>
        </p:txBody>
      </p:sp>
      <p:cxnSp>
        <p:nvCxnSpPr>
          <p:cNvPr id="15" name="Straight Connector 14">
            <a:extLst>
              <a:ext uri="{FF2B5EF4-FFF2-40B4-BE49-F238E27FC236}">
                <a16:creationId xmlns:a16="http://schemas.microsoft.com/office/drawing/2014/main" id="{003F16EC-6A31-CD88-08B9-980456F84675}"/>
              </a:ext>
            </a:extLst>
          </p:cNvPr>
          <p:cNvCxnSpPr/>
          <p:nvPr/>
        </p:nvCxnSpPr>
        <p:spPr>
          <a:xfrm>
            <a:off x="5334000" y="800100"/>
            <a:ext cx="0" cy="8839200"/>
          </a:xfrm>
          <a:prstGeom prst="line">
            <a:avLst/>
          </a:prstGeom>
          <a:ln>
            <a:solidFill>
              <a:schemeClr val="accent3"/>
            </a:solidFill>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p:cNvGrpSpPr/>
        <p:nvPr/>
      </p:nvGrpSpPr>
      <p:grpSpPr>
        <a:xfrm>
          <a:off x="0" y="0"/>
          <a:ext cx="0" cy="0"/>
          <a:chOff x="0" y="0"/>
          <a:chExt cx="0" cy="0"/>
        </a:xfrm>
      </p:grpSpPr>
      <p:sp>
        <p:nvSpPr>
          <p:cNvPr id="2" name="TextBox 2"/>
          <p:cNvSpPr txBox="1"/>
          <p:nvPr/>
        </p:nvSpPr>
        <p:spPr>
          <a:xfrm>
            <a:off x="0" y="-63062"/>
            <a:ext cx="182880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References 1/1</a:t>
            </a:r>
          </a:p>
        </p:txBody>
      </p:sp>
      <p:sp>
        <p:nvSpPr>
          <p:cNvPr id="3" name="TextBox 3"/>
          <p:cNvSpPr txBox="1"/>
          <p:nvPr/>
        </p:nvSpPr>
        <p:spPr>
          <a:xfrm>
            <a:off x="152400" y="495300"/>
            <a:ext cx="18135600" cy="10279930"/>
          </a:xfrm>
          <a:prstGeom prst="rect">
            <a:avLst/>
          </a:prstGeom>
        </p:spPr>
        <p:txBody>
          <a:bodyPr wrap="square" lIns="0" tIns="0" rIns="0" bIns="0" rtlCol="0" anchor="t">
            <a:spAutoFit/>
          </a:bodyPr>
          <a:lstStyle/>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All European Academies (2020)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Expert Workshop on Causality of Health Inequalities Held Online.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3"/>
              </a:rPr>
              <a:t>https://allea.org/expert-workshop-on-causality-of-health-inequalities-held-online/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Babalola, E., Noel, P.,  White, R. (2017) ‘The Biopsychosocial Approach and Global Mental Health: Synergies and Opportunities’, </a:t>
            </a:r>
            <a:r>
              <a:rPr lang="en-GB" sz="1600" i="1" noProof="0" dirty="0">
                <a:solidFill>
                  <a:srgbClr val="000000"/>
                </a:solidFill>
                <a:latin typeface="Arial" panose="020B0604020202020204" pitchFamily="34" charset="0"/>
                <a:ea typeface="Arial MT Pro"/>
                <a:cs typeface="Arial" panose="020B0604020202020204" pitchFamily="34" charset="0"/>
                <a:sym typeface="Arial MT Pro"/>
              </a:rPr>
              <a:t>Indian Journal of Social Psychiatry,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33(4</a:t>
            </a:r>
            <a:r>
              <a:rPr lang="ru-RU" sz="1600" noProof="0" dirty="0">
                <a:solidFill>
                  <a:srgbClr val="000000"/>
                </a:solidFill>
                <a:latin typeface="Arial" panose="020B0604020202020204" pitchFamily="34" charset="0"/>
                <a:ea typeface="Arial MT Pro"/>
                <a:cs typeface="Arial" panose="020B0604020202020204" pitchFamily="34" charset="0"/>
                <a:sym typeface="Arial MT Pro"/>
              </a:rPr>
              <a:t>)</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pp/ 291-296. Available at</a:t>
            </a:r>
            <a:r>
              <a:rPr lang="en-GB" sz="1600" noProof="0" dirty="0">
                <a:solidFill>
                  <a:srgbClr val="0033CC"/>
                </a:solidFill>
                <a:latin typeface="Arial" panose="020B0604020202020204" pitchFamily="34" charset="0"/>
                <a:ea typeface="Arial MT Pro"/>
                <a:cs typeface="Arial" panose="020B0604020202020204" pitchFamily="34" charset="0"/>
                <a:sym typeface="Arial MT Pro"/>
              </a:rPr>
              <a:t>:</a:t>
            </a:r>
            <a:endParaRPr lang="nl-NL" sz="1600" dirty="0">
              <a:solidFill>
                <a:srgbClr val="0033CC"/>
              </a:solidFill>
              <a:latin typeface="Arial" panose="020B0604020202020204" pitchFamily="34" charset="0"/>
              <a:ea typeface="Arial MT Pro"/>
              <a:cs typeface="Arial" panose="020B0604020202020204" pitchFamily="34" charset="0"/>
              <a:sym typeface="Arial MT Pro"/>
            </a:endParaRPr>
          </a:p>
          <a:p>
            <a:pPr>
              <a:lnSpc>
                <a:spcPct val="150000"/>
              </a:lnSpc>
            </a:pPr>
            <a:r>
              <a:rPr lang="nl-NL" sz="1600" dirty="0">
                <a:solidFill>
                  <a:srgbClr val="0033CC"/>
                </a:solidFill>
                <a:latin typeface="Arial" panose="020B0604020202020204" pitchFamily="34" charset="0"/>
                <a:ea typeface="Arial MT Pro"/>
                <a:cs typeface="Arial" panose="020B0604020202020204" pitchFamily="34" charset="0"/>
                <a:sym typeface="Arial MT Pro"/>
              </a:rPr>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4"/>
              </a:rPr>
              <a:t>https://doi.org/</a:t>
            </a:r>
            <a:r>
              <a:rPr lang="nl-NL" sz="1600" dirty="0">
                <a:solidFill>
                  <a:srgbClr val="0033CC"/>
                </a:solidFill>
                <a:latin typeface="Arial" panose="020B0604020202020204" pitchFamily="34" charset="0"/>
                <a:ea typeface="Arial MT Pro"/>
                <a:cs typeface="Arial" panose="020B0604020202020204" pitchFamily="34" charset="0"/>
                <a:sym typeface="Arial MT Pro"/>
                <a:hlinkClick r:id="rId4"/>
              </a:rPr>
              <a:t>10.4103/ijsp.ijsp_13_17</a:t>
            </a:r>
            <a:r>
              <a:rPr lang="nl-NL" sz="1600" dirty="0">
                <a:solidFill>
                  <a:srgbClr val="0033CC"/>
                </a:solidFill>
                <a:latin typeface="Arial" panose="020B0604020202020204" pitchFamily="34" charset="0"/>
                <a:ea typeface="Arial MT Pro"/>
                <a:cs typeface="Arial" panose="020B0604020202020204" pitchFamily="34" charset="0"/>
                <a:sym typeface="Arial MT Pro"/>
              </a:rPr>
              <a:t>    </a:t>
            </a:r>
            <a:r>
              <a:rPr lang="ru-RU" sz="1600" noProof="0" dirty="0">
                <a:solidFill>
                  <a:srgbClr val="0033CC"/>
                </a:solidFill>
                <a:latin typeface="Arial" panose="020B0604020202020204" pitchFamily="34" charset="0"/>
                <a:ea typeface="Arial MT Pro"/>
                <a:cs typeface="Arial" panose="020B0604020202020204" pitchFamily="34" charset="0"/>
                <a:sym typeface="Arial MT Pro"/>
              </a:rPr>
              <a:t> </a:t>
            </a:r>
            <a:r>
              <a:rPr lang="en-GB" sz="1600" noProof="0" dirty="0">
                <a:solidFill>
                  <a:srgbClr val="0033CC"/>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Bautista. T.G., Roman, G., Khan, M., Lee, M.,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Sahbaz</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S.,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Duthely</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L.M., Knippenberg, A., Macias-Burgos, M.A., Davidson, A.,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Scaramutti</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C.,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Gabrilove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J.,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Pusek</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S., Mehta, D., </a:t>
            </a:r>
            <a:r>
              <a:rPr lang="en-GB" sz="1600" noProof="0" dirty="0" err="1">
                <a:solidFill>
                  <a:srgbClr val="000000"/>
                </a:solidFill>
                <a:latin typeface="Arial" panose="020B0604020202020204" pitchFamily="34" charset="0"/>
                <a:ea typeface="Arial MT Pro"/>
                <a:cs typeface="Arial" panose="020B0604020202020204" pitchFamily="34" charset="0"/>
                <a:sym typeface="Arial MT Pro"/>
              </a:rPr>
              <a:t>Bredella</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M.A. (2023) ‘What is well-being? A scoping review of the conceptual and operational definitions of occupational well-being’,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J Clin </a:t>
            </a:r>
            <a:r>
              <a:rPr lang="en-GB" sz="1600" i="1" noProof="0" dirty="0" err="1">
                <a:solidFill>
                  <a:srgbClr val="000000"/>
                </a:solidFill>
                <a:latin typeface="Arial" panose="020B0604020202020204" pitchFamily="34" charset="0"/>
                <a:ea typeface="Arial MT Pro Italics"/>
                <a:cs typeface="Arial" panose="020B0604020202020204" pitchFamily="34" charset="0"/>
                <a:sym typeface="Arial MT Pro Italics"/>
              </a:rPr>
              <a:t>Transl</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Sci</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7(1), p. e227.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5"/>
              </a:rPr>
              <a:t>https://doi.org/10.1017/cts.2023.648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BMJ (2011)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What is health?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6"/>
              </a:rPr>
              <a:t>https://doi.org/10.1136/bmj.d4817</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Department of Health (2014) </a:t>
            </a:r>
            <a:r>
              <a:rPr lang="en-GB" sz="1600" i="1" noProof="0" dirty="0">
                <a:latin typeface="Arial" panose="020B0604020202020204" pitchFamily="34" charset="0"/>
                <a:ea typeface="Arial MT Pro Italics"/>
                <a:cs typeface="Arial" panose="020B0604020202020204" pitchFamily="34" charset="0"/>
                <a:sym typeface="Arial MT Pro Italics"/>
              </a:rPr>
              <a:t>The Relationship Between Wellbeing and  H</a:t>
            </a:r>
            <a:r>
              <a:rPr lang="en-GB" sz="1600" i="1" dirty="0" err="1">
                <a:latin typeface="Arial" panose="020B0604020202020204" pitchFamily="34" charset="0"/>
                <a:ea typeface="Arial MT Pro Italics"/>
                <a:cs typeface="Arial" panose="020B0604020202020204" pitchFamily="34" charset="0"/>
                <a:sym typeface="Arial MT Pro Italics"/>
              </a:rPr>
              <a:t>ealth</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7"/>
              </a:rPr>
              <a:t>https://assets.publishing.service.gov.uk/media/5a7baa00ed915d4147621d62/The_relationship_between_wellbeing_and_health.pdf</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Doom, J.P. (2020) ‘Mapping future directions to test biopsychosocial pathways to health and well-being’, </a:t>
            </a:r>
            <a:r>
              <a:rPr lang="en-GB" sz="1600" i="1" noProof="0" dirty="0">
                <a:latin typeface="Arial" panose="020B0604020202020204" pitchFamily="34" charset="0"/>
                <a:ea typeface="Arial MT Pro Italics"/>
                <a:cs typeface="Arial" panose="020B0604020202020204" pitchFamily="34" charset="0"/>
                <a:sym typeface="Arial MT Pro Italics"/>
              </a:rPr>
              <a:t>Social Science &amp; Medicine</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258, p.113083. Available at:</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8"/>
              </a:rPr>
              <a:t> https://doi.org/10.1016/j.socscimed.2020.113083</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endParaRPr lang="en-GB" sz="1600" noProof="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Gliedt, J., Schneider, M., Evans Jr, M., King, J., Eubanks, Jr, James. (2017) ‘The biopsychosocial model and chiropractic: A commentary with recommendations for the chiropractic profession’,</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Chiropractic and Manual Therapies</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25.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9"/>
              </a:rPr>
              <a:t>https://doi.org/10.1186/s12998-017-0147-x#</a:t>
            </a:r>
            <a:endParaRPr lang="en-GB" sz="1600" noProof="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Government Office for Science (2018)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r>
              <a:rPr lang="en-GB" sz="1600" i="1" dirty="0">
                <a:latin typeface="Arial" panose="020B0604020202020204" pitchFamily="34" charset="0"/>
                <a:cs typeface="Arial" panose="020B0604020202020204" pitchFamily="34" charset="0"/>
              </a:rPr>
              <a:t>Future of an Ageing Population.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0"/>
              </a:rPr>
              <a:t>https://assets.publishing.service.gov.uk/media/5d273adce5274a5862768ff9/future-of-an-ageing-population.pdf</a:t>
            </a:r>
            <a:r>
              <a:rPr lang="en-GB" sz="1600" dirty="0">
                <a:latin typeface="Arial" panose="020B0604020202020204" pitchFamily="34" charset="0"/>
                <a:cs typeface="Arial" panose="020B0604020202020204" pitchFamily="34" charset="0"/>
              </a:rPr>
              <a:t> (Accessed: 19 November 2025).  </a:t>
            </a:r>
            <a:endParaRPr lang="en-GB" sz="1600" i="1"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Green, L., Ashton, K., Bellis, M. A., Clemens, T., Douglas, M. (2021) 'Health in All Policies'-A Key Driver for Health and Well-Being in a Post-COVID-19 Pandemic World’,</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Int J Environ Res Public Health</a:t>
            </a:r>
            <a:r>
              <a:rPr lang="en-GB" sz="1600" i="1" dirty="0">
                <a:solidFill>
                  <a:srgbClr val="000000"/>
                </a:solidFill>
                <a:latin typeface="Arial" panose="020B0604020202020204" pitchFamily="34" charset="0"/>
                <a:ea typeface="Arial MT Pro Italics"/>
                <a:cs typeface="Arial" panose="020B0604020202020204" pitchFamily="34" charset="0"/>
                <a:sym typeface="Arial MT Pro"/>
              </a:rPr>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18(18), p. 9468. 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11"/>
              </a:rPr>
              <a:t>https://doi.org/10.3390/ijerph18189468</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i="1" dirty="0">
                <a:latin typeface="Arial" panose="020B0604020202020204" pitchFamily="34" charset="0"/>
                <a:cs typeface="Arial" panose="020B0604020202020204" pitchFamily="34" charset="0"/>
              </a:rPr>
              <a:t>Health and Social Care Act 2012</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2"/>
              </a:rPr>
              <a:t>https://www.legislation.gov.uk/ukpga/2012/7/contents</a:t>
            </a:r>
            <a:r>
              <a:rPr lang="en-GB" sz="1600" dirty="0">
                <a:latin typeface="Arial" panose="020B0604020202020204" pitchFamily="34" charset="0"/>
                <a:cs typeface="Arial" panose="020B0604020202020204" pitchFamily="34" charset="0"/>
              </a:rPr>
              <a:t>. (Accessed at: 31 October 2025).</a:t>
            </a:r>
          </a:p>
          <a:p>
            <a:pPr>
              <a:lnSpc>
                <a:spcPct val="150000"/>
              </a:lnSpc>
            </a:pPr>
            <a:r>
              <a:rPr lang="en-GB" sz="1600" i="1" dirty="0">
                <a:latin typeface="Arial" panose="020B0604020202020204" pitchFamily="34" charset="0"/>
                <a:cs typeface="Arial" panose="020B0604020202020204" pitchFamily="34" charset="0"/>
              </a:rPr>
              <a:t>Healthy Lives, Healthy People 2010.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3"/>
              </a:rPr>
              <a:t>https://assets.publishing.service.gov.uk/media/5a7c3c65ed915d76e2ebbfec/dh_129334.pdf</a:t>
            </a:r>
            <a:r>
              <a:rPr lang="en-GB" sz="1600" dirty="0">
                <a:latin typeface="Arial" panose="020B0604020202020204" pitchFamily="34" charset="0"/>
                <a:cs typeface="Arial" panose="020B0604020202020204" pitchFamily="34" charset="0"/>
              </a:rPr>
              <a:t> (Accessed: 31 October 2025).</a:t>
            </a:r>
            <a:r>
              <a:rPr lang="en-GB" sz="1600" dirty="0">
                <a:solidFill>
                  <a:srgbClr val="000000"/>
                </a:solidFill>
                <a:latin typeface="Arial" panose="020B0604020202020204" pitchFamily="34" charset="0"/>
                <a:cs typeface="Arial" panose="020B0604020202020204" pitchFamily="34" charset="0"/>
                <a:sym typeface="Arial MT Pro"/>
              </a:rPr>
              <a:t> </a:t>
            </a:r>
          </a:p>
          <a:p>
            <a:pPr>
              <a:lnSpc>
                <a:spcPct val="150000"/>
              </a:lnSpc>
            </a:pPr>
            <a:r>
              <a:rPr lang="en-GB" sz="1600" dirty="0">
                <a:solidFill>
                  <a:srgbClr val="000000"/>
                </a:solidFill>
                <a:latin typeface="Arial" panose="020B0604020202020204" pitchFamily="34" charset="0"/>
                <a:cs typeface="Arial" panose="020B0604020202020204" pitchFamily="34" charset="0"/>
                <a:sym typeface="Arial MT Pro"/>
              </a:rPr>
              <a:t>Klarin, T. (2018) ‘</a:t>
            </a:r>
            <a:r>
              <a:rPr lang="en-GB" sz="1600" dirty="0">
                <a:latin typeface="Arial" panose="020B0604020202020204" pitchFamily="34" charset="0"/>
                <a:cs typeface="Arial" panose="020B0604020202020204" pitchFamily="34" charset="0"/>
              </a:rPr>
              <a:t>The Concept of Sustainable Development: From its Beginning to the Contemporary Issues’, </a:t>
            </a:r>
            <a:r>
              <a:rPr lang="en-GB" sz="1600" i="1" dirty="0">
                <a:latin typeface="Arial" panose="020B0604020202020204" pitchFamily="34" charset="0"/>
                <a:cs typeface="Arial" panose="020B0604020202020204" pitchFamily="34" charset="0"/>
              </a:rPr>
              <a:t>Zagreb International Review of Economics and Business, </a:t>
            </a:r>
            <a:r>
              <a:rPr lang="en-GB" sz="1600" dirty="0">
                <a:latin typeface="Arial" panose="020B0604020202020204" pitchFamily="34" charset="0"/>
                <a:cs typeface="Arial" panose="020B0604020202020204" pitchFamily="34" charset="0"/>
              </a:rPr>
              <a:t>21(1), pp. 67-94.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8"/>
              </a:rPr>
              <a:t>https://doi.org/</a:t>
            </a:r>
            <a:r>
              <a:rPr lang="en-GB" sz="1600" u="sng" dirty="0">
                <a:latin typeface="Arial" panose="020B0604020202020204" pitchFamily="34" charset="0"/>
                <a:cs typeface="Arial" panose="020B0604020202020204" pitchFamily="34" charset="0"/>
                <a:hlinkClick r:id="rId14"/>
              </a:rPr>
              <a:t>10.2478/zireb-2018-0005</a:t>
            </a:r>
            <a:endParaRPr lang="en-GB" sz="1600" dirty="0">
              <a:solidFill>
                <a:srgbClr val="000000"/>
              </a:solidFill>
              <a:latin typeface="Arial" panose="020B0604020202020204" pitchFamily="34" charset="0"/>
              <a:cs typeface="Arial" panose="020B0604020202020204" pitchFamily="34" charset="0"/>
              <a:sym typeface="Arial MT Pro"/>
            </a:endParaRPr>
          </a:p>
          <a:p>
            <a:r>
              <a:rPr lang="en-GB" sz="1600" noProof="0" dirty="0">
                <a:solidFill>
                  <a:srgbClr val="000000"/>
                </a:solidFill>
                <a:latin typeface="Arial" panose="020B0604020202020204" pitchFamily="34" charset="0"/>
                <a:ea typeface="Arial MT Pro"/>
                <a:cs typeface="Arial" panose="020B0604020202020204" pitchFamily="34" charset="0"/>
                <a:sym typeface="Arial MT Pro"/>
              </a:rPr>
              <a:t>Marmot, M., Allen, J., Boyce, T., Goldblatt, P., Morrison, T. (2020)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Health Equity in England: The Marmot Review 10 Years On.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health.org.uk/publications/reports/the-marmot-review-10-years-on  (Accessed: 24 October 2025).</a:t>
            </a:r>
          </a:p>
          <a:p>
            <a:pPr algn="l">
              <a:lnSpc>
                <a:spcPct val="150000"/>
              </a:lnSpc>
            </a:pP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Marmot, M., Allen, J., Goldblatt, P.,  Boyce, T., McNeish, D.,  Grady, M., Geddes, I. (2010) </a:t>
            </a:r>
            <a:r>
              <a:rPr lang="en-GB" sz="1600" i="1" noProof="0" dirty="0">
                <a:solidFill>
                  <a:srgbClr val="000000"/>
                </a:solidFill>
                <a:latin typeface="Arial" panose="020B0604020202020204" pitchFamily="34" charset="0"/>
                <a:ea typeface="Arial MT Pro Italics"/>
                <a:cs typeface="Arial" panose="020B0604020202020204" pitchFamily="34" charset="0"/>
                <a:sym typeface="Arial MT Pro Italics"/>
              </a:rPr>
              <a:t> Fair Society, Healthy Lives: The Marmot Review. </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noProof="0" dirty="0">
                <a:solidFill>
                  <a:srgbClr val="000000"/>
                </a:solidFill>
                <a:latin typeface="Arial" panose="020B0604020202020204" pitchFamily="34" charset="0"/>
                <a:ea typeface="Arial MT Pro"/>
                <a:cs typeface="Arial" panose="020B0604020202020204" pitchFamily="34" charset="0"/>
                <a:sym typeface="Arial MT Pro"/>
                <a:hlinkClick r:id="rId15"/>
              </a:rPr>
              <a:t>https://www.parliament.uk/globalassets/documents/fair-society-healthy-lives-full-report.pdf</a:t>
            </a:r>
            <a:r>
              <a:rPr lang="en-GB" sz="1600" noProof="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NHS England (no date</a:t>
            </a:r>
            <a:r>
              <a:rPr lang="en-GB" sz="1600" i="1" dirty="0">
                <a:solidFill>
                  <a:srgbClr val="000000"/>
                </a:solidFill>
                <a:latin typeface="Arial" panose="020B0604020202020204" pitchFamily="34" charset="0"/>
                <a:ea typeface="Arial MT Pro"/>
                <a:cs typeface="Arial" panose="020B0604020202020204" pitchFamily="34" charset="0"/>
                <a:sym typeface="Arial MT Pro"/>
              </a:rPr>
              <a:t>) Social Prescribing.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6"/>
              </a:rPr>
              <a:t>https://www.england.nhs.uk/personalisedcare/social-prescribing/</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19 November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NHS England (no date) </a:t>
            </a:r>
            <a:r>
              <a:rPr lang="en-GB" sz="1600" i="1" dirty="0">
                <a:solidFill>
                  <a:srgbClr val="000000"/>
                </a:solidFill>
                <a:latin typeface="Arial" panose="020B0604020202020204" pitchFamily="34" charset="0"/>
                <a:ea typeface="Arial MT Pro"/>
                <a:cs typeface="Arial" panose="020B0604020202020204" pitchFamily="34" charset="0"/>
                <a:sym typeface="Arial MT Pro"/>
              </a:rPr>
              <a:t>Virtual wards.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7"/>
              </a:rPr>
              <a:t>https://www.england.nhs.uk/virtual-wards/</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19 November 2025).</a:t>
            </a:r>
            <a:endParaRPr lang="en-GB" sz="1600" i="1"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ct val="150000"/>
              </a:lnSpc>
            </a:pPr>
            <a:endParaRPr lang="en-GB" sz="1400" noProof="0" dirty="0">
              <a:solidFill>
                <a:srgbClr val="000000"/>
              </a:solidFill>
              <a:latin typeface="Arial MT Pro"/>
              <a:ea typeface="Arial MT Pro"/>
              <a:cs typeface="Arial MT Pro"/>
              <a:sym typeface="Arial MT Pro"/>
            </a:endParaRPr>
          </a:p>
          <a:p>
            <a:pPr algn="l">
              <a:lnSpc>
                <a:spcPts val="1960"/>
              </a:lnSpc>
            </a:pPr>
            <a:endParaRPr lang="en-GB" sz="1100" noProof="0" dirty="0">
              <a:solidFill>
                <a:srgbClr val="000000"/>
              </a:solidFill>
              <a:latin typeface="Arial MT Pro"/>
              <a:ea typeface="Arial MT Pro"/>
              <a:cs typeface="Arial MT Pro"/>
              <a:sym typeface="Arial MT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4FFC2"/>
        </a:solidFill>
        <a:effectLst/>
      </p:bgPr>
    </p:bg>
    <p:spTree>
      <p:nvGrpSpPr>
        <p:cNvPr id="1" name="">
          <a:extLst>
            <a:ext uri="{FF2B5EF4-FFF2-40B4-BE49-F238E27FC236}">
              <a16:creationId xmlns:a16="http://schemas.microsoft.com/office/drawing/2014/main" id="{CD21B63F-2701-A1E9-0466-41998ABB2E0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CE849E1-2578-6EFF-0443-BF1151F59543}"/>
              </a:ext>
            </a:extLst>
          </p:cNvPr>
          <p:cNvSpPr txBox="1"/>
          <p:nvPr/>
        </p:nvSpPr>
        <p:spPr>
          <a:xfrm>
            <a:off x="0" y="-63062"/>
            <a:ext cx="18288000" cy="679097"/>
          </a:xfrm>
          <a:prstGeom prst="rect">
            <a:avLst/>
          </a:prstGeom>
        </p:spPr>
        <p:txBody>
          <a:bodyPr wrap="square" lIns="0" tIns="0" rIns="0" bIns="0" rtlCol="0" anchor="t">
            <a:spAutoFit/>
          </a:bodyPr>
          <a:lstStyle/>
          <a:p>
            <a:pPr algn="ctr">
              <a:lnSpc>
                <a:spcPts val="5599"/>
              </a:lnSpc>
            </a:pPr>
            <a:r>
              <a:rPr lang="en-GB" sz="3999" b="1" noProof="0" dirty="0">
                <a:solidFill>
                  <a:srgbClr val="000000"/>
                </a:solidFill>
                <a:latin typeface="Arial" panose="020B0604020202020204" pitchFamily="34" charset="0"/>
                <a:ea typeface="Arial MT Pro Bold"/>
                <a:cs typeface="Arial" panose="020B0604020202020204" pitchFamily="34" charset="0"/>
                <a:sym typeface="Arial MT Pro Bold"/>
              </a:rPr>
              <a:t>References 1/2</a:t>
            </a:r>
          </a:p>
        </p:txBody>
      </p:sp>
      <p:sp>
        <p:nvSpPr>
          <p:cNvPr id="3" name="TextBox 3">
            <a:extLst>
              <a:ext uri="{FF2B5EF4-FFF2-40B4-BE49-F238E27FC236}">
                <a16:creationId xmlns:a16="http://schemas.microsoft.com/office/drawing/2014/main" id="{72A9C5CC-610B-E654-E3FF-FDFA2375C0E4}"/>
              </a:ext>
            </a:extLst>
          </p:cNvPr>
          <p:cNvSpPr txBox="1"/>
          <p:nvPr/>
        </p:nvSpPr>
        <p:spPr>
          <a:xfrm>
            <a:off x="114300" y="495300"/>
            <a:ext cx="18059400" cy="10194522"/>
          </a:xfrm>
          <a:prstGeom prst="rect">
            <a:avLst/>
          </a:prstGeom>
        </p:spPr>
        <p:txBody>
          <a:bodyPr wrap="square" lIns="0" tIns="0" rIns="0" bIns="0" rtlCol="0" anchor="t">
            <a:spAutoFit/>
          </a:bodyPr>
          <a:lstStyle/>
          <a:p>
            <a:pPr>
              <a:lnSpc>
                <a:spcPct val="150000"/>
              </a:lnSpc>
            </a:pPr>
            <a:r>
              <a:rPr lang="en-GB" sz="1600" dirty="0">
                <a:latin typeface="Arial" panose="020B0604020202020204" pitchFamily="34" charset="0"/>
                <a:cs typeface="Arial" panose="020B0604020202020204" pitchFamily="34" charset="0"/>
              </a:rPr>
              <a:t>NHS Hampshire and Isle of Wight (no date) </a:t>
            </a:r>
            <a:r>
              <a:rPr lang="en-GB" sz="1600" i="1" dirty="0">
                <a:latin typeface="Arial" panose="020B0604020202020204" pitchFamily="34" charset="0"/>
                <a:cs typeface="Arial" panose="020B0604020202020204" pitchFamily="34" charset="0"/>
              </a:rPr>
              <a:t>Building a strong foundation for prevention in Southampton.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https://www.hantsiow.icb.nhs.uk/your-health/schemes-and-projects/integrated-neighbourhood-hubs</a:t>
            </a:r>
            <a:r>
              <a:rPr lang="en-GB" sz="1600" dirty="0">
                <a:latin typeface="Arial" panose="020B0604020202020204" pitchFamily="34" charset="0"/>
                <a:cs typeface="Arial" panose="020B0604020202020204" pitchFamily="34" charset="0"/>
              </a:rPr>
              <a:t> (Accessed: 19 November 2025).</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i="1" dirty="0">
                <a:latin typeface="Arial" panose="020B0604020202020204" pitchFamily="34" charset="0"/>
                <a:cs typeface="Arial" panose="020B0604020202020204" pitchFamily="34" charset="0"/>
              </a:rPr>
              <a:t>NHS Long Term Plan 2019</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https://www.longtermplan.nhs.uk/</a:t>
            </a:r>
            <a:r>
              <a:rPr lang="en-GB" sz="1600" dirty="0">
                <a:latin typeface="Arial" panose="020B0604020202020204" pitchFamily="34" charset="0"/>
                <a:cs typeface="Arial" panose="020B0604020202020204" pitchFamily="34" charset="0"/>
              </a:rPr>
              <a:t> (Accessed: 31 October 2025).</a:t>
            </a:r>
            <a:endParaRPr lang="ru-RU" sz="1600" dirty="0">
              <a:solidFill>
                <a:srgbClr val="000000"/>
              </a:solidFill>
              <a:latin typeface="Arial" panose="020B0604020202020204" pitchFamily="34" charset="0"/>
              <a:ea typeface="Arial MT Pro Italics"/>
              <a:cs typeface="Arial" panose="020B0604020202020204" pitchFamily="34" charset="0"/>
              <a:sym typeface="Arial MT Pro Italics"/>
            </a:endParaRPr>
          </a:p>
          <a:p>
            <a:pPr>
              <a:lnSpc>
                <a:spcPct val="150000"/>
              </a:lnSpc>
            </a:pP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Nunes, A.R., Lee, K., O'Riordan, T. (2016) ‘The importance of an integrating framework for achieving the Sustainable Development Goals: the example of health and well-being’,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BMJ Global Health, </a:t>
            </a: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1, e000068. Available at: </a:t>
            </a: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hlinkClick r:id="rId5"/>
              </a:rPr>
              <a:t>https://doi.org/10.1136/bmjgh-2016-000068</a:t>
            </a:r>
            <a:endParaRPr lang="en-GB" sz="1600" dirty="0">
              <a:solidFill>
                <a:srgbClr val="000000"/>
              </a:solidFill>
              <a:latin typeface="Arial" panose="020B0604020202020204" pitchFamily="34" charset="0"/>
              <a:ea typeface="Arial MT Pro Italics"/>
              <a:cs typeface="Arial" panose="020B0604020202020204" pitchFamily="34" charset="0"/>
              <a:sym typeface="Arial MT Pro Italics"/>
            </a:endParaRPr>
          </a:p>
          <a:p>
            <a:pPr>
              <a:lnSpc>
                <a:spcPct val="150000"/>
              </a:lnSpc>
            </a:pPr>
            <a:r>
              <a:rPr lang="en-GB" sz="1600" dirty="0">
                <a:solidFill>
                  <a:srgbClr val="000000"/>
                </a:solidFill>
                <a:latin typeface="Arial" panose="020B0604020202020204" pitchFamily="34" charset="0"/>
                <a:ea typeface="Arial MT Pro Italics"/>
                <a:cs typeface="Arial" panose="020B0604020202020204" pitchFamily="34" charset="0"/>
                <a:sym typeface="Arial MT Pro Italics"/>
              </a:rPr>
              <a:t>OHID (2022) </a:t>
            </a:r>
            <a:r>
              <a:rPr lang="en-GB" sz="1600" i="1" dirty="0">
                <a:latin typeface="Arial" panose="020B0604020202020204" pitchFamily="34" charset="0"/>
                <a:cs typeface="Arial" panose="020B0604020202020204" pitchFamily="34" charset="0"/>
              </a:rPr>
              <a:t>Health disparities and health inequalities: applying All Our Health.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https://www.gov.uk/government/publications/health-disparities-and-health-inequalities-applying-all-our-health/health-disparities-and-health-inequalities-applying-all-our-health</a:t>
            </a:r>
            <a:r>
              <a:rPr lang="en-GB" sz="1600" dirty="0">
                <a:latin typeface="Arial" panose="020B0604020202020204" pitchFamily="34" charset="0"/>
                <a:cs typeface="Arial" panose="020B0604020202020204" pitchFamily="34" charset="0"/>
              </a:rPr>
              <a:t> (Accessed: 31 October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ONS (2025)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Healthy life expectancy by national area deprivation, England and Wales: between 2013 to 2015 and 2020 to 2022.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800080"/>
                </a:solidFill>
                <a:latin typeface="Arial" panose="020B0604020202020204" pitchFamily="34" charset="0"/>
                <a:ea typeface="Arial MT Pro"/>
                <a:cs typeface="Arial" panose="020B0604020202020204" pitchFamily="34" charset="0"/>
                <a:sym typeface="Arial MT Pro"/>
                <a:hlinkClick r:id="rId7">
                  <a:extLst>
                    <a:ext uri="{A12FA001-AC4F-418D-AE19-62706E023703}">
                      <ahyp:hlinkClr xmlns:ahyp="http://schemas.microsoft.com/office/drawing/2018/hyperlinkcolor" val="tx"/>
                    </a:ext>
                  </a:extLst>
                </a:hlinkClick>
              </a:rPr>
              <a:t>https://www.ons.gov.uk/peoplepopulationandcommunity/healthandsocialcare/healthinequalities/bulletins/healthylifeexpectancybynationalareadeprivationenglandandwales/between2013to2015and2020to</a:t>
            </a:r>
            <a:r>
              <a:rPr lang="en-GB" sz="1600" dirty="0">
                <a:solidFill>
                  <a:srgbClr val="0070C0"/>
                </a:solidFill>
                <a:latin typeface="Arial" panose="020B0604020202020204" pitchFamily="34" charset="0"/>
                <a:ea typeface="Arial MT Pro"/>
                <a:cs typeface="Arial" panose="020B0604020202020204" pitchFamily="34" charset="0"/>
                <a:sym typeface="Arial MT Pro"/>
                <a:hlinkClick r:id="rId7">
                  <a:extLst>
                    <a:ext uri="{A12FA001-AC4F-418D-AE19-62706E023703}">
                      <ahyp:hlinkClr xmlns:ahyp="http://schemas.microsoft.com/office/drawing/2018/hyperlinkcolor" val="tx"/>
                    </a:ext>
                  </a:extLst>
                </a:hlinkClick>
              </a:rPr>
              <a:t>202</a:t>
            </a:r>
            <a:r>
              <a:rPr lang="en-GB" sz="1600" dirty="0">
                <a:solidFill>
                  <a:srgbClr val="0070C0"/>
                </a:solidFill>
                <a:latin typeface="Arial" panose="020B0604020202020204" pitchFamily="34" charset="0"/>
                <a:ea typeface="Arial MT Pro"/>
                <a:cs typeface="Arial" panose="020B0604020202020204" pitchFamily="34" charset="0"/>
                <a:sym typeface="Arial MT Pro"/>
              </a:rPr>
              <a:t>2</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24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ONS (2018) </a:t>
            </a:r>
            <a:r>
              <a:rPr lang="en-GB" sz="1600" i="1" dirty="0">
                <a:latin typeface="Arial" panose="020B0604020202020204" pitchFamily="34" charset="0"/>
                <a:cs typeface="Arial" panose="020B0604020202020204" pitchFamily="34" charset="0"/>
              </a:rPr>
              <a:t>Living longer: how our population is changing and why it matters.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8"/>
              </a:rPr>
              <a:t>https://www.ons.gov.uk/peoplepopulationandcommunity/birthsdeathsandmarriages/ageing/articles/livinglongerhowourpopulationischangingandwhyitmatters/2018-08-13</a:t>
            </a:r>
            <a:r>
              <a:rPr lang="en-GB" sz="1600" dirty="0">
                <a:latin typeface="Arial" panose="020B0604020202020204" pitchFamily="34" charset="0"/>
                <a:cs typeface="Arial" panose="020B0604020202020204" pitchFamily="34" charset="0"/>
              </a:rPr>
              <a:t> (Accessed: 19 November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RSPH (2025) </a:t>
            </a:r>
            <a:r>
              <a:rPr lang="en-GB" sz="1600" i="1" dirty="0">
                <a:latin typeface="Arial" panose="020B0604020202020204" pitchFamily="34" charset="0"/>
                <a:cs typeface="Arial" panose="020B0604020202020204" pitchFamily="34" charset="0"/>
              </a:rPr>
              <a:t>The Top 10 Public Health Achievements of the 21st Century.</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9"/>
              </a:rPr>
              <a:t>https://www.rsph.org.uk/insights/the-top-10-public-health-achievements-of-the-21st-century/</a:t>
            </a:r>
            <a:r>
              <a:rPr lang="en-GB" sz="1600" dirty="0">
                <a:latin typeface="Arial" panose="020B0604020202020204" pitchFamily="34" charset="0"/>
                <a:cs typeface="Arial" panose="020B0604020202020204" pitchFamily="34" charset="0"/>
              </a:rPr>
              <a:t>   (Accessed: 29 October 2025).</a:t>
            </a:r>
            <a:endParaRPr lang="en-GB" sz="1600" i="1"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Ryan, R.M. and Deci, E.L. (2001) ‘On Happiness and Human Potentials: A Review of Research on Hedonic and Eudaimonic Well-Being’,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Annual review of psychology</a:t>
            </a:r>
            <a:r>
              <a:rPr lang="en-GB" sz="1600" dirty="0">
                <a:solidFill>
                  <a:srgbClr val="000000"/>
                </a:solidFill>
                <a:latin typeface="Arial" panose="020B0604020202020204" pitchFamily="34" charset="0"/>
                <a:ea typeface="Arial MT Pro"/>
                <a:cs typeface="Arial" panose="020B0604020202020204" pitchFamily="34" charset="0"/>
                <a:sym typeface="Arial MT Pro"/>
              </a:rPr>
              <a:t>., 52(1), pp. 141–166.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0"/>
              </a:rPr>
              <a:t>https://doi.org/10.1146/annurev.psych.52.1.141</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The Health Foundation (2024) </a:t>
            </a:r>
            <a:r>
              <a:rPr lang="en-GB" sz="1600" i="1" dirty="0">
                <a:latin typeface="Arial" panose="020B0604020202020204" pitchFamily="34" charset="0"/>
                <a:cs typeface="Arial" panose="020B0604020202020204" pitchFamily="34" charset="0"/>
              </a:rPr>
              <a:t>What builds good health? An introduction to the building blocks of health.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1"/>
              </a:rPr>
              <a:t>https://www.health.org.uk/sites/default/files/What-makes-us-healthy-quick-guide.pdf</a:t>
            </a:r>
            <a:r>
              <a:rPr lang="en-GB" sz="1600" dirty="0">
                <a:latin typeface="Arial" panose="020B0604020202020204" pitchFamily="34" charset="0"/>
                <a:cs typeface="Arial" panose="020B0604020202020204" pitchFamily="34" charset="0"/>
              </a:rPr>
              <a:t> (Accessed: 31 October 2025).</a:t>
            </a: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TORBEY.GOV.UK (2025) </a:t>
            </a:r>
            <a:r>
              <a:rPr lang="en-GB" sz="1600" i="1" dirty="0">
                <a:latin typeface="Arial" panose="020B0604020202020204" pitchFamily="34" charset="0"/>
                <a:cs typeface="Arial" panose="020B0604020202020204" pitchFamily="34" charset="0"/>
              </a:rPr>
              <a:t>Joint Health and Wellbeing Strategy 2022-2026.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2"/>
              </a:rPr>
              <a:t>https://www.torbay.gov.uk/council/policies/health/joint-health-and-wellbeing-strategy/</a:t>
            </a:r>
            <a:r>
              <a:rPr lang="en-GB" sz="1600" dirty="0">
                <a:latin typeface="Arial" panose="020B0604020202020204" pitchFamily="34" charset="0"/>
                <a:cs typeface="Arial" panose="020B0604020202020204" pitchFamily="34" charset="0"/>
              </a:rPr>
              <a:t> (Accessed: 31 October 2025).</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UKHSA (2024)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Health Equity for Health Security Strategy 2023 to 2026.</a:t>
            </a:r>
            <a:r>
              <a:rPr lang="en-GB" sz="1600" dirty="0">
                <a:solidFill>
                  <a:srgbClr val="000000"/>
                </a:solidFill>
                <a:latin typeface="Arial" panose="020B0604020202020204" pitchFamily="34" charset="0"/>
                <a:ea typeface="Arial MT Pro"/>
                <a:cs typeface="Arial" panose="020B0604020202020204" pitchFamily="34" charset="0"/>
                <a:sym typeface="Arial MT Pro"/>
              </a:rPr>
              <a:t>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3"/>
              </a:rPr>
              <a:t>https://assets.publishing.service.gov.uk/media/6752d62c20bcf083762a6c9c/Health_Equity_for_Health_Security__Strategy__2023_to_2026.pdf</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24 October 2025). </a:t>
            </a:r>
            <a:endParaRPr lang="ru-RU"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van Druten, V.P., Bartels, E.A., van de </a:t>
            </a:r>
            <a:r>
              <a:rPr lang="en-GB" sz="1600" dirty="0" err="1">
                <a:solidFill>
                  <a:srgbClr val="000000"/>
                </a:solidFill>
                <a:latin typeface="Arial" panose="020B0604020202020204" pitchFamily="34" charset="0"/>
                <a:ea typeface="Arial MT Pro"/>
                <a:cs typeface="Arial" panose="020B0604020202020204" pitchFamily="34" charset="0"/>
                <a:sym typeface="Arial MT Pro"/>
              </a:rPr>
              <a:t>Mheen</a:t>
            </a:r>
            <a:r>
              <a:rPr lang="en-GB" sz="1600" dirty="0">
                <a:solidFill>
                  <a:srgbClr val="000000"/>
                </a:solidFill>
                <a:latin typeface="Arial" panose="020B0604020202020204" pitchFamily="34" charset="0"/>
                <a:ea typeface="Arial MT Pro"/>
                <a:cs typeface="Arial" panose="020B0604020202020204" pitchFamily="34" charset="0"/>
                <a:sym typeface="Arial MT Pro"/>
              </a:rPr>
              <a:t>, D. et al. (2020) ‘Concepts of health in different contexts: a scoping review’,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BMC Health </a:t>
            </a:r>
            <a:r>
              <a:rPr lang="en-GB" sz="1600" i="1" dirty="0" err="1">
                <a:solidFill>
                  <a:srgbClr val="000000"/>
                </a:solidFill>
                <a:latin typeface="Arial" panose="020B0604020202020204" pitchFamily="34" charset="0"/>
                <a:ea typeface="Arial MT Pro Italics"/>
                <a:cs typeface="Arial" panose="020B0604020202020204" pitchFamily="34" charset="0"/>
                <a:sym typeface="Arial MT Pro Italics"/>
              </a:rPr>
              <a:t>Serv</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 Res,</a:t>
            </a:r>
            <a:r>
              <a:rPr lang="en-GB" sz="1600" dirty="0">
                <a:solidFill>
                  <a:srgbClr val="000000"/>
                </a:solidFill>
                <a:latin typeface="Arial" panose="020B0604020202020204" pitchFamily="34" charset="0"/>
                <a:ea typeface="Arial MT Pro"/>
                <a:cs typeface="Arial" panose="020B0604020202020204" pitchFamily="34" charset="0"/>
                <a:sym typeface="Arial MT Pro"/>
              </a:rPr>
              <a:t> 22, p. 389. 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4"/>
              </a:rPr>
              <a:t>https://doi.org/10.1186/s12913-022-07702-2</a:t>
            </a:r>
            <a:r>
              <a:rPr lang="en-GB" sz="1600" dirty="0">
                <a:solidFill>
                  <a:srgbClr val="000000"/>
                </a:solidFill>
                <a:latin typeface="Arial" panose="020B0604020202020204" pitchFamily="34" charset="0"/>
                <a:ea typeface="Arial MT Pro"/>
                <a:cs typeface="Arial" panose="020B0604020202020204" pitchFamily="34" charset="0"/>
                <a:sym typeface="Arial MT Pro"/>
              </a:rPr>
              <a:t> </a:t>
            </a:r>
            <a:endParaRPr lang="ru-RU"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latin typeface="Arial" panose="020B0604020202020204" pitchFamily="34" charset="0"/>
                <a:cs typeface="Arial" panose="020B0604020202020204" pitchFamily="34" charset="0"/>
              </a:rPr>
              <a:t>Walt, T., Raymond, A., Rachet-Jacquet, L., Head, A., </a:t>
            </a:r>
            <a:r>
              <a:rPr lang="en-GB" sz="1600" dirty="0" err="1">
                <a:latin typeface="Arial" panose="020B0604020202020204" pitchFamily="34" charset="0"/>
                <a:cs typeface="Arial" panose="020B0604020202020204" pitchFamily="34" charset="0"/>
              </a:rPr>
              <a:t>Kypridemos</a:t>
            </a:r>
            <a:r>
              <a:rPr lang="en-GB" sz="1600" dirty="0">
                <a:latin typeface="Arial" panose="020B0604020202020204" pitchFamily="34" charset="0"/>
                <a:cs typeface="Arial" panose="020B0604020202020204" pitchFamily="34" charset="0"/>
              </a:rPr>
              <a:t>, C., Kelly, E., Charlesworth, A. (2023) </a:t>
            </a:r>
            <a:r>
              <a:rPr lang="en-GB" sz="1600" i="1" dirty="0">
                <a:latin typeface="Arial" panose="020B0604020202020204" pitchFamily="34" charset="0"/>
                <a:cs typeface="Arial" panose="020B0604020202020204" pitchFamily="34" charset="0"/>
              </a:rPr>
              <a:t>Health in 2040: projected patterns of illness in England.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15"/>
              </a:rPr>
              <a:t>https://www.health.org.uk/reports-and-analysis/reports/health-in-2040-projected-patterns-of-illness-in-england</a:t>
            </a:r>
            <a:r>
              <a:rPr lang="ru-RU" sz="1600" u="sng" dirty="0">
                <a:latin typeface="Arial" panose="020B0604020202020204" pitchFamily="34" charset="0"/>
                <a:cs typeface="Arial" panose="020B0604020202020204" pitchFamily="34" charset="0"/>
              </a:rPr>
              <a:t> </a:t>
            </a:r>
            <a:r>
              <a:rPr lang="ru-RU" sz="16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Accessed: 19 November 2025)</a:t>
            </a:r>
            <a:r>
              <a:rPr lang="ru-RU" sz="1600" dirty="0">
                <a:latin typeface="Arial" panose="020B0604020202020204" pitchFamily="34" charset="0"/>
                <a:cs typeface="Arial" panose="020B0604020202020204" pitchFamily="34" charset="0"/>
              </a:rPr>
              <a:t>.</a:t>
            </a:r>
            <a:endParaRPr lang="en-GB" sz="1600" dirty="0">
              <a:solidFill>
                <a:srgbClr val="000000"/>
              </a:solidFill>
              <a:latin typeface="Arial" panose="020B0604020202020204" pitchFamily="34" charset="0"/>
              <a:ea typeface="Arial MT Pro"/>
              <a:cs typeface="Arial" panose="020B0604020202020204" pitchFamily="34" charset="0"/>
              <a:sym typeface="Arial MT Pro"/>
            </a:endParaRPr>
          </a:p>
          <a:p>
            <a:pPr>
              <a:lnSpc>
                <a:spcPct val="150000"/>
              </a:lnSpc>
            </a:pPr>
            <a:r>
              <a:rPr lang="en-GB" sz="1600" dirty="0">
                <a:solidFill>
                  <a:srgbClr val="000000"/>
                </a:solidFill>
                <a:latin typeface="Arial" panose="020B0604020202020204" pitchFamily="34" charset="0"/>
                <a:ea typeface="Arial MT Pro"/>
                <a:cs typeface="Arial" panose="020B0604020202020204" pitchFamily="34" charset="0"/>
                <a:sym typeface="Arial MT Pro"/>
              </a:rPr>
              <a:t>WHO CC (no date) </a:t>
            </a:r>
            <a:r>
              <a:rPr lang="en-GB" sz="1600" i="1" dirty="0">
                <a:solidFill>
                  <a:srgbClr val="000000"/>
                </a:solidFill>
                <a:latin typeface="Arial" panose="020B0604020202020204" pitchFamily="34" charset="0"/>
                <a:ea typeface="Arial MT Pro Italics"/>
                <a:cs typeface="Arial" panose="020B0604020202020204" pitchFamily="34" charset="0"/>
                <a:sym typeface="Arial MT Pro Italics"/>
              </a:rPr>
              <a:t>More information about our work. </a:t>
            </a:r>
            <a:r>
              <a:rPr lang="en-GB" sz="1600" dirty="0">
                <a:solidFill>
                  <a:srgbClr val="000000"/>
                </a:solidFill>
                <a:latin typeface="Arial" panose="020B0604020202020204" pitchFamily="34" charset="0"/>
                <a:ea typeface="Arial MT Pro"/>
                <a:cs typeface="Arial" panose="020B0604020202020204" pitchFamily="34" charset="0"/>
                <a:sym typeface="Arial MT Pro"/>
              </a:rPr>
              <a:t>Available at: </a:t>
            </a:r>
            <a:r>
              <a:rPr lang="en-GB" sz="1600" dirty="0">
                <a:solidFill>
                  <a:srgbClr val="000000"/>
                </a:solidFill>
                <a:latin typeface="Arial" panose="020B0604020202020204" pitchFamily="34" charset="0"/>
                <a:ea typeface="Arial MT Pro"/>
                <a:cs typeface="Arial" panose="020B0604020202020204" pitchFamily="34" charset="0"/>
                <a:sym typeface="Arial MT Pro"/>
                <a:hlinkClick r:id="rId16"/>
              </a:rPr>
              <a:t>https://phwwhocc.co.uk/about-us/more-information/</a:t>
            </a:r>
            <a:r>
              <a:rPr lang="en-GB" sz="1600" dirty="0">
                <a:solidFill>
                  <a:srgbClr val="000000"/>
                </a:solidFill>
                <a:latin typeface="Arial" panose="020B0604020202020204" pitchFamily="34" charset="0"/>
                <a:ea typeface="Arial MT Pro"/>
                <a:cs typeface="Arial" panose="020B0604020202020204" pitchFamily="34" charset="0"/>
                <a:sym typeface="Arial MT Pro"/>
              </a:rPr>
              <a:t>  (Accessed: 22 October 2025).</a:t>
            </a:r>
            <a:endParaRPr lang="en-GB" sz="1600" i="1" dirty="0">
              <a:latin typeface="Arial" panose="020B0604020202020204" pitchFamily="34" charset="0"/>
              <a:cs typeface="Arial" panose="020B0604020202020204" pitchFamily="34" charset="0"/>
            </a:endParaRPr>
          </a:p>
          <a:p>
            <a:pPr>
              <a:lnSpc>
                <a:spcPct val="150000"/>
              </a:lnSpc>
            </a:pPr>
            <a:endParaRPr lang="en-GB" sz="1100" dirty="0">
              <a:solidFill>
                <a:srgbClr val="000000"/>
              </a:solidFill>
              <a:latin typeface="Arial" panose="020B0604020202020204" pitchFamily="34" charset="0"/>
              <a:ea typeface="Arial MT Pro"/>
              <a:cs typeface="Arial" panose="020B0604020202020204" pitchFamily="34" charset="0"/>
              <a:sym typeface="Arial MT Pro"/>
            </a:endParaRPr>
          </a:p>
        </p:txBody>
      </p:sp>
    </p:spTree>
    <p:extLst>
      <p:ext uri="{BB962C8B-B14F-4D97-AF65-F5344CB8AC3E}">
        <p14:creationId xmlns:p14="http://schemas.microsoft.com/office/powerpoint/2010/main" val="359233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1651</TotalTime>
  <Words>3222</Words>
  <Application>Microsoft Office PowerPoint</Application>
  <PresentationFormat>Custom</PresentationFormat>
  <Paragraphs>244</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 MT Pro</vt:lpstr>
      <vt:lpstr>Calibri</vt:lpstr>
      <vt:lpstr>Wingdings</vt:lpstr>
      <vt:lpstr>Arial</vt:lpstr>
      <vt:lpstr>Aptos</vt:lpstr>
      <vt:lpstr>Arial MT Pro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Ana Kuralova Student ID: 2232325 Module name: Independent Project Module code: BMHP6020</dc:title>
  <cp:lastModifiedBy>Ana Kuralova</cp:lastModifiedBy>
  <cp:revision>37</cp:revision>
  <cp:lastPrinted>2025-11-19T10:38:23Z</cp:lastPrinted>
  <dcterms:created xsi:type="dcterms:W3CDTF">2006-08-16T00:00:00Z</dcterms:created>
  <dcterms:modified xsi:type="dcterms:W3CDTF">2025-11-20T15:38:43Z</dcterms:modified>
  <dc:identifier>DAG2gEmTBE8</dc:identifier>
</cp:coreProperties>
</file>