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7" r:id="rId2"/>
    <p:sldId id="269" r:id="rId3"/>
    <p:sldId id="273" r:id="rId4"/>
    <p:sldId id="274" r:id="rId5"/>
    <p:sldId id="275" r:id="rId6"/>
    <p:sldId id="270" r:id="rId7"/>
    <p:sldId id="272" r:id="rId8"/>
    <p:sldId id="271" r:id="rId9"/>
    <p:sldId id="276" r:id="rId10"/>
    <p:sldId id="258" r:id="rId11"/>
    <p:sldId id="263" r:id="rId12"/>
    <p:sldId id="264" r:id="rId13"/>
    <p:sldId id="259" r:id="rId14"/>
    <p:sldId id="260" r:id="rId15"/>
    <p:sldId id="261" r:id="rId16"/>
    <p:sldId id="266" r:id="rId17"/>
    <p:sldId id="265" r:id="rId18"/>
    <p:sldId id="267" r:id="rId19"/>
    <p:sldId id="268" r:id="rId20"/>
    <p:sldId id="262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tx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chemeClr val="bg2">
              <a:lumMod val="60000"/>
              <a:lumOff val="40000"/>
              <a:alpha val="1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CAF3D-8C98-4F71-A3D9-3740C0CB6D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2716" y="1888798"/>
            <a:ext cx="5277853" cy="3493008"/>
          </a:xfrm>
        </p:spPr>
        <p:txBody>
          <a:bodyPr/>
          <a:lstStyle/>
          <a:p>
            <a:r>
              <a:rPr lang="en-GB" dirty="0"/>
              <a:t>“Beelzebub has a devil put aside for me!”</a:t>
            </a:r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D238E283-D542-47E1-93C4-2DEE1B83B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242" y="268545"/>
            <a:ext cx="6384758" cy="6320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5636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C90B3-DFAF-4B16-A124-23390AED4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0311" y="1878008"/>
            <a:ext cx="4112514" cy="31019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Last Judgement – Trinity Manuscript</a:t>
            </a:r>
          </a:p>
          <a:p>
            <a:r>
              <a:rPr lang="en-GB" dirty="0"/>
              <a:t>What is happening in Hell?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0A1B50-5274-48EA-AD8F-D800789155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586" y="0"/>
            <a:ext cx="6104586" cy="6867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393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4D82D-DD9C-47AE-BA51-68487F3ED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8786" y="961645"/>
            <a:ext cx="4588764" cy="4480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Bosom of Abraham and the Mouth of Hell </a:t>
            </a:r>
          </a:p>
        </p:txBody>
      </p:sp>
      <p:pic>
        <p:nvPicPr>
          <p:cNvPr id="3074" name="Picture 2" descr="damed3">
            <a:extLst>
              <a:ext uri="{FF2B5EF4-FFF2-40B4-BE49-F238E27FC236}">
                <a16:creationId xmlns:a16="http://schemas.microsoft.com/office/drawing/2014/main" id="{5FB5B45C-1B61-4860-B8E3-CE7818AF3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228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amed3">
            <a:extLst>
              <a:ext uri="{FF2B5EF4-FFF2-40B4-BE49-F238E27FC236}">
                <a16:creationId xmlns:a16="http://schemas.microsoft.com/office/drawing/2014/main" id="{8E355BE2-5EB2-49C6-9CDB-8C0D5AC681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350"/>
          <a:stretch/>
        </p:blipFill>
        <p:spPr bwMode="auto">
          <a:xfrm>
            <a:off x="4648200" y="2514600"/>
            <a:ext cx="75438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804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BC3B-66EE-41B4-9149-EF8638A90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4568" y="320842"/>
            <a:ext cx="4668253" cy="13956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‘Doom’ Painting, Church of St Thomas and St </a:t>
            </a:r>
            <a:r>
              <a:rPr lang="en-GB" sz="2800" dirty="0" err="1"/>
              <a:t>Edmbund</a:t>
            </a:r>
            <a:r>
              <a:rPr lang="en-GB" sz="2800" dirty="0"/>
              <a:t>, Salisbury, Wiltshire, C15</a:t>
            </a:r>
            <a:r>
              <a:rPr lang="en-GB" sz="2800" baseline="30000" dirty="0"/>
              <a:t>th</a:t>
            </a:r>
            <a:r>
              <a:rPr lang="en-GB" sz="2800" dirty="0"/>
              <a:t> </a:t>
            </a:r>
          </a:p>
        </p:txBody>
      </p:sp>
      <p:pic>
        <p:nvPicPr>
          <p:cNvPr id="4100" name="Picture 4" descr="Related image">
            <a:extLst>
              <a:ext uri="{FF2B5EF4-FFF2-40B4-BE49-F238E27FC236}">
                <a16:creationId xmlns:a16="http://schemas.microsoft.com/office/drawing/2014/main" id="{FA72859D-AD31-46EF-8375-80DCB1397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68" y="0"/>
            <a:ext cx="64627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Related image">
            <a:extLst>
              <a:ext uri="{FF2B5EF4-FFF2-40B4-BE49-F238E27FC236}">
                <a16:creationId xmlns:a16="http://schemas.microsoft.com/office/drawing/2014/main" id="{25F35764-F8CA-43FB-B42B-5FD288727B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419" y="1998390"/>
            <a:ext cx="4317066" cy="431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043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61F4-228F-4A27-A796-C0FEF5F9A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6661" y="2438020"/>
            <a:ext cx="4160139" cy="7909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Salisbury Doom, Hell detail</a:t>
            </a:r>
          </a:p>
          <a:p>
            <a:r>
              <a:rPr lang="en-GB" sz="2400" dirty="0"/>
              <a:t>Pay attention to the humans</a:t>
            </a:r>
          </a:p>
        </p:txBody>
      </p:sp>
      <p:pic>
        <p:nvPicPr>
          <p:cNvPr id="5122" name="Picture 2" descr="Related image">
            <a:extLst>
              <a:ext uri="{FF2B5EF4-FFF2-40B4-BE49-F238E27FC236}">
                <a16:creationId xmlns:a16="http://schemas.microsoft.com/office/drawing/2014/main" id="{0BAAA2D5-257E-46FA-9C05-91867FF31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38125"/>
            <a:ext cx="4343400" cy="638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158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6ABF-7059-48EE-875D-ED68D9D92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2003" y="1723644"/>
            <a:ext cx="2494747" cy="31019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Last Judgement Triptych, 1467-1471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happening in Hell here? </a:t>
            </a:r>
          </a:p>
          <a:p>
            <a:r>
              <a:rPr lang="en-GB" dirty="0"/>
              <a:t>Has there been any significant change from the previous images?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602552-C8CE-4B64-8B30-D6C19F9E91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6629"/>
            <a:ext cx="9602005" cy="6821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616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6025E-D5A6-4181-B6D8-EAB7CA33F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0461" y="6371844"/>
            <a:ext cx="3541014" cy="48615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Last Judgement, Fra Angelico, c. 1431</a:t>
            </a:r>
          </a:p>
        </p:txBody>
      </p:sp>
      <p:pic>
        <p:nvPicPr>
          <p:cNvPr id="2052" name="Picture 4" descr="Fra Angelico 009.jpg">
            <a:extLst>
              <a:ext uri="{FF2B5EF4-FFF2-40B4-BE49-F238E27FC236}">
                <a16:creationId xmlns:a16="http://schemas.microsoft.com/office/drawing/2014/main" id="{86084266-FD81-45A7-A4A0-49812FEAE1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150"/>
            <a:ext cx="12192000" cy="597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782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44FA2-9CCA-4A2D-83AF-11F86A4BB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695" y="404181"/>
            <a:ext cx="2854211" cy="7909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Hell, by Fra Angelico, 1431</a:t>
            </a:r>
          </a:p>
        </p:txBody>
      </p:sp>
      <p:pic>
        <p:nvPicPr>
          <p:cNvPr id="1026" name="Picture 2" descr="https://upload.wikimedia.org/wikipedia/commons/thumb/e/ed/Fra_Angelico_010.jpg/800px-Fra_Angelico_010.jpg">
            <a:extLst>
              <a:ext uri="{FF2B5EF4-FFF2-40B4-BE49-F238E27FC236}">
                <a16:creationId xmlns:a16="http://schemas.microsoft.com/office/drawing/2014/main" id="{B1B11C60-D9EC-45A0-A8A3-BF7EAAF36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312" y="0"/>
            <a:ext cx="56324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945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FAFCB-752A-4885-AD57-B0CCCA0B5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Visionary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C77A9-DCD0-484E-9AEB-077A04E254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824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B1CF6-D198-4B8C-BAB7-8743BDC13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721895"/>
            <a:ext cx="2036064" cy="7909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Valley of Homicides, fol. 13v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9C32DE-02B7-4B59-B9C3-0E20103CAB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30" t="2441" r="11581" b="62629"/>
          <a:stretch/>
        </p:blipFill>
        <p:spPr>
          <a:xfrm>
            <a:off x="2900519" y="0"/>
            <a:ext cx="92914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0956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1A26-CE91-4FA7-936B-6508DC92C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179" y="2461581"/>
            <a:ext cx="1955853" cy="31019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Mountain of Unbelievers and Heretics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3A74C-D305-4D39-87B7-F4F455ED9F4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2" t="3005" r="11335" b="63004"/>
          <a:stretch/>
        </p:blipFill>
        <p:spPr>
          <a:xfrm>
            <a:off x="2566737" y="0"/>
            <a:ext cx="9465972" cy="6880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357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B8989-87AE-4B13-A05A-8A5B25B51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915" y="2798465"/>
            <a:ext cx="1659865" cy="31019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Valley of the Proud and Presumptuous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C1105E-42E4-46A5-BE62-C069AB7CF09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00" t="3193" r="13128" b="65634"/>
          <a:stretch/>
        </p:blipFill>
        <p:spPr>
          <a:xfrm>
            <a:off x="1901780" y="0"/>
            <a:ext cx="10290220" cy="688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255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4F56F-C23B-49A3-B734-C0752BB91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872" y="2774843"/>
            <a:ext cx="1538759" cy="1308314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Acherone</a:t>
            </a:r>
            <a:r>
              <a:rPr lang="en-GB" dirty="0"/>
              <a:t>, devourer of the Avaricious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DC1AB6-C7C0-45C6-973A-ED41C8A149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7" t="7136" r="1799" b="13427"/>
          <a:stretch/>
        </p:blipFill>
        <p:spPr>
          <a:xfrm>
            <a:off x="1913108" y="0"/>
            <a:ext cx="102788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914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E4E28-5DB2-4880-9E6D-D2A8C2EFE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78" y="2702213"/>
            <a:ext cx="1923769" cy="113185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Nail-studded bridge for thieves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325146-131E-4955-BB8B-19F9F46CB5A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99" t="3192" r="22350" b="63380"/>
          <a:stretch/>
        </p:blipFill>
        <p:spPr>
          <a:xfrm>
            <a:off x="2573814" y="8527"/>
            <a:ext cx="9504608" cy="6849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588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99E8B-8758-41BE-994F-5D9329B30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831" y="2789723"/>
            <a:ext cx="2148359" cy="134039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house for gluttons and fornicators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210295-CCD9-40CA-8B07-7BE8F93E7E1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93" t="2441" r="8681" b="63005"/>
          <a:stretch/>
        </p:blipFill>
        <p:spPr>
          <a:xfrm>
            <a:off x="2554834" y="1758"/>
            <a:ext cx="9427335" cy="685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332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FE3B4-2CB2-4104-BE26-E4D69E8C6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55053"/>
            <a:ext cx="1602926" cy="11478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beast who eats unchaste priests and nuns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E6FCD8-A3BB-4FF9-BB13-D8212E68AE7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59" t="14835" r="10958" b="55118"/>
          <a:stretch/>
        </p:blipFill>
        <p:spPr>
          <a:xfrm>
            <a:off x="1519240" y="0"/>
            <a:ext cx="106727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142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6B4AE-9B08-4FD1-A933-3465AD450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32" y="2814508"/>
            <a:ext cx="1683138" cy="7909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Valley of Fires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E88C2A-CE93-4496-B867-A2E81249B9D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96" t="3381" r="23261" b="62254"/>
          <a:stretch/>
        </p:blipFill>
        <p:spPr>
          <a:xfrm>
            <a:off x="2550695" y="-1728"/>
            <a:ext cx="9221273" cy="6859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3817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010E8-1DAD-435A-8716-74052E26EB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315" y="3033522"/>
            <a:ext cx="1699180" cy="7909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Cistern of Hell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DEDF9E-0B97-47C4-9CC5-D7092890913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47" t="7324" r="22340" b="62254"/>
          <a:stretch/>
        </p:blipFill>
        <p:spPr>
          <a:xfrm>
            <a:off x="3681211" y="0"/>
            <a:ext cx="4829577" cy="686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19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14192-A393-4606-A384-349C46B12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57" y="3033522"/>
            <a:ext cx="1859601" cy="79095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gates of Hell and Lucifer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03D351-A404-4181-BCC0-1BA1D0A78D9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52" t="2629" r="13256" b="61127"/>
          <a:stretch/>
        </p:blipFill>
        <p:spPr>
          <a:xfrm>
            <a:off x="3144253" y="-5593"/>
            <a:ext cx="8641724" cy="686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836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No photo description available.">
            <a:extLst>
              <a:ext uri="{FF2B5EF4-FFF2-40B4-BE49-F238E27FC236}">
                <a16:creationId xmlns:a16="http://schemas.microsoft.com/office/drawing/2014/main" id="{CA459F4F-8C20-4D0E-B713-B18A1AB04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999" y="0"/>
            <a:ext cx="9143999" cy="685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304A4D7-2DA0-4A2F-8799-78C6F52E89EC}"/>
              </a:ext>
            </a:extLst>
          </p:cNvPr>
          <p:cNvSpPr txBox="1">
            <a:spLocks/>
          </p:cNvSpPr>
          <p:nvPr/>
        </p:nvSpPr>
        <p:spPr bwMode="black">
          <a:xfrm>
            <a:off x="1657350" y="5691980"/>
            <a:ext cx="9144000" cy="603664"/>
          </a:xfrm>
          <a:prstGeom prst="rect">
            <a:avLst/>
          </a:prstGeom>
          <a:solidFill>
            <a:schemeClr val="bg2">
              <a:lumMod val="60000"/>
              <a:lumOff val="40000"/>
              <a:alpha val="8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 fontScale="7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</a:rPr>
              <a:t>Dante’s </a:t>
            </a:r>
            <a:r>
              <a:rPr lang="en-GB" i="1" dirty="0">
                <a:solidFill>
                  <a:schemeClr val="bg1"/>
                </a:solidFill>
              </a:rPr>
              <a:t>Commedia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ADE786B-9BA3-4549-9EDA-3F9755472CA5}"/>
              </a:ext>
            </a:extLst>
          </p:cNvPr>
          <p:cNvSpPr txBox="1">
            <a:spLocks/>
          </p:cNvSpPr>
          <p:nvPr/>
        </p:nvSpPr>
        <p:spPr>
          <a:xfrm>
            <a:off x="4414742" y="6295644"/>
            <a:ext cx="3362516" cy="379476"/>
          </a:xfrm>
          <a:prstGeom prst="rect">
            <a:avLst/>
          </a:prstGeom>
          <a:solidFill>
            <a:schemeClr val="accent1">
              <a:alpha val="56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British Library, Harley 3513</a:t>
            </a:r>
          </a:p>
        </p:txBody>
      </p:sp>
    </p:spTree>
    <p:extLst>
      <p:ext uri="{BB962C8B-B14F-4D97-AF65-F5344CB8AC3E}">
        <p14:creationId xmlns:p14="http://schemas.microsoft.com/office/powerpoint/2010/main" val="4144384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9120" y="0"/>
            <a:ext cx="47540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66288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635D4D"/>
      </a:dk2>
      <a:lt2>
        <a:srgbClr val="D8D6BA"/>
      </a:lt2>
      <a:accent1>
        <a:srgbClr val="9CBEBD"/>
      </a:accent1>
      <a:accent2>
        <a:srgbClr val="D2CB6C"/>
      </a:accent2>
      <a:accent3>
        <a:srgbClr val="9D9A93"/>
      </a:accent3>
      <a:accent4>
        <a:srgbClr val="C89F5D"/>
      </a:accent4>
      <a:accent5>
        <a:srgbClr val="A9A57C"/>
      </a:accent5>
      <a:accent6>
        <a:srgbClr val="95A39D"/>
      </a:accent6>
      <a:hlink>
        <a:srgbClr val="D25814"/>
      </a:hlink>
      <a:folHlink>
        <a:srgbClr val="849A0A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0BDC4BB7-8AF9-46FD-8C32-AB93AC9C41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151</TotalTime>
  <Words>167</Words>
  <Application>Microsoft Office PowerPoint</Application>
  <PresentationFormat>Widescreen</PresentationFormat>
  <Paragraphs>26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Gill Sans MT</vt:lpstr>
      <vt:lpstr>Parcel</vt:lpstr>
      <vt:lpstr>“Beelzebub has a devil put aside for me!”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Visionary literature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“Beelzebub has a devil put aside for me!”</dc:title>
  <dc:creator>James Nelson</dc:creator>
  <cp:lastModifiedBy>Suzanne Coley</cp:lastModifiedBy>
  <cp:revision>10</cp:revision>
  <dcterms:created xsi:type="dcterms:W3CDTF">2019-01-14T21:48:15Z</dcterms:created>
  <dcterms:modified xsi:type="dcterms:W3CDTF">2019-01-15T09:46:53Z</dcterms:modified>
</cp:coreProperties>
</file>