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36"/>
  </p:notesMasterIdLst>
  <p:handoutMasterIdLst>
    <p:handoutMasterId r:id="rId37"/>
  </p:handoutMasterIdLst>
  <p:sldIdLst>
    <p:sldId id="256" r:id="rId5"/>
    <p:sldId id="334" r:id="rId6"/>
    <p:sldId id="336" r:id="rId7"/>
    <p:sldId id="337" r:id="rId8"/>
    <p:sldId id="338" r:id="rId9"/>
    <p:sldId id="335" r:id="rId10"/>
    <p:sldId id="352" r:id="rId11"/>
    <p:sldId id="351" r:id="rId12"/>
    <p:sldId id="339" r:id="rId13"/>
    <p:sldId id="353" r:id="rId14"/>
    <p:sldId id="342" r:id="rId15"/>
    <p:sldId id="354" r:id="rId16"/>
    <p:sldId id="355" r:id="rId17"/>
    <p:sldId id="356" r:id="rId18"/>
    <p:sldId id="344" r:id="rId19"/>
    <p:sldId id="343" r:id="rId20"/>
    <p:sldId id="345" r:id="rId21"/>
    <p:sldId id="357" r:id="rId22"/>
    <p:sldId id="358" r:id="rId23"/>
    <p:sldId id="346" r:id="rId24"/>
    <p:sldId id="347" r:id="rId25"/>
    <p:sldId id="359" r:id="rId26"/>
    <p:sldId id="348" r:id="rId27"/>
    <p:sldId id="350" r:id="rId28"/>
    <p:sldId id="349" r:id="rId29"/>
    <p:sldId id="361" r:id="rId30"/>
    <p:sldId id="362" r:id="rId31"/>
    <p:sldId id="297" r:id="rId32"/>
    <p:sldId id="373" r:id="rId33"/>
    <p:sldId id="372" r:id="rId34"/>
    <p:sldId id="363" r:id="rId35"/>
  </p:sldIdLst>
  <p:sldSz cx="9144000" cy="6858000" type="screen4x3"/>
  <p:notesSz cx="6797675" cy="9926638"/>
  <p:custShowLst>
    <p:custShow name="Lecture Presentation" id="0">
      <p:sldLst>
        <p:sld r:id="rId5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444" autoAdjust="0"/>
  </p:normalViewPr>
  <p:slideViewPr>
    <p:cSldViewPr>
      <p:cViewPr varScale="1">
        <p:scale>
          <a:sx n="91" d="100"/>
          <a:sy n="91" d="100"/>
        </p:scale>
        <p:origin x="58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1379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755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5691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0667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0394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4333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8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-sharpcorner.com/UploadFile/da6585/color-name-in-html5/" TargetMode="External"/><Relationship Id="rId2" Type="http://schemas.openxmlformats.org/officeDocument/2006/relationships/hyperlink" Target="https://www.w3schools.com/colors/colors_names.asp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cssref/css_websafe_fonts.asp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cssref/pr_border.asp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1720" y="1844824"/>
            <a:ext cx="6477000" cy="1828800"/>
          </a:xfrm>
        </p:spPr>
        <p:txBody>
          <a:bodyPr>
            <a:normAutofit/>
          </a:bodyPr>
          <a:lstStyle/>
          <a:p>
            <a:r>
              <a:rPr lang="en-GB" dirty="0"/>
              <a:t>Introduction to CSS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Gareth Jones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56DB7-568D-4BB6-82FD-2CC7F2E66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CSS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9994D-DBDC-482D-B629-02D11C8139A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= Cascading Style Sheets</a:t>
            </a:r>
          </a:p>
          <a:p>
            <a:r>
              <a:rPr lang="en-GB" dirty="0"/>
              <a:t>Used for styling the layout of documents</a:t>
            </a:r>
          </a:p>
          <a:p>
            <a:r>
              <a:rPr lang="en-GB" dirty="0"/>
              <a:t>Can be used for styling many types of documents</a:t>
            </a:r>
          </a:p>
          <a:p>
            <a:r>
              <a:rPr lang="en-GB" dirty="0"/>
              <a:t>Web use is the most common</a:t>
            </a:r>
          </a:p>
          <a:p>
            <a:r>
              <a:rPr lang="en-GB" dirty="0"/>
              <a:t>Much like HTML, as standard ,it is NOT a programming language</a:t>
            </a:r>
          </a:p>
          <a:p>
            <a:r>
              <a:rPr lang="en-GB" dirty="0"/>
              <a:t>(But can be extended using technologies such as Sass - Syntactically awesome style sheets )</a:t>
            </a:r>
          </a:p>
        </p:txBody>
      </p:sp>
    </p:spTree>
    <p:extLst>
      <p:ext uri="{BB962C8B-B14F-4D97-AF65-F5344CB8AC3E}">
        <p14:creationId xmlns:p14="http://schemas.microsoft.com/office/powerpoint/2010/main" val="3312249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56DB7-568D-4BB6-82FD-2CC7F2E66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CSS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9994D-DBDC-482D-B629-02D11C8139A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CSS is the language for describing the presentation of Web pages, including </a:t>
            </a:r>
            <a:r>
              <a:rPr lang="en-GB" dirty="0" err="1"/>
              <a:t>colors</a:t>
            </a:r>
            <a:r>
              <a:rPr lang="en-GB" dirty="0"/>
              <a:t>, layout, and fonts. It allows one to adapt the presentation to different types of devices, such as large screens, small screens, or printers.</a:t>
            </a:r>
          </a:p>
          <a:p>
            <a:r>
              <a:rPr lang="en-GB" dirty="0"/>
              <a:t>The separation of HTML from CSS makes it easier to maintain sites, share style sheets across pages, and tailor pages to different environments.</a:t>
            </a:r>
          </a:p>
          <a:p>
            <a:r>
              <a:rPr lang="en-GB" b="1" dirty="0"/>
              <a:t>This is referred to as the separation of structure (or: content) from presentation.</a:t>
            </a:r>
          </a:p>
        </p:txBody>
      </p:sp>
    </p:spTree>
    <p:extLst>
      <p:ext uri="{BB962C8B-B14F-4D97-AF65-F5344CB8AC3E}">
        <p14:creationId xmlns:p14="http://schemas.microsoft.com/office/powerpoint/2010/main" val="1333422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56DB7-568D-4BB6-82FD-2CC7F2E66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“Cascading”?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9994D-DBDC-482D-B629-02D11C8139A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The "cascading" in Cascading Style Sheets refers to how property values are applied in the context of the parent/child hierarchy of the Web document. Child elements either inherit or override property values bound to their parent elements</a:t>
            </a:r>
          </a:p>
        </p:txBody>
      </p:sp>
    </p:spTree>
    <p:extLst>
      <p:ext uri="{BB962C8B-B14F-4D97-AF65-F5344CB8AC3E}">
        <p14:creationId xmlns:p14="http://schemas.microsoft.com/office/powerpoint/2010/main" val="4255980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56DB7-568D-4BB6-82FD-2CC7F2E66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“Style sheet”?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9994D-DBDC-482D-B629-02D11C8139A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A style sheet is the encapsulation of style rules in a </a:t>
            </a:r>
            <a:r>
              <a:rPr lang="en-GB" b="1" dirty="0"/>
              <a:t>centralized location</a:t>
            </a:r>
            <a:r>
              <a:rPr lang="en-GB" dirty="0"/>
              <a:t>, either:</a:t>
            </a:r>
          </a:p>
          <a:p>
            <a:r>
              <a:rPr lang="en-GB" dirty="0"/>
              <a:t>In the head section of the HTML document or</a:t>
            </a:r>
          </a:p>
          <a:p>
            <a:r>
              <a:rPr lang="en-GB" dirty="0"/>
              <a:t>In a separate linked file. </a:t>
            </a:r>
          </a:p>
          <a:p>
            <a:r>
              <a:rPr lang="en-GB" dirty="0"/>
              <a:t>The Web browser reads these styles and applies the specified formatting rules before displaying the content</a:t>
            </a:r>
          </a:p>
          <a:p>
            <a:r>
              <a:rPr lang="en-GB" dirty="0"/>
              <a:t>(If no style sheet exists – a default is used)</a:t>
            </a:r>
          </a:p>
        </p:txBody>
      </p:sp>
    </p:spTree>
    <p:extLst>
      <p:ext uri="{BB962C8B-B14F-4D97-AF65-F5344CB8AC3E}">
        <p14:creationId xmlns:p14="http://schemas.microsoft.com/office/powerpoint/2010/main" val="2624381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3F488-3218-47E8-B30C-E17A64B6F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CSS – 3 ways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66836-716D-45CC-9478-F376F9E9F02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Inline - (embedded directly in the HTML elements)</a:t>
            </a:r>
          </a:p>
          <a:p>
            <a:r>
              <a:rPr lang="en-GB" dirty="0"/>
              <a:t>Internal – Use &lt;style&gt; tags within a document</a:t>
            </a:r>
          </a:p>
          <a:p>
            <a:r>
              <a:rPr lang="en-GB" dirty="0"/>
              <a:t>External – Use a link to an external ____.css file </a:t>
            </a:r>
          </a:p>
        </p:txBody>
      </p:sp>
    </p:spTree>
    <p:extLst>
      <p:ext uri="{BB962C8B-B14F-4D97-AF65-F5344CB8AC3E}">
        <p14:creationId xmlns:p14="http://schemas.microsoft.com/office/powerpoint/2010/main" val="1620052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3F488-3218-47E8-B30C-E17A64B6F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Inline CSS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66836-716D-45CC-9478-F376F9E9F02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Inline - (embedded directly in the HTML elements)</a:t>
            </a:r>
          </a:p>
          <a:p>
            <a:r>
              <a:rPr lang="en-GB" dirty="0"/>
              <a:t>Not really recommended!</a:t>
            </a:r>
          </a:p>
          <a:p>
            <a:r>
              <a:rPr lang="en-GB" dirty="0"/>
              <a:t>Doesn’t follow the “separation of HTML from CSS “ ethos</a:t>
            </a:r>
          </a:p>
          <a:p>
            <a:r>
              <a:rPr lang="en-GB" dirty="0"/>
              <a:t>However:</a:t>
            </a:r>
          </a:p>
          <a:p>
            <a:r>
              <a:rPr lang="en-GB" dirty="0"/>
              <a:t>Ok for simple development/testing/learning</a:t>
            </a:r>
          </a:p>
          <a:p>
            <a:r>
              <a:rPr lang="en-GB" dirty="0"/>
              <a:t>And many ‘old’ HTML commands are being deprecated and replaced with newer CSS equivalents </a:t>
            </a:r>
          </a:p>
        </p:txBody>
      </p:sp>
    </p:spTree>
    <p:extLst>
      <p:ext uri="{BB962C8B-B14F-4D97-AF65-F5344CB8AC3E}">
        <p14:creationId xmlns:p14="http://schemas.microsoft.com/office/powerpoint/2010/main" val="142033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3F488-3218-47E8-B30C-E17A64B6F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Inline CSS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66836-716D-45CC-9478-F376F9E9F02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95536" y="1600200"/>
            <a:ext cx="8748464" cy="4781128"/>
          </a:xfrm>
        </p:spPr>
        <p:txBody>
          <a:bodyPr>
            <a:normAutofit/>
          </a:bodyPr>
          <a:lstStyle/>
          <a:p>
            <a:r>
              <a:rPr lang="en-GB" dirty="0"/>
              <a:t>…. many ‘old’ HTML commands are being deprecated and replaced with newer CSS equivalents </a:t>
            </a:r>
          </a:p>
          <a:p>
            <a:r>
              <a:rPr lang="en-GB" dirty="0"/>
              <a:t>E.g. setting the page background colour WAS</a:t>
            </a:r>
            <a:br>
              <a:rPr lang="en-GB" dirty="0"/>
            </a:br>
            <a:r>
              <a:rPr lang="en-GB" dirty="0"/>
              <a:t>&lt;body </a:t>
            </a:r>
            <a:r>
              <a:rPr lang="en-GB" dirty="0" err="1"/>
              <a:t>bgcolor</a:t>
            </a:r>
            <a:r>
              <a:rPr lang="en-GB" dirty="0"/>
              <a:t>="#ff0000"&gt;</a:t>
            </a:r>
            <a:br>
              <a:rPr lang="en-GB" dirty="0"/>
            </a:br>
            <a:r>
              <a:rPr lang="en-GB" dirty="0"/>
              <a:t>where the ‘</a:t>
            </a:r>
            <a:r>
              <a:rPr lang="en-GB" dirty="0" err="1"/>
              <a:t>bgcolor</a:t>
            </a:r>
            <a:r>
              <a:rPr lang="en-GB" dirty="0"/>
              <a:t>’ is HTML </a:t>
            </a:r>
          </a:p>
          <a:p>
            <a:r>
              <a:rPr lang="en-GB" dirty="0"/>
              <a:t>Now use</a:t>
            </a:r>
            <a:br>
              <a:rPr lang="en-GB" dirty="0"/>
            </a:br>
            <a:r>
              <a:rPr lang="en-GB" dirty="0"/>
              <a:t>&lt;body style="</a:t>
            </a:r>
            <a:r>
              <a:rPr lang="en-GB" dirty="0" err="1"/>
              <a:t>background-color:red</a:t>
            </a:r>
            <a:r>
              <a:rPr lang="en-GB" dirty="0"/>
              <a:t>"&gt;</a:t>
            </a:r>
            <a:br>
              <a:rPr lang="en-GB" dirty="0"/>
            </a:br>
            <a:r>
              <a:rPr lang="en-GB" dirty="0"/>
              <a:t>Where the ‘style’ command is CSS</a:t>
            </a:r>
            <a:br>
              <a:rPr lang="en-GB" dirty="0"/>
            </a:br>
            <a:r>
              <a:rPr lang="en-GB" dirty="0"/>
              <a:t>And ‘red’ is predefined as #ff0000 (can use either)</a:t>
            </a:r>
          </a:p>
        </p:txBody>
      </p:sp>
    </p:spTree>
    <p:extLst>
      <p:ext uri="{BB962C8B-B14F-4D97-AF65-F5344CB8AC3E}">
        <p14:creationId xmlns:p14="http://schemas.microsoft.com/office/powerpoint/2010/main" val="2591360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Side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3A5A-980D-49E5-8EBC-BEE67267072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16 basic HTML colours and their names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A3F871-0773-4E5D-9786-9E24036301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639" y="2705100"/>
            <a:ext cx="7735086" cy="2092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7700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3F488-3218-47E8-B30C-E17A64B6F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side note!!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66836-716D-45CC-9478-F376F9E9F02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Copy and paste these two lines in (one at a time!) and see what happens.</a:t>
            </a:r>
            <a:br>
              <a:rPr lang="en-GB" dirty="0"/>
            </a:br>
            <a:r>
              <a:rPr lang="en-GB" dirty="0"/>
              <a:t>Why is that ?</a:t>
            </a:r>
            <a:br>
              <a:rPr lang="en-GB" dirty="0"/>
            </a:br>
            <a:endParaRPr lang="en-GB" dirty="0"/>
          </a:p>
          <a:p>
            <a:r>
              <a:rPr lang="en-GB" dirty="0"/>
              <a:t>&lt;body </a:t>
            </a:r>
            <a:r>
              <a:rPr lang="en-GB" dirty="0" err="1"/>
              <a:t>bgcolor</a:t>
            </a:r>
            <a:r>
              <a:rPr lang="en-GB" dirty="0"/>
              <a:t>=“#ff0000"&gt;</a:t>
            </a:r>
          </a:p>
          <a:p>
            <a:endParaRPr lang="en-GB" dirty="0"/>
          </a:p>
          <a:p>
            <a:r>
              <a:rPr lang="en-GB" dirty="0"/>
              <a:t>&lt;body </a:t>
            </a:r>
            <a:r>
              <a:rPr lang="en-GB" dirty="0" err="1"/>
              <a:t>bgcolor</a:t>
            </a:r>
            <a:r>
              <a:rPr lang="en-GB" dirty="0"/>
              <a:t>="#ff0000"&gt;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27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Colouring text via inline CSS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C6557A-3B01-4D1C-8E26-62B824197048}"/>
              </a:ext>
            </a:extLst>
          </p:cNvPr>
          <p:cNvSpPr txBox="1"/>
          <p:nvPr/>
        </p:nvSpPr>
        <p:spPr>
          <a:xfrm>
            <a:off x="179512" y="1700808"/>
            <a:ext cx="835292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&lt;!DOCTYPE html&gt;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&lt;html&gt;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&lt;head&gt;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    &lt;meta charset="utf-8" /&gt;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    &lt;title&gt;Gareth's inline CSS demo&lt;/title&gt;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&lt;/head&gt;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&lt;body&gt;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&lt;h2 style="</a:t>
            </a:r>
            <a:r>
              <a:rPr lang="en-GB" sz="2000" dirty="0" err="1">
                <a:latin typeface="Abadi" panose="020B0604020104020204" pitchFamily="34" charset="0"/>
              </a:rPr>
              <a:t>color:purple</a:t>
            </a:r>
            <a:r>
              <a:rPr lang="en-GB" sz="2000" dirty="0">
                <a:latin typeface="Abadi" panose="020B0604020104020204" pitchFamily="34" charset="0"/>
              </a:rPr>
              <a:t>"&gt; Some </a:t>
            </a:r>
            <a:r>
              <a:rPr lang="en-GB" sz="2000" dirty="0" err="1">
                <a:latin typeface="Abadi" panose="020B0604020104020204" pitchFamily="34" charset="0"/>
              </a:rPr>
              <a:t>colored</a:t>
            </a:r>
            <a:r>
              <a:rPr lang="en-GB" sz="2000" dirty="0">
                <a:latin typeface="Abadi" panose="020B0604020104020204" pitchFamily="34" charset="0"/>
              </a:rPr>
              <a:t> text (spelt properly!) &lt;/h2&gt;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&lt;h2 style="</a:t>
            </a:r>
            <a:r>
              <a:rPr lang="en-GB" sz="2000" dirty="0" err="1">
                <a:latin typeface="Abadi" panose="020B0604020104020204" pitchFamily="34" charset="0"/>
              </a:rPr>
              <a:t>color:violet</a:t>
            </a:r>
            <a:r>
              <a:rPr lang="en-GB" sz="2000" dirty="0">
                <a:latin typeface="Abadi" panose="020B0604020104020204" pitchFamily="34" charset="0"/>
              </a:rPr>
              <a:t>"&gt; Some </a:t>
            </a:r>
            <a:r>
              <a:rPr lang="en-GB" sz="2000" dirty="0" err="1">
                <a:latin typeface="Abadi" panose="020B0604020104020204" pitchFamily="34" charset="0"/>
              </a:rPr>
              <a:t>colored</a:t>
            </a:r>
            <a:r>
              <a:rPr lang="en-GB" sz="2000" dirty="0">
                <a:latin typeface="Abadi" panose="020B0604020104020204" pitchFamily="34" charset="0"/>
              </a:rPr>
              <a:t> text (spelt properly!) &lt;/h2&gt;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&lt;/body&gt;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9850298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Colouring text via internal CSS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C6557A-3B01-4D1C-8E26-62B824197048}"/>
              </a:ext>
            </a:extLst>
          </p:cNvPr>
          <p:cNvSpPr txBox="1"/>
          <p:nvPr/>
        </p:nvSpPr>
        <p:spPr>
          <a:xfrm>
            <a:off x="0" y="1700808"/>
            <a:ext cx="435597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&lt;!DOCTYPE html&gt;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&lt;html&gt;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&lt;head&gt;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    &lt;meta charset="utf-8" /&gt;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    &lt;title&gt;Gareth's CSS demo&lt;/title&gt;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	&lt;style type="text/</a:t>
            </a:r>
            <a:r>
              <a:rPr lang="en-GB" sz="2000" dirty="0" err="1">
                <a:latin typeface="Abadi" panose="020B0604020104020204" pitchFamily="34" charset="0"/>
              </a:rPr>
              <a:t>css</a:t>
            </a:r>
            <a:r>
              <a:rPr lang="en-GB" sz="2000" dirty="0">
                <a:latin typeface="Abadi" panose="020B0604020104020204" pitchFamily="34" charset="0"/>
              </a:rPr>
              <a:t>"&gt;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		h2	{</a:t>
            </a:r>
          </a:p>
          <a:p>
            <a:r>
              <a:rPr lang="en-GB" sz="2000" dirty="0">
                <a:latin typeface="Abadi" panose="020B0604020104020204" pitchFamily="34" charset="0"/>
              </a:rPr>
              <a:t>			</a:t>
            </a:r>
            <a:r>
              <a:rPr lang="en-GB" sz="2000" dirty="0" err="1">
                <a:latin typeface="Abadi" panose="020B0604020104020204" pitchFamily="34" charset="0"/>
              </a:rPr>
              <a:t>color:purple</a:t>
            </a:r>
            <a:r>
              <a:rPr lang="en-GB" sz="2000" dirty="0">
                <a:latin typeface="Abadi" panose="020B0604020104020204" pitchFamily="34" charset="0"/>
              </a:rPr>
              <a:t>;</a:t>
            </a:r>
          </a:p>
          <a:p>
            <a:r>
              <a:rPr lang="en-GB" sz="2000" dirty="0">
                <a:latin typeface="Abadi" panose="020B0604020104020204" pitchFamily="34" charset="0"/>
              </a:rPr>
              <a:t>			}</a:t>
            </a:r>
          </a:p>
          <a:p>
            <a:r>
              <a:rPr lang="en-GB" sz="2000" dirty="0">
                <a:latin typeface="Abadi" panose="020B0604020104020204" pitchFamily="34" charset="0"/>
              </a:rPr>
              <a:t>	&lt;/style&gt;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&lt;/head&gt;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98C0CE-21F8-4513-8E0F-0780A662CD22}"/>
              </a:ext>
            </a:extLst>
          </p:cNvPr>
          <p:cNvSpPr txBox="1"/>
          <p:nvPr/>
        </p:nvSpPr>
        <p:spPr>
          <a:xfrm>
            <a:off x="4283968" y="1502688"/>
            <a:ext cx="48600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&lt;body&gt;</a:t>
            </a:r>
          </a:p>
          <a:p>
            <a:r>
              <a:rPr lang="en-GB" dirty="0">
                <a:latin typeface="Abadi" panose="020B0604020104020204" pitchFamily="34" charset="0"/>
              </a:rPr>
              <a:t>&lt;h1&gt; default heading 1 text &lt;/h1&gt;</a:t>
            </a:r>
          </a:p>
          <a:p>
            <a:r>
              <a:rPr lang="en-GB" dirty="0">
                <a:latin typeface="Abadi" panose="020B0604020104020204" pitchFamily="34" charset="0"/>
              </a:rPr>
              <a:t>&lt;h2&gt; purple heading 2 text &lt;/h2&gt;</a:t>
            </a:r>
          </a:p>
          <a:p>
            <a:r>
              <a:rPr lang="en-GB" dirty="0">
                <a:latin typeface="Abadi" panose="020B0604020104020204" pitchFamily="34" charset="0"/>
              </a:rPr>
              <a:t>&lt;h3&gt; default heading 3 text &lt;/h3&gt;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&lt;!-- lets override the CSS defined h2 colour --&gt;</a:t>
            </a:r>
          </a:p>
          <a:p>
            <a:r>
              <a:rPr lang="en-GB" dirty="0">
                <a:latin typeface="Abadi" panose="020B0604020104020204" pitchFamily="34" charset="0"/>
              </a:rPr>
              <a:t>&lt;h2 style="</a:t>
            </a:r>
            <a:r>
              <a:rPr lang="en-GB" dirty="0" err="1">
                <a:latin typeface="Abadi" panose="020B0604020104020204" pitchFamily="34" charset="0"/>
              </a:rPr>
              <a:t>color:violet</a:t>
            </a:r>
            <a:r>
              <a:rPr lang="en-GB" dirty="0">
                <a:latin typeface="Abadi" panose="020B0604020104020204" pitchFamily="34" charset="0"/>
              </a:rPr>
              <a:t>"&gt; More heading 2 text (over-ridden col)&lt;/h2&gt;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&lt;h2&gt; purple heading 2 text &lt;/h2&gt;</a:t>
            </a:r>
          </a:p>
          <a:p>
            <a:r>
              <a:rPr lang="en-GB" dirty="0">
                <a:latin typeface="Abadi" panose="020B0604020104020204" pitchFamily="34" charset="0"/>
              </a:rPr>
              <a:t>&lt;h3&gt; default heading 3 text &lt;/h3&gt;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&lt;/body&gt;</a:t>
            </a:r>
          </a:p>
          <a:p>
            <a:r>
              <a:rPr lang="en-GB" dirty="0">
                <a:latin typeface="Abadi" panose="020B0604020104020204" pitchFamily="34" charset="0"/>
              </a:rPr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2957245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Colouring text via external CSS file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C6557A-3B01-4D1C-8E26-62B824197048}"/>
              </a:ext>
            </a:extLst>
          </p:cNvPr>
          <p:cNvSpPr txBox="1"/>
          <p:nvPr/>
        </p:nvSpPr>
        <p:spPr>
          <a:xfrm>
            <a:off x="0" y="1700808"/>
            <a:ext cx="52200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&lt;!DOCTYPE html&gt;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&lt;html&gt;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&lt;head&gt;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    &lt;meta charset="utf-8" /&gt;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    &lt;title&gt;Gareth's CSS demo&lt;/title&gt;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	&lt;link </a:t>
            </a:r>
            <a:r>
              <a:rPr lang="en-GB" sz="2000" dirty="0" err="1">
                <a:latin typeface="Abadi" panose="020B0604020104020204" pitchFamily="34" charset="0"/>
              </a:rPr>
              <a:t>rel</a:t>
            </a:r>
            <a:r>
              <a:rPr lang="en-GB" sz="2000" dirty="0">
                <a:latin typeface="Abadi" panose="020B0604020104020204" pitchFamily="34" charset="0"/>
              </a:rPr>
              <a:t>="stylesheet" type="text/</a:t>
            </a:r>
            <a:r>
              <a:rPr lang="en-GB" sz="2000" dirty="0" err="1">
                <a:latin typeface="Abadi" panose="020B0604020104020204" pitchFamily="34" charset="0"/>
              </a:rPr>
              <a:t>css</a:t>
            </a:r>
            <a:r>
              <a:rPr lang="en-GB" sz="2000" dirty="0">
                <a:latin typeface="Abadi" panose="020B0604020104020204" pitchFamily="34" charset="0"/>
              </a:rPr>
              <a:t>"</a:t>
            </a:r>
          </a:p>
          <a:p>
            <a:r>
              <a:rPr lang="en-GB" sz="2000" dirty="0">
                <a:latin typeface="Abadi" panose="020B0604020104020204" pitchFamily="34" charset="0"/>
              </a:rPr>
              <a:t>	</a:t>
            </a:r>
            <a:r>
              <a:rPr lang="en-GB" sz="2000" dirty="0" err="1">
                <a:latin typeface="Abadi" panose="020B0604020104020204" pitchFamily="34" charset="0"/>
              </a:rPr>
              <a:t>href</a:t>
            </a:r>
            <a:r>
              <a:rPr lang="en-GB" sz="2000" dirty="0">
                <a:latin typeface="Abadi" panose="020B0604020104020204" pitchFamily="34" charset="0"/>
              </a:rPr>
              <a:t>="garethscolours.css"&gt;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&lt;/head&gt;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&lt;body&gt;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&lt;h1&gt;  heading 1 text &lt;/h1&gt;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&lt;h2&gt;  heading 2 text &lt;/h2&gt;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&lt;h3&gt;  heading 3 text &lt;/h3&gt;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&lt;/body&gt;</a:t>
            </a:r>
          </a:p>
          <a:p>
            <a:r>
              <a:rPr lang="en-GB" sz="2000" dirty="0">
                <a:latin typeface="Abadi" panose="020B0604020104020204" pitchFamily="34" charset="0"/>
              </a:rPr>
              <a:t>&lt;/html&gt;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98C0CE-21F8-4513-8E0F-0780A662CD22}"/>
              </a:ext>
            </a:extLst>
          </p:cNvPr>
          <p:cNvSpPr txBox="1"/>
          <p:nvPr/>
        </p:nvSpPr>
        <p:spPr>
          <a:xfrm>
            <a:off x="5220072" y="1502688"/>
            <a:ext cx="39239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We now also need to create a separate file called “garethscolours.css” which contains: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h2	{</a:t>
            </a:r>
          </a:p>
          <a:p>
            <a:r>
              <a:rPr lang="en-GB" sz="2000" dirty="0">
                <a:latin typeface="Abadi" panose="020B0604020104020204" pitchFamily="34" charset="0"/>
              </a:rPr>
              <a:t>	</a:t>
            </a:r>
            <a:r>
              <a:rPr lang="en-GB" sz="2000" dirty="0" err="1">
                <a:latin typeface="Abadi" panose="020B0604020104020204" pitchFamily="34" charset="0"/>
              </a:rPr>
              <a:t>color:pink</a:t>
            </a:r>
            <a:r>
              <a:rPr lang="en-GB" sz="2000" dirty="0">
                <a:latin typeface="Abadi" panose="020B0604020104020204" pitchFamily="34" charset="0"/>
              </a:rPr>
              <a:t>;</a:t>
            </a:r>
          </a:p>
          <a:p>
            <a:r>
              <a:rPr lang="en-GB" sz="2000" dirty="0">
                <a:latin typeface="Abadi" panose="020B0604020104020204" pitchFamily="34" charset="0"/>
              </a:rPr>
              <a:t>	}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EC9DED6-D815-4EC1-8B9C-AEEE336D86E7}"/>
              </a:ext>
            </a:extLst>
          </p:cNvPr>
          <p:cNvCxnSpPr/>
          <p:nvPr/>
        </p:nvCxnSpPr>
        <p:spPr>
          <a:xfrm>
            <a:off x="5148064" y="1556792"/>
            <a:ext cx="0" cy="5301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97715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Colouring via external CSS file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C6557A-3B01-4D1C-8E26-62B824197048}"/>
              </a:ext>
            </a:extLst>
          </p:cNvPr>
          <p:cNvSpPr txBox="1"/>
          <p:nvPr/>
        </p:nvSpPr>
        <p:spPr>
          <a:xfrm>
            <a:off x="8460" y="1772816"/>
            <a:ext cx="52200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In this example, we will change the default colours of the background and all text used within the &lt;body&gt; of the HTML page.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Note the different syntax of the comment line used in CSS compared to HTML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98C0CE-21F8-4513-8E0F-0780A662CD22}"/>
              </a:ext>
            </a:extLst>
          </p:cNvPr>
          <p:cNvSpPr txBox="1"/>
          <p:nvPr/>
        </p:nvSpPr>
        <p:spPr>
          <a:xfrm>
            <a:off x="5234151" y="1772816"/>
            <a:ext cx="39239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We use the separate file called “garethscolours.css” which contains: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/* Lets change the default background and text colours */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body{</a:t>
            </a:r>
          </a:p>
          <a:p>
            <a:r>
              <a:rPr lang="en-GB" sz="2000" dirty="0">
                <a:latin typeface="Abadi" panose="020B0604020104020204" pitchFamily="34" charset="0"/>
              </a:rPr>
              <a:t>	</a:t>
            </a:r>
            <a:r>
              <a:rPr lang="en-GB" sz="2000" dirty="0" err="1">
                <a:latin typeface="Abadi" panose="020B0604020104020204" pitchFamily="34" charset="0"/>
              </a:rPr>
              <a:t>background-color:yellow</a:t>
            </a:r>
            <a:r>
              <a:rPr lang="en-GB" sz="2000" dirty="0">
                <a:latin typeface="Abadi" panose="020B0604020104020204" pitchFamily="34" charset="0"/>
              </a:rPr>
              <a:t>;</a:t>
            </a:r>
          </a:p>
          <a:p>
            <a:r>
              <a:rPr lang="en-GB" sz="2000" dirty="0">
                <a:latin typeface="Abadi" panose="020B0604020104020204" pitchFamily="34" charset="0"/>
              </a:rPr>
              <a:t>	</a:t>
            </a:r>
            <a:r>
              <a:rPr lang="en-GB" sz="2000" dirty="0" err="1">
                <a:latin typeface="Abadi" panose="020B0604020104020204" pitchFamily="34" charset="0"/>
              </a:rPr>
              <a:t>color:pink</a:t>
            </a:r>
            <a:r>
              <a:rPr lang="en-GB" sz="2000" dirty="0">
                <a:latin typeface="Abadi" panose="020B0604020104020204" pitchFamily="34" charset="0"/>
              </a:rPr>
              <a:t>;</a:t>
            </a:r>
          </a:p>
          <a:p>
            <a:r>
              <a:rPr lang="en-GB" sz="2000" dirty="0">
                <a:latin typeface="Abadi" panose="020B0604020104020204" pitchFamily="34" charset="0"/>
              </a:rPr>
              <a:t>	}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EC9DED6-D815-4EC1-8B9C-AEEE336D86E7}"/>
              </a:ext>
            </a:extLst>
          </p:cNvPr>
          <p:cNvCxnSpPr/>
          <p:nvPr/>
        </p:nvCxnSpPr>
        <p:spPr>
          <a:xfrm>
            <a:off x="5148064" y="1556792"/>
            <a:ext cx="0" cy="5301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3683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Specifying colours in CSS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3A5A-980D-49E5-8EBC-BEE67267072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specify colours in 3 ways:</a:t>
            </a:r>
          </a:p>
          <a:p>
            <a:r>
              <a:rPr lang="en-GB" dirty="0"/>
              <a:t>Using RGB Hex</a:t>
            </a:r>
            <a:br>
              <a:rPr lang="en-GB" dirty="0"/>
            </a:br>
            <a:r>
              <a:rPr lang="en-GB" dirty="0" err="1"/>
              <a:t>color</a:t>
            </a:r>
            <a:r>
              <a:rPr lang="en-GB" dirty="0"/>
              <a:t>: #ff0000;</a:t>
            </a:r>
            <a:br>
              <a:rPr lang="en-GB" dirty="0"/>
            </a:br>
            <a:endParaRPr lang="en-GB" dirty="0"/>
          </a:p>
          <a:p>
            <a:r>
              <a:rPr lang="en-GB" dirty="0"/>
              <a:t>Using RGB Decimal</a:t>
            </a:r>
            <a:br>
              <a:rPr lang="en-GB" dirty="0"/>
            </a:br>
            <a:r>
              <a:rPr lang="en-GB" dirty="0"/>
              <a:t>colour: </a:t>
            </a:r>
            <a:r>
              <a:rPr lang="en-GB" dirty="0" err="1"/>
              <a:t>rgb</a:t>
            </a:r>
            <a:r>
              <a:rPr lang="en-GB" dirty="0"/>
              <a:t>(255,0,0);</a:t>
            </a:r>
            <a:br>
              <a:rPr lang="en-GB" dirty="0"/>
            </a:br>
            <a:endParaRPr lang="en-GB" dirty="0"/>
          </a:p>
          <a:p>
            <a:r>
              <a:rPr lang="en-GB" dirty="0"/>
              <a:t>Using colour names</a:t>
            </a:r>
            <a:br>
              <a:rPr lang="en-GB" dirty="0"/>
            </a:br>
            <a:r>
              <a:rPr lang="en-GB" dirty="0" err="1"/>
              <a:t>color</a:t>
            </a:r>
            <a:r>
              <a:rPr lang="en-GB" dirty="0"/>
              <a:t>: red;</a:t>
            </a:r>
          </a:p>
        </p:txBody>
      </p:sp>
    </p:spTree>
    <p:extLst>
      <p:ext uri="{BB962C8B-B14F-4D97-AF65-F5344CB8AC3E}">
        <p14:creationId xmlns:p14="http://schemas.microsoft.com/office/powerpoint/2010/main" val="32809324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HTML5 colour names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3A5A-980D-49E5-8EBC-BEE67267072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036496" cy="4495800"/>
          </a:xfrm>
        </p:spPr>
        <p:txBody>
          <a:bodyPr>
            <a:normAutofit/>
          </a:bodyPr>
          <a:lstStyle/>
          <a:p>
            <a:r>
              <a:rPr lang="en-GB" sz="2000" dirty="0"/>
              <a:t>All modern browsers support many more than the 16 standard names</a:t>
            </a:r>
            <a:br>
              <a:rPr lang="en-GB" sz="2000" dirty="0"/>
            </a:br>
            <a:r>
              <a:rPr lang="en-GB" sz="2000" dirty="0">
                <a:hlinkClick r:id="rId2"/>
              </a:rPr>
              <a:t>https://www.w3schools.com/colors/colors_names.asp</a:t>
            </a:r>
            <a:endParaRPr lang="en-GB" sz="2000" dirty="0"/>
          </a:p>
          <a:p>
            <a:r>
              <a:rPr lang="en-GB" sz="2000" dirty="0">
                <a:hlinkClick r:id="rId3"/>
              </a:rPr>
              <a:t>https://www.c-sharpcorner.com/UploadFile/da6585/color-name-in-html5/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497791-19AF-4867-BC4D-F2C58D64FD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04" y="3007027"/>
            <a:ext cx="4176464" cy="36223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98982F-54EC-4EFB-BB44-DBD8E0E587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4048" y="2975113"/>
            <a:ext cx="3960440" cy="3654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213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safe fonts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3A5A-980D-49E5-8EBC-BEE67267072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964488" cy="4495800"/>
          </a:xfrm>
        </p:spPr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  <a:hlinkClick r:id="rId2"/>
              </a:rPr>
              <a:t>https://www.w3schools.com/cssref/css_websafe_fonts.asp</a:t>
            </a:r>
            <a:endParaRPr lang="en-GB" dirty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Arial (sans-serif)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Verdana (sans-serif)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Helvetica (sans-serif)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Tahoma (sans-serif)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Trebuchet MS (sans-serif)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Times New Roman (serif)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Georgia (serif)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Garamond (serif)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Courier New (monospace)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Brush Script MT (cursive)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37094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the Font / Typeface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C6557A-3B01-4D1C-8E26-62B824197048}"/>
              </a:ext>
            </a:extLst>
          </p:cNvPr>
          <p:cNvSpPr txBox="1"/>
          <p:nvPr/>
        </p:nvSpPr>
        <p:spPr>
          <a:xfrm>
            <a:off x="8460" y="1772816"/>
            <a:ext cx="522007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Now we will set the default typeface to:</a:t>
            </a:r>
          </a:p>
          <a:p>
            <a:r>
              <a:rPr lang="en-GB" sz="2000" dirty="0">
                <a:latin typeface="Abadi" panose="020B0604020104020204" pitchFamily="34" charset="0"/>
              </a:rPr>
              <a:t>“Brush Script MT”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The two other options (Garamond and cursive) are fallbacks if the system can’t find the Brush font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We can also change the size of the font</a:t>
            </a:r>
          </a:p>
          <a:p>
            <a:r>
              <a:rPr lang="en-GB" sz="2000" dirty="0">
                <a:latin typeface="Abadi" panose="020B0604020104020204" pitchFamily="34" charset="0"/>
              </a:rPr>
              <a:t>(16 pixels is often the default)</a:t>
            </a:r>
          </a:p>
          <a:p>
            <a:r>
              <a:rPr lang="en-GB" sz="2000" dirty="0">
                <a:latin typeface="Abadi" panose="020B0604020104020204" pitchFamily="34" charset="0"/>
              </a:rPr>
              <a:t>And make it bold (or normal/light/lighter/thick/thicker)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98C0CE-21F8-4513-8E0F-0780A662CD22}"/>
              </a:ext>
            </a:extLst>
          </p:cNvPr>
          <p:cNvSpPr txBox="1"/>
          <p:nvPr/>
        </p:nvSpPr>
        <p:spPr>
          <a:xfrm>
            <a:off x="5211612" y="1533465"/>
            <a:ext cx="392392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Lets keep using the (now inappropriately named!) separate file called “garethscolours.css” which contains: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/* Lets change the default background and text colours */</a:t>
            </a:r>
          </a:p>
          <a:p>
            <a:r>
              <a:rPr lang="en-GB" sz="2000" dirty="0">
                <a:latin typeface="Abadi" panose="020B0604020104020204" pitchFamily="34" charset="0"/>
              </a:rPr>
              <a:t>/* And set a font */</a:t>
            </a:r>
          </a:p>
          <a:p>
            <a:r>
              <a:rPr lang="en-GB" sz="2000" dirty="0">
                <a:latin typeface="Abadi" panose="020B0604020104020204" pitchFamily="34" charset="0"/>
              </a:rPr>
              <a:t>body{</a:t>
            </a:r>
          </a:p>
          <a:p>
            <a:r>
              <a:rPr lang="en-GB" sz="2000" dirty="0">
                <a:latin typeface="Abadi" panose="020B0604020104020204" pitchFamily="34" charset="0"/>
              </a:rPr>
              <a:t>	</a:t>
            </a:r>
            <a:r>
              <a:rPr lang="en-GB" sz="2000" dirty="0" err="1">
                <a:latin typeface="Abadi" panose="020B0604020104020204" pitchFamily="34" charset="0"/>
              </a:rPr>
              <a:t>background-color:yellow</a:t>
            </a:r>
            <a:r>
              <a:rPr lang="en-GB" sz="2000" dirty="0">
                <a:latin typeface="Abadi" panose="020B0604020104020204" pitchFamily="34" charset="0"/>
              </a:rPr>
              <a:t>;</a:t>
            </a:r>
          </a:p>
          <a:p>
            <a:r>
              <a:rPr lang="en-GB" sz="2000" dirty="0">
                <a:latin typeface="Abadi" panose="020B0604020104020204" pitchFamily="34" charset="0"/>
              </a:rPr>
              <a:t>	</a:t>
            </a:r>
            <a:r>
              <a:rPr lang="en-GB" sz="2000" dirty="0" err="1">
                <a:latin typeface="Abadi" panose="020B0604020104020204" pitchFamily="34" charset="0"/>
              </a:rPr>
              <a:t>color</a:t>
            </a:r>
            <a:r>
              <a:rPr lang="en-GB" sz="2000" dirty="0">
                <a:latin typeface="Abadi" panose="020B0604020104020204" pitchFamily="34" charset="0"/>
              </a:rPr>
              <a:t>: #ff00f0;</a:t>
            </a:r>
          </a:p>
          <a:p>
            <a:r>
              <a:rPr lang="en-GB" sz="2000" dirty="0">
                <a:latin typeface="Abadi" panose="020B0604020104020204" pitchFamily="34" charset="0"/>
              </a:rPr>
              <a:t>	font-family: "Brushy Script MT", Garamond, cursive;</a:t>
            </a:r>
          </a:p>
          <a:p>
            <a:r>
              <a:rPr lang="en-GB" sz="2000" dirty="0">
                <a:latin typeface="Abadi" panose="020B0604020104020204" pitchFamily="34" charset="0"/>
              </a:rPr>
              <a:t>	font-size:16px;</a:t>
            </a:r>
          </a:p>
          <a:p>
            <a:r>
              <a:rPr lang="en-GB" sz="2000" dirty="0">
                <a:latin typeface="Abadi" panose="020B0604020104020204" pitchFamily="34" charset="0"/>
              </a:rPr>
              <a:t>	</a:t>
            </a:r>
            <a:r>
              <a:rPr lang="en-GB" sz="2000" dirty="0" err="1">
                <a:latin typeface="Abadi" panose="020B0604020104020204" pitchFamily="34" charset="0"/>
              </a:rPr>
              <a:t>font-weight:bold</a:t>
            </a:r>
            <a:r>
              <a:rPr lang="en-GB" sz="2000" dirty="0">
                <a:latin typeface="Abadi" panose="020B0604020104020204" pitchFamily="34" charset="0"/>
              </a:rPr>
              <a:t>;</a:t>
            </a:r>
          </a:p>
          <a:p>
            <a:r>
              <a:rPr lang="en-GB" sz="2000" dirty="0">
                <a:latin typeface="Abadi" panose="020B0604020104020204" pitchFamily="34" charset="0"/>
              </a:rPr>
              <a:t>	}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EC9DED6-D815-4EC1-8B9C-AEEE336D86E7}"/>
              </a:ext>
            </a:extLst>
          </p:cNvPr>
          <p:cNvCxnSpPr/>
          <p:nvPr/>
        </p:nvCxnSpPr>
        <p:spPr>
          <a:xfrm>
            <a:off x="5148064" y="1556792"/>
            <a:ext cx="0" cy="5301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19613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Shortcuts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C6557A-3B01-4D1C-8E26-62B824197048}"/>
              </a:ext>
            </a:extLst>
          </p:cNvPr>
          <p:cNvSpPr txBox="1"/>
          <p:nvPr/>
        </p:nvSpPr>
        <p:spPr>
          <a:xfrm>
            <a:off x="8460" y="1772816"/>
            <a:ext cx="522007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CSS (often confusingly!) allows many ways of doing the same thing.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For example, below is the same as on the right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Body	{</a:t>
            </a:r>
          </a:p>
          <a:p>
            <a:r>
              <a:rPr lang="en-GB" sz="2000" dirty="0">
                <a:latin typeface="Abadi" panose="020B0604020104020204" pitchFamily="34" charset="0"/>
              </a:rPr>
              <a:t>	</a:t>
            </a:r>
            <a:r>
              <a:rPr lang="en-GB" sz="2000" dirty="0" err="1">
                <a:latin typeface="Abadi" panose="020B0604020104020204" pitchFamily="34" charset="0"/>
              </a:rPr>
              <a:t>background-color:yellow</a:t>
            </a:r>
            <a:r>
              <a:rPr lang="en-GB" sz="2000" dirty="0">
                <a:latin typeface="Abadi" panose="020B0604020104020204" pitchFamily="34" charset="0"/>
              </a:rPr>
              <a:t>;</a:t>
            </a:r>
          </a:p>
          <a:p>
            <a:r>
              <a:rPr lang="en-GB" sz="2000" dirty="0">
                <a:latin typeface="Abadi" panose="020B0604020104020204" pitchFamily="34" charset="0"/>
              </a:rPr>
              <a:t>	</a:t>
            </a:r>
            <a:r>
              <a:rPr lang="en-GB" sz="2000" dirty="0" err="1">
                <a:latin typeface="Abadi" panose="020B0604020104020204" pitchFamily="34" charset="0"/>
              </a:rPr>
              <a:t>color</a:t>
            </a:r>
            <a:r>
              <a:rPr lang="en-GB" sz="2000" dirty="0">
                <a:latin typeface="Abadi" panose="020B0604020104020204" pitchFamily="34" charset="0"/>
              </a:rPr>
              <a:t>: #ff00f0;</a:t>
            </a:r>
          </a:p>
          <a:p>
            <a:r>
              <a:rPr lang="en-GB" sz="2000" dirty="0">
                <a:latin typeface="Abadi" panose="020B0604020104020204" pitchFamily="34" charset="0"/>
              </a:rPr>
              <a:t>	</a:t>
            </a:r>
            <a:r>
              <a:rPr lang="en-GB" sz="2000" dirty="0">
                <a:solidFill>
                  <a:srgbClr val="FF0000"/>
                </a:solidFill>
                <a:latin typeface="Abadi" panose="020B0604020104020204" pitchFamily="34" charset="0"/>
              </a:rPr>
              <a:t>font: bold 16px Courier;</a:t>
            </a:r>
          </a:p>
          <a:p>
            <a:r>
              <a:rPr lang="en-GB" sz="2000" dirty="0">
                <a:latin typeface="Abadi" panose="020B0604020104020204" pitchFamily="34" charset="0"/>
              </a:rPr>
              <a:t>	}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98C0CE-21F8-4513-8E0F-0780A662CD22}"/>
              </a:ext>
            </a:extLst>
          </p:cNvPr>
          <p:cNvSpPr txBox="1"/>
          <p:nvPr/>
        </p:nvSpPr>
        <p:spPr>
          <a:xfrm>
            <a:off x="5211612" y="1533465"/>
            <a:ext cx="392392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Body	{</a:t>
            </a:r>
          </a:p>
          <a:p>
            <a:r>
              <a:rPr lang="en-GB" sz="2000" dirty="0">
                <a:latin typeface="Abadi" panose="020B0604020104020204" pitchFamily="34" charset="0"/>
              </a:rPr>
              <a:t>	</a:t>
            </a:r>
            <a:r>
              <a:rPr lang="en-GB" sz="2000" dirty="0" err="1">
                <a:latin typeface="Abadi" panose="020B0604020104020204" pitchFamily="34" charset="0"/>
              </a:rPr>
              <a:t>background-color:yellow</a:t>
            </a:r>
            <a:r>
              <a:rPr lang="en-GB" sz="2000" dirty="0">
                <a:latin typeface="Abadi" panose="020B0604020104020204" pitchFamily="34" charset="0"/>
              </a:rPr>
              <a:t>;</a:t>
            </a:r>
          </a:p>
          <a:p>
            <a:r>
              <a:rPr lang="en-GB" sz="2000" dirty="0">
                <a:latin typeface="Abadi" panose="020B0604020104020204" pitchFamily="34" charset="0"/>
              </a:rPr>
              <a:t>	</a:t>
            </a:r>
            <a:r>
              <a:rPr lang="en-GB" sz="2000" dirty="0" err="1">
                <a:latin typeface="Abadi" panose="020B0604020104020204" pitchFamily="34" charset="0"/>
              </a:rPr>
              <a:t>color</a:t>
            </a:r>
            <a:r>
              <a:rPr lang="en-GB" sz="2000" dirty="0">
                <a:latin typeface="Abadi" panose="020B0604020104020204" pitchFamily="34" charset="0"/>
              </a:rPr>
              <a:t>: #ff00f0;</a:t>
            </a:r>
          </a:p>
          <a:p>
            <a:r>
              <a:rPr lang="en-GB" sz="2000" dirty="0">
                <a:solidFill>
                  <a:srgbClr val="FF0000"/>
                </a:solidFill>
                <a:latin typeface="Abadi" panose="020B0604020104020204" pitchFamily="34" charset="0"/>
              </a:rPr>
              <a:t>	font-family: Courier;</a:t>
            </a:r>
          </a:p>
          <a:p>
            <a:r>
              <a:rPr lang="en-GB" sz="2000" dirty="0">
                <a:solidFill>
                  <a:srgbClr val="FF0000"/>
                </a:solidFill>
                <a:latin typeface="Abadi" panose="020B0604020104020204" pitchFamily="34" charset="0"/>
              </a:rPr>
              <a:t>	font-size:16px;</a:t>
            </a:r>
          </a:p>
          <a:p>
            <a:r>
              <a:rPr lang="en-GB" sz="2000" dirty="0">
                <a:solidFill>
                  <a:srgbClr val="FF0000"/>
                </a:solidFill>
                <a:latin typeface="Abadi" panose="020B0604020104020204" pitchFamily="34" charset="0"/>
              </a:rPr>
              <a:t>	</a:t>
            </a:r>
            <a:r>
              <a:rPr lang="en-GB" sz="2000" dirty="0" err="1">
                <a:solidFill>
                  <a:srgbClr val="FF0000"/>
                </a:solidFill>
                <a:latin typeface="Abadi" panose="020B0604020104020204" pitchFamily="34" charset="0"/>
              </a:rPr>
              <a:t>font-weight:bold</a:t>
            </a:r>
            <a:r>
              <a:rPr lang="en-GB" sz="2000" dirty="0">
                <a:solidFill>
                  <a:srgbClr val="FF0000"/>
                </a:solidFill>
                <a:latin typeface="Abadi" panose="020B0604020104020204" pitchFamily="34" charset="0"/>
              </a:rPr>
              <a:t>;</a:t>
            </a:r>
          </a:p>
          <a:p>
            <a:r>
              <a:rPr lang="en-GB" sz="2000" dirty="0">
                <a:latin typeface="Abadi" panose="020B0604020104020204" pitchFamily="34" charset="0"/>
              </a:rPr>
              <a:t>	}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EC9DED6-D815-4EC1-8B9C-AEEE336D86E7}"/>
              </a:ext>
            </a:extLst>
          </p:cNvPr>
          <p:cNvCxnSpPr/>
          <p:nvPr/>
        </p:nvCxnSpPr>
        <p:spPr>
          <a:xfrm>
            <a:off x="5148064" y="1556792"/>
            <a:ext cx="0" cy="5301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8186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Lorem ipsum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3A5A-980D-49E5-8EBC-BEE67267072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856984" cy="5257800"/>
          </a:xfrm>
        </p:spPr>
        <p:txBody>
          <a:bodyPr>
            <a:normAutofit fontScale="55000" lnSpcReduction="20000"/>
          </a:bodyPr>
          <a:lstStyle/>
          <a:p>
            <a:r>
              <a:rPr lang="en-GB" sz="5100" dirty="0"/>
              <a:t>Often, graphic designers need to see what their designs might look like.</a:t>
            </a:r>
          </a:p>
          <a:p>
            <a:r>
              <a:rPr lang="en-GB" sz="5100" dirty="0"/>
              <a:t>Lorem ipsum is meaningless, yet representative text.</a:t>
            </a:r>
          </a:p>
          <a:p>
            <a:r>
              <a:rPr lang="en-GB" dirty="0"/>
              <a:t>Lorem Ipsum </a:t>
            </a:r>
            <a:r>
              <a:rPr lang="en-GB" dirty="0" err="1"/>
              <a:t>dolor</a:t>
            </a:r>
            <a:r>
              <a:rPr lang="en-GB" dirty="0"/>
              <a:t> sit </a:t>
            </a:r>
            <a:r>
              <a:rPr lang="en-GB" dirty="0" err="1"/>
              <a:t>amet</a:t>
            </a:r>
            <a:r>
              <a:rPr lang="en-GB" dirty="0"/>
              <a:t>, </a:t>
            </a:r>
            <a:r>
              <a:rPr lang="en-GB" dirty="0" err="1"/>
              <a:t>consectetuer</a:t>
            </a:r>
            <a:r>
              <a:rPr lang="en-GB" dirty="0"/>
              <a:t> </a:t>
            </a:r>
            <a:r>
              <a:rPr lang="en-GB" dirty="0" err="1"/>
              <a:t>adipiscingelit</a:t>
            </a:r>
            <a:r>
              <a:rPr lang="en-GB" dirty="0"/>
              <a:t>. Duis </a:t>
            </a:r>
            <a:r>
              <a:rPr lang="en-GB" dirty="0" err="1"/>
              <a:t>tellus</a:t>
            </a:r>
            <a:r>
              <a:rPr lang="en-GB" dirty="0"/>
              <a:t>. </a:t>
            </a:r>
            <a:r>
              <a:rPr lang="en-GB" dirty="0" err="1"/>
              <a:t>Donec</a:t>
            </a:r>
            <a:r>
              <a:rPr lang="en-GB" dirty="0"/>
              <a:t> ante </a:t>
            </a:r>
            <a:r>
              <a:rPr lang="en-GB" dirty="0" err="1"/>
              <a:t>dolor</a:t>
            </a:r>
            <a:r>
              <a:rPr lang="en-GB" dirty="0"/>
              <a:t>, </a:t>
            </a:r>
            <a:r>
              <a:rPr lang="en-GB" dirty="0" err="1"/>
              <a:t>iaculis</a:t>
            </a:r>
            <a:r>
              <a:rPr lang="en-GB" dirty="0"/>
              <a:t> </a:t>
            </a:r>
            <a:r>
              <a:rPr lang="en-GB" dirty="0" err="1"/>
              <a:t>nec</a:t>
            </a:r>
            <a:r>
              <a:rPr lang="en-GB" dirty="0"/>
              <a:t>, </a:t>
            </a:r>
            <a:r>
              <a:rPr lang="en-GB" dirty="0" err="1"/>
              <a:t>gravidaac</a:t>
            </a:r>
            <a:r>
              <a:rPr lang="en-GB" dirty="0"/>
              <a:t>, cursus in, </a:t>
            </a:r>
            <a:r>
              <a:rPr lang="en-GB" dirty="0" err="1"/>
              <a:t>eros</a:t>
            </a:r>
            <a:r>
              <a:rPr lang="en-GB" dirty="0"/>
              <a:t>. </a:t>
            </a:r>
            <a:r>
              <a:rPr lang="en-GB" dirty="0" err="1"/>
              <a:t>Mauris</a:t>
            </a:r>
            <a:r>
              <a:rPr lang="en-GB" dirty="0"/>
              <a:t> vestibulum, </a:t>
            </a:r>
            <a:r>
              <a:rPr lang="en-GB" dirty="0" err="1"/>
              <a:t>felis</a:t>
            </a:r>
            <a:r>
              <a:rPr lang="en-GB" dirty="0"/>
              <a:t> et </a:t>
            </a:r>
            <a:r>
              <a:rPr lang="en-GB" dirty="0" err="1"/>
              <a:t>egestasullamcorper</a:t>
            </a:r>
            <a:r>
              <a:rPr lang="en-GB" dirty="0"/>
              <a:t>, </a:t>
            </a:r>
            <a:r>
              <a:rPr lang="en-GB" dirty="0" err="1"/>
              <a:t>purus</a:t>
            </a:r>
            <a:r>
              <a:rPr lang="en-GB" dirty="0"/>
              <a:t> </a:t>
            </a:r>
            <a:r>
              <a:rPr lang="en-GB" dirty="0" err="1"/>
              <a:t>nibh</a:t>
            </a:r>
            <a:r>
              <a:rPr lang="en-GB" dirty="0"/>
              <a:t> </a:t>
            </a:r>
            <a:r>
              <a:rPr lang="en-GB" dirty="0" err="1"/>
              <a:t>vehicula</a:t>
            </a:r>
            <a:r>
              <a:rPr lang="en-GB" dirty="0"/>
              <a:t> </a:t>
            </a:r>
            <a:r>
              <a:rPr lang="en-GB" dirty="0" err="1"/>
              <a:t>sem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egestas</a:t>
            </a:r>
            <a:r>
              <a:rPr lang="en-GB" dirty="0"/>
              <a:t> </a:t>
            </a:r>
            <a:r>
              <a:rPr lang="en-GB" dirty="0" err="1"/>
              <a:t>antenisl</a:t>
            </a:r>
            <a:r>
              <a:rPr lang="en-GB" dirty="0"/>
              <a:t> non </a:t>
            </a:r>
            <a:r>
              <a:rPr lang="en-GB" dirty="0" err="1"/>
              <a:t>justo</a:t>
            </a:r>
            <a:r>
              <a:rPr lang="en-GB" dirty="0"/>
              <a:t>. </a:t>
            </a:r>
            <a:r>
              <a:rPr lang="en-GB" dirty="0" err="1"/>
              <a:t>Fusce</a:t>
            </a:r>
            <a:r>
              <a:rPr lang="en-GB" dirty="0"/>
              <a:t> </a:t>
            </a:r>
            <a:r>
              <a:rPr lang="en-GB" dirty="0" err="1"/>
              <a:t>tincidunt</a:t>
            </a:r>
            <a:r>
              <a:rPr lang="en-GB" dirty="0"/>
              <a:t>, lorem </a:t>
            </a:r>
            <a:r>
              <a:rPr lang="en-GB" dirty="0" err="1"/>
              <a:t>nev</a:t>
            </a:r>
            <a:r>
              <a:rPr lang="en-GB" dirty="0"/>
              <a:t> </a:t>
            </a:r>
            <a:r>
              <a:rPr lang="en-GB" dirty="0" err="1"/>
              <a:t>dapibusconsectetuer</a:t>
            </a:r>
            <a:r>
              <a:rPr lang="en-GB" dirty="0"/>
              <a:t>, </a:t>
            </a:r>
            <a:r>
              <a:rPr lang="en-GB" dirty="0" err="1"/>
              <a:t>leo</a:t>
            </a:r>
            <a:r>
              <a:rPr lang="en-GB" dirty="0"/>
              <a:t> </a:t>
            </a:r>
            <a:r>
              <a:rPr lang="en-GB" dirty="0" err="1"/>
              <a:t>orci</a:t>
            </a:r>
            <a:r>
              <a:rPr lang="en-GB" dirty="0"/>
              <a:t> </a:t>
            </a:r>
            <a:r>
              <a:rPr lang="en-GB" dirty="0" err="1"/>
              <a:t>mollis</a:t>
            </a:r>
            <a:r>
              <a:rPr lang="en-GB" dirty="0"/>
              <a:t> ipsum, </a:t>
            </a:r>
            <a:r>
              <a:rPr lang="en-GB" dirty="0" err="1"/>
              <a:t>eget</a:t>
            </a:r>
            <a:r>
              <a:rPr lang="en-GB" dirty="0"/>
              <a:t> </a:t>
            </a:r>
            <a:r>
              <a:rPr lang="en-GB" dirty="0" err="1"/>
              <a:t>suscipit</a:t>
            </a:r>
            <a:r>
              <a:rPr lang="en-GB" dirty="0"/>
              <a:t> </a:t>
            </a:r>
            <a:r>
              <a:rPr lang="en-GB" dirty="0" err="1"/>
              <a:t>erospurus</a:t>
            </a:r>
            <a:r>
              <a:rPr lang="en-GB" dirty="0"/>
              <a:t> in ante.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At ipsum vitae </a:t>
            </a:r>
            <a:r>
              <a:rPr lang="en-GB" dirty="0" err="1"/>
              <a:t>est</a:t>
            </a:r>
            <a:r>
              <a:rPr lang="en-GB" dirty="0"/>
              <a:t> lacinia </a:t>
            </a:r>
            <a:r>
              <a:rPr lang="en-GB" dirty="0" err="1"/>
              <a:t>tincidunt</a:t>
            </a:r>
            <a:r>
              <a:rPr lang="en-GB" dirty="0"/>
              <a:t>. Maecenas </a:t>
            </a:r>
            <a:r>
              <a:rPr lang="en-GB" dirty="0" err="1"/>
              <a:t>elit</a:t>
            </a:r>
            <a:r>
              <a:rPr lang="en-GB" dirty="0"/>
              <a:t> </a:t>
            </a:r>
            <a:r>
              <a:rPr lang="en-GB" dirty="0" err="1"/>
              <a:t>orci,gravida</a:t>
            </a:r>
            <a:r>
              <a:rPr lang="en-GB" dirty="0"/>
              <a:t> </a:t>
            </a:r>
            <a:r>
              <a:rPr lang="en-GB" dirty="0" err="1"/>
              <a:t>ut</a:t>
            </a:r>
            <a:r>
              <a:rPr lang="en-GB" dirty="0"/>
              <a:t>, </a:t>
            </a:r>
            <a:r>
              <a:rPr lang="en-GB" dirty="0" err="1"/>
              <a:t>molestie</a:t>
            </a:r>
            <a:r>
              <a:rPr lang="en-GB" dirty="0"/>
              <a:t> non, </a:t>
            </a:r>
            <a:r>
              <a:rPr lang="en-GB" dirty="0" err="1"/>
              <a:t>venenatis</a:t>
            </a:r>
            <a:r>
              <a:rPr lang="en-GB" dirty="0"/>
              <a:t> </a:t>
            </a:r>
            <a:r>
              <a:rPr lang="en-GB" dirty="0" err="1"/>
              <a:t>vel</a:t>
            </a:r>
            <a:r>
              <a:rPr lang="en-GB" dirty="0"/>
              <a:t>, lorem. </a:t>
            </a:r>
            <a:r>
              <a:rPr lang="en-GB" dirty="0" err="1"/>
              <a:t>Sedlacinia</a:t>
            </a:r>
            <a:r>
              <a:rPr lang="en-GB" dirty="0"/>
              <a:t>. </a:t>
            </a:r>
            <a:r>
              <a:rPr lang="en-GB" dirty="0" err="1"/>
              <a:t>Suspendisse</a:t>
            </a:r>
            <a:r>
              <a:rPr lang="en-GB" dirty="0"/>
              <a:t> </a:t>
            </a:r>
            <a:r>
              <a:rPr lang="en-GB" dirty="0" err="1"/>
              <a:t>potenti</a:t>
            </a:r>
            <a:r>
              <a:rPr lang="en-GB" dirty="0"/>
              <a:t>. </a:t>
            </a:r>
            <a:r>
              <a:rPr lang="en-GB" dirty="0" err="1"/>
              <a:t>Sed</a:t>
            </a:r>
            <a:r>
              <a:rPr lang="en-GB" dirty="0"/>
              <a:t> </a:t>
            </a:r>
            <a:r>
              <a:rPr lang="en-GB" dirty="0" err="1"/>
              <a:t>ultricies</a:t>
            </a:r>
            <a:r>
              <a:rPr lang="en-GB" dirty="0"/>
              <a:t> </a:t>
            </a:r>
            <a:r>
              <a:rPr lang="en-GB" dirty="0" err="1"/>
              <a:t>cursuslectus</a:t>
            </a:r>
            <a:r>
              <a:rPr lang="en-GB" dirty="0"/>
              <a:t>. In id magna sit </a:t>
            </a:r>
            <a:r>
              <a:rPr lang="en-GB" dirty="0" err="1"/>
              <a:t>amet</a:t>
            </a:r>
            <a:r>
              <a:rPr lang="en-GB" dirty="0"/>
              <a:t> </a:t>
            </a:r>
            <a:r>
              <a:rPr lang="en-GB" dirty="0" err="1"/>
              <a:t>nibh</a:t>
            </a:r>
            <a:r>
              <a:rPr lang="en-GB" dirty="0"/>
              <a:t> </a:t>
            </a:r>
            <a:r>
              <a:rPr lang="en-GB" dirty="0" err="1"/>
              <a:t>suspicit</a:t>
            </a:r>
            <a:r>
              <a:rPr lang="en-GB" dirty="0"/>
              <a:t> </a:t>
            </a:r>
            <a:r>
              <a:rPr lang="en-GB" dirty="0" err="1"/>
              <a:t>euismod.Integer</a:t>
            </a:r>
            <a:r>
              <a:rPr lang="en-GB" dirty="0"/>
              <a:t> </a:t>
            </a:r>
            <a:r>
              <a:rPr lang="en-GB" dirty="0" err="1"/>
              <a:t>enim</a:t>
            </a:r>
            <a:r>
              <a:rPr lang="en-GB" dirty="0"/>
              <a:t>. </a:t>
            </a:r>
            <a:r>
              <a:rPr lang="en-GB" dirty="0" err="1"/>
              <a:t>Donec</a:t>
            </a:r>
            <a:r>
              <a:rPr lang="en-GB" dirty="0"/>
              <a:t> </a:t>
            </a:r>
            <a:r>
              <a:rPr lang="en-GB" dirty="0" err="1"/>
              <a:t>sapien</a:t>
            </a:r>
            <a:r>
              <a:rPr lang="en-GB" dirty="0"/>
              <a:t> ante, </a:t>
            </a:r>
            <a:r>
              <a:rPr lang="en-GB" dirty="0" err="1"/>
              <a:t>accumsan</a:t>
            </a:r>
            <a:r>
              <a:rPr lang="en-GB" dirty="0"/>
              <a:t> </a:t>
            </a:r>
            <a:r>
              <a:rPr lang="en-GB" dirty="0" err="1"/>
              <a:t>ut,sodales</a:t>
            </a:r>
            <a:r>
              <a:rPr lang="en-GB" dirty="0"/>
              <a:t> </a:t>
            </a:r>
            <a:r>
              <a:rPr lang="en-GB" dirty="0" err="1"/>
              <a:t>commodo</a:t>
            </a:r>
            <a:r>
              <a:rPr lang="en-GB" dirty="0"/>
              <a:t>, </a:t>
            </a:r>
            <a:r>
              <a:rPr lang="en-GB" dirty="0" err="1"/>
              <a:t>auctor</a:t>
            </a:r>
            <a:r>
              <a:rPr lang="en-GB" dirty="0"/>
              <a:t> </a:t>
            </a:r>
            <a:r>
              <a:rPr lang="en-GB" dirty="0" err="1"/>
              <a:t>quis</a:t>
            </a:r>
            <a:r>
              <a:rPr lang="en-GB" dirty="0"/>
              <a:t>, </a:t>
            </a:r>
            <a:r>
              <a:rPr lang="en-GB" dirty="0" err="1"/>
              <a:t>lacus</a:t>
            </a:r>
            <a:r>
              <a:rPr lang="en-GB" dirty="0"/>
              <a:t>. Maecenas a </a:t>
            </a:r>
            <a:r>
              <a:rPr lang="en-GB" dirty="0" err="1"/>
              <a:t>elitlacinia</a:t>
            </a:r>
            <a:r>
              <a:rPr lang="en-GB" dirty="0"/>
              <a:t> </a:t>
            </a:r>
            <a:r>
              <a:rPr lang="en-GB" dirty="0" err="1"/>
              <a:t>urna</a:t>
            </a:r>
            <a:r>
              <a:rPr lang="en-GB" dirty="0"/>
              <a:t> </a:t>
            </a:r>
            <a:r>
              <a:rPr lang="en-GB" dirty="0" err="1"/>
              <a:t>posuere</a:t>
            </a:r>
            <a:r>
              <a:rPr lang="en-GB" dirty="0"/>
              <a:t> </a:t>
            </a:r>
            <a:r>
              <a:rPr lang="en-GB" dirty="0" err="1"/>
              <a:t>sodales</a:t>
            </a:r>
            <a:r>
              <a:rPr lang="en-GB" dirty="0"/>
              <a:t>. </a:t>
            </a:r>
            <a:r>
              <a:rPr lang="en-GB" dirty="0" err="1"/>
              <a:t>Curabitur</a:t>
            </a:r>
            <a:r>
              <a:rPr lang="en-GB" dirty="0"/>
              <a:t> </a:t>
            </a:r>
            <a:r>
              <a:rPr lang="en-GB" dirty="0" err="1"/>
              <a:t>pede</a:t>
            </a:r>
            <a:r>
              <a:rPr lang="en-GB" dirty="0"/>
              <a:t> </a:t>
            </a:r>
            <a:r>
              <a:rPr lang="en-GB" dirty="0" err="1"/>
              <a:t>pede,molestie</a:t>
            </a:r>
            <a:r>
              <a:rPr lang="en-GB" dirty="0"/>
              <a:t> id, </a:t>
            </a:r>
            <a:r>
              <a:rPr lang="en-GB" dirty="0" err="1"/>
              <a:t>blandit</a:t>
            </a:r>
            <a:r>
              <a:rPr lang="en-GB" dirty="0"/>
              <a:t> vitae, </a:t>
            </a:r>
            <a:r>
              <a:rPr lang="en-GB" dirty="0" err="1"/>
              <a:t>varius</a:t>
            </a:r>
            <a:r>
              <a:rPr lang="en-GB" dirty="0"/>
              <a:t> ac, </a:t>
            </a:r>
            <a:r>
              <a:rPr lang="en-GB" dirty="0" err="1"/>
              <a:t>purus</a:t>
            </a:r>
            <a:r>
              <a:rPr lang="en-GB" dirty="0"/>
              <a:t>. </a:t>
            </a:r>
            <a:r>
              <a:rPr lang="en-GB" dirty="0" err="1"/>
              <a:t>Mauris</a:t>
            </a:r>
            <a:r>
              <a:rPr lang="en-GB" dirty="0"/>
              <a:t> </a:t>
            </a:r>
            <a:r>
              <a:rPr lang="en-GB" dirty="0" err="1"/>
              <a:t>atipsum</a:t>
            </a:r>
            <a:r>
              <a:rPr lang="en-GB" dirty="0"/>
              <a:t> vitae </a:t>
            </a:r>
            <a:r>
              <a:rPr lang="en-GB" dirty="0" err="1"/>
              <a:t>est</a:t>
            </a:r>
            <a:r>
              <a:rPr lang="en-GB" dirty="0"/>
              <a:t> lacinia </a:t>
            </a:r>
            <a:r>
              <a:rPr lang="en-GB" dirty="0" err="1"/>
              <a:t>tincidunt</a:t>
            </a:r>
            <a:r>
              <a:rPr lang="en-GB" dirty="0"/>
              <a:t>. Maecenas </a:t>
            </a:r>
            <a:r>
              <a:rPr lang="en-GB" dirty="0" err="1"/>
              <a:t>elit</a:t>
            </a:r>
            <a:r>
              <a:rPr lang="en-GB" dirty="0"/>
              <a:t> </a:t>
            </a:r>
            <a:r>
              <a:rPr lang="en-GB" dirty="0" err="1"/>
              <a:t>orci</a:t>
            </a:r>
            <a:r>
              <a:rPr lang="en-GB" dirty="0"/>
              <a:t>, gravida </a:t>
            </a:r>
            <a:r>
              <a:rPr lang="en-GB" dirty="0" err="1"/>
              <a:t>ut</a:t>
            </a:r>
            <a:r>
              <a:rPr lang="en-GB" dirty="0"/>
              <a:t>, </a:t>
            </a:r>
            <a:r>
              <a:rPr lang="en-GB" dirty="0" err="1"/>
              <a:t>molestie</a:t>
            </a:r>
            <a:r>
              <a:rPr lang="en-GB" dirty="0"/>
              <a:t> non, </a:t>
            </a:r>
            <a:r>
              <a:rPr lang="en-GB" dirty="0" err="1"/>
              <a:t>venenatis</a:t>
            </a:r>
            <a:r>
              <a:rPr lang="en-GB" dirty="0"/>
              <a:t> </a:t>
            </a:r>
            <a:r>
              <a:rPr lang="en-GB" dirty="0" err="1"/>
              <a:t>vel,lorem</a:t>
            </a:r>
            <a:r>
              <a:rPr lang="en-GB" dirty="0"/>
              <a:t>. </a:t>
            </a:r>
            <a:r>
              <a:rPr lang="en-GB" dirty="0" err="1"/>
              <a:t>Sed</a:t>
            </a:r>
            <a:r>
              <a:rPr lang="en-GB" dirty="0"/>
              <a:t> lacinia. </a:t>
            </a:r>
            <a:r>
              <a:rPr lang="en-GB" dirty="0" err="1"/>
              <a:t>Suspendisse</a:t>
            </a:r>
            <a:r>
              <a:rPr lang="en-GB" dirty="0"/>
              <a:t> </a:t>
            </a:r>
            <a:r>
              <a:rPr lang="en-GB" dirty="0" err="1"/>
              <a:t>potenti</a:t>
            </a:r>
            <a:r>
              <a:rPr lang="en-GB" dirty="0"/>
              <a:t>. </a:t>
            </a:r>
            <a:r>
              <a:rPr lang="en-GB" dirty="0" err="1"/>
              <a:t>Sed</a:t>
            </a:r>
            <a:r>
              <a:rPr lang="en-GB" dirty="0"/>
              <a:t> </a:t>
            </a:r>
            <a:r>
              <a:rPr lang="en-GB" dirty="0" err="1"/>
              <a:t>ultrucies</a:t>
            </a:r>
            <a:r>
              <a:rPr lang="en-GB" dirty="0"/>
              <a:t> cursus </a:t>
            </a:r>
            <a:r>
              <a:rPr lang="en-GB" dirty="0" err="1"/>
              <a:t>lectus</a:t>
            </a:r>
            <a:r>
              <a:rPr lang="en-GB" dirty="0"/>
              <a:t>. In id magna sit </a:t>
            </a:r>
            <a:r>
              <a:rPr lang="en-GB" dirty="0" err="1"/>
              <a:t>amet</a:t>
            </a:r>
            <a:r>
              <a:rPr lang="en-GB" dirty="0"/>
              <a:t> </a:t>
            </a:r>
            <a:r>
              <a:rPr lang="en-GB" dirty="0" err="1"/>
              <a:t>nibhsuspicit</a:t>
            </a:r>
            <a:r>
              <a:rPr lang="en-GB" dirty="0"/>
              <a:t> </a:t>
            </a:r>
            <a:r>
              <a:rPr lang="en-GB" dirty="0" err="1"/>
              <a:t>euismod</a:t>
            </a:r>
            <a:r>
              <a:rPr lang="en-GB" dirty="0"/>
              <a:t>. Integer </a:t>
            </a:r>
            <a:r>
              <a:rPr lang="en-GB" dirty="0" err="1"/>
              <a:t>enim</a:t>
            </a:r>
            <a:r>
              <a:rPr lang="en-GB" dirty="0"/>
              <a:t>. </a:t>
            </a:r>
            <a:r>
              <a:rPr lang="en-GB" dirty="0" err="1"/>
              <a:t>Donec</a:t>
            </a:r>
            <a:r>
              <a:rPr lang="en-GB" dirty="0"/>
              <a:t> </a:t>
            </a:r>
            <a:r>
              <a:rPr lang="en-GB" dirty="0" err="1"/>
              <a:t>sapien</a:t>
            </a:r>
            <a:r>
              <a:rPr lang="en-GB" dirty="0"/>
              <a:t> ante, </a:t>
            </a:r>
            <a:r>
              <a:rPr lang="en-GB" dirty="0" err="1"/>
              <a:t>accumsan</a:t>
            </a:r>
            <a:r>
              <a:rPr lang="en-GB" dirty="0"/>
              <a:t> </a:t>
            </a:r>
            <a:r>
              <a:rPr lang="en-GB" dirty="0" err="1"/>
              <a:t>ut</a:t>
            </a:r>
            <a:r>
              <a:rPr lang="en-GB" dirty="0"/>
              <a:t>, </a:t>
            </a:r>
            <a:r>
              <a:rPr lang="en-GB" dirty="0" err="1"/>
              <a:t>sodales</a:t>
            </a:r>
            <a:r>
              <a:rPr lang="en-GB" dirty="0"/>
              <a:t> </a:t>
            </a:r>
            <a:r>
              <a:rPr lang="en-GB" dirty="0" err="1"/>
              <a:t>commodo</a:t>
            </a:r>
            <a:r>
              <a:rPr lang="en-GB" dirty="0"/>
              <a:t>, </a:t>
            </a:r>
            <a:r>
              <a:rPr lang="en-GB" dirty="0" err="1"/>
              <a:t>auctorquis</a:t>
            </a:r>
            <a:r>
              <a:rPr lang="en-GB" dirty="0"/>
              <a:t>, </a:t>
            </a:r>
            <a:r>
              <a:rPr lang="en-GB" dirty="0" err="1"/>
              <a:t>lacus</a:t>
            </a:r>
            <a:r>
              <a:rPr lang="en-GB" dirty="0"/>
              <a:t>. Maecenas a </a:t>
            </a:r>
            <a:r>
              <a:rPr lang="en-GB" dirty="0" err="1"/>
              <a:t>elit</a:t>
            </a:r>
            <a:r>
              <a:rPr lang="en-GB" dirty="0"/>
              <a:t> lacinia </a:t>
            </a:r>
            <a:r>
              <a:rPr lang="en-GB" dirty="0" err="1"/>
              <a:t>urna</a:t>
            </a:r>
            <a:r>
              <a:rPr lang="en-GB" dirty="0"/>
              <a:t> </a:t>
            </a:r>
            <a:r>
              <a:rPr lang="en-GB" dirty="0" err="1"/>
              <a:t>posuere</a:t>
            </a:r>
            <a:r>
              <a:rPr lang="en-GB" dirty="0"/>
              <a:t> </a:t>
            </a:r>
            <a:r>
              <a:rPr lang="en-GB" dirty="0" err="1"/>
              <a:t>sodales</a:t>
            </a:r>
            <a:r>
              <a:rPr lang="en-GB" dirty="0"/>
              <a:t>. </a:t>
            </a:r>
            <a:r>
              <a:rPr lang="en-GB" dirty="0" err="1"/>
              <a:t>Curabitur</a:t>
            </a:r>
            <a:r>
              <a:rPr lang="en-GB" dirty="0"/>
              <a:t> </a:t>
            </a:r>
            <a:r>
              <a:rPr lang="en-GB" dirty="0" err="1"/>
              <a:t>pede</a:t>
            </a:r>
            <a:r>
              <a:rPr lang="en-GB" dirty="0"/>
              <a:t> </a:t>
            </a:r>
            <a:r>
              <a:rPr lang="en-GB" dirty="0" err="1"/>
              <a:t>pede</a:t>
            </a:r>
            <a:r>
              <a:rPr lang="en-GB" dirty="0"/>
              <a:t>, </a:t>
            </a:r>
            <a:r>
              <a:rPr lang="en-GB" dirty="0" err="1"/>
              <a:t>molestie</a:t>
            </a:r>
            <a:r>
              <a:rPr lang="en-GB" dirty="0"/>
              <a:t> </a:t>
            </a:r>
            <a:r>
              <a:rPr lang="en-GB" dirty="0" err="1"/>
              <a:t>id,blandit</a:t>
            </a:r>
            <a:r>
              <a:rPr lang="en-GB" dirty="0"/>
              <a:t> vitae, </a:t>
            </a:r>
            <a:r>
              <a:rPr lang="en-GB" dirty="0" err="1"/>
              <a:t>varius</a:t>
            </a:r>
            <a:r>
              <a:rPr lang="en-GB" dirty="0"/>
              <a:t> ac, </a:t>
            </a:r>
            <a:r>
              <a:rPr lang="en-GB" dirty="0" err="1"/>
              <a:t>purus</a:t>
            </a:r>
            <a:r>
              <a:rPr lang="en-GB" dirty="0"/>
              <a:t>.</a:t>
            </a:r>
          </a:p>
          <a:p>
            <a:r>
              <a:rPr lang="en-GB" sz="5100" dirty="0"/>
              <a:t>See the link on moodle for variants on the Lorem ipsum theme!</a:t>
            </a:r>
          </a:p>
        </p:txBody>
      </p:sp>
    </p:spTree>
    <p:extLst>
      <p:ext uri="{BB962C8B-B14F-4D97-AF65-F5344CB8AC3E}">
        <p14:creationId xmlns:p14="http://schemas.microsoft.com/office/powerpoint/2010/main" val="37038723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3A5A-980D-49E5-8EBC-BEE67267072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Make an index.html file, add a couple of paragraphs of Lorem ipsum text. Give each paragraph a large heading.</a:t>
            </a:r>
          </a:p>
          <a:p>
            <a:r>
              <a:rPr lang="en-GB" dirty="0"/>
              <a:t>Then make a CSS file which:</a:t>
            </a:r>
            <a:br>
              <a:rPr lang="en-GB" dirty="0"/>
            </a:br>
            <a:r>
              <a:rPr lang="en-GB" dirty="0"/>
              <a:t>Sets the background colour to dark grey</a:t>
            </a:r>
            <a:br>
              <a:rPr lang="en-GB" dirty="0"/>
            </a:br>
            <a:r>
              <a:rPr lang="en-GB" dirty="0"/>
              <a:t>Sets the text colour to white</a:t>
            </a:r>
          </a:p>
          <a:p>
            <a:r>
              <a:rPr lang="en-GB" dirty="0"/>
              <a:t>Set the typeface to Courier</a:t>
            </a:r>
            <a:br>
              <a:rPr lang="en-GB" dirty="0"/>
            </a:br>
            <a:r>
              <a:rPr lang="en-GB" dirty="0"/>
              <a:t>Set a text size of 24px </a:t>
            </a:r>
          </a:p>
          <a:p>
            <a:r>
              <a:rPr lang="en-GB" dirty="0"/>
              <a:t>See what it looks like!</a:t>
            </a:r>
          </a:p>
          <a:p>
            <a:r>
              <a:rPr lang="en-GB" dirty="0"/>
              <a:t>Cont.</a:t>
            </a:r>
          </a:p>
        </p:txBody>
      </p:sp>
    </p:spTree>
    <p:extLst>
      <p:ext uri="{BB962C8B-B14F-4D97-AF65-F5344CB8AC3E}">
        <p14:creationId xmlns:p14="http://schemas.microsoft.com/office/powerpoint/2010/main" val="31276967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3A5A-980D-49E5-8EBC-BEE67267072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Now edit your CSS file and experiment with adding the following: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line-height:2.2em;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See what that does. Then reset it back to 1em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4678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98F9B8-A8EB-49ED-852B-33B4529A08D2}"/>
              </a:ext>
            </a:extLst>
          </p:cNvPr>
          <p:cNvPicPr>
            <a:picLocks noGrp="1" noChangeAspect="1"/>
          </p:cNvPicPr>
          <p:nvPr>
            <p:ph sz="quarter" idx="4294967295"/>
          </p:nvPr>
        </p:nvPicPr>
        <p:blipFill>
          <a:blip r:embed="rId2"/>
          <a:stretch>
            <a:fillRect/>
          </a:stretch>
        </p:blipFill>
        <p:spPr>
          <a:xfrm>
            <a:off x="233772" y="92619"/>
            <a:ext cx="8676456" cy="6672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7767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732" y="116632"/>
            <a:ext cx="8757764" cy="1140668"/>
          </a:xfrm>
        </p:spPr>
        <p:txBody>
          <a:bodyPr>
            <a:normAutofit fontScale="90000"/>
          </a:bodyPr>
          <a:lstStyle/>
          <a:p>
            <a:r>
              <a:rPr lang="en-GB" dirty="0"/>
              <a:t>Dividing up the content – </a:t>
            </a:r>
            <a:r>
              <a:rPr lang="en-GB" dirty="0" err="1"/>
              <a:t>Div</a:t>
            </a:r>
            <a:r>
              <a:rPr lang="en-GB" dirty="0"/>
              <a:t> and Class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3A5A-980D-49E5-8EBC-BEE67267072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Now we are going to </a:t>
            </a:r>
            <a:r>
              <a:rPr lang="en-GB" dirty="0" err="1"/>
              <a:t>Div</a:t>
            </a:r>
            <a:r>
              <a:rPr lang="en-GB" dirty="0"/>
              <a:t>(ide) up the page into sections using  &lt;div&gt;</a:t>
            </a:r>
          </a:p>
          <a:p>
            <a:r>
              <a:rPr lang="en-GB" dirty="0"/>
              <a:t>Note that &lt;div&gt; itself doesn’t actually change any formatting, unlike say &lt;p&gt;</a:t>
            </a:r>
          </a:p>
          <a:p>
            <a:r>
              <a:rPr lang="en-GB" dirty="0"/>
              <a:t>We can also make up some ‘class’ names and assign these to different sections</a:t>
            </a:r>
          </a:p>
          <a:p>
            <a:r>
              <a:rPr lang="en-GB" dirty="0"/>
              <a:t>Then we can set parameters such as colour and spacing to these classes in the CSS file</a:t>
            </a:r>
          </a:p>
        </p:txBody>
      </p:sp>
    </p:spTree>
    <p:extLst>
      <p:ext uri="{BB962C8B-B14F-4D97-AF65-F5344CB8AC3E}">
        <p14:creationId xmlns:p14="http://schemas.microsoft.com/office/powerpoint/2010/main" val="56677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AFC54EB-4E80-476B-80E0-0F03BA241B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6656"/>
            <a:ext cx="9144000" cy="6504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0403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the class parameters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EF822F-19EC-4F0C-95DA-FF2BF0837C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7" y="1556792"/>
            <a:ext cx="5988253" cy="41632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340E75D-154C-433A-BB39-AE6701866A55}"/>
              </a:ext>
            </a:extLst>
          </p:cNvPr>
          <p:cNvSpPr txBox="1"/>
          <p:nvPr/>
        </p:nvSpPr>
        <p:spPr>
          <a:xfrm>
            <a:off x="539552" y="5949280"/>
            <a:ext cx="8226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Vary the size of the browser window and observe what happens.</a:t>
            </a:r>
          </a:p>
          <a:p>
            <a:r>
              <a:rPr lang="en-GB" dirty="0">
                <a:latin typeface="Abadi" panose="020B0604020104020204" pitchFamily="34" charset="0"/>
              </a:rPr>
              <a:t>Now change the width to say 80% and repeat.</a:t>
            </a:r>
          </a:p>
        </p:txBody>
      </p:sp>
    </p:spTree>
    <p:extLst>
      <p:ext uri="{BB962C8B-B14F-4D97-AF65-F5344CB8AC3E}">
        <p14:creationId xmlns:p14="http://schemas.microsoft.com/office/powerpoint/2010/main" val="2811992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3A5A-980D-49E5-8EBC-BEE67267072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can see that by default the text is very close to the edge. We often need to change this.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D5BEDB-8B43-47DD-B750-9B064B6097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2771489"/>
            <a:ext cx="5184576" cy="3857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4140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 – simplified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254887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 - full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Note - If needed, even more control can be achieved by varying the parameters of each side.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BD858A-612A-4208-98A8-656FC9428B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6260" y="2809875"/>
            <a:ext cx="3686175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13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In the paragraph class, experiment with setting the parameters of the box model. E.g. to set an overall padding: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.top-para{</a:t>
            </a:r>
          </a:p>
          <a:p>
            <a:pPr marL="0" indent="0">
              <a:buNone/>
            </a:pPr>
            <a:r>
              <a:rPr lang="en-GB" sz="2400" dirty="0"/>
              <a:t>			</a:t>
            </a:r>
            <a:r>
              <a:rPr lang="en-GB" sz="2400" dirty="0" err="1"/>
              <a:t>background-color:white</a:t>
            </a:r>
            <a:r>
              <a:rPr lang="en-GB" sz="2400" dirty="0"/>
              <a:t>;</a:t>
            </a:r>
          </a:p>
          <a:p>
            <a:pPr marL="0" indent="0">
              <a:buNone/>
            </a:pPr>
            <a:r>
              <a:rPr lang="en-GB" sz="2400" dirty="0"/>
              <a:t>			</a:t>
            </a:r>
            <a:r>
              <a:rPr lang="en-GB" sz="2400" dirty="0" err="1"/>
              <a:t>color:black</a:t>
            </a:r>
            <a:r>
              <a:rPr lang="en-GB" sz="2400" dirty="0"/>
              <a:t>;</a:t>
            </a:r>
          </a:p>
          <a:p>
            <a:pPr marL="0" indent="0">
              <a:buNone/>
            </a:pPr>
            <a:r>
              <a:rPr lang="en-GB" sz="2400" dirty="0"/>
              <a:t>			</a:t>
            </a:r>
            <a:r>
              <a:rPr lang="en-GB" sz="2400" dirty="0">
                <a:solidFill>
                  <a:srgbClr val="FF0000"/>
                </a:solidFill>
              </a:rPr>
              <a:t>padding:20px;</a:t>
            </a:r>
          </a:p>
          <a:p>
            <a:pPr marL="0" indent="0">
              <a:buNone/>
            </a:pPr>
            <a:r>
              <a:rPr lang="en-GB" sz="2400" dirty="0"/>
              <a:t>}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Click here for the syntax of the various options:</a:t>
            </a:r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https://www.w3schools.com/cssref/pr_border.asp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20156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3A5A-980D-49E5-8EBC-BEE67267072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2121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15748</TotalTime>
  <Words>1970</Words>
  <Application>Microsoft Office PowerPoint</Application>
  <PresentationFormat>On-screen Show (4:3)</PresentationFormat>
  <Paragraphs>237</Paragraphs>
  <Slides>31</Slides>
  <Notes>8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  <vt:variant>
        <vt:lpstr>Custom Shows</vt:lpstr>
      </vt:variant>
      <vt:variant>
        <vt:i4>1</vt:i4>
      </vt:variant>
    </vt:vector>
  </HeadingPairs>
  <TitlesOfParts>
    <vt:vector size="40" baseType="lpstr">
      <vt:lpstr>Abadi</vt:lpstr>
      <vt:lpstr>Arial</vt:lpstr>
      <vt:lpstr>Calibri</vt:lpstr>
      <vt:lpstr>Cambria</vt:lpstr>
      <vt:lpstr>Verdana</vt:lpstr>
      <vt:lpstr>Wingdings</vt:lpstr>
      <vt:lpstr>Wingdings 2</vt:lpstr>
      <vt:lpstr>Median</vt:lpstr>
      <vt:lpstr>Introduction to CSS</vt:lpstr>
      <vt:lpstr>What is CSS</vt:lpstr>
      <vt:lpstr>What is CSS for?</vt:lpstr>
      <vt:lpstr>“Cascading”?</vt:lpstr>
      <vt:lpstr>“Style sheet”?</vt:lpstr>
      <vt:lpstr>Implementing CSS – 3 ways</vt:lpstr>
      <vt:lpstr>Inline CSS</vt:lpstr>
      <vt:lpstr>Inline CSS</vt:lpstr>
      <vt:lpstr>Side note</vt:lpstr>
      <vt:lpstr>Total side note!!</vt:lpstr>
      <vt:lpstr>Colouring text via inline CSS</vt:lpstr>
      <vt:lpstr>Colouring text via internal CSS</vt:lpstr>
      <vt:lpstr>Colouring text via external CSS file</vt:lpstr>
      <vt:lpstr>Colouring via external CSS file</vt:lpstr>
      <vt:lpstr>Specifying colours in CSS</vt:lpstr>
      <vt:lpstr>Additional HTML5 colour names</vt:lpstr>
      <vt:lpstr>Web safe fonts</vt:lpstr>
      <vt:lpstr>Selecting the Font / Typeface</vt:lpstr>
      <vt:lpstr>Shortcuts</vt:lpstr>
      <vt:lpstr>Lorem ipsum</vt:lpstr>
      <vt:lpstr>Exercise </vt:lpstr>
      <vt:lpstr>Exercise </vt:lpstr>
      <vt:lpstr>PowerPoint Presentation</vt:lpstr>
      <vt:lpstr>Dividing up the content – Div and Class</vt:lpstr>
      <vt:lpstr>PowerPoint Presentation</vt:lpstr>
      <vt:lpstr>Setting the class parameters</vt:lpstr>
      <vt:lpstr>Spacing</vt:lpstr>
      <vt:lpstr>The CSS Box Model – simplified</vt:lpstr>
      <vt:lpstr>The CSS Box Model - full</vt:lpstr>
      <vt:lpstr>Exercise </vt:lpstr>
      <vt:lpstr>PowerPoint Presentation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Gareth Jones</cp:lastModifiedBy>
  <cp:revision>1500</cp:revision>
  <cp:lastPrinted>2014-09-29T16:21:25Z</cp:lastPrinted>
  <dcterms:created xsi:type="dcterms:W3CDTF">2013-09-18T07:00:31Z</dcterms:created>
  <dcterms:modified xsi:type="dcterms:W3CDTF">2021-02-15T11:42:01Z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