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7" r:id="rId9"/>
    <p:sldId id="268" r:id="rId10"/>
    <p:sldId id="25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343" autoAdjust="0"/>
  </p:normalViewPr>
  <p:slideViewPr>
    <p:cSldViewPr snapToGrid="0">
      <p:cViewPr varScale="1">
        <p:scale>
          <a:sx n="73" d="100"/>
          <a:sy n="73" d="100"/>
        </p:scale>
        <p:origin x="5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C81C77-F793-4E6E-90AC-3AF8DD700E5C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23E1EF-C0EC-43EF-BF89-18C5F9D5EE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112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7032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915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868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4684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1180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1681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323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5609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928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983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74370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9872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5118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67935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626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69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591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11AD6A5-16A9-475A-A5C9-980E26F0C650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4A5EAB9-0D63-4939-BCAF-7BA96BE676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054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dlab.com/06/storing-handling-cleaning-chemicals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84909" y="1149927"/>
            <a:ext cx="8354291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spc="-15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</a:rPr>
              <a:t>Hotel placement – Operating hotel facilities</a:t>
            </a:r>
            <a:endParaRPr lang="en-US" sz="3200" spc="-15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sz="3200" b="1" spc="-15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</a:rPr>
              <a:t>Health &amp; safety guide for housekeeping </a:t>
            </a:r>
          </a:p>
          <a:p>
            <a:pPr algn="ctr"/>
            <a:r>
              <a:rPr lang="en-GB" sz="2400" spc="-15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</a:rPr>
              <a:t>Presented by</a:t>
            </a:r>
          </a:p>
          <a:p>
            <a:pPr algn="ctr"/>
            <a:r>
              <a:rPr lang="en-GB" sz="2400" spc="-15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</a:rPr>
              <a:t>C M ASIM</a:t>
            </a:r>
          </a:p>
          <a:p>
            <a:pPr algn="ctr"/>
            <a:r>
              <a:rPr lang="en-GB" sz="2400" spc="-15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</a:rPr>
              <a:t>Student ID:  2246597</a:t>
            </a:r>
            <a:endParaRPr lang="en-US" sz="2400" spc="-150" dirty="0" smtClean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</a:endParaRPr>
          </a:p>
        </p:txBody>
      </p:sp>
      <p:pic>
        <p:nvPicPr>
          <p:cNvPr id="1026" name="Picture 2" descr="8,877 Hotel Housekeeping Stock Photos - Free &amp; Royalty-Fr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364" y="2410692"/>
            <a:ext cx="5072350" cy="3685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ot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18" y="3588327"/>
            <a:ext cx="5361710" cy="250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premier-inn-logo - Ocean Plaza Leisur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2448" y="746242"/>
            <a:ext cx="2189018" cy="1496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6118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2957943" cy="72197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2658534"/>
            <a:ext cx="4718304" cy="228753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/>
              <a:t>Purpose of Health and Safety Practices</a:t>
            </a:r>
          </a:p>
          <a:p>
            <a:pPr marL="0" indent="0" algn="just">
              <a:buNone/>
            </a:pPr>
            <a:r>
              <a:rPr lang="en-US" dirty="0"/>
              <a:t>Health and safety practices in housekeeping aim to protect both staff and visitors from harm. They reduce the risk of incidents, injuries, and infections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2658534"/>
            <a:ext cx="4718304" cy="24676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/>
              <a:t>Importance of Health and Safety Practices</a:t>
            </a:r>
          </a:p>
          <a:p>
            <a:pPr marL="0" indent="0" algn="just">
              <a:buNone/>
            </a:pPr>
            <a:r>
              <a:rPr lang="en-US" dirty="0"/>
              <a:t>Health and safety practices are crucial in housekeeping as they create a safe and healthy environment for everyone. By following these practices, we can maintain high standards of cleanliness, minimize risks, and provide a positive experience for guests.</a:t>
            </a: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3691" y="678873"/>
            <a:ext cx="4080164" cy="170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571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of Health and Safety Guide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955131"/>
            <a:ext cx="4718304" cy="576262"/>
          </a:xfrm>
        </p:spPr>
        <p:txBody>
          <a:bodyPr/>
          <a:lstStyle/>
          <a:p>
            <a:endParaRPr lang="en-US" b="1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2535382"/>
            <a:ext cx="4718304" cy="334048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Hazards:</a:t>
            </a:r>
            <a:endParaRPr lang="en-US" b="1" dirty="0" smtClean="0"/>
          </a:p>
          <a:p>
            <a:r>
              <a:rPr lang="en-US" b="1" dirty="0" smtClean="0"/>
              <a:t>Personal </a:t>
            </a:r>
            <a:r>
              <a:rPr lang="en-US" b="1" dirty="0"/>
              <a:t>Protective Equipment (PPE): </a:t>
            </a:r>
            <a:r>
              <a:rPr lang="en-US" dirty="0"/>
              <a:t>Guidelines on the use of PPE to protect against hazards.</a:t>
            </a:r>
          </a:p>
          <a:p>
            <a:r>
              <a:rPr lang="en-US" b="1" dirty="0"/>
              <a:t>Chemical Safety: </a:t>
            </a:r>
            <a:r>
              <a:rPr lang="en-US" dirty="0"/>
              <a:t>Information on the safe handling and storage of cleaning chemicals.</a:t>
            </a:r>
          </a:p>
          <a:p>
            <a:r>
              <a:rPr lang="en-US" b="1" dirty="0"/>
              <a:t>Ergonomics: </a:t>
            </a:r>
            <a:r>
              <a:rPr lang="en-US" dirty="0"/>
              <a:t>Tips for maintaining proper posture and preventing injuries while performing housekeeping tasks.</a:t>
            </a:r>
          </a:p>
          <a:p>
            <a:r>
              <a:rPr lang="en-US" b="1" dirty="0"/>
              <a:t>Fire Safety: </a:t>
            </a:r>
            <a:r>
              <a:rPr lang="en-US" dirty="0"/>
              <a:t>Procedures for preventing and responding to fires in the workplace.</a:t>
            </a:r>
          </a:p>
          <a:p>
            <a:r>
              <a:rPr lang="en-US" b="1" dirty="0"/>
              <a:t>Infection Control: </a:t>
            </a:r>
            <a:r>
              <a:rPr lang="en-US" dirty="0"/>
              <a:t>Best practices for preventing the spread of infectious diseases in the workplace</a:t>
            </a:r>
            <a:r>
              <a:rPr lang="en-US" dirty="0" smtClean="0"/>
              <a:t>.</a:t>
            </a:r>
          </a:p>
          <a:p>
            <a:r>
              <a:rPr lang="en-GB" dirty="0" smtClean="0"/>
              <a:t>Fire exit</a:t>
            </a:r>
            <a:endParaRPr lang="en-US" dirty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8294" y="2535382"/>
            <a:ext cx="4718304" cy="334048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2100" b="1" dirty="0" smtClean="0"/>
              <a:t>How to Mitigate these Hazards: </a:t>
            </a:r>
          </a:p>
          <a:p>
            <a:r>
              <a:rPr lang="en-US" sz="2100" dirty="0" smtClean="0"/>
              <a:t>Always </a:t>
            </a:r>
            <a:r>
              <a:rPr lang="en-US" sz="2100" dirty="0"/>
              <a:t>wear the appropriate PPE for the task at hand, including gloves, goggles, and masks.</a:t>
            </a:r>
          </a:p>
          <a:p>
            <a:r>
              <a:rPr lang="en-US" sz="2100" dirty="0"/>
              <a:t>Follow the manufacturer's instructions for handling and storing cleaning chemicals.</a:t>
            </a:r>
          </a:p>
          <a:p>
            <a:r>
              <a:rPr lang="en-US" sz="2100" dirty="0"/>
              <a:t>Take regular breaks and practice good ergonomics to avoid strains and injuries.</a:t>
            </a:r>
          </a:p>
          <a:p>
            <a:r>
              <a:rPr lang="en-US" sz="2100" dirty="0"/>
              <a:t>Familiarize yourself with the location of fire extinguishers and emergency exits.</a:t>
            </a:r>
          </a:p>
          <a:p>
            <a:r>
              <a:rPr lang="en-US" sz="2100" dirty="0"/>
              <a:t>Wash your hands frequently and follow proper hygiene practices to prevent the spread of infections</a:t>
            </a:r>
            <a:r>
              <a:rPr lang="en-US" sz="2100" dirty="0" smtClean="0"/>
              <a:t>.</a:t>
            </a:r>
          </a:p>
          <a:p>
            <a:r>
              <a:rPr lang="en-GB" sz="2100" dirty="0" smtClean="0"/>
              <a:t>Follow fire safety evacuation plans</a:t>
            </a:r>
            <a:endParaRPr lang="en-US" sz="21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629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8224" y="2754831"/>
            <a:ext cx="5294751" cy="3569537"/>
          </a:xfrm>
        </p:spPr>
        <p:txBody>
          <a:bodyPr>
            <a:normAutofit fontScale="62500" lnSpcReduction="20000"/>
          </a:bodyPr>
          <a:lstStyle/>
          <a:p>
            <a:r>
              <a:rPr lang="en-US" sz="2100" b="1" dirty="0" smtClean="0"/>
              <a:t>.</a:t>
            </a:r>
            <a:endParaRPr lang="en-US" sz="2100" b="1" dirty="0"/>
          </a:p>
          <a:p>
            <a:pPr algn="just"/>
            <a:r>
              <a:rPr lang="en-US" sz="2600" b="1" dirty="0"/>
              <a:t>Proper Handling and Disposal of Chemicals</a:t>
            </a:r>
          </a:p>
          <a:p>
            <a:pPr algn="just"/>
            <a:r>
              <a:rPr lang="en-US" sz="2600" b="1" dirty="0"/>
              <a:t>Safe Handling Procedures</a:t>
            </a:r>
          </a:p>
          <a:p>
            <a:pPr algn="just"/>
            <a:r>
              <a:rPr lang="en-US" sz="2600" dirty="0" smtClean="0"/>
              <a:t>-</a:t>
            </a:r>
            <a:r>
              <a:rPr lang="en-US" sz="2400" dirty="0" smtClean="0"/>
              <a:t>Always </a:t>
            </a:r>
            <a:r>
              <a:rPr lang="en-US" sz="2400" dirty="0"/>
              <a:t>utilize suitable personal protective equipment (PPE) like gloves, goggles, and aprons when working with chemicals</a:t>
            </a:r>
            <a:r>
              <a:rPr lang="en-US" sz="2400" dirty="0" smtClean="0"/>
              <a:t>.</a:t>
            </a:r>
            <a:endParaRPr lang="en-US" sz="2400" dirty="0"/>
          </a:p>
          <a:p>
            <a:pPr algn="just"/>
            <a:r>
              <a:rPr lang="en-US" sz="2400" dirty="0" smtClean="0"/>
              <a:t>-Read </a:t>
            </a:r>
            <a:r>
              <a:rPr lang="en-US" sz="2400" dirty="0"/>
              <a:t>and follow the instructions and warning labels on chemical containers.</a:t>
            </a:r>
          </a:p>
          <a:p>
            <a:pPr algn="just"/>
            <a:r>
              <a:rPr lang="en-US" sz="2400" dirty="0" smtClean="0"/>
              <a:t>-Avoid </a:t>
            </a:r>
            <a:r>
              <a:rPr lang="en-US" sz="2400" dirty="0"/>
              <a:t>mixing different chemicals unless instructed to do so.</a:t>
            </a:r>
          </a:p>
          <a:p>
            <a:pPr algn="just"/>
            <a:r>
              <a:rPr lang="en-US" sz="2400" dirty="0" smtClean="0"/>
              <a:t>-Use </a:t>
            </a:r>
            <a:r>
              <a:rPr lang="en-US" sz="2400" dirty="0"/>
              <a:t>proper ventilation in areas where chemicals are being used.</a:t>
            </a:r>
          </a:p>
          <a:p>
            <a:pPr algn="just"/>
            <a:r>
              <a:rPr lang="en-US" sz="2400" dirty="0" smtClean="0"/>
              <a:t>-</a:t>
            </a:r>
            <a:r>
              <a:rPr lang="en-US" sz="2400" dirty="0"/>
              <a:t>Avoid consuming food, beverages, or smoking while working with chemicals</a:t>
            </a:r>
            <a:r>
              <a:rPr lang="en-US" sz="2400" dirty="0" smtClean="0"/>
              <a:t>.</a:t>
            </a:r>
          </a:p>
          <a:p>
            <a:pPr algn="just"/>
            <a:r>
              <a:rPr lang="en-US" sz="2400" dirty="0" smtClean="0"/>
              <a:t>-</a:t>
            </a:r>
            <a:r>
              <a:rPr lang="en-US" sz="2400" dirty="0"/>
              <a:t>After handling chemicals, wash your hands thoroughly.</a:t>
            </a:r>
            <a:br>
              <a:rPr lang="en-US" sz="2400" dirty="0"/>
            </a:br>
            <a:endParaRPr lang="en-US" dirty="0"/>
          </a:p>
        </p:txBody>
      </p:sp>
      <p:pic>
        <p:nvPicPr>
          <p:cNvPr id="2052" name="Picture 4" descr="Types of PPE for the Cleaning Industry | Tennant B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56" y="692728"/>
            <a:ext cx="4931530" cy="2384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toring &amp; Handling Cleaning Chemicals: What You Need to Know - Midlab, Inc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56" y="3077199"/>
            <a:ext cx="4931530" cy="2869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648224" y="692728"/>
            <a:ext cx="5294751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b="1" dirty="0"/>
              <a:t>Personal Protective Equipment (PPE</a:t>
            </a:r>
            <a:r>
              <a:rPr lang="en-US" sz="1600" b="1" dirty="0" smtClean="0"/>
              <a:t>)</a:t>
            </a:r>
            <a:endParaRPr lang="en-US" sz="1600" b="1" dirty="0"/>
          </a:p>
          <a:p>
            <a:pPr algn="just"/>
            <a:r>
              <a:rPr lang="en-US" sz="1600" b="1" dirty="0"/>
              <a:t>Gloves</a:t>
            </a:r>
            <a:r>
              <a:rPr lang="en-US" sz="1600" dirty="0"/>
              <a:t>: Protect hands from chemicals, sharp objects, and biological </a:t>
            </a:r>
            <a:r>
              <a:rPr lang="en-US" sz="1600" dirty="0" smtClean="0"/>
              <a:t>hazards. </a:t>
            </a:r>
            <a:r>
              <a:rPr lang="en-US" sz="1600" b="1" dirty="0" smtClean="0"/>
              <a:t>Masks</a:t>
            </a:r>
            <a:r>
              <a:rPr lang="en-US" sz="1600" b="1" dirty="0"/>
              <a:t>: </a:t>
            </a:r>
            <a:r>
              <a:rPr lang="en-US" sz="1600" dirty="0"/>
              <a:t>Filter out airborne particles and protect the respiratory </a:t>
            </a:r>
            <a:r>
              <a:rPr lang="en-US" sz="1600" dirty="0" smtClean="0"/>
              <a:t>system. </a:t>
            </a:r>
            <a:r>
              <a:rPr lang="en-US" sz="1600" b="1" dirty="0" smtClean="0"/>
              <a:t>Goggles</a:t>
            </a:r>
            <a:r>
              <a:rPr lang="en-US" sz="1600" b="1" dirty="0"/>
              <a:t>: </a:t>
            </a:r>
            <a:r>
              <a:rPr lang="en-US" sz="1600" dirty="0"/>
              <a:t>Shield the eyes from chemicals, dust, and </a:t>
            </a:r>
            <a:r>
              <a:rPr lang="en-US" sz="1600" dirty="0" smtClean="0"/>
              <a:t>debris. </a:t>
            </a:r>
            <a:r>
              <a:rPr lang="en-US" sz="1600" b="1" dirty="0" smtClean="0"/>
              <a:t>Aprons</a:t>
            </a:r>
            <a:r>
              <a:rPr lang="en-US" sz="1600" dirty="0"/>
              <a:t>: Cover the body to prevent contamination from hazardous </a:t>
            </a:r>
            <a:r>
              <a:rPr lang="en-US" sz="1600" dirty="0" smtClean="0"/>
              <a:t>substances. </a:t>
            </a:r>
            <a:r>
              <a:rPr lang="en-US" sz="1600" b="1" dirty="0" smtClean="0"/>
              <a:t>Earplugs</a:t>
            </a:r>
            <a:r>
              <a:rPr lang="en-US" sz="1600" b="1" dirty="0"/>
              <a:t>: </a:t>
            </a:r>
            <a:r>
              <a:rPr lang="en-US" sz="1600" dirty="0"/>
              <a:t>Reduce noise exposure and protect </a:t>
            </a:r>
            <a:r>
              <a:rPr lang="en-US" sz="1600" dirty="0" smtClean="0"/>
              <a:t>hearing. </a:t>
            </a:r>
            <a:r>
              <a:rPr lang="en-US" sz="1600" b="1" dirty="0" smtClean="0"/>
              <a:t>Safety </a:t>
            </a:r>
            <a:r>
              <a:rPr lang="en-US" sz="1600" b="1" dirty="0"/>
              <a:t>shoes: </a:t>
            </a:r>
            <a:r>
              <a:rPr lang="en-US" sz="1600" dirty="0"/>
              <a:t>Protect feet from falling objects and electrical hazards.</a:t>
            </a:r>
            <a:endParaRPr lang="en-US" sz="1600" dirty="0">
              <a:effectLst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532556" y="5955036"/>
            <a:ext cx="2159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2C3E50"/>
                </a:solidFill>
                <a:latin typeface="Roboto"/>
              </a:rPr>
              <a:t>(</a:t>
            </a:r>
            <a:r>
              <a:rPr lang="en-US" dirty="0" err="1">
                <a:solidFill>
                  <a:srgbClr val="2C3E50"/>
                </a:solidFill>
                <a:latin typeface="Roboto"/>
              </a:rPr>
              <a:t>Midlab</a:t>
            </a:r>
            <a:r>
              <a:rPr lang="en-US" dirty="0">
                <a:solidFill>
                  <a:srgbClr val="2C3E50"/>
                </a:solidFill>
                <a:latin typeface="Roboto"/>
              </a:rPr>
              <a:t>, Inc.,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306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40774" y="1346400"/>
            <a:ext cx="2216727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Safe Lifting and </a:t>
            </a:r>
            <a:r>
              <a:rPr lang="en-US" b="1" dirty="0" smtClean="0"/>
              <a:t>Ergonomics. Proper </a:t>
            </a:r>
            <a:r>
              <a:rPr lang="en-US" b="1" dirty="0"/>
              <a:t>Lifting Techniques</a:t>
            </a:r>
          </a:p>
          <a:p>
            <a:r>
              <a:rPr lang="en-US" dirty="0"/>
              <a:t>Bend your knees and </a:t>
            </a:r>
            <a:r>
              <a:rPr lang="en-US" dirty="0"/>
              <a:t>Maintain proper posture by keeping your back straight while lifting heavy objects. </a:t>
            </a:r>
            <a:br>
              <a:rPr lang="en-US" dirty="0"/>
            </a:br>
            <a:r>
              <a:rPr lang="en-US" dirty="0"/>
              <a:t>Engage your leg muscles for lifting, rather than relying on your back. </a:t>
            </a:r>
            <a:br>
              <a:rPr lang="en-US" dirty="0"/>
            </a:br>
            <a:r>
              <a:rPr lang="en-US" dirty="0"/>
              <a:t>Keep the object near your body and refrain from making sudden or abrupt movements. 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Ask </a:t>
            </a:r>
            <a:r>
              <a:rPr lang="en-US" dirty="0"/>
              <a:t>for help or use lifting aids for heavy or awkward objects.</a:t>
            </a:r>
            <a:endParaRPr lang="en-US" dirty="0">
              <a:effectLst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470073" y="623455"/>
            <a:ext cx="5070763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/>
              <a:t>Prevention </a:t>
            </a:r>
            <a:r>
              <a:rPr lang="en-US" b="1" dirty="0"/>
              <a:t>of Slips, Trips, and Falls</a:t>
            </a:r>
          </a:p>
          <a:p>
            <a:pPr algn="just"/>
            <a:r>
              <a:rPr lang="en-US" b="1" dirty="0"/>
              <a:t>Identifying Hazards</a:t>
            </a:r>
          </a:p>
          <a:p>
            <a:pPr algn="just"/>
            <a:r>
              <a:rPr lang="en-US" dirty="0"/>
              <a:t>Regularly inspect all areas for potential hazards such as wet floors, loose rugs or mats, and cluttered walkways.</a:t>
            </a:r>
          </a:p>
          <a:p>
            <a:pPr algn="just"/>
            <a:r>
              <a:rPr lang="en-US" dirty="0"/>
              <a:t>Promptly address any identified hazards by cleaning up spills, securing loose rugs or mats, and removing clutter.</a:t>
            </a:r>
          </a:p>
          <a:p>
            <a:pPr algn="just"/>
            <a:r>
              <a:rPr lang="en-US" b="1" dirty="0"/>
              <a:t>Maintaining Clean and Dry Surfaces</a:t>
            </a:r>
          </a:p>
          <a:p>
            <a:pPr algn="just"/>
            <a:r>
              <a:rPr lang="en-US" dirty="0"/>
              <a:t>Clean up spills immediately using appropriate cleaning materials and techniques.</a:t>
            </a:r>
          </a:p>
          <a:p>
            <a:pPr algn="just"/>
            <a:r>
              <a:rPr lang="en-US" dirty="0"/>
              <a:t>Use floor mats or rugs with non-slip backing in areas prone to wetness.</a:t>
            </a:r>
          </a:p>
          <a:p>
            <a:pPr algn="just"/>
            <a:r>
              <a:rPr lang="en-US" dirty="0"/>
              <a:t>Ensure that all surfaces are kept dry and free from moisture.</a:t>
            </a:r>
          </a:p>
          <a:p>
            <a:pPr algn="just"/>
            <a:r>
              <a:rPr lang="en-US" b="1" dirty="0"/>
              <a:t>Using Proper Signage</a:t>
            </a:r>
          </a:p>
          <a:p>
            <a:pPr algn="just"/>
            <a:r>
              <a:rPr lang="en-US" sz="1600" dirty="0"/>
              <a:t>Place clear and visible signage to indicate wet floors or other potential hazards.</a:t>
            </a:r>
          </a:p>
          <a:p>
            <a:pPr algn="just"/>
            <a:r>
              <a:rPr lang="en-US" sz="1600" dirty="0"/>
              <a:t>Use caution signs to alert employees and guests of potential dangers.</a:t>
            </a:r>
          </a:p>
          <a:p>
            <a:pPr algn="just"/>
            <a:r>
              <a:rPr lang="en-US" sz="1600" dirty="0"/>
              <a:t>Ensure that signage is properly maintained and replaced when necessary.</a:t>
            </a:r>
            <a:endParaRPr lang="en-US" sz="1600" dirty="0">
              <a:effectLst/>
            </a:endParaRPr>
          </a:p>
        </p:txBody>
      </p:sp>
      <p:pic>
        <p:nvPicPr>
          <p:cNvPr id="3074" name="Picture 2" descr="Correct lifting posture hi-res stock photography and images ..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1" y="623455"/>
            <a:ext cx="3377044" cy="2563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revention Slips, Trips And Falls - Laminated Poster - 590 x ..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773" y="3364416"/>
            <a:ext cx="3238500" cy="2714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383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37309" y="639818"/>
            <a:ext cx="6123709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     Fire </a:t>
            </a:r>
            <a:r>
              <a:rPr lang="en-US" b="1" dirty="0"/>
              <a:t>Safety and Emergency </a:t>
            </a:r>
            <a:r>
              <a:rPr lang="en-US" b="1" dirty="0" smtClean="0"/>
              <a:t>Procedures evacuation </a:t>
            </a:r>
            <a:r>
              <a:rPr lang="en-US" b="1" dirty="0"/>
              <a:t>Plans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Familiarize yourself with the building's evacuation routes and emergency </a:t>
            </a:r>
            <a:r>
              <a:rPr lang="en-US" sz="1600" dirty="0" smtClean="0"/>
              <a:t>exits.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In </a:t>
            </a:r>
            <a:r>
              <a:rPr lang="en-US" sz="1600" dirty="0"/>
              <a:t>the event of a fire, follow the designated evacuation route and proceed to the assembly </a:t>
            </a:r>
            <a:r>
              <a:rPr lang="en-US" sz="1600" dirty="0" smtClean="0"/>
              <a:t>point.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Do </a:t>
            </a:r>
            <a:r>
              <a:rPr lang="en-US" sz="1600" dirty="0"/>
              <a:t>not use elevators during an </a:t>
            </a:r>
            <a:r>
              <a:rPr lang="en-US" sz="1600" dirty="0" smtClean="0"/>
              <a:t>evacuation</a:t>
            </a:r>
          </a:p>
          <a:p>
            <a:r>
              <a:rPr lang="en-US" sz="1600" b="1" dirty="0" smtClean="0"/>
              <a:t>     Fire </a:t>
            </a:r>
            <a:r>
              <a:rPr lang="en-US" sz="1600" b="1" dirty="0"/>
              <a:t>Prevention Measures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Store flammables safely and far from fire hazards.</a:t>
            </a:r>
            <a:r>
              <a:rPr lang="en-US" sz="1600" dirty="0" smtClean="0"/>
              <a:t>.</a:t>
            </a: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Inspect and maintain </a:t>
            </a:r>
            <a:r>
              <a:rPr lang="en-US" dirty="0" err="1" smtClean="0"/>
              <a:t>electricals</a:t>
            </a:r>
            <a:r>
              <a:rPr lang="en-US" dirty="0" smtClean="0"/>
              <a:t> </a:t>
            </a:r>
            <a:r>
              <a:rPr lang="en-US" dirty="0"/>
              <a:t>to avoid shocks and fires</a:t>
            </a:r>
            <a:r>
              <a:rPr lang="en-US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/>
              <a:t>Do </a:t>
            </a:r>
            <a:r>
              <a:rPr lang="en-US" sz="1600" dirty="0"/>
              <a:t>not overload electrical outlets or extension cords.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Ensure that smoking is only allowed in designated areas.</a:t>
            </a:r>
          </a:p>
          <a:p>
            <a:r>
              <a:rPr lang="en-US" sz="1600" dirty="0" smtClean="0"/>
              <a:t>.</a:t>
            </a:r>
            <a:endParaRPr lang="en-US" sz="1600" dirty="0">
              <a:effectLst/>
            </a:endParaRPr>
          </a:p>
        </p:txBody>
      </p:sp>
      <p:pic>
        <p:nvPicPr>
          <p:cNvPr id="4098" name="Picture 2" descr="Fire Safety Tips Stock Photos - 771 Images | Shutter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561109"/>
            <a:ext cx="40386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52055" y="4208446"/>
            <a:ext cx="4191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Proper Use and Maintenance of Equipment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Follow manufacturer's instructions for safe operation of equipment.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Check and upkeep equipment for optimal performance.</a:t>
            </a:r>
            <a:r>
              <a:rPr lang="en-US" dirty="0" smtClean="0"/>
              <a:t>.</a:t>
            </a:r>
            <a:endParaRPr lang="en-US" dirty="0">
              <a:effectLst/>
            </a:endParaRPr>
          </a:p>
        </p:txBody>
      </p:sp>
      <p:pic>
        <p:nvPicPr>
          <p:cNvPr id="4100" name="Picture 4" descr="Hotel Housekeeping â€“ Cleaning Equipment | estudioespositoymiguel.com.a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3228109"/>
            <a:ext cx="3823855" cy="286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317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51163" y="667573"/>
            <a:ext cx="444731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Proper </a:t>
            </a:r>
            <a:r>
              <a:rPr lang="en-US" b="1" dirty="0" smtClean="0"/>
              <a:t>Maintenance and use</a:t>
            </a:r>
            <a:r>
              <a:rPr lang="en-US" b="1" dirty="0" smtClean="0"/>
              <a:t> </a:t>
            </a:r>
            <a:r>
              <a:rPr lang="en-US" b="1" dirty="0"/>
              <a:t>of Equipment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/>
              <a:t>Follow manufacturer's instructions for safe operation of equipment.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Regular inspection and maintenance of the equipment for making sure they are working efficiently.</a:t>
            </a:r>
            <a:endParaRPr lang="en-US" dirty="0">
              <a:effectLst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02672" y="3336146"/>
            <a:ext cx="454429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Infection Control and Hygiene Practices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 smtClean="0"/>
              <a:t>Rigorously </a:t>
            </a:r>
            <a:r>
              <a:rPr lang="en-US" dirty="0"/>
              <a:t>adhere to established protocols for hand hygiene and the utilization of personal protective equipment to mitigate the transmission of pathogens</a:t>
            </a:r>
            <a:endParaRPr lang="en-US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US" dirty="0"/>
              <a:t>Clean and disinfect properly to avoid infections</a:t>
            </a:r>
            <a:endParaRPr lang="en-US" dirty="0">
              <a:effectLst/>
            </a:endParaRPr>
          </a:p>
        </p:txBody>
      </p:sp>
      <p:pic>
        <p:nvPicPr>
          <p:cNvPr id="5122" name="Picture 2" descr="5 Ways To Keep Cleaning Equipment And Tools In Good Condi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394" y="667573"/>
            <a:ext cx="5954280" cy="24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Preventing hospital-associated infections: Effective hospital cleaning is  key - HM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395" y="3116263"/>
            <a:ext cx="5954280" cy="327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3940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b="1" dirty="0" smtClean="0"/>
              <a:t>Step by Step guide to cleaning the room in a hotel. Follow “Triple S” (Strip-Sanitize-Set up) system to remember the routine. </a:t>
            </a:r>
            <a:endParaRPr lang="en-US" sz="2800" dirty="0"/>
          </a:p>
        </p:txBody>
      </p:sp>
      <p:sp>
        <p:nvSpPr>
          <p:cNvPr id="3" name="Rectangle 2"/>
          <p:cNvSpPr/>
          <p:nvPr/>
        </p:nvSpPr>
        <p:spPr>
          <a:xfrm>
            <a:off x="957375" y="2593171"/>
            <a:ext cx="993922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US" b="1" dirty="0" smtClean="0">
                <a:solidFill>
                  <a:srgbClr val="000000"/>
                </a:solidFill>
              </a:rPr>
              <a:t>Start with ventilating the Room</a:t>
            </a:r>
          </a:p>
          <a:p>
            <a:pPr marL="342900" indent="-342900">
              <a:buAutoNum type="arabicPeriod"/>
            </a:pPr>
            <a:r>
              <a:rPr lang="en-US" b="1" dirty="0" smtClean="0"/>
              <a:t>Bring in the Bed Linen &amp; the </a:t>
            </a:r>
            <a:r>
              <a:rPr lang="en-US" b="1" dirty="0" smtClean="0"/>
              <a:t>Towels</a:t>
            </a:r>
            <a:endParaRPr lang="en-US" dirty="0"/>
          </a:p>
          <a:p>
            <a:pPr marL="342900" indent="-342900">
              <a:buAutoNum type="arabicPeriod"/>
            </a:pPr>
            <a:r>
              <a:rPr lang="en-GB" b="1" dirty="0" smtClean="0"/>
              <a:t>Empty bins</a:t>
            </a:r>
            <a:endParaRPr lang="en-US" b="1" dirty="0" smtClean="0"/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Start Dusting now</a:t>
            </a:r>
            <a:endParaRPr lang="en-US" dirty="0"/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Sanitize </a:t>
            </a:r>
            <a:r>
              <a:rPr lang="en-US" b="1" dirty="0"/>
              <a:t>and </a:t>
            </a:r>
            <a:r>
              <a:rPr lang="en-US" b="1" dirty="0" smtClean="0"/>
              <a:t>Disinfect the high Touch </a:t>
            </a:r>
            <a:r>
              <a:rPr lang="en-US" b="1" dirty="0"/>
              <a:t>Surfaces</a:t>
            </a:r>
            <a:endParaRPr lang="en-US" dirty="0"/>
          </a:p>
          <a:p>
            <a:pPr marL="342900" indent="-342900">
              <a:buFontTx/>
              <a:buAutoNum type="arabicPeriod"/>
            </a:pPr>
            <a:r>
              <a:rPr lang="en-GB" b="1" dirty="0" smtClean="0"/>
              <a:t>Cleaning the bathroom is next</a:t>
            </a:r>
            <a:endParaRPr lang="en-US" dirty="0"/>
          </a:p>
          <a:p>
            <a:pPr marL="342900" indent="-342900">
              <a:buFontTx/>
              <a:buAutoNum type="arabicPeriod"/>
            </a:pPr>
            <a:r>
              <a:rPr lang="en-US" b="1" dirty="0"/>
              <a:t>Clean </a:t>
            </a:r>
            <a:r>
              <a:rPr lang="en-US" b="1" dirty="0" smtClean="0"/>
              <a:t>up the Mirrors and windows</a:t>
            </a:r>
            <a:endParaRPr lang="en-US" dirty="0"/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Do vacuum in the room and furniture</a:t>
            </a:r>
            <a:endParaRPr lang="en-US" dirty="0"/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Restock the </a:t>
            </a:r>
            <a:r>
              <a:rPr lang="en-US" b="1" dirty="0"/>
              <a:t>Amenities and Consumables</a:t>
            </a:r>
            <a:endParaRPr lang="en-US" dirty="0"/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Do the Final </a:t>
            </a:r>
            <a:r>
              <a:rPr lang="en-US" b="1" dirty="0"/>
              <a:t>Check</a:t>
            </a: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endParaRPr lang="en-GB" b="0" i="0" dirty="0" smtClean="0">
              <a:solidFill>
                <a:srgbClr val="000000"/>
              </a:solidFill>
              <a:effectLst/>
              <a:latin typeface="Riposte-Regular"/>
            </a:endParaRPr>
          </a:p>
          <a:p>
            <a:pPr marL="342900" indent="-342900">
              <a:buAutoNum type="arabicPeriod"/>
            </a:pPr>
            <a:endParaRPr lang="en-US" b="0" i="0" dirty="0">
              <a:solidFill>
                <a:srgbClr val="000000"/>
              </a:solidFill>
              <a:effectLst/>
              <a:latin typeface="Riposte-Regular"/>
            </a:endParaRPr>
          </a:p>
        </p:txBody>
      </p:sp>
      <p:pic>
        <p:nvPicPr>
          <p:cNvPr id="7170" name="Picture 2" descr="The ART of HOUSEKEEPING | By Silvia Kirkland Ze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986" y="2593171"/>
            <a:ext cx="5364884" cy="328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027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42109" y="833643"/>
            <a:ext cx="104740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Summary and Conclusion- Laws &amp; Regulations</a:t>
            </a:r>
          </a:p>
        </p:txBody>
      </p:sp>
      <p:sp>
        <p:nvSpPr>
          <p:cNvPr id="3" name="Rectangle 2"/>
          <p:cNvSpPr/>
          <p:nvPr/>
        </p:nvSpPr>
        <p:spPr>
          <a:xfrm>
            <a:off x="734291" y="1202975"/>
            <a:ext cx="425334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Key Points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Proper cleaning and disinfection techniques are essential for maintaining a safe and healthy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use of personal protective equipment (PPE) is crucial to protect oneself from potential hazards.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Understanding and following proper lifting and ergonomics techniques can prevent injuries.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Knowledge of emergency procedures and protocols is vital in ensuring the safety of both employees and guests.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 communication and teamwork are essential for the successful implementation of health and safety practices.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167745" y="1202975"/>
            <a:ext cx="62484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/>
              <a:t>Laws &amp; Regulations: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Health and Safety at Work etc. Act 1974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Management of Health and Safety at Work Regulations 1999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Food Safety Act 1990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Workplace (Health, Safety and Welfare) Regulations 1992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Manual Handling Operations Regulations 1992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Personal Protective Equipment at Work Regulations 1992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Control of Substances Hazardous to Health Regulations 2002 (</a:t>
            </a:r>
            <a:r>
              <a:rPr lang="en-US" dirty="0" err="1"/>
              <a:t>COSHH</a:t>
            </a:r>
            <a:r>
              <a:rPr lang="en-US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Reporting of Injuries, Diseases and Dangerous Occurrences Regulations 2013 (</a:t>
            </a:r>
            <a:r>
              <a:rPr lang="en-US" dirty="0" err="1"/>
              <a:t>RIDDOR</a:t>
            </a:r>
            <a:r>
              <a:rPr lang="en-US" dirty="0"/>
              <a:t>)</a:t>
            </a:r>
          </a:p>
        </p:txBody>
      </p:sp>
      <p:sp>
        <p:nvSpPr>
          <p:cNvPr id="5" name="Rectangle 4"/>
          <p:cNvSpPr/>
          <p:nvPr/>
        </p:nvSpPr>
        <p:spPr>
          <a:xfrm>
            <a:off x="5167745" y="4242045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2400" b="1" dirty="0"/>
              <a:t>Conclusion:</a:t>
            </a:r>
          </a:p>
          <a:p>
            <a:pPr algn="just"/>
            <a:r>
              <a:rPr lang="en-US" dirty="0"/>
              <a:t>By implementing these health and safety practices, we can create a clean and safe environment for both our employees and guests. Together, we can ensure the well-being of everyone and provide the best possible experience for our guests.</a:t>
            </a:r>
          </a:p>
        </p:txBody>
      </p:sp>
    </p:spTree>
    <p:extLst>
      <p:ext uri="{BB962C8B-B14F-4D97-AF65-F5344CB8AC3E}">
        <p14:creationId xmlns:p14="http://schemas.microsoft.com/office/powerpoint/2010/main" val="2814589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51163" y="737075"/>
            <a:ext cx="10848109" cy="63863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700" b="1" dirty="0" smtClean="0"/>
              <a:t>REFERENCES:</a:t>
            </a:r>
            <a:endParaRPr lang="en-US" sz="1700" b="1" dirty="0" smtClean="0"/>
          </a:p>
          <a:p>
            <a:r>
              <a:rPr lang="en-US" dirty="0"/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Brown, S. (2019). Effective Cleaning Techniques for Housekeeping. Facilities Management Magazine, 12(4), 32-45.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Clark, K. (2012). The Impact of Housekeeping on Hotel Reputation. Journal of Service Excellence, 15(4), 95-112.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Davis, M. (2018). Health and Safety Guidelines for Housekeeping Staff. Occupational Safety and Health Review, 15(1), 73-92.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Garcia, E. (2015). Effective Communication in Housekeeping. International Journal of Communication Studies, 8(4), 112-129.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Johnson, A. (2020). The Importance of Cleaning and Sanitizing in the Hospitality Industry. International Journal of Hospitality and Tourism Management, 18(3), 87-104.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Lee, H. (2014). Ergonomic Considerations in Housekeeping. Journal of Ergonomics, 18(1), 23-40.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Martinez, C. (2013). The Role of Housekeeping in Guest Satisfaction. Journal of Hospitality and Tourism Research, 22(3), 67-84.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 err="1"/>
              <a:t>Midlab</a:t>
            </a:r>
            <a:r>
              <a:rPr lang="en-US" sz="1700" dirty="0"/>
              <a:t>, Inc. (2019). </a:t>
            </a:r>
            <a:r>
              <a:rPr lang="en-US" sz="1700" i="1" dirty="0"/>
              <a:t>Storing &amp; Handling Cleaning Chemicals: What You Need to Know</a:t>
            </a:r>
            <a:r>
              <a:rPr lang="en-US" sz="1700" dirty="0"/>
              <a:t>. [online] Available at: </a:t>
            </a:r>
            <a:r>
              <a:rPr lang="en-US" sz="1700" u="sng" dirty="0">
                <a:hlinkClick r:id="rId2"/>
              </a:rPr>
              <a:t>https://www.midlab.com/06/storing-handling-cleaning-chemicals/</a:t>
            </a:r>
            <a:r>
              <a:rPr lang="en-US" sz="1700" dirty="0"/>
              <a:t>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 err="1"/>
              <a:t>Preno</a:t>
            </a:r>
            <a:r>
              <a:rPr lang="en-US" sz="1700" dirty="0"/>
              <a:t> (</a:t>
            </a:r>
            <a:r>
              <a:rPr lang="en-US" sz="1700" dirty="0" err="1"/>
              <a:t>n.d.</a:t>
            </a:r>
            <a:r>
              <a:rPr lang="en-US" sz="1700" dirty="0"/>
              <a:t>). </a:t>
            </a:r>
            <a:r>
              <a:rPr lang="en-US" sz="1700" i="1" dirty="0"/>
              <a:t>Hotel Housekeeping: Tips &amp; Tricks for Cleaning Hotel Rooms</a:t>
            </a:r>
            <a:r>
              <a:rPr lang="en-US" sz="1700" dirty="0"/>
              <a:t>. [online] https://prenohq.com/. Available at: https://prenohq.com/blog/hotel-housekeeping-tips-tricks-for-cleaning-hotel-rooms/.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Smith, J. (2021). Housekeeping Best Practices. Journal of Hospitality Management, 25(2), 45-62.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Thompson, R. (2016). Green Cleaning Practices for Housekeeping. Environmental Sustainability Journal, 10(3), 82-99.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700" dirty="0"/>
              <a:t>Wilson, L. (2017). Preventing Workplace Injuries in Housekeeping. Journal of Occupational Health and Safety, 20(2), 55-72.</a:t>
            </a:r>
          </a:p>
          <a:p>
            <a:r>
              <a:rPr lang="en-US" sz="1700" dirty="0" smtClean="0"/>
              <a:t>‌</a:t>
            </a: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7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97388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281</TotalTime>
  <Words>1407</Words>
  <Application>Microsoft Office PowerPoint</Application>
  <PresentationFormat>Widescreen</PresentationFormat>
  <Paragraphs>116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Cambria</vt:lpstr>
      <vt:lpstr>Garamond</vt:lpstr>
      <vt:lpstr>Riposte-Regular</vt:lpstr>
      <vt:lpstr>Roboto</vt:lpstr>
      <vt:lpstr>Organic</vt:lpstr>
      <vt:lpstr>PowerPoint Presentation</vt:lpstr>
      <vt:lpstr>Introduction</vt:lpstr>
      <vt:lpstr>Overview of Health and Safety Guide</vt:lpstr>
      <vt:lpstr>PowerPoint Presentation</vt:lpstr>
      <vt:lpstr>PowerPoint Presentation</vt:lpstr>
      <vt:lpstr>PowerPoint Presentation</vt:lpstr>
      <vt:lpstr>PowerPoint Presentation</vt:lpstr>
      <vt:lpstr>Step by Step guide to cleaning the room in a hotel. Follow “Triple S” (Strip-Sanitize-Set up) system to remember the routine.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The Professionalz Ltd</dc:creator>
  <cp:lastModifiedBy>The Professionalz Ltd</cp:lastModifiedBy>
  <cp:revision>37</cp:revision>
  <dcterms:created xsi:type="dcterms:W3CDTF">2024-02-16T17:09:13Z</dcterms:created>
  <dcterms:modified xsi:type="dcterms:W3CDTF">2024-02-21T21:32:44Z</dcterms:modified>
</cp:coreProperties>
</file>