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7" r:id="rId2"/>
    <p:sldId id="258" r:id="rId3"/>
    <p:sldId id="259" r:id="rId4"/>
    <p:sldId id="260" r:id="rId5"/>
    <p:sldId id="263" r:id="rId6"/>
    <p:sldId id="264" r:id="rId7"/>
    <p:sldId id="265" r:id="rId8"/>
    <p:sldId id="266" r:id="rId9"/>
    <p:sldId id="267" r:id="rId10"/>
    <p:sldId id="261" r:id="rId11"/>
    <p:sldId id="268" r:id="rId12"/>
    <p:sldId id="269" r:id="rId13"/>
    <p:sldId id="270" r:id="rId14"/>
    <p:sldId id="271" r:id="rId15"/>
    <p:sldId id="272" r:id="rId16"/>
    <p:sldId id="273" r:id="rId17"/>
    <p:sldId id="274" r:id="rId18"/>
    <p:sldId id="275" r:id="rId19"/>
    <p:sldId id="276" r:id="rId20"/>
    <p:sldId id="26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1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e Hodinescu (2437120)" userId="c5660dd1-2a29-4199-8685-2b4328e47abc" providerId="ADAL" clId="{1D036BA0-3639-3D0E-8497-503E5E9C715A}"/>
    <pc:docChg chg="modSld">
      <pc:chgData name="Vasile Hodinescu (2437120)" userId="c5660dd1-2a29-4199-8685-2b4328e47abc" providerId="ADAL" clId="{1D036BA0-3639-3D0E-8497-503E5E9C715A}" dt="2026-04-19T16:41:23.507" v="2" actId="22"/>
      <pc:docMkLst>
        <pc:docMk/>
      </pc:docMkLst>
      <pc:sldChg chg="modSp mod">
        <pc:chgData name="Vasile Hodinescu (2437120)" userId="c5660dd1-2a29-4199-8685-2b4328e47abc" providerId="ADAL" clId="{1D036BA0-3639-3D0E-8497-503E5E9C715A}" dt="2026-04-19T16:41:23.507" v="2" actId="22"/>
        <pc:sldMkLst>
          <pc:docMk/>
          <pc:sldMk cId="3491446529" sldId="262"/>
        </pc:sldMkLst>
        <pc:spChg chg="mod">
          <ac:chgData name="Vasile Hodinescu (2437120)" userId="c5660dd1-2a29-4199-8685-2b4328e47abc" providerId="ADAL" clId="{1D036BA0-3639-3D0E-8497-503E5E9C715A}" dt="2026-04-19T16:41:23.507" v="2" actId="22"/>
          <ac:spMkLst>
            <pc:docMk/>
            <pc:sldMk cId="3491446529" sldId="262"/>
            <ac:spMk id="3" creationId="{DE7A8275-E5E1-AEBE-3535-C625C89E4E2D}"/>
          </ac:spMkLst>
        </pc:spChg>
      </pc:sldChg>
      <pc:sldChg chg="modSp mod">
        <pc:chgData name="Vasile Hodinescu (2437120)" userId="c5660dd1-2a29-4199-8685-2b4328e47abc" providerId="ADAL" clId="{1D036BA0-3639-3D0E-8497-503E5E9C715A}" dt="2026-04-19T16:37:56.539" v="0" actId="20577"/>
        <pc:sldMkLst>
          <pc:docMk/>
          <pc:sldMk cId="596144007" sldId="264"/>
        </pc:sldMkLst>
        <pc:spChg chg="mod">
          <ac:chgData name="Vasile Hodinescu (2437120)" userId="c5660dd1-2a29-4199-8685-2b4328e47abc" providerId="ADAL" clId="{1D036BA0-3639-3D0E-8497-503E5E9C715A}" dt="2026-04-19T16:37:56.539" v="0" actId="20577"/>
          <ac:spMkLst>
            <pc:docMk/>
            <pc:sldMk cId="596144007" sldId="264"/>
            <ac:spMk id="3" creationId="{D4570AB1-1C42-1A6F-9165-29B5AC84055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A0D7B6-1631-416C-A1A8-09E2933F8239}" type="doc">
      <dgm:prSet loTypeId="urn:microsoft.com/office/officeart/2005/8/layout/orgChart1" loCatId="hierarchy" qsTypeId="urn:microsoft.com/office/officeart/2005/8/quickstyle/simple3" qsCatId="simple" csTypeId="urn:microsoft.com/office/officeart/2005/8/colors/accent1_2" csCatId="accent1" phldr="1"/>
      <dgm:spPr/>
      <dgm:t>
        <a:bodyPr/>
        <a:lstStyle/>
        <a:p>
          <a:endParaRPr lang="en-GB"/>
        </a:p>
      </dgm:t>
    </dgm:pt>
    <dgm:pt modelId="{EA2D6A4C-6F0D-4FD0-B575-A6A02BEAD0E0}">
      <dgm:prSet phldrT="[Text]" custT="1"/>
      <dgm:spPr/>
      <dgm:t>
        <a:bodyPr/>
        <a:lstStyle/>
        <a:p>
          <a:r>
            <a:rPr lang="en-GB" sz="2000" dirty="0">
              <a:latin typeface="Arial" panose="020B0604020202020204" pitchFamily="34" charset="0"/>
              <a:cs typeface="Arial" panose="020B0604020202020204" pitchFamily="34" charset="0"/>
            </a:rPr>
            <a:t>Owner/Director</a:t>
          </a:r>
          <a:endParaRPr lang="en-GB" sz="2800" dirty="0">
            <a:latin typeface="Arial" panose="020B0604020202020204" pitchFamily="34" charset="0"/>
            <a:cs typeface="Arial" panose="020B0604020202020204" pitchFamily="34" charset="0"/>
          </a:endParaRPr>
        </a:p>
      </dgm:t>
    </dgm:pt>
    <dgm:pt modelId="{95BABB45-BA36-4F42-964D-5451BCF54A96}" type="parTrans" cxnId="{16FBFD0C-BF90-45F5-97B5-9FFAD4C4510C}">
      <dgm:prSet/>
      <dgm:spPr/>
      <dgm:t>
        <a:bodyPr/>
        <a:lstStyle/>
        <a:p>
          <a:endParaRPr lang="en-GB"/>
        </a:p>
      </dgm:t>
    </dgm:pt>
    <dgm:pt modelId="{E886C597-49E8-49C9-8B3B-2C5AAB96751E}" type="sibTrans" cxnId="{16FBFD0C-BF90-45F5-97B5-9FFAD4C4510C}">
      <dgm:prSet/>
      <dgm:spPr/>
      <dgm:t>
        <a:bodyPr/>
        <a:lstStyle/>
        <a:p>
          <a:endParaRPr lang="en-GB"/>
        </a:p>
      </dgm:t>
    </dgm:pt>
    <dgm:pt modelId="{2E9C5F6E-445F-4043-A7E3-B204079ADB0A}" type="asst">
      <dgm:prSet phldrT="[Text]" custT="1"/>
      <dgm:spPr/>
      <dgm:t>
        <a:bodyPr/>
        <a:lstStyle/>
        <a:p>
          <a:r>
            <a:rPr lang="en-GB" sz="2000" dirty="0">
              <a:latin typeface="Arial" panose="020B0604020202020204" pitchFamily="34" charset="0"/>
              <a:cs typeface="Arial" panose="020B0604020202020204" pitchFamily="34" charset="0"/>
            </a:rPr>
            <a:t>Floor Manager </a:t>
          </a:r>
        </a:p>
      </dgm:t>
    </dgm:pt>
    <dgm:pt modelId="{FC6F3883-2696-4B94-BB77-AAAC55F65384}" type="parTrans" cxnId="{92B87109-1E6D-4B31-ACE4-4C2885BD1E1D}">
      <dgm:prSet/>
      <dgm:spPr/>
      <dgm:t>
        <a:bodyPr/>
        <a:lstStyle/>
        <a:p>
          <a:endParaRPr lang="en-GB"/>
        </a:p>
      </dgm:t>
    </dgm:pt>
    <dgm:pt modelId="{AD85371E-3348-4EE6-B85E-9679D3DA3402}" type="sibTrans" cxnId="{92B87109-1E6D-4B31-ACE4-4C2885BD1E1D}">
      <dgm:prSet/>
      <dgm:spPr/>
      <dgm:t>
        <a:bodyPr/>
        <a:lstStyle/>
        <a:p>
          <a:endParaRPr lang="en-GB"/>
        </a:p>
      </dgm:t>
    </dgm:pt>
    <dgm:pt modelId="{FE208062-340F-4855-96FC-732610AE969C}">
      <dgm:prSet phldrT="[Text]" custT="1"/>
      <dgm:spPr/>
      <dgm:t>
        <a:bodyPr/>
        <a:lstStyle/>
        <a:p>
          <a:r>
            <a:rPr lang="en-GB" sz="2000" dirty="0">
              <a:latin typeface="Arial" panose="020B0604020202020204" pitchFamily="34" charset="0"/>
              <a:cs typeface="Arial" panose="020B0604020202020204" pitchFamily="34" charset="0"/>
            </a:rPr>
            <a:t>Cashier/Floor worker</a:t>
          </a:r>
        </a:p>
      </dgm:t>
    </dgm:pt>
    <dgm:pt modelId="{D0F3FCE7-4800-4714-BB71-796B14F851E1}" type="parTrans" cxnId="{BE8F96D9-FA29-49C2-97C5-0319EE46309A}">
      <dgm:prSet/>
      <dgm:spPr/>
      <dgm:t>
        <a:bodyPr/>
        <a:lstStyle/>
        <a:p>
          <a:endParaRPr lang="en-GB"/>
        </a:p>
      </dgm:t>
    </dgm:pt>
    <dgm:pt modelId="{CA5C8711-9BD2-4C4D-96D7-17E7F3B36F99}" type="sibTrans" cxnId="{BE8F96D9-FA29-49C2-97C5-0319EE46309A}">
      <dgm:prSet/>
      <dgm:spPr/>
      <dgm:t>
        <a:bodyPr/>
        <a:lstStyle/>
        <a:p>
          <a:endParaRPr lang="en-GB"/>
        </a:p>
      </dgm:t>
    </dgm:pt>
    <dgm:pt modelId="{1DE0E7E1-50C0-47D0-A875-D99D69E11B86}">
      <dgm:prSet phldrT="[Text]"/>
      <dgm:spPr/>
      <dgm:t>
        <a:bodyPr/>
        <a:lstStyle/>
        <a:p>
          <a:r>
            <a:rPr lang="en-GB" dirty="0">
              <a:latin typeface="Arial" panose="020B0604020202020204" pitchFamily="34" charset="0"/>
              <a:cs typeface="Arial" panose="020B0604020202020204" pitchFamily="34" charset="0"/>
            </a:rPr>
            <a:t>Cashier/Floor worker</a:t>
          </a:r>
          <a:endParaRPr lang="en-GB" dirty="0"/>
        </a:p>
      </dgm:t>
    </dgm:pt>
    <dgm:pt modelId="{274AD036-47DE-4668-AFDE-7DF7FE116B79}" type="sibTrans" cxnId="{B311B7F0-BA60-4BC4-A179-52ABCCD22573}">
      <dgm:prSet/>
      <dgm:spPr/>
      <dgm:t>
        <a:bodyPr/>
        <a:lstStyle/>
        <a:p>
          <a:endParaRPr lang="en-GB"/>
        </a:p>
      </dgm:t>
    </dgm:pt>
    <dgm:pt modelId="{FF34E1A0-D34E-41B2-A1F7-E34808EE3CFC}" type="parTrans" cxnId="{B311B7F0-BA60-4BC4-A179-52ABCCD22573}">
      <dgm:prSet/>
      <dgm:spPr/>
      <dgm:t>
        <a:bodyPr/>
        <a:lstStyle/>
        <a:p>
          <a:endParaRPr lang="en-GB"/>
        </a:p>
      </dgm:t>
    </dgm:pt>
    <dgm:pt modelId="{A2164381-B4D2-4A31-97B5-6B15A52C7215}" type="pres">
      <dgm:prSet presAssocID="{D2A0D7B6-1631-416C-A1A8-09E2933F8239}" presName="hierChild1" presStyleCnt="0">
        <dgm:presLayoutVars>
          <dgm:orgChart val="1"/>
          <dgm:chPref val="1"/>
          <dgm:dir/>
          <dgm:animOne val="branch"/>
          <dgm:animLvl val="lvl"/>
          <dgm:resizeHandles/>
        </dgm:presLayoutVars>
      </dgm:prSet>
      <dgm:spPr/>
    </dgm:pt>
    <dgm:pt modelId="{3D2D7946-528A-4B98-8EFF-34733C4B3F0B}" type="pres">
      <dgm:prSet presAssocID="{EA2D6A4C-6F0D-4FD0-B575-A6A02BEAD0E0}" presName="hierRoot1" presStyleCnt="0">
        <dgm:presLayoutVars>
          <dgm:hierBranch val="init"/>
        </dgm:presLayoutVars>
      </dgm:prSet>
      <dgm:spPr/>
    </dgm:pt>
    <dgm:pt modelId="{9B4F9014-61CC-4F11-A139-82D1E11DDFDD}" type="pres">
      <dgm:prSet presAssocID="{EA2D6A4C-6F0D-4FD0-B575-A6A02BEAD0E0}" presName="rootComposite1" presStyleCnt="0"/>
      <dgm:spPr/>
    </dgm:pt>
    <dgm:pt modelId="{DA59D5BB-8C80-4ABC-9517-814861C0EFBD}" type="pres">
      <dgm:prSet presAssocID="{EA2D6A4C-6F0D-4FD0-B575-A6A02BEAD0E0}" presName="rootText1" presStyleLbl="node0" presStyleIdx="0" presStyleCnt="1" custScaleX="167093">
        <dgm:presLayoutVars>
          <dgm:chPref val="3"/>
        </dgm:presLayoutVars>
      </dgm:prSet>
      <dgm:spPr/>
    </dgm:pt>
    <dgm:pt modelId="{4A0B5EF8-BA18-456C-B692-D3A9EEBF6469}" type="pres">
      <dgm:prSet presAssocID="{EA2D6A4C-6F0D-4FD0-B575-A6A02BEAD0E0}" presName="rootConnector1" presStyleLbl="node1" presStyleIdx="0" presStyleCnt="0"/>
      <dgm:spPr/>
    </dgm:pt>
    <dgm:pt modelId="{35B611CF-FA14-401B-B28D-2CD2D6D3094E}" type="pres">
      <dgm:prSet presAssocID="{EA2D6A4C-6F0D-4FD0-B575-A6A02BEAD0E0}" presName="hierChild2" presStyleCnt="0"/>
      <dgm:spPr/>
    </dgm:pt>
    <dgm:pt modelId="{7883D488-42FD-42FE-8505-40C1598F09D0}" type="pres">
      <dgm:prSet presAssocID="{D0F3FCE7-4800-4714-BB71-796B14F851E1}" presName="Name37" presStyleLbl="parChTrans1D2" presStyleIdx="0" presStyleCnt="3"/>
      <dgm:spPr/>
    </dgm:pt>
    <dgm:pt modelId="{765CCDA7-08E5-4561-9815-EECBF9E651A8}" type="pres">
      <dgm:prSet presAssocID="{FE208062-340F-4855-96FC-732610AE969C}" presName="hierRoot2" presStyleCnt="0">
        <dgm:presLayoutVars>
          <dgm:hierBranch val="init"/>
        </dgm:presLayoutVars>
      </dgm:prSet>
      <dgm:spPr/>
    </dgm:pt>
    <dgm:pt modelId="{DA523FCF-CADC-46EC-8770-52CD59807F47}" type="pres">
      <dgm:prSet presAssocID="{FE208062-340F-4855-96FC-732610AE969C}" presName="rootComposite" presStyleCnt="0"/>
      <dgm:spPr/>
    </dgm:pt>
    <dgm:pt modelId="{EBBD00E1-B3E8-407C-ABFD-C3597E0229DA}" type="pres">
      <dgm:prSet presAssocID="{FE208062-340F-4855-96FC-732610AE969C}" presName="rootText" presStyleLbl="node2" presStyleIdx="0" presStyleCnt="2" custScaleX="149074">
        <dgm:presLayoutVars>
          <dgm:chPref val="3"/>
        </dgm:presLayoutVars>
      </dgm:prSet>
      <dgm:spPr/>
    </dgm:pt>
    <dgm:pt modelId="{2F8EDCB1-4032-436A-890A-D7F2AF7D3C44}" type="pres">
      <dgm:prSet presAssocID="{FE208062-340F-4855-96FC-732610AE969C}" presName="rootConnector" presStyleLbl="node2" presStyleIdx="0" presStyleCnt="2"/>
      <dgm:spPr/>
    </dgm:pt>
    <dgm:pt modelId="{5BBBB8C8-AC6C-4D62-9CD6-A4B702177274}" type="pres">
      <dgm:prSet presAssocID="{FE208062-340F-4855-96FC-732610AE969C}" presName="hierChild4" presStyleCnt="0"/>
      <dgm:spPr/>
    </dgm:pt>
    <dgm:pt modelId="{021ACA29-FA1E-4E23-97BD-17215224E78E}" type="pres">
      <dgm:prSet presAssocID="{FE208062-340F-4855-96FC-732610AE969C}" presName="hierChild5" presStyleCnt="0"/>
      <dgm:spPr/>
    </dgm:pt>
    <dgm:pt modelId="{1574E04D-C433-4714-B87D-744DFA4A8B35}" type="pres">
      <dgm:prSet presAssocID="{FF34E1A0-D34E-41B2-A1F7-E34808EE3CFC}" presName="Name37" presStyleLbl="parChTrans1D2" presStyleIdx="1" presStyleCnt="3"/>
      <dgm:spPr/>
    </dgm:pt>
    <dgm:pt modelId="{0620FFB6-8F07-406C-BF50-6CE2098E655B}" type="pres">
      <dgm:prSet presAssocID="{1DE0E7E1-50C0-47D0-A875-D99D69E11B86}" presName="hierRoot2" presStyleCnt="0">
        <dgm:presLayoutVars>
          <dgm:hierBranch/>
        </dgm:presLayoutVars>
      </dgm:prSet>
      <dgm:spPr/>
    </dgm:pt>
    <dgm:pt modelId="{D1A1F8FE-B05B-4808-AAD0-9AF4ECE107D5}" type="pres">
      <dgm:prSet presAssocID="{1DE0E7E1-50C0-47D0-A875-D99D69E11B86}" presName="rootComposite" presStyleCnt="0"/>
      <dgm:spPr/>
    </dgm:pt>
    <dgm:pt modelId="{50136C7B-ADC1-407F-A573-3F71B267D400}" type="pres">
      <dgm:prSet presAssocID="{1DE0E7E1-50C0-47D0-A875-D99D69E11B86}" presName="rootText" presStyleLbl="node2" presStyleIdx="1" presStyleCnt="2" custScaleX="149074">
        <dgm:presLayoutVars>
          <dgm:chPref val="3"/>
        </dgm:presLayoutVars>
      </dgm:prSet>
      <dgm:spPr/>
    </dgm:pt>
    <dgm:pt modelId="{5C406B2A-C470-42C9-8DA6-28334E037BD0}" type="pres">
      <dgm:prSet presAssocID="{1DE0E7E1-50C0-47D0-A875-D99D69E11B86}" presName="rootConnector" presStyleLbl="node2" presStyleIdx="1" presStyleCnt="2"/>
      <dgm:spPr/>
    </dgm:pt>
    <dgm:pt modelId="{805E7DC8-1669-4532-8520-4EA893197F51}" type="pres">
      <dgm:prSet presAssocID="{1DE0E7E1-50C0-47D0-A875-D99D69E11B86}" presName="hierChild4" presStyleCnt="0"/>
      <dgm:spPr/>
    </dgm:pt>
    <dgm:pt modelId="{F4C79520-18F1-40CA-973D-F0A83AA95EA0}" type="pres">
      <dgm:prSet presAssocID="{1DE0E7E1-50C0-47D0-A875-D99D69E11B86}" presName="hierChild5" presStyleCnt="0"/>
      <dgm:spPr/>
    </dgm:pt>
    <dgm:pt modelId="{471E617A-70C4-4CEE-AB3F-834D12F869EE}" type="pres">
      <dgm:prSet presAssocID="{EA2D6A4C-6F0D-4FD0-B575-A6A02BEAD0E0}" presName="hierChild3" presStyleCnt="0"/>
      <dgm:spPr/>
    </dgm:pt>
    <dgm:pt modelId="{0BBF359D-06CD-4C0F-B015-6BE71CC9FF15}" type="pres">
      <dgm:prSet presAssocID="{FC6F3883-2696-4B94-BB77-AAAC55F65384}" presName="Name111" presStyleLbl="parChTrans1D2" presStyleIdx="2" presStyleCnt="3"/>
      <dgm:spPr/>
    </dgm:pt>
    <dgm:pt modelId="{503259A8-677A-4503-82FE-AD3FECB06632}" type="pres">
      <dgm:prSet presAssocID="{2E9C5F6E-445F-4043-A7E3-B204079ADB0A}" presName="hierRoot3" presStyleCnt="0">
        <dgm:presLayoutVars>
          <dgm:hierBranch val="init"/>
        </dgm:presLayoutVars>
      </dgm:prSet>
      <dgm:spPr/>
    </dgm:pt>
    <dgm:pt modelId="{BE296094-DF73-4AD6-8190-454F79394396}" type="pres">
      <dgm:prSet presAssocID="{2E9C5F6E-445F-4043-A7E3-B204079ADB0A}" presName="rootComposite3" presStyleCnt="0"/>
      <dgm:spPr/>
    </dgm:pt>
    <dgm:pt modelId="{281127AE-2A07-4EB5-87E1-308DD123C58F}" type="pres">
      <dgm:prSet presAssocID="{2E9C5F6E-445F-4043-A7E3-B204079ADB0A}" presName="rootText3" presStyleLbl="asst1" presStyleIdx="0" presStyleCnt="1" custScaleX="135454" custLinFactNeighborX="-12787">
        <dgm:presLayoutVars>
          <dgm:chPref val="3"/>
        </dgm:presLayoutVars>
      </dgm:prSet>
      <dgm:spPr/>
    </dgm:pt>
    <dgm:pt modelId="{AD8B9106-4F4D-4139-BBB0-C0C81EC6FA19}" type="pres">
      <dgm:prSet presAssocID="{2E9C5F6E-445F-4043-A7E3-B204079ADB0A}" presName="rootConnector3" presStyleLbl="asst1" presStyleIdx="0" presStyleCnt="1"/>
      <dgm:spPr/>
    </dgm:pt>
    <dgm:pt modelId="{6ACF9FAC-F0D5-46AA-A8EE-A34E3CFE23E4}" type="pres">
      <dgm:prSet presAssocID="{2E9C5F6E-445F-4043-A7E3-B204079ADB0A}" presName="hierChild6" presStyleCnt="0"/>
      <dgm:spPr/>
    </dgm:pt>
    <dgm:pt modelId="{217596BF-117B-48E1-AEF2-B3646719F100}" type="pres">
      <dgm:prSet presAssocID="{2E9C5F6E-445F-4043-A7E3-B204079ADB0A}" presName="hierChild7" presStyleCnt="0"/>
      <dgm:spPr/>
    </dgm:pt>
  </dgm:ptLst>
  <dgm:cxnLst>
    <dgm:cxn modelId="{92B87109-1E6D-4B31-ACE4-4C2885BD1E1D}" srcId="{EA2D6A4C-6F0D-4FD0-B575-A6A02BEAD0E0}" destId="{2E9C5F6E-445F-4043-A7E3-B204079ADB0A}" srcOrd="0" destOrd="0" parTransId="{FC6F3883-2696-4B94-BB77-AAAC55F65384}" sibTransId="{AD85371E-3348-4EE6-B85E-9679D3DA3402}"/>
    <dgm:cxn modelId="{CA809309-47CF-4DA7-9D7B-6D7E5B97324B}" type="presOf" srcId="{FC6F3883-2696-4B94-BB77-AAAC55F65384}" destId="{0BBF359D-06CD-4C0F-B015-6BE71CC9FF15}" srcOrd="0" destOrd="0" presId="urn:microsoft.com/office/officeart/2005/8/layout/orgChart1"/>
    <dgm:cxn modelId="{16FBFD0C-BF90-45F5-97B5-9FFAD4C4510C}" srcId="{D2A0D7B6-1631-416C-A1A8-09E2933F8239}" destId="{EA2D6A4C-6F0D-4FD0-B575-A6A02BEAD0E0}" srcOrd="0" destOrd="0" parTransId="{95BABB45-BA36-4F42-964D-5451BCF54A96}" sibTransId="{E886C597-49E8-49C9-8B3B-2C5AAB96751E}"/>
    <dgm:cxn modelId="{392C4212-BA4F-4320-94CD-B095C0DE7B8E}" type="presOf" srcId="{D2A0D7B6-1631-416C-A1A8-09E2933F8239}" destId="{A2164381-B4D2-4A31-97B5-6B15A52C7215}" srcOrd="0" destOrd="0" presId="urn:microsoft.com/office/officeart/2005/8/layout/orgChart1"/>
    <dgm:cxn modelId="{7419042F-567A-4EC7-80C0-4B0D6796715D}" type="presOf" srcId="{D0F3FCE7-4800-4714-BB71-796B14F851E1}" destId="{7883D488-42FD-42FE-8505-40C1598F09D0}" srcOrd="0" destOrd="0" presId="urn:microsoft.com/office/officeart/2005/8/layout/orgChart1"/>
    <dgm:cxn modelId="{E577FF48-CE71-4A09-9D0B-0E2D0EDDEE12}" type="presOf" srcId="{EA2D6A4C-6F0D-4FD0-B575-A6A02BEAD0E0}" destId="{4A0B5EF8-BA18-456C-B692-D3A9EEBF6469}" srcOrd="1" destOrd="0" presId="urn:microsoft.com/office/officeart/2005/8/layout/orgChart1"/>
    <dgm:cxn modelId="{FB8F1D7B-A623-40D1-B812-331052158770}" type="presOf" srcId="{EA2D6A4C-6F0D-4FD0-B575-A6A02BEAD0E0}" destId="{DA59D5BB-8C80-4ABC-9517-814861C0EFBD}" srcOrd="0" destOrd="0" presId="urn:microsoft.com/office/officeart/2005/8/layout/orgChart1"/>
    <dgm:cxn modelId="{AC02817C-32C8-4526-8B62-D1766EED8982}" type="presOf" srcId="{2E9C5F6E-445F-4043-A7E3-B204079ADB0A}" destId="{281127AE-2A07-4EB5-87E1-308DD123C58F}" srcOrd="0" destOrd="0" presId="urn:microsoft.com/office/officeart/2005/8/layout/orgChart1"/>
    <dgm:cxn modelId="{F2364981-0820-430E-8CFD-772C8C5B9A36}" type="presOf" srcId="{1DE0E7E1-50C0-47D0-A875-D99D69E11B86}" destId="{50136C7B-ADC1-407F-A573-3F71B267D400}" srcOrd="0" destOrd="0" presId="urn:microsoft.com/office/officeart/2005/8/layout/orgChart1"/>
    <dgm:cxn modelId="{21F96CBC-D22F-4BD6-9704-F717E321CAD4}" type="presOf" srcId="{FE208062-340F-4855-96FC-732610AE969C}" destId="{2F8EDCB1-4032-436A-890A-D7F2AF7D3C44}" srcOrd="1" destOrd="0" presId="urn:microsoft.com/office/officeart/2005/8/layout/orgChart1"/>
    <dgm:cxn modelId="{C485EAC2-FE59-42B6-90A4-CD0152D4CA56}" type="presOf" srcId="{FE208062-340F-4855-96FC-732610AE969C}" destId="{EBBD00E1-B3E8-407C-ABFD-C3597E0229DA}" srcOrd="0" destOrd="0" presId="urn:microsoft.com/office/officeart/2005/8/layout/orgChart1"/>
    <dgm:cxn modelId="{BE8F96D9-FA29-49C2-97C5-0319EE46309A}" srcId="{EA2D6A4C-6F0D-4FD0-B575-A6A02BEAD0E0}" destId="{FE208062-340F-4855-96FC-732610AE969C}" srcOrd="1" destOrd="0" parTransId="{D0F3FCE7-4800-4714-BB71-796B14F851E1}" sibTransId="{CA5C8711-9BD2-4C4D-96D7-17E7F3B36F99}"/>
    <dgm:cxn modelId="{56E337EF-8C64-4120-A194-8EF7BE0D10B5}" type="presOf" srcId="{FF34E1A0-D34E-41B2-A1F7-E34808EE3CFC}" destId="{1574E04D-C433-4714-B87D-744DFA4A8B35}" srcOrd="0" destOrd="0" presId="urn:microsoft.com/office/officeart/2005/8/layout/orgChart1"/>
    <dgm:cxn modelId="{B311B7F0-BA60-4BC4-A179-52ABCCD22573}" srcId="{EA2D6A4C-6F0D-4FD0-B575-A6A02BEAD0E0}" destId="{1DE0E7E1-50C0-47D0-A875-D99D69E11B86}" srcOrd="2" destOrd="0" parTransId="{FF34E1A0-D34E-41B2-A1F7-E34808EE3CFC}" sibTransId="{274AD036-47DE-4668-AFDE-7DF7FE116B79}"/>
    <dgm:cxn modelId="{245030F9-20D4-4FD0-B5CB-D36ED91338F1}" type="presOf" srcId="{2E9C5F6E-445F-4043-A7E3-B204079ADB0A}" destId="{AD8B9106-4F4D-4139-BBB0-C0C81EC6FA19}" srcOrd="1" destOrd="0" presId="urn:microsoft.com/office/officeart/2005/8/layout/orgChart1"/>
    <dgm:cxn modelId="{229E8AFD-9D8F-4476-8A2C-4758D88E54AB}" type="presOf" srcId="{1DE0E7E1-50C0-47D0-A875-D99D69E11B86}" destId="{5C406B2A-C470-42C9-8DA6-28334E037BD0}" srcOrd="1" destOrd="0" presId="urn:microsoft.com/office/officeart/2005/8/layout/orgChart1"/>
    <dgm:cxn modelId="{80D32B00-0DBD-4E12-B6CC-6EEA986A97CF}" type="presParOf" srcId="{A2164381-B4D2-4A31-97B5-6B15A52C7215}" destId="{3D2D7946-528A-4B98-8EFF-34733C4B3F0B}" srcOrd="0" destOrd="0" presId="urn:microsoft.com/office/officeart/2005/8/layout/orgChart1"/>
    <dgm:cxn modelId="{E5622E47-50BC-4024-AC6A-89A72847C3FE}" type="presParOf" srcId="{3D2D7946-528A-4B98-8EFF-34733C4B3F0B}" destId="{9B4F9014-61CC-4F11-A139-82D1E11DDFDD}" srcOrd="0" destOrd="0" presId="urn:microsoft.com/office/officeart/2005/8/layout/orgChart1"/>
    <dgm:cxn modelId="{40BEEC99-4786-4D07-9427-D2E517219E92}" type="presParOf" srcId="{9B4F9014-61CC-4F11-A139-82D1E11DDFDD}" destId="{DA59D5BB-8C80-4ABC-9517-814861C0EFBD}" srcOrd="0" destOrd="0" presId="urn:microsoft.com/office/officeart/2005/8/layout/orgChart1"/>
    <dgm:cxn modelId="{37C2B3DF-1F0B-4F08-8BB3-09028BADAB63}" type="presParOf" srcId="{9B4F9014-61CC-4F11-A139-82D1E11DDFDD}" destId="{4A0B5EF8-BA18-456C-B692-D3A9EEBF6469}" srcOrd="1" destOrd="0" presId="urn:microsoft.com/office/officeart/2005/8/layout/orgChart1"/>
    <dgm:cxn modelId="{61AD3C91-904F-405D-9A9E-1EF7B9BFBDEA}" type="presParOf" srcId="{3D2D7946-528A-4B98-8EFF-34733C4B3F0B}" destId="{35B611CF-FA14-401B-B28D-2CD2D6D3094E}" srcOrd="1" destOrd="0" presId="urn:microsoft.com/office/officeart/2005/8/layout/orgChart1"/>
    <dgm:cxn modelId="{9316358E-E2B3-4689-A290-D4A1B2608484}" type="presParOf" srcId="{35B611CF-FA14-401B-B28D-2CD2D6D3094E}" destId="{7883D488-42FD-42FE-8505-40C1598F09D0}" srcOrd="0" destOrd="0" presId="urn:microsoft.com/office/officeart/2005/8/layout/orgChart1"/>
    <dgm:cxn modelId="{6222A790-4D02-4C85-A894-11F22105D3DA}" type="presParOf" srcId="{35B611CF-FA14-401B-B28D-2CD2D6D3094E}" destId="{765CCDA7-08E5-4561-9815-EECBF9E651A8}" srcOrd="1" destOrd="0" presId="urn:microsoft.com/office/officeart/2005/8/layout/orgChart1"/>
    <dgm:cxn modelId="{6B28C35E-2849-49FF-9677-1590EC44DD1A}" type="presParOf" srcId="{765CCDA7-08E5-4561-9815-EECBF9E651A8}" destId="{DA523FCF-CADC-46EC-8770-52CD59807F47}" srcOrd="0" destOrd="0" presId="urn:microsoft.com/office/officeart/2005/8/layout/orgChart1"/>
    <dgm:cxn modelId="{D3E79579-C592-4B4F-819B-10D4797F547F}" type="presParOf" srcId="{DA523FCF-CADC-46EC-8770-52CD59807F47}" destId="{EBBD00E1-B3E8-407C-ABFD-C3597E0229DA}" srcOrd="0" destOrd="0" presId="urn:microsoft.com/office/officeart/2005/8/layout/orgChart1"/>
    <dgm:cxn modelId="{38F52187-B176-48CB-82A3-71C867AC0DA5}" type="presParOf" srcId="{DA523FCF-CADC-46EC-8770-52CD59807F47}" destId="{2F8EDCB1-4032-436A-890A-D7F2AF7D3C44}" srcOrd="1" destOrd="0" presId="urn:microsoft.com/office/officeart/2005/8/layout/orgChart1"/>
    <dgm:cxn modelId="{7C4198DC-75C6-4259-B515-BB43E21D39EC}" type="presParOf" srcId="{765CCDA7-08E5-4561-9815-EECBF9E651A8}" destId="{5BBBB8C8-AC6C-4D62-9CD6-A4B702177274}" srcOrd="1" destOrd="0" presId="urn:microsoft.com/office/officeart/2005/8/layout/orgChart1"/>
    <dgm:cxn modelId="{CA7815F4-2A16-4AAB-90BA-B9B2E36A045D}" type="presParOf" srcId="{765CCDA7-08E5-4561-9815-EECBF9E651A8}" destId="{021ACA29-FA1E-4E23-97BD-17215224E78E}" srcOrd="2" destOrd="0" presId="urn:microsoft.com/office/officeart/2005/8/layout/orgChart1"/>
    <dgm:cxn modelId="{7DE90698-5D10-4A73-BDA9-B479B85937C7}" type="presParOf" srcId="{35B611CF-FA14-401B-B28D-2CD2D6D3094E}" destId="{1574E04D-C433-4714-B87D-744DFA4A8B35}" srcOrd="2" destOrd="0" presId="urn:microsoft.com/office/officeart/2005/8/layout/orgChart1"/>
    <dgm:cxn modelId="{FA4F75C6-63AF-4693-AFD5-F0468C29D254}" type="presParOf" srcId="{35B611CF-FA14-401B-B28D-2CD2D6D3094E}" destId="{0620FFB6-8F07-406C-BF50-6CE2098E655B}" srcOrd="3" destOrd="0" presId="urn:microsoft.com/office/officeart/2005/8/layout/orgChart1"/>
    <dgm:cxn modelId="{EF916558-DAF2-4729-8D3B-ABD32001D6AF}" type="presParOf" srcId="{0620FFB6-8F07-406C-BF50-6CE2098E655B}" destId="{D1A1F8FE-B05B-4808-AAD0-9AF4ECE107D5}" srcOrd="0" destOrd="0" presId="urn:microsoft.com/office/officeart/2005/8/layout/orgChart1"/>
    <dgm:cxn modelId="{D2C4D645-9CB9-49E1-9DAF-7AF81B9B7CBD}" type="presParOf" srcId="{D1A1F8FE-B05B-4808-AAD0-9AF4ECE107D5}" destId="{50136C7B-ADC1-407F-A573-3F71B267D400}" srcOrd="0" destOrd="0" presId="urn:microsoft.com/office/officeart/2005/8/layout/orgChart1"/>
    <dgm:cxn modelId="{AAF5BC4F-11B6-42B9-AC98-94C5D7ADC5D4}" type="presParOf" srcId="{D1A1F8FE-B05B-4808-AAD0-9AF4ECE107D5}" destId="{5C406B2A-C470-42C9-8DA6-28334E037BD0}" srcOrd="1" destOrd="0" presId="urn:microsoft.com/office/officeart/2005/8/layout/orgChart1"/>
    <dgm:cxn modelId="{C0437DBA-16E1-43F6-AB67-55A6D7AFBDE7}" type="presParOf" srcId="{0620FFB6-8F07-406C-BF50-6CE2098E655B}" destId="{805E7DC8-1669-4532-8520-4EA893197F51}" srcOrd="1" destOrd="0" presId="urn:microsoft.com/office/officeart/2005/8/layout/orgChart1"/>
    <dgm:cxn modelId="{8EAAFA3C-E96A-414F-94B9-A0948AB00BF8}" type="presParOf" srcId="{0620FFB6-8F07-406C-BF50-6CE2098E655B}" destId="{F4C79520-18F1-40CA-973D-F0A83AA95EA0}" srcOrd="2" destOrd="0" presId="urn:microsoft.com/office/officeart/2005/8/layout/orgChart1"/>
    <dgm:cxn modelId="{E95F5307-919B-4D35-9D1D-C1266BA121D3}" type="presParOf" srcId="{3D2D7946-528A-4B98-8EFF-34733C4B3F0B}" destId="{471E617A-70C4-4CEE-AB3F-834D12F869EE}" srcOrd="2" destOrd="0" presId="urn:microsoft.com/office/officeart/2005/8/layout/orgChart1"/>
    <dgm:cxn modelId="{D69F1A23-74C5-4862-B440-B72F0887F9DE}" type="presParOf" srcId="{471E617A-70C4-4CEE-AB3F-834D12F869EE}" destId="{0BBF359D-06CD-4C0F-B015-6BE71CC9FF15}" srcOrd="0" destOrd="0" presId="urn:microsoft.com/office/officeart/2005/8/layout/orgChart1"/>
    <dgm:cxn modelId="{2D7480C1-08FB-4EEB-AE53-DD4FFDD0D144}" type="presParOf" srcId="{471E617A-70C4-4CEE-AB3F-834D12F869EE}" destId="{503259A8-677A-4503-82FE-AD3FECB06632}" srcOrd="1" destOrd="0" presId="urn:microsoft.com/office/officeart/2005/8/layout/orgChart1"/>
    <dgm:cxn modelId="{E34F7F19-3155-4371-AEF9-C60428B0A412}" type="presParOf" srcId="{503259A8-677A-4503-82FE-AD3FECB06632}" destId="{BE296094-DF73-4AD6-8190-454F79394396}" srcOrd="0" destOrd="0" presId="urn:microsoft.com/office/officeart/2005/8/layout/orgChart1"/>
    <dgm:cxn modelId="{EAB36CB8-3210-4B97-AB38-FFA97626DB03}" type="presParOf" srcId="{BE296094-DF73-4AD6-8190-454F79394396}" destId="{281127AE-2A07-4EB5-87E1-308DD123C58F}" srcOrd="0" destOrd="0" presId="urn:microsoft.com/office/officeart/2005/8/layout/orgChart1"/>
    <dgm:cxn modelId="{28832AF0-0EFB-4080-A302-FE57B586589A}" type="presParOf" srcId="{BE296094-DF73-4AD6-8190-454F79394396}" destId="{AD8B9106-4F4D-4139-BBB0-C0C81EC6FA19}" srcOrd="1" destOrd="0" presId="urn:microsoft.com/office/officeart/2005/8/layout/orgChart1"/>
    <dgm:cxn modelId="{846B16E4-9517-4057-9A75-35C84FD40440}" type="presParOf" srcId="{503259A8-677A-4503-82FE-AD3FECB06632}" destId="{6ACF9FAC-F0D5-46AA-A8EE-A34E3CFE23E4}" srcOrd="1" destOrd="0" presId="urn:microsoft.com/office/officeart/2005/8/layout/orgChart1"/>
    <dgm:cxn modelId="{0C6025BE-DACE-4EA3-9387-B7FC04E45B17}" type="presParOf" srcId="{503259A8-677A-4503-82FE-AD3FECB06632}" destId="{217596BF-117B-48E1-AEF2-B3646719F100}"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BF359D-06CD-4C0F-B015-6BE71CC9FF15}">
      <dsp:nvSpPr>
        <dsp:cNvPr id="0" name=""/>
        <dsp:cNvSpPr/>
      </dsp:nvSpPr>
      <dsp:spPr>
        <a:xfrm>
          <a:off x="2700933" y="623653"/>
          <a:ext cx="289916" cy="572686"/>
        </a:xfrm>
        <a:custGeom>
          <a:avLst/>
          <a:gdLst/>
          <a:ahLst/>
          <a:cxnLst/>
          <a:rect l="0" t="0" r="0" b="0"/>
          <a:pathLst>
            <a:path>
              <a:moveTo>
                <a:pt x="289916" y="0"/>
              </a:moveTo>
              <a:lnTo>
                <a:pt x="289916" y="572686"/>
              </a:lnTo>
              <a:lnTo>
                <a:pt x="0" y="572686"/>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574E04D-C433-4714-B87D-744DFA4A8B35}">
      <dsp:nvSpPr>
        <dsp:cNvPr id="0" name=""/>
        <dsp:cNvSpPr/>
      </dsp:nvSpPr>
      <dsp:spPr>
        <a:xfrm>
          <a:off x="2990850" y="623653"/>
          <a:ext cx="1058685" cy="1145372"/>
        </a:xfrm>
        <a:custGeom>
          <a:avLst/>
          <a:gdLst/>
          <a:ahLst/>
          <a:cxnLst/>
          <a:rect l="0" t="0" r="0" b="0"/>
          <a:pathLst>
            <a:path>
              <a:moveTo>
                <a:pt x="0" y="0"/>
              </a:moveTo>
              <a:lnTo>
                <a:pt x="0" y="1014650"/>
              </a:lnTo>
              <a:lnTo>
                <a:pt x="1058685" y="1014650"/>
              </a:lnTo>
              <a:lnTo>
                <a:pt x="1058685" y="1145372"/>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883D488-42FD-42FE-8505-40C1598F09D0}">
      <dsp:nvSpPr>
        <dsp:cNvPr id="0" name=""/>
        <dsp:cNvSpPr/>
      </dsp:nvSpPr>
      <dsp:spPr>
        <a:xfrm>
          <a:off x="1932164" y="623653"/>
          <a:ext cx="1058685" cy="1145372"/>
        </a:xfrm>
        <a:custGeom>
          <a:avLst/>
          <a:gdLst/>
          <a:ahLst/>
          <a:cxnLst/>
          <a:rect l="0" t="0" r="0" b="0"/>
          <a:pathLst>
            <a:path>
              <a:moveTo>
                <a:pt x="1058685" y="0"/>
              </a:moveTo>
              <a:lnTo>
                <a:pt x="1058685" y="1014650"/>
              </a:lnTo>
              <a:lnTo>
                <a:pt x="0" y="1014650"/>
              </a:lnTo>
              <a:lnTo>
                <a:pt x="0" y="1145372"/>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A59D5BB-8C80-4ABC-9517-814861C0EFBD}">
      <dsp:nvSpPr>
        <dsp:cNvPr id="0" name=""/>
        <dsp:cNvSpPr/>
      </dsp:nvSpPr>
      <dsp:spPr>
        <a:xfrm>
          <a:off x="1950720" y="1168"/>
          <a:ext cx="2080258" cy="62248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Owner/Director</a:t>
          </a:r>
          <a:endParaRPr lang="en-GB" sz="2800" kern="1200" dirty="0">
            <a:latin typeface="Arial" panose="020B0604020202020204" pitchFamily="34" charset="0"/>
            <a:cs typeface="Arial" panose="020B0604020202020204" pitchFamily="34" charset="0"/>
          </a:endParaRPr>
        </a:p>
      </dsp:txBody>
      <dsp:txXfrm>
        <a:off x="1950720" y="1168"/>
        <a:ext cx="2080258" cy="622485"/>
      </dsp:txXfrm>
    </dsp:sp>
    <dsp:sp modelId="{EBBD00E1-B3E8-407C-ABFD-C3597E0229DA}">
      <dsp:nvSpPr>
        <dsp:cNvPr id="0" name=""/>
        <dsp:cNvSpPr/>
      </dsp:nvSpPr>
      <dsp:spPr>
        <a:xfrm>
          <a:off x="1004200" y="1769026"/>
          <a:ext cx="1855927" cy="62248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Cashier/Floor worker</a:t>
          </a:r>
        </a:p>
      </dsp:txBody>
      <dsp:txXfrm>
        <a:off x="1004200" y="1769026"/>
        <a:ext cx="1855927" cy="622485"/>
      </dsp:txXfrm>
    </dsp:sp>
    <dsp:sp modelId="{50136C7B-ADC1-407F-A573-3F71B267D400}">
      <dsp:nvSpPr>
        <dsp:cNvPr id="0" name=""/>
        <dsp:cNvSpPr/>
      </dsp:nvSpPr>
      <dsp:spPr>
        <a:xfrm>
          <a:off x="3121571" y="1769026"/>
          <a:ext cx="1855927" cy="62248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Cashier/Floor worker</a:t>
          </a:r>
          <a:endParaRPr lang="en-GB" sz="2100" kern="1200" dirty="0"/>
        </a:p>
      </dsp:txBody>
      <dsp:txXfrm>
        <a:off x="3121571" y="1769026"/>
        <a:ext cx="1855927" cy="622485"/>
      </dsp:txXfrm>
    </dsp:sp>
    <dsp:sp modelId="{281127AE-2A07-4EB5-87E1-308DD123C58F}">
      <dsp:nvSpPr>
        <dsp:cNvPr id="0" name=""/>
        <dsp:cNvSpPr/>
      </dsp:nvSpPr>
      <dsp:spPr>
        <a:xfrm>
          <a:off x="1014571" y="885097"/>
          <a:ext cx="1686362" cy="62248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Floor Manager </a:t>
          </a:r>
        </a:p>
      </dsp:txBody>
      <dsp:txXfrm>
        <a:off x="1014571" y="885097"/>
        <a:ext cx="1686362" cy="622485"/>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A7EF81-954D-4CEA-979A-5720BCE07E4B}" type="datetimeFigureOut">
              <a:rPr lang="en-GB" smtClean="0"/>
              <a:t>20/04/2026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559A45-238B-4C3E-87F7-3B0E53229186}" type="slidenum">
              <a:rPr lang="en-GB" smtClean="0"/>
              <a:t>‹#›</a:t>
            </a:fld>
            <a:endParaRPr lang="en-GB"/>
          </a:p>
        </p:txBody>
      </p:sp>
    </p:spTree>
    <p:extLst>
      <p:ext uri="{BB962C8B-B14F-4D97-AF65-F5344CB8AC3E}">
        <p14:creationId xmlns:p14="http://schemas.microsoft.com/office/powerpoint/2010/main" val="41291750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559A45-238B-4C3E-87F7-3B0E53229186}" type="slidenum">
              <a:rPr lang="en-GB" smtClean="0"/>
              <a:t>16</a:t>
            </a:fld>
            <a:endParaRPr lang="en-GB"/>
          </a:p>
        </p:txBody>
      </p:sp>
    </p:spTree>
    <p:extLst>
      <p:ext uri="{BB962C8B-B14F-4D97-AF65-F5344CB8AC3E}">
        <p14:creationId xmlns:p14="http://schemas.microsoft.com/office/powerpoint/2010/main" val="26840040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4D81C-EDC8-EC42-1740-D09D629C657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322DBBA-2877-97D0-4D14-6EF619EFAC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73D4647-88D6-0A8A-DB87-1D1D594622D6}"/>
              </a:ext>
            </a:extLst>
          </p:cNvPr>
          <p:cNvSpPr>
            <a:spLocks noGrp="1"/>
          </p:cNvSpPr>
          <p:nvPr>
            <p:ph type="dt" sz="half" idx="10"/>
          </p:nvPr>
        </p:nvSpPr>
        <p:spPr/>
        <p:txBody>
          <a:bodyPr/>
          <a:lstStyle/>
          <a:p>
            <a:fld id="{475BB608-0D6C-470D-B620-62C44A73D6F6}" type="datetimeFigureOut">
              <a:rPr lang="en-GB" smtClean="0"/>
              <a:t>20/04/2026</a:t>
            </a:fld>
            <a:endParaRPr lang="en-GB"/>
          </a:p>
        </p:txBody>
      </p:sp>
      <p:sp>
        <p:nvSpPr>
          <p:cNvPr id="5" name="Footer Placeholder 4">
            <a:extLst>
              <a:ext uri="{FF2B5EF4-FFF2-40B4-BE49-F238E27FC236}">
                <a16:creationId xmlns:a16="http://schemas.microsoft.com/office/drawing/2014/main" id="{69BA250C-BE0F-5FE8-A437-7E9C30D63C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FFDC6B-9AD8-4049-5F97-EE3004B9BD4A}"/>
              </a:ext>
            </a:extLst>
          </p:cNvPr>
          <p:cNvSpPr>
            <a:spLocks noGrp="1"/>
          </p:cNvSpPr>
          <p:nvPr>
            <p:ph type="sldNum" sz="quarter" idx="12"/>
          </p:nvPr>
        </p:nvSpPr>
        <p:spPr/>
        <p:txBody>
          <a:bodyPr/>
          <a:lstStyle/>
          <a:p>
            <a:fld id="{B3B7216B-CAA9-444F-A69F-CEF83249ADDE}" type="slidenum">
              <a:rPr lang="en-GB" smtClean="0"/>
              <a:t>‹#›</a:t>
            </a:fld>
            <a:endParaRPr lang="en-GB"/>
          </a:p>
        </p:txBody>
      </p:sp>
    </p:spTree>
    <p:extLst>
      <p:ext uri="{BB962C8B-B14F-4D97-AF65-F5344CB8AC3E}">
        <p14:creationId xmlns:p14="http://schemas.microsoft.com/office/powerpoint/2010/main" val="15345980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A8CDB-3498-5084-0F9E-906270586A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94462C-09C5-F3D5-8E79-24651B8E812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BCC0BD-7214-1A64-C9DB-17788682C576}"/>
              </a:ext>
            </a:extLst>
          </p:cNvPr>
          <p:cNvSpPr>
            <a:spLocks noGrp="1"/>
          </p:cNvSpPr>
          <p:nvPr>
            <p:ph type="dt" sz="half" idx="10"/>
          </p:nvPr>
        </p:nvSpPr>
        <p:spPr/>
        <p:txBody>
          <a:bodyPr/>
          <a:lstStyle/>
          <a:p>
            <a:fld id="{475BB608-0D6C-470D-B620-62C44A73D6F6}" type="datetimeFigureOut">
              <a:rPr lang="en-GB" smtClean="0"/>
              <a:t>20/04/2026</a:t>
            </a:fld>
            <a:endParaRPr lang="en-GB"/>
          </a:p>
        </p:txBody>
      </p:sp>
      <p:sp>
        <p:nvSpPr>
          <p:cNvPr id="5" name="Footer Placeholder 4">
            <a:extLst>
              <a:ext uri="{FF2B5EF4-FFF2-40B4-BE49-F238E27FC236}">
                <a16:creationId xmlns:a16="http://schemas.microsoft.com/office/drawing/2014/main" id="{FFA2CEE9-F682-C45A-0A08-6EC0D30A65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884614-582F-E051-4D9C-02C7CD635932}"/>
              </a:ext>
            </a:extLst>
          </p:cNvPr>
          <p:cNvSpPr>
            <a:spLocks noGrp="1"/>
          </p:cNvSpPr>
          <p:nvPr>
            <p:ph type="sldNum" sz="quarter" idx="12"/>
          </p:nvPr>
        </p:nvSpPr>
        <p:spPr/>
        <p:txBody>
          <a:bodyPr/>
          <a:lstStyle/>
          <a:p>
            <a:fld id="{B3B7216B-CAA9-444F-A69F-CEF83249ADDE}" type="slidenum">
              <a:rPr lang="en-GB" smtClean="0"/>
              <a:t>‹#›</a:t>
            </a:fld>
            <a:endParaRPr lang="en-GB"/>
          </a:p>
        </p:txBody>
      </p:sp>
    </p:spTree>
    <p:extLst>
      <p:ext uri="{BB962C8B-B14F-4D97-AF65-F5344CB8AC3E}">
        <p14:creationId xmlns:p14="http://schemas.microsoft.com/office/powerpoint/2010/main" val="9014173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D9D5F-D252-FEB5-EF4A-F259C92D5A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FA4A4C3-5652-DE66-5142-14A24282DDD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3F3EB83-6615-1C2C-68D6-48745064C18F}"/>
              </a:ext>
            </a:extLst>
          </p:cNvPr>
          <p:cNvSpPr>
            <a:spLocks noGrp="1"/>
          </p:cNvSpPr>
          <p:nvPr>
            <p:ph type="dt" sz="half" idx="10"/>
          </p:nvPr>
        </p:nvSpPr>
        <p:spPr/>
        <p:txBody>
          <a:bodyPr/>
          <a:lstStyle/>
          <a:p>
            <a:fld id="{475BB608-0D6C-470D-B620-62C44A73D6F6}" type="datetimeFigureOut">
              <a:rPr lang="en-GB" smtClean="0"/>
              <a:t>20/04/2026</a:t>
            </a:fld>
            <a:endParaRPr lang="en-GB"/>
          </a:p>
        </p:txBody>
      </p:sp>
      <p:sp>
        <p:nvSpPr>
          <p:cNvPr id="5" name="Footer Placeholder 4">
            <a:extLst>
              <a:ext uri="{FF2B5EF4-FFF2-40B4-BE49-F238E27FC236}">
                <a16:creationId xmlns:a16="http://schemas.microsoft.com/office/drawing/2014/main" id="{677EF931-FD74-53D1-7D60-EDCF3C5B7E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72ABE8-FC68-3CCB-D84C-B975E1CBBE25}"/>
              </a:ext>
            </a:extLst>
          </p:cNvPr>
          <p:cNvSpPr>
            <a:spLocks noGrp="1"/>
          </p:cNvSpPr>
          <p:nvPr>
            <p:ph type="sldNum" sz="quarter" idx="12"/>
          </p:nvPr>
        </p:nvSpPr>
        <p:spPr/>
        <p:txBody>
          <a:bodyPr/>
          <a:lstStyle/>
          <a:p>
            <a:fld id="{B3B7216B-CAA9-444F-A69F-CEF83249ADDE}" type="slidenum">
              <a:rPr lang="en-GB" smtClean="0"/>
              <a:t>‹#›</a:t>
            </a:fld>
            <a:endParaRPr lang="en-GB"/>
          </a:p>
        </p:txBody>
      </p:sp>
    </p:spTree>
    <p:extLst>
      <p:ext uri="{BB962C8B-B14F-4D97-AF65-F5344CB8AC3E}">
        <p14:creationId xmlns:p14="http://schemas.microsoft.com/office/powerpoint/2010/main" val="8360835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AAB96-D0BC-9A60-3903-BD564E5E7D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E6A2CE-50E1-3463-24E5-1C392F42A00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ADB4FB-0B2D-7B4F-D3D0-BD846FAE33C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82F6B9D-4A75-7C7D-E69A-7748837BDE3B}"/>
              </a:ext>
            </a:extLst>
          </p:cNvPr>
          <p:cNvSpPr>
            <a:spLocks noGrp="1"/>
          </p:cNvSpPr>
          <p:nvPr>
            <p:ph type="dt" sz="half" idx="10"/>
          </p:nvPr>
        </p:nvSpPr>
        <p:spPr/>
        <p:txBody>
          <a:bodyPr/>
          <a:lstStyle/>
          <a:p>
            <a:fld id="{475BB608-0D6C-470D-B620-62C44A73D6F6}" type="datetimeFigureOut">
              <a:rPr lang="en-GB" smtClean="0"/>
              <a:t>20/04/2026</a:t>
            </a:fld>
            <a:endParaRPr lang="en-GB"/>
          </a:p>
        </p:txBody>
      </p:sp>
      <p:sp>
        <p:nvSpPr>
          <p:cNvPr id="6" name="Footer Placeholder 5">
            <a:extLst>
              <a:ext uri="{FF2B5EF4-FFF2-40B4-BE49-F238E27FC236}">
                <a16:creationId xmlns:a16="http://schemas.microsoft.com/office/drawing/2014/main" id="{438287BD-060F-E9C4-6AF1-E7D383C89F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F24183-2A52-5600-595F-37ED5102AA31}"/>
              </a:ext>
            </a:extLst>
          </p:cNvPr>
          <p:cNvSpPr>
            <a:spLocks noGrp="1"/>
          </p:cNvSpPr>
          <p:nvPr>
            <p:ph type="sldNum" sz="quarter" idx="12"/>
          </p:nvPr>
        </p:nvSpPr>
        <p:spPr/>
        <p:txBody>
          <a:bodyPr/>
          <a:lstStyle/>
          <a:p>
            <a:fld id="{B3B7216B-CAA9-444F-A69F-CEF83249ADDE}" type="slidenum">
              <a:rPr lang="en-GB" smtClean="0"/>
              <a:t>‹#›</a:t>
            </a:fld>
            <a:endParaRPr lang="en-GB"/>
          </a:p>
        </p:txBody>
      </p:sp>
    </p:spTree>
    <p:extLst>
      <p:ext uri="{BB962C8B-B14F-4D97-AF65-F5344CB8AC3E}">
        <p14:creationId xmlns:p14="http://schemas.microsoft.com/office/powerpoint/2010/main" val="37396506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16A06-1AA9-9841-BCD1-4590D174E85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A3AF589-12F1-4850-524E-2A259E9BBA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4A9ACBA-E657-DF4E-5098-E7FAE135D39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5E8D9C7-763B-0580-D540-924D5BDC8C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77BFF8F-1EA2-2118-5281-F4E12D1BE61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D307388-D552-E4DB-CFCA-3F5ACEFA8413}"/>
              </a:ext>
            </a:extLst>
          </p:cNvPr>
          <p:cNvSpPr>
            <a:spLocks noGrp="1"/>
          </p:cNvSpPr>
          <p:nvPr>
            <p:ph type="dt" sz="half" idx="10"/>
          </p:nvPr>
        </p:nvSpPr>
        <p:spPr/>
        <p:txBody>
          <a:bodyPr/>
          <a:lstStyle/>
          <a:p>
            <a:fld id="{475BB608-0D6C-470D-B620-62C44A73D6F6}" type="datetimeFigureOut">
              <a:rPr lang="en-GB" smtClean="0"/>
              <a:t>20/04/2026</a:t>
            </a:fld>
            <a:endParaRPr lang="en-GB"/>
          </a:p>
        </p:txBody>
      </p:sp>
      <p:sp>
        <p:nvSpPr>
          <p:cNvPr id="8" name="Footer Placeholder 7">
            <a:extLst>
              <a:ext uri="{FF2B5EF4-FFF2-40B4-BE49-F238E27FC236}">
                <a16:creationId xmlns:a16="http://schemas.microsoft.com/office/drawing/2014/main" id="{34529408-ADD7-E9F1-ED30-E06BB8F8FC5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FFA6DC1-44D0-3DEB-ED6E-7E09CFD6A3D2}"/>
              </a:ext>
            </a:extLst>
          </p:cNvPr>
          <p:cNvSpPr>
            <a:spLocks noGrp="1"/>
          </p:cNvSpPr>
          <p:nvPr>
            <p:ph type="sldNum" sz="quarter" idx="12"/>
          </p:nvPr>
        </p:nvSpPr>
        <p:spPr/>
        <p:txBody>
          <a:bodyPr/>
          <a:lstStyle/>
          <a:p>
            <a:fld id="{B3B7216B-CAA9-444F-A69F-CEF83249ADDE}" type="slidenum">
              <a:rPr lang="en-GB" smtClean="0"/>
              <a:t>‹#›</a:t>
            </a:fld>
            <a:endParaRPr lang="en-GB"/>
          </a:p>
        </p:txBody>
      </p:sp>
    </p:spTree>
    <p:extLst>
      <p:ext uri="{BB962C8B-B14F-4D97-AF65-F5344CB8AC3E}">
        <p14:creationId xmlns:p14="http://schemas.microsoft.com/office/powerpoint/2010/main" val="2308711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D80BE-D60C-0CA6-AF5F-D99195E6872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A2B66AD-7669-0891-24BD-06C89502C055}"/>
              </a:ext>
            </a:extLst>
          </p:cNvPr>
          <p:cNvSpPr>
            <a:spLocks noGrp="1"/>
          </p:cNvSpPr>
          <p:nvPr>
            <p:ph type="dt" sz="half" idx="10"/>
          </p:nvPr>
        </p:nvSpPr>
        <p:spPr/>
        <p:txBody>
          <a:bodyPr/>
          <a:lstStyle/>
          <a:p>
            <a:fld id="{475BB608-0D6C-470D-B620-62C44A73D6F6}" type="datetimeFigureOut">
              <a:rPr lang="en-GB" smtClean="0"/>
              <a:t>20/04/2026</a:t>
            </a:fld>
            <a:endParaRPr lang="en-GB"/>
          </a:p>
        </p:txBody>
      </p:sp>
      <p:sp>
        <p:nvSpPr>
          <p:cNvPr id="4" name="Footer Placeholder 3">
            <a:extLst>
              <a:ext uri="{FF2B5EF4-FFF2-40B4-BE49-F238E27FC236}">
                <a16:creationId xmlns:a16="http://schemas.microsoft.com/office/drawing/2014/main" id="{F06BB897-A653-D466-AE9D-15722F9C8FF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E82BE57-1025-101F-D045-29DB476D9BDC}"/>
              </a:ext>
            </a:extLst>
          </p:cNvPr>
          <p:cNvSpPr>
            <a:spLocks noGrp="1"/>
          </p:cNvSpPr>
          <p:nvPr>
            <p:ph type="sldNum" sz="quarter" idx="12"/>
          </p:nvPr>
        </p:nvSpPr>
        <p:spPr/>
        <p:txBody>
          <a:bodyPr/>
          <a:lstStyle/>
          <a:p>
            <a:fld id="{B3B7216B-CAA9-444F-A69F-CEF83249ADDE}" type="slidenum">
              <a:rPr lang="en-GB" smtClean="0"/>
              <a:t>‹#›</a:t>
            </a:fld>
            <a:endParaRPr lang="en-GB"/>
          </a:p>
        </p:txBody>
      </p:sp>
    </p:spTree>
    <p:extLst>
      <p:ext uri="{BB962C8B-B14F-4D97-AF65-F5344CB8AC3E}">
        <p14:creationId xmlns:p14="http://schemas.microsoft.com/office/powerpoint/2010/main" val="2476430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2E7D79-5433-1E4B-0C8E-5881BAC69E54}"/>
              </a:ext>
            </a:extLst>
          </p:cNvPr>
          <p:cNvSpPr>
            <a:spLocks noGrp="1"/>
          </p:cNvSpPr>
          <p:nvPr>
            <p:ph type="dt" sz="half" idx="10"/>
          </p:nvPr>
        </p:nvSpPr>
        <p:spPr/>
        <p:txBody>
          <a:bodyPr/>
          <a:lstStyle/>
          <a:p>
            <a:fld id="{475BB608-0D6C-470D-B620-62C44A73D6F6}" type="datetimeFigureOut">
              <a:rPr lang="en-GB" smtClean="0"/>
              <a:t>20/04/2026</a:t>
            </a:fld>
            <a:endParaRPr lang="en-GB"/>
          </a:p>
        </p:txBody>
      </p:sp>
      <p:sp>
        <p:nvSpPr>
          <p:cNvPr id="3" name="Footer Placeholder 2">
            <a:extLst>
              <a:ext uri="{FF2B5EF4-FFF2-40B4-BE49-F238E27FC236}">
                <a16:creationId xmlns:a16="http://schemas.microsoft.com/office/drawing/2014/main" id="{FF2B6689-F984-D7D1-6F04-9A26520642F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7E3AECE-E323-0666-A26D-9601153C51DA}"/>
              </a:ext>
            </a:extLst>
          </p:cNvPr>
          <p:cNvSpPr>
            <a:spLocks noGrp="1"/>
          </p:cNvSpPr>
          <p:nvPr>
            <p:ph type="sldNum" sz="quarter" idx="12"/>
          </p:nvPr>
        </p:nvSpPr>
        <p:spPr/>
        <p:txBody>
          <a:bodyPr/>
          <a:lstStyle/>
          <a:p>
            <a:fld id="{B3B7216B-CAA9-444F-A69F-CEF83249ADDE}" type="slidenum">
              <a:rPr lang="en-GB" smtClean="0"/>
              <a:t>‹#›</a:t>
            </a:fld>
            <a:endParaRPr lang="en-GB"/>
          </a:p>
        </p:txBody>
      </p:sp>
    </p:spTree>
    <p:extLst>
      <p:ext uri="{BB962C8B-B14F-4D97-AF65-F5344CB8AC3E}">
        <p14:creationId xmlns:p14="http://schemas.microsoft.com/office/powerpoint/2010/main" val="1290640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A5C6E-1AC2-B73D-8026-1DA3688D4C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6894CA2-4378-06AA-68EF-860472B3FD0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37837C0-0BAA-F160-A513-D8F57832EA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726024-F3FD-3AD5-B3E8-1537C2355782}"/>
              </a:ext>
            </a:extLst>
          </p:cNvPr>
          <p:cNvSpPr>
            <a:spLocks noGrp="1"/>
          </p:cNvSpPr>
          <p:nvPr>
            <p:ph type="dt" sz="half" idx="10"/>
          </p:nvPr>
        </p:nvSpPr>
        <p:spPr/>
        <p:txBody>
          <a:bodyPr/>
          <a:lstStyle/>
          <a:p>
            <a:fld id="{475BB608-0D6C-470D-B620-62C44A73D6F6}" type="datetimeFigureOut">
              <a:rPr lang="en-GB" smtClean="0"/>
              <a:t>20/04/2026</a:t>
            </a:fld>
            <a:endParaRPr lang="en-GB"/>
          </a:p>
        </p:txBody>
      </p:sp>
      <p:sp>
        <p:nvSpPr>
          <p:cNvPr id="6" name="Footer Placeholder 5">
            <a:extLst>
              <a:ext uri="{FF2B5EF4-FFF2-40B4-BE49-F238E27FC236}">
                <a16:creationId xmlns:a16="http://schemas.microsoft.com/office/drawing/2014/main" id="{10F41902-B93A-947A-DD20-0C1B36523E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29B2DB-D753-AF83-D983-961F01B84E07}"/>
              </a:ext>
            </a:extLst>
          </p:cNvPr>
          <p:cNvSpPr>
            <a:spLocks noGrp="1"/>
          </p:cNvSpPr>
          <p:nvPr>
            <p:ph type="sldNum" sz="quarter" idx="12"/>
          </p:nvPr>
        </p:nvSpPr>
        <p:spPr/>
        <p:txBody>
          <a:bodyPr/>
          <a:lstStyle/>
          <a:p>
            <a:fld id="{B3B7216B-CAA9-444F-A69F-CEF83249ADDE}" type="slidenum">
              <a:rPr lang="en-GB" smtClean="0"/>
              <a:t>‹#›</a:t>
            </a:fld>
            <a:endParaRPr lang="en-GB"/>
          </a:p>
        </p:txBody>
      </p:sp>
    </p:spTree>
    <p:extLst>
      <p:ext uri="{BB962C8B-B14F-4D97-AF65-F5344CB8AC3E}">
        <p14:creationId xmlns:p14="http://schemas.microsoft.com/office/powerpoint/2010/main" val="3917301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C8308-2103-45F6-3D69-3ADAC9D1565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C84F56E-27D7-47B5-5ADD-4D31A7239F7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5869F8C-7E03-86E8-DB9D-0C72DC680A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DCB876-6831-DA62-9F4D-39E1833ABAEE}"/>
              </a:ext>
            </a:extLst>
          </p:cNvPr>
          <p:cNvSpPr>
            <a:spLocks noGrp="1"/>
          </p:cNvSpPr>
          <p:nvPr>
            <p:ph type="dt" sz="half" idx="10"/>
          </p:nvPr>
        </p:nvSpPr>
        <p:spPr/>
        <p:txBody>
          <a:bodyPr/>
          <a:lstStyle/>
          <a:p>
            <a:fld id="{475BB608-0D6C-470D-B620-62C44A73D6F6}" type="datetimeFigureOut">
              <a:rPr lang="en-GB" smtClean="0"/>
              <a:t>20/04/2026</a:t>
            </a:fld>
            <a:endParaRPr lang="en-GB"/>
          </a:p>
        </p:txBody>
      </p:sp>
      <p:sp>
        <p:nvSpPr>
          <p:cNvPr id="6" name="Footer Placeholder 5">
            <a:extLst>
              <a:ext uri="{FF2B5EF4-FFF2-40B4-BE49-F238E27FC236}">
                <a16:creationId xmlns:a16="http://schemas.microsoft.com/office/drawing/2014/main" id="{44DE29A6-85B9-9D77-82EE-F9D66DF525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315033-9D5D-135D-0724-C729E74A8616}"/>
              </a:ext>
            </a:extLst>
          </p:cNvPr>
          <p:cNvSpPr>
            <a:spLocks noGrp="1"/>
          </p:cNvSpPr>
          <p:nvPr>
            <p:ph type="sldNum" sz="quarter" idx="12"/>
          </p:nvPr>
        </p:nvSpPr>
        <p:spPr/>
        <p:txBody>
          <a:bodyPr/>
          <a:lstStyle/>
          <a:p>
            <a:fld id="{B3B7216B-CAA9-444F-A69F-CEF83249ADDE}" type="slidenum">
              <a:rPr lang="en-GB" smtClean="0"/>
              <a:t>‹#›</a:t>
            </a:fld>
            <a:endParaRPr lang="en-GB"/>
          </a:p>
        </p:txBody>
      </p:sp>
    </p:spTree>
    <p:extLst>
      <p:ext uri="{BB962C8B-B14F-4D97-AF65-F5344CB8AC3E}">
        <p14:creationId xmlns:p14="http://schemas.microsoft.com/office/powerpoint/2010/main" val="30092937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833E3-EE3F-D57F-005E-56504D3709B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2DE3EB-AA2F-EF15-8E2F-2D93C8475B0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4F5B11-4450-1E21-1740-DF8FCE83B60B}"/>
              </a:ext>
            </a:extLst>
          </p:cNvPr>
          <p:cNvSpPr>
            <a:spLocks noGrp="1"/>
          </p:cNvSpPr>
          <p:nvPr>
            <p:ph type="dt" sz="half" idx="10"/>
          </p:nvPr>
        </p:nvSpPr>
        <p:spPr/>
        <p:txBody>
          <a:bodyPr/>
          <a:lstStyle/>
          <a:p>
            <a:fld id="{475BB608-0D6C-470D-B620-62C44A73D6F6}" type="datetimeFigureOut">
              <a:rPr lang="en-GB" smtClean="0"/>
              <a:t>20/04/2026</a:t>
            </a:fld>
            <a:endParaRPr lang="en-GB"/>
          </a:p>
        </p:txBody>
      </p:sp>
      <p:sp>
        <p:nvSpPr>
          <p:cNvPr id="5" name="Footer Placeholder 4">
            <a:extLst>
              <a:ext uri="{FF2B5EF4-FFF2-40B4-BE49-F238E27FC236}">
                <a16:creationId xmlns:a16="http://schemas.microsoft.com/office/drawing/2014/main" id="{312B9618-385B-C4A7-07DC-82CAE2A28B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9E753-1777-65B9-E043-3F26C05B4302}"/>
              </a:ext>
            </a:extLst>
          </p:cNvPr>
          <p:cNvSpPr>
            <a:spLocks noGrp="1"/>
          </p:cNvSpPr>
          <p:nvPr>
            <p:ph type="sldNum" sz="quarter" idx="12"/>
          </p:nvPr>
        </p:nvSpPr>
        <p:spPr/>
        <p:txBody>
          <a:bodyPr/>
          <a:lstStyle/>
          <a:p>
            <a:fld id="{B3B7216B-CAA9-444F-A69F-CEF83249ADDE}" type="slidenum">
              <a:rPr lang="en-GB" smtClean="0"/>
              <a:t>‹#›</a:t>
            </a:fld>
            <a:endParaRPr lang="en-GB"/>
          </a:p>
        </p:txBody>
      </p:sp>
    </p:spTree>
    <p:extLst>
      <p:ext uri="{BB962C8B-B14F-4D97-AF65-F5344CB8AC3E}">
        <p14:creationId xmlns:p14="http://schemas.microsoft.com/office/powerpoint/2010/main" val="1472153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AE2F74A-56F4-CFB8-DA6E-36E455EECAC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B7AF79-1B00-9607-0AC0-1776E020B8C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9D3661-01AE-ED53-99AE-DE299FF6F14E}"/>
              </a:ext>
            </a:extLst>
          </p:cNvPr>
          <p:cNvSpPr>
            <a:spLocks noGrp="1"/>
          </p:cNvSpPr>
          <p:nvPr>
            <p:ph type="dt" sz="half" idx="10"/>
          </p:nvPr>
        </p:nvSpPr>
        <p:spPr/>
        <p:txBody>
          <a:bodyPr/>
          <a:lstStyle/>
          <a:p>
            <a:fld id="{475BB608-0D6C-470D-B620-62C44A73D6F6}" type="datetimeFigureOut">
              <a:rPr lang="en-GB" smtClean="0"/>
              <a:t>20/04/2026</a:t>
            </a:fld>
            <a:endParaRPr lang="en-GB"/>
          </a:p>
        </p:txBody>
      </p:sp>
      <p:sp>
        <p:nvSpPr>
          <p:cNvPr id="5" name="Footer Placeholder 4">
            <a:extLst>
              <a:ext uri="{FF2B5EF4-FFF2-40B4-BE49-F238E27FC236}">
                <a16:creationId xmlns:a16="http://schemas.microsoft.com/office/drawing/2014/main" id="{56D08394-A647-A06F-C088-828FF27AA5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27FC5C-3017-E10C-A539-5900A48B75F4}"/>
              </a:ext>
            </a:extLst>
          </p:cNvPr>
          <p:cNvSpPr>
            <a:spLocks noGrp="1"/>
          </p:cNvSpPr>
          <p:nvPr>
            <p:ph type="sldNum" sz="quarter" idx="12"/>
          </p:nvPr>
        </p:nvSpPr>
        <p:spPr/>
        <p:txBody>
          <a:bodyPr/>
          <a:lstStyle/>
          <a:p>
            <a:fld id="{B3B7216B-CAA9-444F-A69F-CEF83249ADDE}" type="slidenum">
              <a:rPr lang="en-GB" smtClean="0"/>
              <a:t>‹#›</a:t>
            </a:fld>
            <a:endParaRPr lang="en-GB"/>
          </a:p>
        </p:txBody>
      </p:sp>
    </p:spTree>
    <p:extLst>
      <p:ext uri="{BB962C8B-B14F-4D97-AF65-F5344CB8AC3E}">
        <p14:creationId xmlns:p14="http://schemas.microsoft.com/office/powerpoint/2010/main" val="16537763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0934239-8644-AF09-BDBC-C0AB3E986B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DE7A32-50A7-6B9A-2268-140DBB9A19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FF605F-171B-B3B3-73AB-D903239C5E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75BB608-0D6C-470D-B620-62C44A73D6F6}" type="datetimeFigureOut">
              <a:rPr lang="en-GB" smtClean="0"/>
              <a:t>20/04/2026</a:t>
            </a:fld>
            <a:endParaRPr lang="en-GB"/>
          </a:p>
        </p:txBody>
      </p:sp>
      <p:sp>
        <p:nvSpPr>
          <p:cNvPr id="5" name="Footer Placeholder 4">
            <a:extLst>
              <a:ext uri="{FF2B5EF4-FFF2-40B4-BE49-F238E27FC236}">
                <a16:creationId xmlns:a16="http://schemas.microsoft.com/office/drawing/2014/main" id="{55997068-7A70-63C9-9827-14D743C333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4B1DAEC-6A35-5F5B-9435-85EB7EE2D6A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3B7216B-CAA9-444F-A69F-CEF83249ADDE}" type="slidenum">
              <a:rPr lang="en-GB" smtClean="0"/>
              <a:t>‹#›</a:t>
            </a:fld>
            <a:endParaRPr lang="en-GB"/>
          </a:p>
        </p:txBody>
      </p:sp>
    </p:spTree>
    <p:extLst>
      <p:ext uri="{BB962C8B-B14F-4D97-AF65-F5344CB8AC3E}">
        <p14:creationId xmlns:p14="http://schemas.microsoft.com/office/powerpoint/2010/main" val="42511959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diagramLayout" Target="../diagrams/layout1.xml"/><Relationship Id="rId7" Type="http://schemas.openxmlformats.org/officeDocument/2006/relationships/image" Target="../media/image5.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6.sv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2.sv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crunch.co.uk/knowledge/article/advantages-and-disadvantages-of-private-limited-companies?utm_source=chatgpt.com#advantages-of-a-private-limited-company" TargetMode="External"/><Relationship Id="rId2" Type="http://schemas.openxmlformats.org/officeDocument/2006/relationships/hyperlink" Target="https://store.mintel.com/report/uk-pet-retailing-market-report" TargetMode="External"/><Relationship Id="rId1" Type="http://schemas.openxmlformats.org/officeDocument/2006/relationships/slideLayout" Target="../slideLayouts/slideLayout2.xml"/><Relationship Id="rId5" Type="http://schemas.openxmlformats.org/officeDocument/2006/relationships/hyperlink" Target="https://www.ukpetfood.org/industry-hub/data-statistics-/historical-pet-data-.html" TargetMode="External"/><Relationship Id="rId4" Type="http://schemas.openxmlformats.org/officeDocument/2006/relationships/hyperlink" Target="https://www.gov.uk/guidance/import-animal-by-products-from-the-eu-to-great-britain#check-what-documents-you-ne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1718272" y="2851177"/>
            <a:ext cx="9144000" cy="1155646"/>
          </a:xfrm>
        </p:spPr>
        <p:txBody>
          <a:bodyPr>
            <a:normAutofit/>
          </a:bodyPr>
          <a:lstStyle/>
          <a:p>
            <a:r>
              <a:rPr lang="en-GB" sz="5400" b="1" dirty="0">
                <a:solidFill>
                  <a:srgbClr val="00B0F0"/>
                </a:solidFill>
                <a:latin typeface="Arial" panose="020B0604020202020204" pitchFamily="34" charset="0"/>
                <a:cs typeface="Arial" panose="020B0604020202020204" pitchFamily="34" charset="0"/>
              </a:rPr>
              <a:t>Assessment Task 2</a:t>
            </a:r>
          </a:p>
        </p:txBody>
      </p:sp>
      <p:sp>
        <p:nvSpPr>
          <p:cNvPr id="4" name="TextBox 3">
            <a:extLst>
              <a:ext uri="{FF2B5EF4-FFF2-40B4-BE49-F238E27FC236}">
                <a16:creationId xmlns:a16="http://schemas.microsoft.com/office/drawing/2014/main" id="{53777F1C-B44B-A193-8A06-0E783FADF3A6}"/>
              </a:ext>
            </a:extLst>
          </p:cNvPr>
          <p:cNvSpPr txBox="1"/>
          <p:nvPr/>
        </p:nvSpPr>
        <p:spPr>
          <a:xfrm>
            <a:off x="1240221" y="519027"/>
            <a:ext cx="9486773" cy="1754326"/>
          </a:xfrm>
          <a:prstGeom prst="rect">
            <a:avLst/>
          </a:prstGeom>
          <a:noFill/>
        </p:spPr>
        <p:txBody>
          <a:bodyPr wrap="square" rtlCol="0">
            <a:spAutoFit/>
          </a:bodyPr>
          <a:lstStyle/>
          <a:p>
            <a:pPr algn="ctr"/>
            <a:r>
              <a:rPr lang="en-GB" sz="5400" dirty="0">
                <a:latin typeface="Arial" panose="020B0604020202020204" pitchFamily="34" charset="0"/>
                <a:cs typeface="Arial" panose="020B0604020202020204" pitchFamily="34" charset="0"/>
              </a:rPr>
              <a:t>Enterprise and Entrepreneurship</a:t>
            </a:r>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838200" y="1043135"/>
            <a:ext cx="10515600" cy="1325563"/>
          </a:xfrm>
        </p:spPr>
        <p:txBody>
          <a:bodyPr/>
          <a:lstStyle/>
          <a:p>
            <a:pPr algn="ctr"/>
            <a:r>
              <a:rPr lang="en-GB" dirty="0">
                <a:latin typeface="Arial" panose="020B0604020202020204" pitchFamily="34" charset="0"/>
                <a:cs typeface="Arial" panose="020B0604020202020204" pitchFamily="34" charset="0"/>
              </a:rPr>
              <a:t>Business Plan: Happy Friend </a:t>
            </a:r>
            <a:r>
              <a:rPr lang="en-GB" dirty="0" err="1">
                <a:latin typeface="Arial" panose="020B0604020202020204" pitchFamily="34" charset="0"/>
                <a:cs typeface="Arial" panose="020B0604020202020204" pitchFamily="34" charset="0"/>
              </a:rPr>
              <a:t>PetStore</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838200" y="3055335"/>
            <a:ext cx="10515600" cy="2672803"/>
          </a:xfrm>
        </p:spPr>
        <p:txBody>
          <a:bodyPr/>
          <a:lstStyle/>
          <a:p>
            <a:r>
              <a:rPr lang="en-GB" dirty="0">
                <a:latin typeface="Arial" panose="020B0604020202020204" pitchFamily="34" charset="0"/>
                <a:cs typeface="Arial" panose="020B0604020202020204" pitchFamily="34" charset="0"/>
              </a:rPr>
              <a:t>Student name: Vasile </a:t>
            </a:r>
            <a:r>
              <a:rPr lang="en-GB" dirty="0" err="1">
                <a:latin typeface="Arial" panose="020B0604020202020204" pitchFamily="34" charset="0"/>
                <a:cs typeface="Arial" panose="020B0604020202020204" pitchFamily="34" charset="0"/>
              </a:rPr>
              <a:t>Hodinescu</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Student ID number: 2437120</a:t>
            </a:r>
          </a:p>
          <a:p>
            <a:r>
              <a:rPr lang="en-GB" dirty="0">
                <a:latin typeface="Arial" panose="020B0604020202020204" pitchFamily="34" charset="0"/>
                <a:cs typeface="Arial" panose="020B0604020202020204" pitchFamily="34" charset="0"/>
              </a:rPr>
              <a:t>Module code: LCLM4006_LON</a:t>
            </a:r>
          </a:p>
          <a:p>
            <a:r>
              <a:rPr lang="en-GB" dirty="0">
                <a:latin typeface="Arial" panose="020B0604020202020204" pitchFamily="34" charset="0"/>
                <a:cs typeface="Arial" panose="020B0604020202020204" pitchFamily="34" charset="0"/>
              </a:rPr>
              <a:t>Module title: Enterprise and Entrepreneurship</a:t>
            </a:r>
          </a:p>
          <a:p>
            <a:r>
              <a:rPr lang="en-GB" dirty="0">
                <a:latin typeface="Arial" panose="020B0604020202020204" pitchFamily="34" charset="0"/>
                <a:cs typeface="Arial" panose="020B0604020202020204" pitchFamily="34" charset="0"/>
              </a:rPr>
              <a:t>Lecturer’s name: Konstantina Mari</a:t>
            </a:r>
          </a:p>
        </p:txBody>
      </p:sp>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1727F-FBD2-F1B5-FA75-E9B4E970EBDF}"/>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40460D11-C7FE-0DBD-48A1-D26BFF1CA808}"/>
              </a:ext>
            </a:extLst>
          </p:cNvPr>
          <p:cNvSpPr>
            <a:spLocks noGrp="1"/>
          </p:cNvSpPr>
          <p:nvPr>
            <p:ph idx="1"/>
          </p:nvPr>
        </p:nvSpPr>
        <p:spPr>
          <a:xfrm>
            <a:off x="838200" y="1786295"/>
            <a:ext cx="10515600" cy="4351338"/>
          </a:xfrm>
        </p:spPr>
        <p:txBody>
          <a:bodyPr/>
          <a:lstStyle/>
          <a:p>
            <a:r>
              <a:rPr lang="en-GB" dirty="0">
                <a:latin typeface="Arial" panose="020B0604020202020204" pitchFamily="34" charset="0"/>
                <a:cs typeface="Arial" panose="020B0604020202020204" pitchFamily="34" charset="0"/>
              </a:rPr>
              <a:t>Hi everyone, my name is Vasile </a:t>
            </a:r>
            <a:r>
              <a:rPr lang="en-GB" dirty="0" err="1">
                <a:latin typeface="Arial" panose="020B0604020202020204" pitchFamily="34" charset="0"/>
                <a:cs typeface="Arial" panose="020B0604020202020204" pitchFamily="34" charset="0"/>
              </a:rPr>
              <a:t>Hodinescu</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Currently working full time for a professional laundry</a:t>
            </a:r>
          </a:p>
          <a:p>
            <a:r>
              <a:rPr lang="en-GB" dirty="0">
                <a:latin typeface="Arial" panose="020B0604020202020204" pitchFamily="34" charset="0"/>
                <a:cs typeface="Arial" panose="020B0604020202020204" pitchFamily="34" charset="0"/>
              </a:rPr>
              <a:t>First year university student </a:t>
            </a:r>
          </a:p>
          <a:p>
            <a:r>
              <a:rPr lang="en-GB" dirty="0">
                <a:latin typeface="Arial" panose="020B0604020202020204" pitchFamily="34" charset="0"/>
                <a:cs typeface="Arial" panose="020B0604020202020204" pitchFamily="34" charset="0"/>
              </a:rPr>
              <a:t>Pet owner and pet lover </a:t>
            </a:r>
          </a:p>
          <a:p>
            <a:r>
              <a:rPr lang="en-GB" dirty="0">
                <a:latin typeface="Arial" panose="020B0604020202020204" pitchFamily="34" charset="0"/>
                <a:cs typeface="Arial" panose="020B0604020202020204" pitchFamily="34" charset="0"/>
              </a:rPr>
              <a:t>Looking to obtain £50,000 financing for 5% of my future business. </a:t>
            </a:r>
          </a:p>
        </p:txBody>
      </p:sp>
      <p:pic>
        <p:nvPicPr>
          <p:cNvPr id="5" name="Picture 4" descr="Pose Cat">
            <a:extLst>
              <a:ext uri="{FF2B5EF4-FFF2-40B4-BE49-F238E27FC236}">
                <a16:creationId xmlns:a16="http://schemas.microsoft.com/office/drawing/2014/main" id="{468A16AF-5BD2-FDFA-9BA6-4AA1F1C978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9307" y="4483074"/>
            <a:ext cx="2619375" cy="2619375"/>
          </a:xfrm>
          <a:prstGeom prst="rect">
            <a:avLst/>
          </a:prstGeom>
        </p:spPr>
      </p:pic>
      <p:pic>
        <p:nvPicPr>
          <p:cNvPr id="7" name="Graphic 6" descr="Paw prints with solid fill">
            <a:extLst>
              <a:ext uri="{FF2B5EF4-FFF2-40B4-BE49-F238E27FC236}">
                <a16:creationId xmlns:a16="http://schemas.microsoft.com/office/drawing/2014/main" id="{54144431-C86F-3F88-B063-D6E31DE4174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3070961">
            <a:off x="3334672" y="4692743"/>
            <a:ext cx="914400" cy="914400"/>
          </a:xfrm>
          <a:prstGeom prst="rect">
            <a:avLst/>
          </a:prstGeom>
        </p:spPr>
      </p:pic>
      <p:pic>
        <p:nvPicPr>
          <p:cNvPr id="4" name="Graphic 3" descr="Paw prints with solid fill">
            <a:extLst>
              <a:ext uri="{FF2B5EF4-FFF2-40B4-BE49-F238E27FC236}">
                <a16:creationId xmlns:a16="http://schemas.microsoft.com/office/drawing/2014/main" id="{EE4F854D-B125-E3EE-4B6D-555FADD8E0A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3070961">
            <a:off x="8590013" y="1007098"/>
            <a:ext cx="914400" cy="914400"/>
          </a:xfrm>
          <a:prstGeom prst="rect">
            <a:avLst/>
          </a:prstGeom>
        </p:spPr>
      </p:pic>
      <p:pic>
        <p:nvPicPr>
          <p:cNvPr id="6" name="Graphic 5" descr="Paw prints with solid fill">
            <a:extLst>
              <a:ext uri="{FF2B5EF4-FFF2-40B4-BE49-F238E27FC236}">
                <a16:creationId xmlns:a16="http://schemas.microsoft.com/office/drawing/2014/main" id="{60912A62-AC50-A2A1-4B9F-596BDDA4F43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3070961">
            <a:off x="9663846" y="455136"/>
            <a:ext cx="914400" cy="914400"/>
          </a:xfrm>
          <a:prstGeom prst="rect">
            <a:avLst/>
          </a:prstGeom>
        </p:spPr>
      </p:pic>
    </p:spTree>
    <p:extLst>
      <p:ext uri="{BB962C8B-B14F-4D97-AF65-F5344CB8AC3E}">
        <p14:creationId xmlns:p14="http://schemas.microsoft.com/office/powerpoint/2010/main" val="8547634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7B18C-9C1C-408E-A628-FD2A4AEB25F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is </a:t>
            </a:r>
            <a:r>
              <a:rPr lang="en-GB" u="sng" dirty="0">
                <a:latin typeface="Arial" panose="020B0604020202020204" pitchFamily="34" charset="0"/>
                <a:cs typeface="Arial" panose="020B0604020202020204" pitchFamily="34" charset="0"/>
              </a:rPr>
              <a:t>Happy Friend </a:t>
            </a:r>
            <a:r>
              <a:rPr lang="en-GB" u="sng" dirty="0" err="1">
                <a:latin typeface="Arial" panose="020B0604020202020204" pitchFamily="34" charset="0"/>
                <a:cs typeface="Arial" panose="020B0604020202020204" pitchFamily="34" charset="0"/>
              </a:rPr>
              <a:t>PetStore</a:t>
            </a:r>
            <a:r>
              <a:rPr lang="en-GB" u="sng"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CBA46256-05C6-CB9D-1EA1-37B9987A9E04}"/>
              </a:ext>
            </a:extLst>
          </p:cNvPr>
          <p:cNvSpPr>
            <a:spLocks noGrp="1"/>
          </p:cNvSpPr>
          <p:nvPr>
            <p:ph idx="1"/>
          </p:nvPr>
        </p:nvSpPr>
        <p:spPr/>
        <p:txBody>
          <a:bodyPr/>
          <a:lstStyle/>
          <a:p>
            <a:pPr marL="0" indent="0">
              <a:buNone/>
            </a:pPr>
            <a:r>
              <a:rPr lang="en-GB" b="1" u="sng" dirty="0">
                <a:highlight>
                  <a:srgbClr val="FFFF00"/>
                </a:highlight>
              </a:rPr>
              <a:t>Retail-only</a:t>
            </a:r>
            <a:r>
              <a:rPr lang="en-GB" dirty="0">
                <a:highlight>
                  <a:srgbClr val="FFFF00"/>
                </a:highlight>
              </a:rPr>
              <a:t> shop</a:t>
            </a:r>
            <a:r>
              <a:rPr lang="en-GB" dirty="0"/>
              <a:t>, trying to offer an experience for our costumers and show as much care as we can for our beloved pets. </a:t>
            </a:r>
          </a:p>
          <a:p>
            <a:pPr marL="0" indent="0">
              <a:buNone/>
            </a:pPr>
            <a:r>
              <a:rPr lang="en-GB" dirty="0"/>
              <a:t>Products and services: </a:t>
            </a:r>
          </a:p>
          <a:p>
            <a:r>
              <a:rPr lang="en-GB" dirty="0"/>
              <a:t>Pet food </a:t>
            </a:r>
          </a:p>
          <a:p>
            <a:r>
              <a:rPr lang="en-GB" dirty="0"/>
              <a:t>Pet toys and accessories </a:t>
            </a:r>
          </a:p>
          <a:p>
            <a:r>
              <a:rPr lang="en-GB" dirty="0"/>
              <a:t>Different kinds of cleaning and grooming products</a:t>
            </a:r>
          </a:p>
          <a:p>
            <a:r>
              <a:rPr lang="en-GB" dirty="0"/>
              <a:t>Pet nutrition advice  </a:t>
            </a:r>
          </a:p>
        </p:txBody>
      </p:sp>
      <p:pic>
        <p:nvPicPr>
          <p:cNvPr id="4" name="Graphic 3" descr="Paw prints with solid fill">
            <a:extLst>
              <a:ext uri="{FF2B5EF4-FFF2-40B4-BE49-F238E27FC236}">
                <a16:creationId xmlns:a16="http://schemas.microsoft.com/office/drawing/2014/main" id="{99710A29-E10A-1FC7-E060-1DEFAE39DD8D}"/>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3070961">
            <a:off x="896272" y="5607143"/>
            <a:ext cx="914400" cy="914400"/>
          </a:xfrm>
          <a:prstGeom prst="rect">
            <a:avLst/>
          </a:prstGeom>
        </p:spPr>
      </p:pic>
      <p:pic>
        <p:nvPicPr>
          <p:cNvPr id="5" name="Graphic 4" descr="Paw prints with solid fill">
            <a:extLst>
              <a:ext uri="{FF2B5EF4-FFF2-40B4-BE49-F238E27FC236}">
                <a16:creationId xmlns:a16="http://schemas.microsoft.com/office/drawing/2014/main" id="{6ED76EE6-0A76-20F0-096C-B5FB3F97B189}"/>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3070961">
            <a:off x="2309454" y="5211882"/>
            <a:ext cx="914400" cy="914400"/>
          </a:xfrm>
          <a:prstGeom prst="rect">
            <a:avLst/>
          </a:prstGeom>
        </p:spPr>
      </p:pic>
      <p:pic>
        <p:nvPicPr>
          <p:cNvPr id="6" name="Graphic 5" descr="Paw prints with solid fill">
            <a:extLst>
              <a:ext uri="{FF2B5EF4-FFF2-40B4-BE49-F238E27FC236}">
                <a16:creationId xmlns:a16="http://schemas.microsoft.com/office/drawing/2014/main" id="{480562A9-0B24-99B4-E4F9-4EFEDBCA3CE0}"/>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3070961">
            <a:off x="10118931" y="346885"/>
            <a:ext cx="914400" cy="914400"/>
          </a:xfrm>
          <a:prstGeom prst="rect">
            <a:avLst/>
          </a:prstGeom>
        </p:spPr>
      </p:pic>
      <p:pic>
        <p:nvPicPr>
          <p:cNvPr id="9" name="Picture 8" descr="Question Cat">
            <a:extLst>
              <a:ext uri="{FF2B5EF4-FFF2-40B4-BE49-F238E27FC236}">
                <a16:creationId xmlns:a16="http://schemas.microsoft.com/office/drawing/2014/main" id="{455FC353-6F6F-AA72-D6C1-7F5B6212B5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05839" y="3006516"/>
            <a:ext cx="2619375" cy="2619375"/>
          </a:xfrm>
          <a:prstGeom prst="rect">
            <a:avLst/>
          </a:prstGeom>
        </p:spPr>
      </p:pic>
    </p:spTree>
    <p:extLst>
      <p:ext uri="{BB962C8B-B14F-4D97-AF65-F5344CB8AC3E}">
        <p14:creationId xmlns:p14="http://schemas.microsoft.com/office/powerpoint/2010/main" val="17362512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23264-FCC6-E5B3-138C-E25364ED7D6F}"/>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Legal Structure </a:t>
            </a:r>
          </a:p>
        </p:txBody>
      </p:sp>
      <p:sp>
        <p:nvSpPr>
          <p:cNvPr id="3" name="Content Placeholder 2">
            <a:extLst>
              <a:ext uri="{FF2B5EF4-FFF2-40B4-BE49-F238E27FC236}">
                <a16:creationId xmlns:a16="http://schemas.microsoft.com/office/drawing/2014/main" id="{E894571D-8409-FB9F-CBDB-3802A115F7E3}"/>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The legal format of the company will be Private Limited Company. In her article Moore (2025) discuss about the benefits of this legal format for a company:</a:t>
            </a:r>
          </a:p>
          <a:p>
            <a:r>
              <a:rPr lang="en-GB" dirty="0">
                <a:latin typeface="Arial" panose="020B0604020202020204" pitchFamily="34" charset="0"/>
                <a:cs typeface="Arial" panose="020B0604020202020204" pitchFamily="34" charset="0"/>
              </a:rPr>
              <a:t>Limited liability </a:t>
            </a:r>
          </a:p>
          <a:p>
            <a:r>
              <a:rPr lang="en-GB" dirty="0">
                <a:latin typeface="Arial" panose="020B0604020202020204" pitchFamily="34" charset="0"/>
                <a:cs typeface="Arial" panose="020B0604020202020204" pitchFamily="34" charset="0"/>
              </a:rPr>
              <a:t>Tax reduction</a:t>
            </a:r>
          </a:p>
          <a:p>
            <a:r>
              <a:rPr lang="en-GB" dirty="0">
                <a:latin typeface="Arial" panose="020B0604020202020204" pitchFamily="34" charset="0"/>
                <a:cs typeface="Arial" panose="020B0604020202020204" pitchFamily="34" charset="0"/>
              </a:rPr>
              <a:t>More opportunities and ways for founding</a:t>
            </a:r>
          </a:p>
          <a:p>
            <a:r>
              <a:rPr lang="en-GB" dirty="0">
                <a:latin typeface="Arial" panose="020B0604020202020204" pitchFamily="34" charset="0"/>
                <a:cs typeface="Arial" panose="020B0604020202020204" pitchFamily="34" charset="0"/>
              </a:rPr>
              <a:t>Brand protection</a:t>
            </a:r>
          </a:p>
          <a:p>
            <a:r>
              <a:rPr lang="en-GB" dirty="0">
                <a:latin typeface="Arial" panose="020B0604020202020204" pitchFamily="34" charset="0"/>
                <a:cs typeface="Arial" panose="020B0604020202020204" pitchFamily="34" charset="0"/>
              </a:rPr>
              <a:t>Multiple ways to pay yourself as owner or director</a:t>
            </a:r>
          </a:p>
          <a:p>
            <a:pPr marL="0" indent="0">
              <a:buNone/>
            </a:pPr>
            <a:endParaRPr lang="en-GB" dirty="0"/>
          </a:p>
        </p:txBody>
      </p:sp>
      <p:pic>
        <p:nvPicPr>
          <p:cNvPr id="4" name="Graphic 3" descr="Paw prints with solid fill">
            <a:extLst>
              <a:ext uri="{FF2B5EF4-FFF2-40B4-BE49-F238E27FC236}">
                <a16:creationId xmlns:a16="http://schemas.microsoft.com/office/drawing/2014/main" id="{4C3AECD1-37FE-D74E-E586-67A57C1D3FA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7092258">
            <a:off x="9974924" y="857501"/>
            <a:ext cx="681207" cy="681207"/>
          </a:xfrm>
          <a:prstGeom prst="rect">
            <a:avLst/>
          </a:prstGeom>
        </p:spPr>
      </p:pic>
      <p:pic>
        <p:nvPicPr>
          <p:cNvPr id="5" name="Graphic 4" descr="Paw prints with solid fill">
            <a:extLst>
              <a:ext uri="{FF2B5EF4-FFF2-40B4-BE49-F238E27FC236}">
                <a16:creationId xmlns:a16="http://schemas.microsoft.com/office/drawing/2014/main" id="{7605FBC1-8620-C6CD-6818-E0B73868857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3070961">
            <a:off x="7992515" y="518931"/>
            <a:ext cx="757687" cy="757687"/>
          </a:xfrm>
          <a:prstGeom prst="rect">
            <a:avLst/>
          </a:prstGeom>
        </p:spPr>
      </p:pic>
      <p:pic>
        <p:nvPicPr>
          <p:cNvPr id="6" name="Graphic 5" descr="Paw prints with solid fill">
            <a:extLst>
              <a:ext uri="{FF2B5EF4-FFF2-40B4-BE49-F238E27FC236}">
                <a16:creationId xmlns:a16="http://schemas.microsoft.com/office/drawing/2014/main" id="{7C4A7D83-0ABE-EF1A-10B8-F112FAFB5893}"/>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3070961">
            <a:off x="7324090" y="737225"/>
            <a:ext cx="757687" cy="757687"/>
          </a:xfrm>
          <a:prstGeom prst="rect">
            <a:avLst/>
          </a:prstGeom>
        </p:spPr>
      </p:pic>
      <p:pic>
        <p:nvPicPr>
          <p:cNvPr id="7" name="Graphic 6" descr="Paw prints with solid fill">
            <a:extLst>
              <a:ext uri="{FF2B5EF4-FFF2-40B4-BE49-F238E27FC236}">
                <a16:creationId xmlns:a16="http://schemas.microsoft.com/office/drawing/2014/main" id="{0DE82174-5388-5AFB-B597-C7D98B5EC433}"/>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3070961">
            <a:off x="983841" y="5798119"/>
            <a:ext cx="801440" cy="757687"/>
          </a:xfrm>
          <a:prstGeom prst="rect">
            <a:avLst/>
          </a:prstGeom>
        </p:spPr>
      </p:pic>
      <p:pic>
        <p:nvPicPr>
          <p:cNvPr id="8" name="Graphic 7" descr="Paw prints with solid fill">
            <a:extLst>
              <a:ext uri="{FF2B5EF4-FFF2-40B4-BE49-F238E27FC236}">
                <a16:creationId xmlns:a16="http://schemas.microsoft.com/office/drawing/2014/main" id="{298B1E5C-C228-C324-B98E-CF81DD1BBB93}"/>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7092258">
            <a:off x="10596588" y="1308115"/>
            <a:ext cx="681207" cy="681207"/>
          </a:xfrm>
          <a:prstGeom prst="rect">
            <a:avLst/>
          </a:prstGeom>
        </p:spPr>
      </p:pic>
      <p:pic>
        <p:nvPicPr>
          <p:cNvPr id="14" name="Picture 13">
            <a:extLst>
              <a:ext uri="{FF2B5EF4-FFF2-40B4-BE49-F238E27FC236}">
                <a16:creationId xmlns:a16="http://schemas.microsoft.com/office/drawing/2014/main" id="{9699D027-7CF6-3D5A-8DCF-E608A68B8DDC}"/>
              </a:ext>
            </a:extLst>
          </p:cNvPr>
          <p:cNvPicPr>
            <a:picLocks noChangeAspect="1"/>
          </p:cNvPicPr>
          <p:nvPr/>
        </p:nvPicPr>
        <p:blipFill>
          <a:blip r:embed="rId3"/>
          <a:stretch>
            <a:fillRect/>
          </a:stretch>
        </p:blipFill>
        <p:spPr>
          <a:xfrm>
            <a:off x="8826972" y="3720726"/>
            <a:ext cx="3810330" cy="3810330"/>
          </a:xfrm>
          <a:prstGeom prst="rect">
            <a:avLst/>
          </a:prstGeom>
        </p:spPr>
      </p:pic>
    </p:spTree>
    <p:extLst>
      <p:ext uri="{BB962C8B-B14F-4D97-AF65-F5344CB8AC3E}">
        <p14:creationId xmlns:p14="http://schemas.microsoft.com/office/powerpoint/2010/main" val="1110365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B8E00-FA84-36BE-A996-3F1CC245EFD9}"/>
              </a:ext>
            </a:extLst>
          </p:cNvPr>
          <p:cNvSpPr>
            <a:spLocks noGrp="1"/>
          </p:cNvSpPr>
          <p:nvPr>
            <p:ph type="title"/>
          </p:nvPr>
        </p:nvSpPr>
        <p:spPr/>
        <p:txBody>
          <a:bodyPr/>
          <a:lstStyle/>
          <a:p>
            <a:r>
              <a:rPr lang="en-GB" dirty="0"/>
              <a:t>Management Structure </a:t>
            </a:r>
          </a:p>
        </p:txBody>
      </p:sp>
      <p:sp>
        <p:nvSpPr>
          <p:cNvPr id="3" name="Content Placeholder 2">
            <a:extLst>
              <a:ext uri="{FF2B5EF4-FFF2-40B4-BE49-F238E27FC236}">
                <a16:creationId xmlns:a16="http://schemas.microsoft.com/office/drawing/2014/main" id="{D4570AB1-1C42-1A6F-9165-29B5AC84055E}"/>
              </a:ext>
            </a:extLst>
          </p:cNvPr>
          <p:cNvSpPr>
            <a:spLocks noGrp="1"/>
          </p:cNvSpPr>
          <p:nvPr>
            <p:ph idx="1"/>
          </p:nvPr>
        </p:nvSpPr>
        <p:spPr>
          <a:xfrm>
            <a:off x="838199" y="1825625"/>
            <a:ext cx="5981699" cy="4667250"/>
          </a:xfrm>
        </p:spPr>
        <p:txBody>
          <a:bodyPr>
            <a:normAutofit fontScale="77500" lnSpcReduction="20000"/>
          </a:bodyPr>
          <a:lstStyle/>
          <a:p>
            <a:pPr marL="0" indent="0">
              <a:buNone/>
            </a:pPr>
            <a:r>
              <a:rPr lang="en-GB" dirty="0"/>
              <a:t>The management structure will be formed by tow Cashiers/Floor Workers under the direct supervision of a Floor Manager who will report directly to the Owner/Director.</a:t>
            </a:r>
          </a:p>
          <a:p>
            <a:pPr marL="0" indent="0">
              <a:buNone/>
            </a:pPr>
            <a:r>
              <a:rPr lang="en-GB" dirty="0"/>
              <a:t>Each role duties:</a:t>
            </a:r>
          </a:p>
          <a:p>
            <a:r>
              <a:rPr lang="en-GB" dirty="0"/>
              <a:t>Cashier/Floor Worker: replenishing the store, assisting costumers, keeping the cleanliness and filling the cashier position.</a:t>
            </a:r>
          </a:p>
          <a:p>
            <a:r>
              <a:rPr lang="en-GB" dirty="0"/>
              <a:t> Floor Manager: stock management, shop layout and product placement, filling orders for suppliers, waste and damages management and assisting the 2 workers under his supervision.</a:t>
            </a:r>
          </a:p>
          <a:p>
            <a:r>
              <a:rPr lang="en-GB" dirty="0"/>
              <a:t>Owner/Director: financial and legal part of the business, workers wages, suppliers payments, marketing and advertising.  </a:t>
            </a:r>
          </a:p>
          <a:p>
            <a:endParaRPr lang="en-GB" dirty="0"/>
          </a:p>
          <a:p>
            <a:pPr marL="0" indent="0">
              <a:buNone/>
            </a:pPr>
            <a:endParaRPr lang="en-GB" dirty="0"/>
          </a:p>
          <a:p>
            <a:pPr marL="0" indent="0">
              <a:buNone/>
            </a:pPr>
            <a:endParaRPr lang="en-GB" dirty="0"/>
          </a:p>
          <a:p>
            <a:pPr marL="0" indent="0">
              <a:buNone/>
            </a:pPr>
            <a:endParaRPr lang="en-GB" dirty="0"/>
          </a:p>
        </p:txBody>
      </p:sp>
      <p:graphicFrame>
        <p:nvGraphicFramePr>
          <p:cNvPr id="4" name="Diagram 3">
            <a:extLst>
              <a:ext uri="{FF2B5EF4-FFF2-40B4-BE49-F238E27FC236}">
                <a16:creationId xmlns:a16="http://schemas.microsoft.com/office/drawing/2014/main" id="{A5D9272F-33D1-2749-E85D-E8BD3F9097B8}"/>
              </a:ext>
            </a:extLst>
          </p:cNvPr>
          <p:cNvGraphicFramePr/>
          <p:nvPr>
            <p:extLst>
              <p:ext uri="{D42A27DB-BD31-4B8C-83A1-F6EECF244321}">
                <p14:modId xmlns:p14="http://schemas.microsoft.com/office/powerpoint/2010/main" val="3418331237"/>
              </p:ext>
            </p:extLst>
          </p:nvPr>
        </p:nvGraphicFramePr>
        <p:xfrm>
          <a:off x="6025332" y="2232660"/>
          <a:ext cx="5981700" cy="23926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Office Chair Cat">
            <a:extLst>
              <a:ext uri="{FF2B5EF4-FFF2-40B4-BE49-F238E27FC236}">
                <a16:creationId xmlns:a16="http://schemas.microsoft.com/office/drawing/2014/main" id="{59EA8DF9-1AAF-3160-1E62-168F361B3CD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572625" y="215875"/>
            <a:ext cx="2619375" cy="2619375"/>
          </a:xfrm>
          <a:prstGeom prst="rect">
            <a:avLst/>
          </a:prstGeom>
        </p:spPr>
      </p:pic>
      <p:pic>
        <p:nvPicPr>
          <p:cNvPr id="7" name="Graphic 6" descr="Paw prints outline">
            <a:extLst>
              <a:ext uri="{FF2B5EF4-FFF2-40B4-BE49-F238E27FC236}">
                <a16:creationId xmlns:a16="http://schemas.microsoft.com/office/drawing/2014/main" id="{9AE58F5C-794A-A02C-16E8-CECA0532D65C}"/>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8041865" y="5469193"/>
            <a:ext cx="914400" cy="914400"/>
          </a:xfrm>
          <a:prstGeom prst="rect">
            <a:avLst/>
          </a:prstGeom>
        </p:spPr>
      </p:pic>
      <p:pic>
        <p:nvPicPr>
          <p:cNvPr id="8" name="Graphic 7" descr="Paw prints outline">
            <a:extLst>
              <a:ext uri="{FF2B5EF4-FFF2-40B4-BE49-F238E27FC236}">
                <a16:creationId xmlns:a16="http://schemas.microsoft.com/office/drawing/2014/main" id="{DF0A3FEB-B298-0423-AC71-DE3D85E2C5FD}"/>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7820025" y="1211067"/>
            <a:ext cx="914400" cy="914400"/>
          </a:xfrm>
          <a:prstGeom prst="rect">
            <a:avLst/>
          </a:prstGeom>
        </p:spPr>
      </p:pic>
      <p:pic>
        <p:nvPicPr>
          <p:cNvPr id="9" name="Graphic 8" descr="Paw prints outline">
            <a:extLst>
              <a:ext uri="{FF2B5EF4-FFF2-40B4-BE49-F238E27FC236}">
                <a16:creationId xmlns:a16="http://schemas.microsoft.com/office/drawing/2014/main" id="{23A8CB59-F5BA-07CD-0207-DAD2A4641B85}"/>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7820025" y="211895"/>
            <a:ext cx="914400" cy="914400"/>
          </a:xfrm>
          <a:prstGeom prst="rect">
            <a:avLst/>
          </a:prstGeom>
        </p:spPr>
      </p:pic>
    </p:spTree>
    <p:extLst>
      <p:ext uri="{BB962C8B-B14F-4D97-AF65-F5344CB8AC3E}">
        <p14:creationId xmlns:p14="http://schemas.microsoft.com/office/powerpoint/2010/main" val="5961440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2F18E-328C-A105-1618-4AA8BAAA26F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Pestel Analys </a:t>
            </a:r>
          </a:p>
        </p:txBody>
      </p:sp>
      <p:sp>
        <p:nvSpPr>
          <p:cNvPr id="3" name="Content Placeholder 2">
            <a:extLst>
              <a:ext uri="{FF2B5EF4-FFF2-40B4-BE49-F238E27FC236}">
                <a16:creationId xmlns:a16="http://schemas.microsoft.com/office/drawing/2014/main" id="{4E70D813-1942-A4F5-A751-410852AD2252}"/>
              </a:ext>
            </a:extLst>
          </p:cNvPr>
          <p:cNvSpPr>
            <a:spLocks noGrp="1"/>
          </p:cNvSpPr>
          <p:nvPr>
            <p:ph idx="1"/>
          </p:nvPr>
        </p:nvSpPr>
        <p:spPr/>
        <p:txBody>
          <a:bodyPr>
            <a:normAutofit/>
          </a:bodyPr>
          <a:lstStyle/>
          <a:p>
            <a:pPr marL="0" indent="0">
              <a:buNone/>
            </a:pPr>
            <a:r>
              <a:rPr lang="en-GB" dirty="0">
                <a:latin typeface="Arial" panose="020B0604020202020204" pitchFamily="34" charset="0"/>
                <a:cs typeface="Arial" panose="020B0604020202020204" pitchFamily="34" charset="0"/>
              </a:rPr>
              <a:t>Political factors : </a:t>
            </a:r>
          </a:p>
          <a:p>
            <a:pPr lvl="0"/>
            <a:r>
              <a:rPr lang="en-GB" dirty="0">
                <a:latin typeface="Arial" panose="020B0604020202020204" pitchFamily="34" charset="0"/>
                <a:cs typeface="Arial" panose="020B0604020202020204" pitchFamily="34" charset="0"/>
              </a:rPr>
              <a:t>Trading standards regulations</a:t>
            </a:r>
          </a:p>
          <a:p>
            <a:pPr lvl="0"/>
            <a:r>
              <a:rPr lang="en-GB" dirty="0">
                <a:latin typeface="Arial" panose="020B0604020202020204" pitchFamily="34" charset="0"/>
                <a:cs typeface="Arial" panose="020B0604020202020204" pitchFamily="34" charset="0"/>
              </a:rPr>
              <a:t>Post Brexit tariffs</a:t>
            </a:r>
          </a:p>
          <a:p>
            <a:pPr lvl="0"/>
            <a:r>
              <a:rPr lang="en-GB" dirty="0">
                <a:latin typeface="Arial" panose="020B0604020202020204" pitchFamily="34" charset="0"/>
                <a:cs typeface="Arial" panose="020B0604020202020204" pitchFamily="34" charset="0"/>
              </a:rPr>
              <a:t>Regulations on importing animal by products (</a:t>
            </a:r>
            <a:r>
              <a:rPr lang="en-GB" i="1" dirty="0">
                <a:latin typeface="Arial" panose="020B0604020202020204" pitchFamily="34" charset="0"/>
                <a:cs typeface="Arial" panose="020B0604020202020204" pitchFamily="34" charset="0"/>
              </a:rPr>
              <a:t>Department for </a:t>
            </a:r>
            <a:br>
              <a:rPr lang="en-GB" i="1" dirty="0">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rPr>
              <a:t>Environment, Food and Rural Affairs, 2025</a:t>
            </a:r>
            <a:r>
              <a:rPr lang="en-GB" dirty="0">
                <a:latin typeface="Arial" panose="020B0604020202020204" pitchFamily="34" charset="0"/>
                <a:cs typeface="Arial" panose="020B0604020202020204" pitchFamily="34" charset="0"/>
              </a:rPr>
              <a:t>)</a:t>
            </a:r>
          </a:p>
          <a:p>
            <a:pPr lvl="0"/>
            <a:r>
              <a:rPr lang="en-GB" dirty="0">
                <a:latin typeface="Arial" panose="020B0604020202020204" pitchFamily="34" charset="0"/>
                <a:cs typeface="Arial" panose="020B0604020202020204" pitchFamily="34" charset="0"/>
              </a:rPr>
              <a:t>Business rates and taxes</a:t>
            </a:r>
          </a:p>
          <a:p>
            <a:pPr lvl="0"/>
            <a:endParaRPr lang="en-GB" dirty="0">
              <a:latin typeface="Arial" panose="020B0604020202020204" pitchFamily="34" charset="0"/>
              <a:cs typeface="Arial" panose="020B0604020202020204" pitchFamily="34" charset="0"/>
            </a:endParaRPr>
          </a:p>
          <a:p>
            <a:pPr marL="0" indent="0">
              <a:buNone/>
            </a:pPr>
            <a:endParaRPr lang="en-GB" dirty="0"/>
          </a:p>
        </p:txBody>
      </p:sp>
      <p:pic>
        <p:nvPicPr>
          <p:cNvPr id="4" name="Graphic 3" descr="Paw prints outline">
            <a:extLst>
              <a:ext uri="{FF2B5EF4-FFF2-40B4-BE49-F238E27FC236}">
                <a16:creationId xmlns:a16="http://schemas.microsoft.com/office/drawing/2014/main" id="{2EE29097-35AE-4A96-0EC1-9811B665060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9756229">
            <a:off x="7550411" y="4842802"/>
            <a:ext cx="914400" cy="914400"/>
          </a:xfrm>
          <a:prstGeom prst="rect">
            <a:avLst/>
          </a:prstGeom>
        </p:spPr>
      </p:pic>
      <p:pic>
        <p:nvPicPr>
          <p:cNvPr id="5" name="Graphic 4" descr="Paw prints outline">
            <a:extLst>
              <a:ext uri="{FF2B5EF4-FFF2-40B4-BE49-F238E27FC236}">
                <a16:creationId xmlns:a16="http://schemas.microsoft.com/office/drawing/2014/main" id="{CA62F6DA-18BF-FFA8-EA4D-64CD0495836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9215738">
            <a:off x="8194265" y="5621593"/>
            <a:ext cx="914400" cy="914400"/>
          </a:xfrm>
          <a:prstGeom prst="rect">
            <a:avLst/>
          </a:prstGeom>
        </p:spPr>
      </p:pic>
      <p:pic>
        <p:nvPicPr>
          <p:cNvPr id="6" name="Graphic 5" descr="Paw prints with solid fill">
            <a:extLst>
              <a:ext uri="{FF2B5EF4-FFF2-40B4-BE49-F238E27FC236}">
                <a16:creationId xmlns:a16="http://schemas.microsoft.com/office/drawing/2014/main" id="{B28A24D4-E848-5AED-3CCE-37DC07C2449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3070961">
            <a:off x="7324090" y="737225"/>
            <a:ext cx="757687" cy="757687"/>
          </a:xfrm>
          <a:prstGeom prst="rect">
            <a:avLst/>
          </a:prstGeom>
        </p:spPr>
      </p:pic>
      <p:pic>
        <p:nvPicPr>
          <p:cNvPr id="7" name="Graphic 6" descr="Paw prints with solid fill">
            <a:extLst>
              <a:ext uri="{FF2B5EF4-FFF2-40B4-BE49-F238E27FC236}">
                <a16:creationId xmlns:a16="http://schemas.microsoft.com/office/drawing/2014/main" id="{ED583C67-D7E1-A5B4-655C-1B20A0C405C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3070961">
            <a:off x="8389389" y="329743"/>
            <a:ext cx="757687" cy="757687"/>
          </a:xfrm>
          <a:prstGeom prst="rect">
            <a:avLst/>
          </a:prstGeom>
        </p:spPr>
      </p:pic>
      <p:pic>
        <p:nvPicPr>
          <p:cNvPr id="9" name="Picture 8" descr="Hide Cat">
            <a:extLst>
              <a:ext uri="{FF2B5EF4-FFF2-40B4-BE49-F238E27FC236}">
                <a16:creationId xmlns:a16="http://schemas.microsoft.com/office/drawing/2014/main" id="{5393D052-93BF-2317-7485-EE43809A517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56493" y="515937"/>
            <a:ext cx="2619375" cy="2619375"/>
          </a:xfrm>
          <a:prstGeom prst="rect">
            <a:avLst/>
          </a:prstGeom>
        </p:spPr>
      </p:pic>
    </p:spTree>
    <p:extLst>
      <p:ext uri="{BB962C8B-B14F-4D97-AF65-F5344CB8AC3E}">
        <p14:creationId xmlns:p14="http://schemas.microsoft.com/office/powerpoint/2010/main" val="28682537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E01E4-EFBF-2BD3-9A9B-228B21891BB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Pestel Analys </a:t>
            </a:r>
            <a:endParaRPr lang="en-GB" dirty="0"/>
          </a:p>
        </p:txBody>
      </p:sp>
      <p:sp>
        <p:nvSpPr>
          <p:cNvPr id="3" name="Content Placeholder 2">
            <a:extLst>
              <a:ext uri="{FF2B5EF4-FFF2-40B4-BE49-F238E27FC236}">
                <a16:creationId xmlns:a16="http://schemas.microsoft.com/office/drawing/2014/main" id="{1B84429C-D7BE-4276-02CE-F09CD5D7F1DC}"/>
              </a:ext>
            </a:extLst>
          </p:cNvPr>
          <p:cNvSpPr>
            <a:spLocks noGrp="1"/>
          </p:cNvSpPr>
          <p:nvPr>
            <p:ph idx="1"/>
          </p:nvPr>
        </p:nvSpPr>
        <p:spPr/>
        <p:txBody>
          <a:bodyPr/>
          <a:lstStyle/>
          <a:p>
            <a:pPr marL="0" lvl="0" indent="0">
              <a:buNone/>
            </a:pPr>
            <a:r>
              <a:rPr lang="en-GB" dirty="0">
                <a:latin typeface="Arial" panose="020B0604020202020204" pitchFamily="34" charset="0"/>
                <a:cs typeface="Arial" panose="020B0604020202020204" pitchFamily="34" charset="0"/>
              </a:rPr>
              <a:t>Economic Factors:</a:t>
            </a:r>
          </a:p>
          <a:p>
            <a:pPr lvl="0"/>
            <a:r>
              <a:rPr lang="en-GB" dirty="0">
                <a:latin typeface="Arial" panose="020B0604020202020204" pitchFamily="34" charset="0"/>
                <a:cs typeface="Arial" panose="020B0604020202020204" pitchFamily="34" charset="0"/>
              </a:rPr>
              <a:t>Customer purchase power influencing how much customer can afford to spend on their pets</a:t>
            </a:r>
          </a:p>
          <a:p>
            <a:pPr lvl="0"/>
            <a:r>
              <a:rPr lang="en-GB" dirty="0">
                <a:latin typeface="Arial" panose="020B0604020202020204" pitchFamily="34" charset="0"/>
                <a:cs typeface="Arial" panose="020B0604020202020204" pitchFamily="34" charset="0"/>
              </a:rPr>
              <a:t>Inflation driving the prices of the product</a:t>
            </a:r>
          </a:p>
          <a:p>
            <a:pPr lvl="0"/>
            <a:r>
              <a:rPr lang="en-GB" dirty="0">
                <a:latin typeface="Arial" panose="020B0604020202020204" pitchFamily="34" charset="0"/>
                <a:cs typeface="Arial" panose="020B0604020202020204" pitchFamily="34" charset="0"/>
              </a:rPr>
              <a:t>Supply change disruptions like transport costs can directly reflect in the price of the final products or in availability</a:t>
            </a:r>
          </a:p>
          <a:p>
            <a:pPr marL="0" indent="0">
              <a:buNone/>
            </a:pP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7313A938-8CDE-CDE0-52EF-FE088574C106}"/>
              </a:ext>
            </a:extLst>
          </p:cNvPr>
          <p:cNvPicPr>
            <a:picLocks noChangeAspect="1"/>
          </p:cNvPicPr>
          <p:nvPr/>
        </p:nvPicPr>
        <p:blipFill>
          <a:blip r:embed="rId2"/>
          <a:stretch>
            <a:fillRect/>
          </a:stretch>
        </p:blipFill>
        <p:spPr>
          <a:xfrm>
            <a:off x="6103392" y="1027906"/>
            <a:ext cx="1066892" cy="1072989"/>
          </a:xfrm>
          <a:prstGeom prst="rect">
            <a:avLst/>
          </a:prstGeom>
        </p:spPr>
      </p:pic>
      <p:pic>
        <p:nvPicPr>
          <p:cNvPr id="6" name="Graphic 5" descr="Paw prints with solid fill">
            <a:extLst>
              <a:ext uri="{FF2B5EF4-FFF2-40B4-BE49-F238E27FC236}">
                <a16:creationId xmlns:a16="http://schemas.microsoft.com/office/drawing/2014/main" id="{CF3A1861-8A3E-59DD-E550-BCA9B905704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3070961">
            <a:off x="7324090" y="737225"/>
            <a:ext cx="757687" cy="757687"/>
          </a:xfrm>
          <a:prstGeom prst="rect">
            <a:avLst/>
          </a:prstGeom>
        </p:spPr>
      </p:pic>
      <p:pic>
        <p:nvPicPr>
          <p:cNvPr id="7" name="Graphic 6" descr="Paw prints with solid fill">
            <a:extLst>
              <a:ext uri="{FF2B5EF4-FFF2-40B4-BE49-F238E27FC236}">
                <a16:creationId xmlns:a16="http://schemas.microsoft.com/office/drawing/2014/main" id="{D225CC29-6524-51E0-7E97-C88785151D4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3070961">
            <a:off x="1950761" y="5265470"/>
            <a:ext cx="757687" cy="757687"/>
          </a:xfrm>
          <a:prstGeom prst="rect">
            <a:avLst/>
          </a:prstGeom>
        </p:spPr>
      </p:pic>
      <p:pic>
        <p:nvPicPr>
          <p:cNvPr id="8" name="Graphic 7" descr="Paw prints with solid fill">
            <a:extLst>
              <a:ext uri="{FF2B5EF4-FFF2-40B4-BE49-F238E27FC236}">
                <a16:creationId xmlns:a16="http://schemas.microsoft.com/office/drawing/2014/main" id="{B976FFD8-057A-5B94-D5B6-5A0496DE611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3070961">
            <a:off x="3016060" y="4920849"/>
            <a:ext cx="757687" cy="757687"/>
          </a:xfrm>
          <a:prstGeom prst="rect">
            <a:avLst/>
          </a:prstGeom>
        </p:spPr>
      </p:pic>
      <p:pic>
        <p:nvPicPr>
          <p:cNvPr id="10" name="Picture 9" descr="Fence Doggo">
            <a:extLst>
              <a:ext uri="{FF2B5EF4-FFF2-40B4-BE49-F238E27FC236}">
                <a16:creationId xmlns:a16="http://schemas.microsoft.com/office/drawing/2014/main" id="{9E6499E3-9B72-D1F3-05A6-B0CCF380A69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216249" y="4694791"/>
            <a:ext cx="2275101" cy="2275101"/>
          </a:xfrm>
          <a:prstGeom prst="rect">
            <a:avLst/>
          </a:prstGeom>
        </p:spPr>
      </p:pic>
    </p:spTree>
    <p:extLst>
      <p:ext uri="{BB962C8B-B14F-4D97-AF65-F5344CB8AC3E}">
        <p14:creationId xmlns:p14="http://schemas.microsoft.com/office/powerpoint/2010/main" val="8991147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52BCA-7D2E-E33C-9FFD-9B7DD29CBF1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Pestel Analys </a:t>
            </a:r>
            <a:endParaRPr lang="en-GB" dirty="0"/>
          </a:p>
        </p:txBody>
      </p:sp>
      <p:sp>
        <p:nvSpPr>
          <p:cNvPr id="3" name="Content Placeholder 2">
            <a:extLst>
              <a:ext uri="{FF2B5EF4-FFF2-40B4-BE49-F238E27FC236}">
                <a16:creationId xmlns:a16="http://schemas.microsoft.com/office/drawing/2014/main" id="{C900E8CF-0B72-A4AE-2B16-14299048B34A}"/>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Social Factors:</a:t>
            </a:r>
          </a:p>
          <a:p>
            <a:pPr lvl="0"/>
            <a:r>
              <a:rPr lang="en-GB" dirty="0">
                <a:latin typeface="Arial" panose="020B0604020202020204" pitchFamily="34" charset="0"/>
                <a:cs typeface="Arial" panose="020B0604020202020204" pitchFamily="34" charset="0"/>
              </a:rPr>
              <a:t>Pet ownership has growing in the recent past years as showed in survey conducted by the UK Pet Food organisation (2023) </a:t>
            </a:r>
          </a:p>
          <a:p>
            <a:pPr lvl="0"/>
            <a:r>
              <a:rPr lang="en-GB" dirty="0">
                <a:latin typeface="Arial" panose="020B0604020202020204" pitchFamily="34" charset="0"/>
                <a:cs typeface="Arial" panose="020B0604020202020204" pitchFamily="34" charset="0"/>
              </a:rPr>
              <a:t>Nguyen (2025) Is highlighting findings over UK pet retailing market report saying that about 61% of the pet owners are more focused on their pet needs and care rather than their own</a:t>
            </a:r>
          </a:p>
          <a:p>
            <a:pPr lvl="0"/>
            <a:r>
              <a:rPr lang="en-GB" dirty="0">
                <a:latin typeface="Arial" panose="020B0604020202020204" pitchFamily="34" charset="0"/>
                <a:cs typeface="Arial" panose="020B0604020202020204" pitchFamily="34" charset="0"/>
              </a:rPr>
              <a:t>Mintel Store (2025) Has reported that 78% of Gen Z own a pet, with 48% of them using pet friendly associated products, translating in concern about the well-being of their pets</a:t>
            </a:r>
          </a:p>
          <a:p>
            <a:pPr marL="0" indent="0">
              <a:buNone/>
            </a:pPr>
            <a:endParaRPr lang="en-GB" dirty="0"/>
          </a:p>
        </p:txBody>
      </p:sp>
      <p:pic>
        <p:nvPicPr>
          <p:cNvPr id="4" name="Graphic 3" descr="Paw prints with solid fill">
            <a:extLst>
              <a:ext uri="{FF2B5EF4-FFF2-40B4-BE49-F238E27FC236}">
                <a16:creationId xmlns:a16="http://schemas.microsoft.com/office/drawing/2014/main" id="{870DD01D-BF5A-1AE3-1647-DC08837BBD2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3070961">
            <a:off x="7324090" y="737225"/>
            <a:ext cx="757687" cy="757687"/>
          </a:xfrm>
          <a:prstGeom prst="rect">
            <a:avLst/>
          </a:prstGeom>
        </p:spPr>
      </p:pic>
      <p:pic>
        <p:nvPicPr>
          <p:cNvPr id="5" name="Graphic 4" descr="Paw prints with solid fill">
            <a:extLst>
              <a:ext uri="{FF2B5EF4-FFF2-40B4-BE49-F238E27FC236}">
                <a16:creationId xmlns:a16="http://schemas.microsoft.com/office/drawing/2014/main" id="{6EA2013A-CCF8-C1D3-5795-DBF19147766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3070961">
            <a:off x="7856739" y="383995"/>
            <a:ext cx="757687" cy="757687"/>
          </a:xfrm>
          <a:prstGeom prst="rect">
            <a:avLst/>
          </a:prstGeom>
        </p:spPr>
      </p:pic>
      <p:pic>
        <p:nvPicPr>
          <p:cNvPr id="6" name="Graphic 5" descr="Paw prints outline">
            <a:extLst>
              <a:ext uri="{FF2B5EF4-FFF2-40B4-BE49-F238E27FC236}">
                <a16:creationId xmlns:a16="http://schemas.microsoft.com/office/drawing/2014/main" id="{785413D1-157C-06C2-53AB-1D7BFFB532C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19215738">
            <a:off x="10072226" y="1191518"/>
            <a:ext cx="914400" cy="914400"/>
          </a:xfrm>
          <a:prstGeom prst="rect">
            <a:avLst/>
          </a:prstGeom>
        </p:spPr>
      </p:pic>
      <p:pic>
        <p:nvPicPr>
          <p:cNvPr id="8" name="Picture 7">
            <a:extLst>
              <a:ext uri="{FF2B5EF4-FFF2-40B4-BE49-F238E27FC236}">
                <a16:creationId xmlns:a16="http://schemas.microsoft.com/office/drawing/2014/main" id="{963FB792-E201-6330-03D4-71AEC9B4C23D}"/>
              </a:ext>
            </a:extLst>
          </p:cNvPr>
          <p:cNvPicPr>
            <a:picLocks noChangeAspect="1"/>
          </p:cNvPicPr>
          <p:nvPr/>
        </p:nvPicPr>
        <p:blipFill>
          <a:blip r:embed="rId4"/>
          <a:stretch>
            <a:fillRect/>
          </a:stretch>
        </p:blipFill>
        <p:spPr>
          <a:xfrm>
            <a:off x="9324844" y="213292"/>
            <a:ext cx="1292464" cy="1292464"/>
          </a:xfrm>
          <a:prstGeom prst="rect">
            <a:avLst/>
          </a:prstGeom>
        </p:spPr>
      </p:pic>
      <p:pic>
        <p:nvPicPr>
          <p:cNvPr id="10" name="Picture 9" descr="Laptop Pusheen">
            <a:extLst>
              <a:ext uri="{FF2B5EF4-FFF2-40B4-BE49-F238E27FC236}">
                <a16:creationId xmlns:a16="http://schemas.microsoft.com/office/drawing/2014/main" id="{B97AA272-0B51-004B-38CD-00626370244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971076" y="4992328"/>
            <a:ext cx="2091813" cy="2091813"/>
          </a:xfrm>
          <a:prstGeom prst="rect">
            <a:avLst/>
          </a:prstGeom>
        </p:spPr>
      </p:pic>
    </p:spTree>
    <p:extLst>
      <p:ext uri="{BB962C8B-B14F-4D97-AF65-F5344CB8AC3E}">
        <p14:creationId xmlns:p14="http://schemas.microsoft.com/office/powerpoint/2010/main" val="32848877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4B3E8-E06C-7C16-0813-150F8EB1B6A6}"/>
              </a:ext>
            </a:extLst>
          </p:cNvPr>
          <p:cNvSpPr>
            <a:spLocks noGrp="1"/>
          </p:cNvSpPr>
          <p:nvPr>
            <p:ph type="title"/>
          </p:nvPr>
        </p:nvSpPr>
        <p:spPr>
          <a:xfrm>
            <a:off x="838200" y="499602"/>
            <a:ext cx="10515600" cy="1325563"/>
          </a:xfrm>
        </p:spPr>
        <p:txBody>
          <a:bodyPr/>
          <a:lstStyle/>
          <a:p>
            <a:r>
              <a:rPr lang="en-GB" dirty="0">
                <a:latin typeface="Arial" panose="020B0604020202020204" pitchFamily="34" charset="0"/>
                <a:cs typeface="Arial" panose="020B0604020202020204" pitchFamily="34" charset="0"/>
              </a:rPr>
              <a:t>Unique Selling Point </a:t>
            </a:r>
            <a:r>
              <a:rPr lang="en-GB" dirty="0"/>
              <a:t> </a:t>
            </a:r>
          </a:p>
        </p:txBody>
      </p:sp>
      <p:sp>
        <p:nvSpPr>
          <p:cNvPr id="3" name="Content Placeholder 2">
            <a:extLst>
              <a:ext uri="{FF2B5EF4-FFF2-40B4-BE49-F238E27FC236}">
                <a16:creationId xmlns:a16="http://schemas.microsoft.com/office/drawing/2014/main" id="{2C10C4FD-3372-AEBF-D0A4-8F4DCFB232B6}"/>
              </a:ext>
            </a:extLst>
          </p:cNvPr>
          <p:cNvSpPr>
            <a:spLocks noGrp="1"/>
          </p:cNvSpPr>
          <p:nvPr>
            <p:ph idx="1"/>
          </p:nvPr>
        </p:nvSpPr>
        <p:spPr>
          <a:xfrm>
            <a:off x="838200" y="1811698"/>
            <a:ext cx="10515600" cy="4351338"/>
          </a:xfrm>
        </p:spPr>
        <p:txBody>
          <a:bodyPr/>
          <a:lstStyle/>
          <a:p>
            <a:pPr marL="0" indent="0">
              <a:buNone/>
            </a:pPr>
            <a:r>
              <a:rPr lang="en-GB" dirty="0"/>
              <a:t>61% of the pet owners show grater concerns about their pet’s wellbeing rather than themselves (Nguyen, 2025), as a response to this we will introduce in our store </a:t>
            </a:r>
            <a:r>
              <a:rPr lang="en-GB" dirty="0">
                <a:highlight>
                  <a:srgbClr val="FFFF00"/>
                </a:highlight>
              </a:rPr>
              <a:t>pet nutrition advice and tips for free</a:t>
            </a:r>
            <a:r>
              <a:rPr lang="en-GB" dirty="0"/>
              <a:t>, provided by our certified trained staff, helping our costumers to:</a:t>
            </a:r>
          </a:p>
          <a:p>
            <a:r>
              <a:rPr lang="en-GB" dirty="0"/>
              <a:t>Better understand their pet's dietary needs </a:t>
            </a:r>
          </a:p>
          <a:p>
            <a:r>
              <a:rPr lang="en-GB" dirty="0"/>
              <a:t>Reading and understanding the products labels </a:t>
            </a:r>
          </a:p>
          <a:p>
            <a:r>
              <a:rPr lang="en-GB" dirty="0"/>
              <a:t>Build awareness and a community around this concept </a:t>
            </a:r>
          </a:p>
          <a:p>
            <a:pPr marL="0" indent="0">
              <a:buNone/>
            </a:pPr>
            <a:endParaRPr lang="en-GB" dirty="0"/>
          </a:p>
        </p:txBody>
      </p:sp>
      <p:pic>
        <p:nvPicPr>
          <p:cNvPr id="7" name="Picture 6" descr="Got Paid Chicken">
            <a:extLst>
              <a:ext uri="{FF2B5EF4-FFF2-40B4-BE49-F238E27FC236}">
                <a16:creationId xmlns:a16="http://schemas.microsoft.com/office/drawing/2014/main" id="{6E376851-9E17-999D-931D-59246C02AB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70690" y="4453398"/>
            <a:ext cx="1905000" cy="1905000"/>
          </a:xfrm>
          <a:prstGeom prst="rect">
            <a:avLst/>
          </a:prstGeom>
        </p:spPr>
      </p:pic>
      <p:pic>
        <p:nvPicPr>
          <p:cNvPr id="8" name="Picture 7">
            <a:extLst>
              <a:ext uri="{FF2B5EF4-FFF2-40B4-BE49-F238E27FC236}">
                <a16:creationId xmlns:a16="http://schemas.microsoft.com/office/drawing/2014/main" id="{FEB0073A-016B-11AD-873A-3E7432E9E32E}"/>
              </a:ext>
            </a:extLst>
          </p:cNvPr>
          <p:cNvPicPr>
            <a:picLocks noChangeAspect="1"/>
          </p:cNvPicPr>
          <p:nvPr/>
        </p:nvPicPr>
        <p:blipFill>
          <a:blip r:embed="rId3"/>
          <a:stretch>
            <a:fillRect/>
          </a:stretch>
        </p:blipFill>
        <p:spPr>
          <a:xfrm>
            <a:off x="6486850" y="543347"/>
            <a:ext cx="1066892" cy="1072989"/>
          </a:xfrm>
          <a:prstGeom prst="rect">
            <a:avLst/>
          </a:prstGeom>
        </p:spPr>
      </p:pic>
      <p:pic>
        <p:nvPicPr>
          <p:cNvPr id="9" name="Picture 8">
            <a:extLst>
              <a:ext uri="{FF2B5EF4-FFF2-40B4-BE49-F238E27FC236}">
                <a16:creationId xmlns:a16="http://schemas.microsoft.com/office/drawing/2014/main" id="{9C6075DC-C45E-EAD0-4E17-561DB6DB15F9}"/>
              </a:ext>
            </a:extLst>
          </p:cNvPr>
          <p:cNvPicPr>
            <a:picLocks noChangeAspect="1"/>
          </p:cNvPicPr>
          <p:nvPr/>
        </p:nvPicPr>
        <p:blipFill>
          <a:blip r:embed="rId3"/>
          <a:stretch>
            <a:fillRect/>
          </a:stretch>
        </p:blipFill>
        <p:spPr>
          <a:xfrm>
            <a:off x="7460244" y="231493"/>
            <a:ext cx="1066892" cy="1072989"/>
          </a:xfrm>
          <a:prstGeom prst="rect">
            <a:avLst/>
          </a:prstGeom>
        </p:spPr>
      </p:pic>
      <p:pic>
        <p:nvPicPr>
          <p:cNvPr id="10" name="Picture 9">
            <a:extLst>
              <a:ext uri="{FF2B5EF4-FFF2-40B4-BE49-F238E27FC236}">
                <a16:creationId xmlns:a16="http://schemas.microsoft.com/office/drawing/2014/main" id="{1BD9E383-13C1-3EBB-CD0F-AD1569E7B6B7}"/>
              </a:ext>
            </a:extLst>
          </p:cNvPr>
          <p:cNvPicPr>
            <a:picLocks noChangeAspect="1"/>
          </p:cNvPicPr>
          <p:nvPr/>
        </p:nvPicPr>
        <p:blipFill>
          <a:blip r:embed="rId3"/>
          <a:stretch>
            <a:fillRect/>
          </a:stretch>
        </p:blipFill>
        <p:spPr>
          <a:xfrm>
            <a:off x="9180888" y="694964"/>
            <a:ext cx="1066892" cy="1072989"/>
          </a:xfrm>
          <a:prstGeom prst="rect">
            <a:avLst/>
          </a:prstGeom>
        </p:spPr>
      </p:pic>
      <p:pic>
        <p:nvPicPr>
          <p:cNvPr id="11" name="Picture 10">
            <a:extLst>
              <a:ext uri="{FF2B5EF4-FFF2-40B4-BE49-F238E27FC236}">
                <a16:creationId xmlns:a16="http://schemas.microsoft.com/office/drawing/2014/main" id="{8BC4B1DE-C7B5-ADDF-BA26-A4762D9885BF}"/>
              </a:ext>
            </a:extLst>
          </p:cNvPr>
          <p:cNvPicPr>
            <a:picLocks noChangeAspect="1"/>
          </p:cNvPicPr>
          <p:nvPr/>
        </p:nvPicPr>
        <p:blipFill>
          <a:blip r:embed="rId3"/>
          <a:stretch>
            <a:fillRect/>
          </a:stretch>
        </p:blipFill>
        <p:spPr>
          <a:xfrm>
            <a:off x="10070690" y="349480"/>
            <a:ext cx="1066892" cy="1072989"/>
          </a:xfrm>
          <a:prstGeom prst="rect">
            <a:avLst/>
          </a:prstGeom>
        </p:spPr>
      </p:pic>
    </p:spTree>
    <p:extLst>
      <p:ext uri="{BB962C8B-B14F-4D97-AF65-F5344CB8AC3E}">
        <p14:creationId xmlns:p14="http://schemas.microsoft.com/office/powerpoint/2010/main" val="37461036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BC041-5268-81AA-3FB0-750A2902ED91}"/>
              </a:ext>
            </a:extLst>
          </p:cNvPr>
          <p:cNvSpPr>
            <a:spLocks noGrp="1"/>
          </p:cNvSpPr>
          <p:nvPr>
            <p:ph type="title"/>
          </p:nvPr>
        </p:nvSpPr>
        <p:spPr/>
        <p:txBody>
          <a:bodyPr/>
          <a:lstStyle/>
          <a:p>
            <a:r>
              <a:rPr lang="en-GB" dirty="0"/>
              <a:t>Marketing Strategies </a:t>
            </a:r>
          </a:p>
        </p:txBody>
      </p:sp>
      <p:sp>
        <p:nvSpPr>
          <p:cNvPr id="3" name="Content Placeholder 2">
            <a:extLst>
              <a:ext uri="{FF2B5EF4-FFF2-40B4-BE49-F238E27FC236}">
                <a16:creationId xmlns:a16="http://schemas.microsoft.com/office/drawing/2014/main" id="{1988D35F-9E55-E824-4145-0030E6C255CE}"/>
              </a:ext>
            </a:extLst>
          </p:cNvPr>
          <p:cNvSpPr>
            <a:spLocks noGrp="1"/>
          </p:cNvSpPr>
          <p:nvPr>
            <p:ph idx="1"/>
          </p:nvPr>
        </p:nvSpPr>
        <p:spPr/>
        <p:txBody>
          <a:bodyPr>
            <a:normAutofit fontScale="92500"/>
          </a:bodyPr>
          <a:lstStyle/>
          <a:p>
            <a:pPr marL="0" indent="0">
              <a:buNone/>
            </a:pPr>
            <a:r>
              <a:rPr lang="en-GB" sz="2000" dirty="0">
                <a:latin typeface="Arial" panose="020B0604020202020204" pitchFamily="34" charset="0"/>
                <a:cs typeface="Arial" panose="020B0604020202020204" pitchFamily="34" charset="0"/>
              </a:rPr>
              <a:t>We conducted a STP model on our business.</a:t>
            </a:r>
          </a:p>
          <a:p>
            <a:pPr marL="0" indent="0">
              <a:buNone/>
            </a:pPr>
            <a:r>
              <a:rPr lang="en-GB" sz="2000" dirty="0">
                <a:latin typeface="Arial" panose="020B0604020202020204" pitchFamily="34" charset="0"/>
                <a:cs typeface="Arial" panose="020B0604020202020204" pitchFamily="34" charset="0"/>
              </a:rPr>
              <a:t>Segmentation: </a:t>
            </a:r>
          </a:p>
          <a:p>
            <a:r>
              <a:rPr lang="en-GB" sz="2000" dirty="0">
                <a:latin typeface="Arial" panose="020B0604020202020204" pitchFamily="34" charset="0"/>
                <a:cs typeface="Arial" panose="020B0604020202020204" pitchFamily="34" charset="0"/>
              </a:rPr>
              <a:t>Demographic : </a:t>
            </a:r>
          </a:p>
          <a:p>
            <a:pPr lvl="1">
              <a:buFont typeface="Wingdings" panose="05000000000000000000" pitchFamily="2" charset="2"/>
              <a:buChar char="Ø"/>
            </a:pPr>
            <a:r>
              <a:rPr lang="en-GB" sz="2000" dirty="0">
                <a:latin typeface="Arial" panose="020B0604020202020204" pitchFamily="34" charset="0"/>
                <a:cs typeface="Arial" panose="020B0604020202020204" pitchFamily="34" charset="0"/>
              </a:rPr>
              <a:t>A vast majority of households with children own also a pet </a:t>
            </a:r>
          </a:p>
          <a:p>
            <a:pPr lvl="1">
              <a:buFont typeface="Wingdings" panose="05000000000000000000" pitchFamily="2" charset="2"/>
              <a:buChar char="Ø"/>
            </a:pPr>
            <a:r>
              <a:rPr lang="en-GB" sz="2000" dirty="0">
                <a:latin typeface="Arial" panose="020B0604020202020204" pitchFamily="34" charset="0"/>
                <a:cs typeface="Arial" panose="020B0604020202020204" pitchFamily="34" charset="0"/>
              </a:rPr>
              <a:t>78% of Gen Z own a pet (</a:t>
            </a:r>
            <a:r>
              <a:rPr lang="en-GB" sz="2000" dirty="0" err="1">
                <a:latin typeface="Arial" panose="020B0604020202020204" pitchFamily="34" charset="0"/>
                <a:cs typeface="Arial" panose="020B0604020202020204" pitchFamily="34" charset="0"/>
              </a:rPr>
              <a:t>MintelStore</a:t>
            </a:r>
            <a:r>
              <a:rPr lang="en-GB" sz="2000" dirty="0">
                <a:latin typeface="Arial" panose="020B0604020202020204" pitchFamily="34" charset="0"/>
                <a:cs typeface="Arial" panose="020B0604020202020204" pitchFamily="34" charset="0"/>
              </a:rPr>
              <a:t>, 2025).</a:t>
            </a:r>
          </a:p>
          <a:p>
            <a:pPr lvl="1">
              <a:buFont typeface="Wingdings" panose="05000000000000000000" pitchFamily="2" charset="2"/>
              <a:buChar char="Ø"/>
            </a:pPr>
            <a:r>
              <a:rPr lang="en-GB" sz="2000" dirty="0">
                <a:latin typeface="Arial" panose="020B0604020202020204" pitchFamily="34" charset="0"/>
                <a:cs typeface="Arial" panose="020B0604020202020204" pitchFamily="34" charset="0"/>
              </a:rPr>
              <a:t>Pet owners have a yearly household income around £50,000 or more</a:t>
            </a:r>
          </a:p>
          <a:p>
            <a:pPr marL="223200" lvl="1"/>
            <a:r>
              <a:rPr lang="en-GB" sz="2000" dirty="0">
                <a:latin typeface="Arial" panose="020B0604020202020204" pitchFamily="34" charset="0"/>
                <a:cs typeface="Arial" panose="020B0604020202020204" pitchFamily="34" charset="0"/>
              </a:rPr>
              <a:t>Geographic segmentation:</a:t>
            </a:r>
          </a:p>
          <a:p>
            <a:pPr marL="794700" lvl="2" indent="-342900">
              <a:buFont typeface="Wingdings" panose="05000000000000000000" pitchFamily="2" charset="2"/>
              <a:buChar char="Ø"/>
            </a:pPr>
            <a:r>
              <a:rPr lang="en-GB" dirty="0">
                <a:latin typeface="Arial" panose="020B0604020202020204" pitchFamily="34" charset="0"/>
                <a:cs typeface="Arial" panose="020B0604020202020204" pitchFamily="34" charset="0"/>
              </a:rPr>
              <a:t>Small breeds of animals are more common in urban area and large breeds in rural areas </a:t>
            </a:r>
          </a:p>
          <a:p>
            <a:pPr marL="342900" lvl="1" indent="-342900"/>
            <a:r>
              <a:rPr lang="en-GB" sz="2000" dirty="0"/>
              <a:t>Psychographic segmentation:</a:t>
            </a:r>
          </a:p>
          <a:p>
            <a:pPr marL="800100" lvl="2" indent="-342900">
              <a:buFont typeface="Wingdings" panose="05000000000000000000" pitchFamily="2" charset="2"/>
              <a:buChar char="Ø"/>
            </a:pPr>
            <a:r>
              <a:rPr lang="en-GB" dirty="0"/>
              <a:t>Pet humanisation </a:t>
            </a:r>
          </a:p>
          <a:p>
            <a:pPr marL="800100" lvl="2" indent="-342900">
              <a:buFont typeface="Wingdings" panose="05000000000000000000" pitchFamily="2" charset="2"/>
              <a:buChar char="Ø"/>
            </a:pPr>
            <a:r>
              <a:rPr lang="en-GB" dirty="0"/>
              <a:t>Pet parenting </a:t>
            </a:r>
          </a:p>
          <a:p>
            <a:pPr marL="342900" lvl="2" indent="-342900"/>
            <a:r>
              <a:rPr lang="en-GB" dirty="0"/>
              <a:t>Behavioural segmentation:</a:t>
            </a:r>
          </a:p>
          <a:p>
            <a:pPr marL="800100" lvl="3" indent="-342900">
              <a:buFont typeface="Wingdings" panose="05000000000000000000" pitchFamily="2" charset="2"/>
              <a:buChar char="Ø"/>
            </a:pPr>
            <a:r>
              <a:rPr lang="en-GB" dirty="0"/>
              <a:t>The acquisition behavioural depends on the animal breed </a:t>
            </a:r>
          </a:p>
          <a:p>
            <a:pPr marL="0" lvl="2" indent="0">
              <a:buNone/>
            </a:pPr>
            <a:endParaRPr lang="en-GB" dirty="0"/>
          </a:p>
          <a:p>
            <a:pPr marL="800100" lvl="2" indent="-342900">
              <a:buFont typeface="Wingdings" panose="05000000000000000000" pitchFamily="2" charset="2"/>
              <a:buChar char="Ø"/>
            </a:pPr>
            <a:endParaRPr lang="en-GB" dirty="0"/>
          </a:p>
        </p:txBody>
      </p:sp>
      <p:pic>
        <p:nvPicPr>
          <p:cNvPr id="5" name="Picture 4" descr="Playful Cat">
            <a:extLst>
              <a:ext uri="{FF2B5EF4-FFF2-40B4-BE49-F238E27FC236}">
                <a16:creationId xmlns:a16="http://schemas.microsoft.com/office/drawing/2014/main" id="{EF68DAC0-2A2A-0FBF-E278-050E733FB8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90750" y="-231196"/>
            <a:ext cx="2619375" cy="2619375"/>
          </a:xfrm>
          <a:prstGeom prst="rect">
            <a:avLst/>
          </a:prstGeom>
        </p:spPr>
      </p:pic>
      <p:pic>
        <p:nvPicPr>
          <p:cNvPr id="6" name="Graphic 5" descr="Paw prints outline">
            <a:extLst>
              <a:ext uri="{FF2B5EF4-FFF2-40B4-BE49-F238E27FC236}">
                <a16:creationId xmlns:a16="http://schemas.microsoft.com/office/drawing/2014/main" id="{5BF80CC3-A277-3047-476C-A774822DF91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19215738">
            <a:off x="9787092" y="5237170"/>
            <a:ext cx="914400" cy="914400"/>
          </a:xfrm>
          <a:prstGeom prst="rect">
            <a:avLst/>
          </a:prstGeom>
        </p:spPr>
      </p:pic>
      <p:pic>
        <p:nvPicPr>
          <p:cNvPr id="7" name="Graphic 6" descr="Paw prints outline">
            <a:extLst>
              <a:ext uri="{FF2B5EF4-FFF2-40B4-BE49-F238E27FC236}">
                <a16:creationId xmlns:a16="http://schemas.microsoft.com/office/drawing/2014/main" id="{EB9ED994-F60E-6487-143D-81967BB3730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19215738">
            <a:off x="8951349" y="4512688"/>
            <a:ext cx="914400" cy="914400"/>
          </a:xfrm>
          <a:prstGeom prst="rect">
            <a:avLst/>
          </a:prstGeom>
        </p:spPr>
      </p:pic>
      <p:pic>
        <p:nvPicPr>
          <p:cNvPr id="10" name="Picture 9">
            <a:extLst>
              <a:ext uri="{FF2B5EF4-FFF2-40B4-BE49-F238E27FC236}">
                <a16:creationId xmlns:a16="http://schemas.microsoft.com/office/drawing/2014/main" id="{52544A5E-D9E9-F28D-6F1A-45EADC890F34}"/>
              </a:ext>
            </a:extLst>
          </p:cNvPr>
          <p:cNvPicPr>
            <a:picLocks noChangeAspect="1"/>
          </p:cNvPicPr>
          <p:nvPr/>
        </p:nvPicPr>
        <p:blipFill>
          <a:blip r:embed="rId4"/>
          <a:stretch>
            <a:fillRect/>
          </a:stretch>
        </p:blipFill>
        <p:spPr>
          <a:xfrm>
            <a:off x="6629639" y="1637728"/>
            <a:ext cx="1292464" cy="1298561"/>
          </a:xfrm>
          <a:prstGeom prst="rect">
            <a:avLst/>
          </a:prstGeom>
        </p:spPr>
      </p:pic>
      <p:pic>
        <p:nvPicPr>
          <p:cNvPr id="12" name="Picture 11">
            <a:extLst>
              <a:ext uri="{FF2B5EF4-FFF2-40B4-BE49-F238E27FC236}">
                <a16:creationId xmlns:a16="http://schemas.microsoft.com/office/drawing/2014/main" id="{9D3512DF-7513-699A-140B-D04F87A1514B}"/>
              </a:ext>
            </a:extLst>
          </p:cNvPr>
          <p:cNvPicPr>
            <a:picLocks noChangeAspect="1"/>
          </p:cNvPicPr>
          <p:nvPr/>
        </p:nvPicPr>
        <p:blipFill>
          <a:blip r:embed="rId4"/>
          <a:stretch>
            <a:fillRect/>
          </a:stretch>
        </p:blipFill>
        <p:spPr>
          <a:xfrm>
            <a:off x="5983407" y="827186"/>
            <a:ext cx="1292464" cy="1298561"/>
          </a:xfrm>
          <a:prstGeom prst="rect">
            <a:avLst/>
          </a:prstGeom>
        </p:spPr>
      </p:pic>
      <p:pic>
        <p:nvPicPr>
          <p:cNvPr id="14" name="Picture 13">
            <a:extLst>
              <a:ext uri="{FF2B5EF4-FFF2-40B4-BE49-F238E27FC236}">
                <a16:creationId xmlns:a16="http://schemas.microsoft.com/office/drawing/2014/main" id="{D310E172-4FC7-44C5-A930-A285A47747FB}"/>
              </a:ext>
            </a:extLst>
          </p:cNvPr>
          <p:cNvPicPr>
            <a:picLocks noChangeAspect="1"/>
          </p:cNvPicPr>
          <p:nvPr/>
        </p:nvPicPr>
        <p:blipFill>
          <a:blip r:embed="rId4"/>
          <a:stretch>
            <a:fillRect/>
          </a:stretch>
        </p:blipFill>
        <p:spPr>
          <a:xfrm>
            <a:off x="5337175" y="-85080"/>
            <a:ext cx="1292464" cy="1298561"/>
          </a:xfrm>
          <a:prstGeom prst="rect">
            <a:avLst/>
          </a:prstGeom>
        </p:spPr>
      </p:pic>
    </p:spTree>
    <p:extLst>
      <p:ext uri="{BB962C8B-B14F-4D97-AF65-F5344CB8AC3E}">
        <p14:creationId xmlns:p14="http://schemas.microsoft.com/office/powerpoint/2010/main" val="42917134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1CA43-2449-1BDE-0799-87B2454AFAD7}"/>
              </a:ext>
            </a:extLst>
          </p:cNvPr>
          <p:cNvSpPr>
            <a:spLocks noGrp="1"/>
          </p:cNvSpPr>
          <p:nvPr>
            <p:ph type="title"/>
          </p:nvPr>
        </p:nvSpPr>
        <p:spPr/>
        <p:txBody>
          <a:bodyPr/>
          <a:lstStyle/>
          <a:p>
            <a:r>
              <a:rPr lang="en-GB" dirty="0"/>
              <a:t>Marketing Strategies </a:t>
            </a:r>
          </a:p>
        </p:txBody>
      </p:sp>
      <p:sp>
        <p:nvSpPr>
          <p:cNvPr id="3" name="Content Placeholder 2">
            <a:extLst>
              <a:ext uri="{FF2B5EF4-FFF2-40B4-BE49-F238E27FC236}">
                <a16:creationId xmlns:a16="http://schemas.microsoft.com/office/drawing/2014/main" id="{8FC14B74-C348-8410-08E5-ACA74337F3F7}"/>
              </a:ext>
            </a:extLst>
          </p:cNvPr>
          <p:cNvSpPr>
            <a:spLocks noGrp="1"/>
          </p:cNvSpPr>
          <p:nvPr>
            <p:ph idx="1"/>
          </p:nvPr>
        </p:nvSpPr>
        <p:spPr/>
        <p:txBody>
          <a:bodyPr/>
          <a:lstStyle/>
          <a:p>
            <a:pPr marL="0" indent="0">
              <a:buNone/>
            </a:pPr>
            <a:r>
              <a:rPr lang="en-GB" dirty="0"/>
              <a:t>Targeting:</a:t>
            </a:r>
          </a:p>
          <a:p>
            <a:r>
              <a:rPr lang="en-GB" dirty="0"/>
              <a:t>According to the segmentation our main target customer would be young people with age ranging from 18 to 44 years old, with the family or starting a family, living in an urban area and with an income household around £50,000 a year.</a:t>
            </a:r>
          </a:p>
          <a:p>
            <a:pPr marL="0" indent="0">
              <a:buNone/>
            </a:pPr>
            <a:r>
              <a:rPr lang="en-GB" dirty="0"/>
              <a:t>Positioning :</a:t>
            </a:r>
          </a:p>
          <a:p>
            <a:r>
              <a:rPr lang="en-GB" dirty="0"/>
              <a:t>We will position our company according to the needs of our targeted costumer type and in a way that promote ourself and our USP the best.</a:t>
            </a:r>
          </a:p>
          <a:p>
            <a:pPr marL="0" indent="0">
              <a:buNone/>
            </a:pPr>
            <a:endParaRPr lang="en-GB" dirty="0"/>
          </a:p>
        </p:txBody>
      </p:sp>
      <p:pic>
        <p:nvPicPr>
          <p:cNvPr id="5" name="Picture 4" descr="Miss You Bee">
            <a:extLst>
              <a:ext uri="{FF2B5EF4-FFF2-40B4-BE49-F238E27FC236}">
                <a16:creationId xmlns:a16="http://schemas.microsoft.com/office/drawing/2014/main" id="{8A250299-CFCF-127E-5D2F-7675ACC244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26561" y="-88056"/>
            <a:ext cx="2231923" cy="2231923"/>
          </a:xfrm>
          <a:prstGeom prst="rect">
            <a:avLst/>
          </a:prstGeom>
        </p:spPr>
      </p:pic>
      <p:pic>
        <p:nvPicPr>
          <p:cNvPr id="6" name="Picture 5">
            <a:extLst>
              <a:ext uri="{FF2B5EF4-FFF2-40B4-BE49-F238E27FC236}">
                <a16:creationId xmlns:a16="http://schemas.microsoft.com/office/drawing/2014/main" id="{EA5843B0-B6ED-239E-848F-68B31AA7EB9F}"/>
              </a:ext>
            </a:extLst>
          </p:cNvPr>
          <p:cNvPicPr>
            <a:picLocks noChangeAspect="1"/>
          </p:cNvPicPr>
          <p:nvPr/>
        </p:nvPicPr>
        <p:blipFill>
          <a:blip r:embed="rId3"/>
          <a:stretch>
            <a:fillRect/>
          </a:stretch>
        </p:blipFill>
        <p:spPr>
          <a:xfrm rot="5400000">
            <a:off x="7460244" y="231493"/>
            <a:ext cx="1066892" cy="1072989"/>
          </a:xfrm>
          <a:prstGeom prst="rect">
            <a:avLst/>
          </a:prstGeom>
        </p:spPr>
      </p:pic>
      <p:pic>
        <p:nvPicPr>
          <p:cNvPr id="8" name="Picture 7">
            <a:extLst>
              <a:ext uri="{FF2B5EF4-FFF2-40B4-BE49-F238E27FC236}">
                <a16:creationId xmlns:a16="http://schemas.microsoft.com/office/drawing/2014/main" id="{28FC0D36-8EC1-CC05-8862-E4F5F166B795}"/>
              </a:ext>
            </a:extLst>
          </p:cNvPr>
          <p:cNvPicPr>
            <a:picLocks noChangeAspect="1"/>
          </p:cNvPicPr>
          <p:nvPr/>
        </p:nvPicPr>
        <p:blipFill>
          <a:blip r:embed="rId3"/>
          <a:stretch>
            <a:fillRect/>
          </a:stretch>
        </p:blipFill>
        <p:spPr>
          <a:xfrm rot="4964630">
            <a:off x="7959360" y="1047307"/>
            <a:ext cx="1066892" cy="1072989"/>
          </a:xfrm>
          <a:prstGeom prst="rect">
            <a:avLst/>
          </a:prstGeom>
        </p:spPr>
      </p:pic>
      <p:pic>
        <p:nvPicPr>
          <p:cNvPr id="9" name="Picture 8">
            <a:extLst>
              <a:ext uri="{FF2B5EF4-FFF2-40B4-BE49-F238E27FC236}">
                <a16:creationId xmlns:a16="http://schemas.microsoft.com/office/drawing/2014/main" id="{6145E698-DE7B-F051-C5C0-9850C4A225B3}"/>
              </a:ext>
            </a:extLst>
          </p:cNvPr>
          <p:cNvPicPr>
            <a:picLocks noChangeAspect="1"/>
          </p:cNvPicPr>
          <p:nvPr/>
        </p:nvPicPr>
        <p:blipFill>
          <a:blip r:embed="rId3"/>
          <a:stretch>
            <a:fillRect/>
          </a:stretch>
        </p:blipFill>
        <p:spPr>
          <a:xfrm>
            <a:off x="9092382" y="5334640"/>
            <a:ext cx="1066892" cy="1072989"/>
          </a:xfrm>
          <a:prstGeom prst="rect">
            <a:avLst/>
          </a:prstGeom>
        </p:spPr>
      </p:pic>
      <p:pic>
        <p:nvPicPr>
          <p:cNvPr id="11" name="Picture 10">
            <a:extLst>
              <a:ext uri="{FF2B5EF4-FFF2-40B4-BE49-F238E27FC236}">
                <a16:creationId xmlns:a16="http://schemas.microsoft.com/office/drawing/2014/main" id="{4AA70169-4B8A-6CDA-9291-C37CA7AC58AC}"/>
              </a:ext>
            </a:extLst>
          </p:cNvPr>
          <p:cNvPicPr>
            <a:picLocks noChangeAspect="1"/>
          </p:cNvPicPr>
          <p:nvPr/>
        </p:nvPicPr>
        <p:blipFill>
          <a:blip r:embed="rId3"/>
          <a:stretch>
            <a:fillRect/>
          </a:stretch>
        </p:blipFill>
        <p:spPr>
          <a:xfrm>
            <a:off x="10820354" y="3738079"/>
            <a:ext cx="1066892" cy="1072989"/>
          </a:xfrm>
          <a:prstGeom prst="rect">
            <a:avLst/>
          </a:prstGeom>
        </p:spPr>
      </p:pic>
    </p:spTree>
    <p:extLst>
      <p:ext uri="{BB962C8B-B14F-4D97-AF65-F5344CB8AC3E}">
        <p14:creationId xmlns:p14="http://schemas.microsoft.com/office/powerpoint/2010/main" val="3682335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7F538-51CA-88B5-6EB2-FB21183E70F0}"/>
              </a:ext>
            </a:extLst>
          </p:cNvPr>
          <p:cNvSpPr>
            <a:spLocks noGrp="1"/>
          </p:cNvSpPr>
          <p:nvPr>
            <p:ph type="title"/>
          </p:nvPr>
        </p:nvSpPr>
        <p:spPr/>
        <p:txBody>
          <a:bodyPr/>
          <a:lstStyle/>
          <a:p>
            <a:r>
              <a:rPr lang="en-GB" dirty="0"/>
              <a:t>Marketing Strategies </a:t>
            </a:r>
          </a:p>
        </p:txBody>
      </p:sp>
      <p:sp>
        <p:nvSpPr>
          <p:cNvPr id="3" name="Content Placeholder 2">
            <a:extLst>
              <a:ext uri="{FF2B5EF4-FFF2-40B4-BE49-F238E27FC236}">
                <a16:creationId xmlns:a16="http://schemas.microsoft.com/office/drawing/2014/main" id="{82F982F3-CD98-3697-B3B0-C94F8EA42467}"/>
              </a:ext>
            </a:extLst>
          </p:cNvPr>
          <p:cNvSpPr>
            <a:spLocks noGrp="1"/>
          </p:cNvSpPr>
          <p:nvPr>
            <p:ph idx="1"/>
          </p:nvPr>
        </p:nvSpPr>
        <p:spPr>
          <a:xfrm>
            <a:off x="838200" y="1776463"/>
            <a:ext cx="10515600" cy="5081537"/>
          </a:xfrm>
        </p:spPr>
        <p:txBody>
          <a:bodyPr>
            <a:normAutofit fontScale="92500" lnSpcReduction="20000"/>
          </a:bodyPr>
          <a:lstStyle/>
          <a:p>
            <a:pPr marL="0" indent="0">
              <a:buNone/>
            </a:pPr>
            <a:r>
              <a:rPr lang="en-GB" dirty="0">
                <a:latin typeface="Arial" panose="020B0604020202020204" pitchFamily="34" charset="0"/>
                <a:cs typeface="Arial" panose="020B0604020202020204" pitchFamily="34" charset="0"/>
              </a:rPr>
              <a:t>To reach as many of our potential costumers we will use two different marketing strategies to help us bust our in instore foot traffic and our online sales and services, at the same time promoting our USP.</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To attract foot traffic and local potential costumers:</a:t>
            </a:r>
          </a:p>
          <a:p>
            <a:pPr lvl="1"/>
            <a:r>
              <a:rPr lang="en-GB" dirty="0">
                <a:latin typeface="Arial" panose="020B0604020202020204" pitchFamily="34" charset="0"/>
                <a:cs typeface="Arial" panose="020B0604020202020204" pitchFamily="34" charset="0"/>
              </a:rPr>
              <a:t>Display ads promoting our free nutritional advice and products directly on the shop windows.</a:t>
            </a:r>
          </a:p>
          <a:p>
            <a:pPr lvl="1"/>
            <a:r>
              <a:rPr lang="en-GB" dirty="0">
                <a:latin typeface="Arial" panose="020B0604020202020204" pitchFamily="34" charset="0"/>
                <a:cs typeface="Arial" panose="020B0604020202020204" pitchFamily="34" charset="0"/>
              </a:rPr>
              <a:t>Handing leaflets and discount coupons to the front store passersby.</a:t>
            </a:r>
          </a:p>
          <a:p>
            <a:pPr lvl="1"/>
            <a:r>
              <a:rPr lang="en-GB" dirty="0">
                <a:latin typeface="Arial" panose="020B0604020202020204" pitchFamily="34" charset="0"/>
                <a:cs typeface="Arial" panose="020B0604020202020204" pitchFamily="34" charset="0"/>
              </a:rPr>
              <a:t>Build partnerships with the local vet clinics and animal shelters with the purpose of promoting each other.</a:t>
            </a:r>
          </a:p>
          <a:p>
            <a:pPr lvl="1"/>
            <a:r>
              <a:rPr lang="en-GB" dirty="0">
                <a:latin typeface="Arial" panose="020B0604020202020204" pitchFamily="34" charset="0"/>
                <a:cs typeface="Arial" panose="020B0604020202020204" pitchFamily="34" charset="0"/>
              </a:rPr>
              <a:t>Displaying  and handing free samples to the new potential costumers.</a:t>
            </a:r>
          </a:p>
          <a:p>
            <a:pPr lvl="1"/>
            <a:r>
              <a:rPr lang="en-GB" dirty="0">
                <a:latin typeface="Arial" panose="020B0604020202020204" pitchFamily="34" charset="0"/>
                <a:cs typeface="Arial" panose="020B0604020202020204" pitchFamily="34" charset="0"/>
              </a:rPr>
              <a:t>Seasonally decorating the shop and offering discounts accordingly.</a:t>
            </a:r>
          </a:p>
          <a:p>
            <a:pPr lvl="1"/>
            <a:r>
              <a:rPr lang="en-GB" dirty="0">
                <a:latin typeface="Arial" panose="020B0604020202020204" pitchFamily="34" charset="0"/>
                <a:cs typeface="Arial" panose="020B0604020202020204" pitchFamily="34" charset="0"/>
              </a:rPr>
              <a:t>Certified trained personal ready to attend costumer needs and equerries.</a:t>
            </a:r>
          </a:p>
          <a:p>
            <a:pPr marL="457200" lvl="1" indent="0">
              <a:buNone/>
            </a:pPr>
            <a:r>
              <a:rPr lang="en-GB" dirty="0">
                <a:latin typeface="Arial" panose="020B0604020202020204" pitchFamily="34" charset="0"/>
                <a:cs typeface="Arial" panose="020B0604020202020204" pitchFamily="34" charset="0"/>
              </a:rPr>
              <a:t> </a:t>
            </a:r>
          </a:p>
          <a:p>
            <a:pPr marL="0" indent="0">
              <a:buNone/>
            </a:pPr>
            <a:r>
              <a:rPr lang="en-GB" dirty="0"/>
              <a:t>  </a:t>
            </a:r>
          </a:p>
          <a:p>
            <a:pPr marL="0" indent="0">
              <a:buNone/>
            </a:pPr>
            <a:endParaRPr lang="en-GB" dirty="0"/>
          </a:p>
        </p:txBody>
      </p:sp>
      <p:pic>
        <p:nvPicPr>
          <p:cNvPr id="5" name="Picture 4" descr="Cartoon bee with megaphone">
            <a:extLst>
              <a:ext uri="{FF2B5EF4-FFF2-40B4-BE49-F238E27FC236}">
                <a16:creationId xmlns:a16="http://schemas.microsoft.com/office/drawing/2014/main" id="{87C90BD4-7642-6BBE-2CE2-A1D1750259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3652" y="112764"/>
            <a:ext cx="1513610" cy="1460397"/>
          </a:xfrm>
          <a:prstGeom prst="rect">
            <a:avLst/>
          </a:prstGeom>
        </p:spPr>
      </p:pic>
    </p:spTree>
    <p:extLst>
      <p:ext uri="{BB962C8B-B14F-4D97-AF65-F5344CB8AC3E}">
        <p14:creationId xmlns:p14="http://schemas.microsoft.com/office/powerpoint/2010/main" val="40544572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90F42-0F25-E670-6505-B2DE44F9C7A2}"/>
              </a:ext>
            </a:extLst>
          </p:cNvPr>
          <p:cNvSpPr>
            <a:spLocks noGrp="1"/>
          </p:cNvSpPr>
          <p:nvPr>
            <p:ph type="title"/>
          </p:nvPr>
        </p:nvSpPr>
        <p:spPr/>
        <p:txBody>
          <a:bodyPr/>
          <a:lstStyle/>
          <a:p>
            <a:r>
              <a:rPr lang="en-GB" dirty="0"/>
              <a:t>Marketing Strategies </a:t>
            </a:r>
          </a:p>
        </p:txBody>
      </p:sp>
      <p:sp>
        <p:nvSpPr>
          <p:cNvPr id="3" name="Content Placeholder 2">
            <a:extLst>
              <a:ext uri="{FF2B5EF4-FFF2-40B4-BE49-F238E27FC236}">
                <a16:creationId xmlns:a16="http://schemas.microsoft.com/office/drawing/2014/main" id="{93274527-D90F-5BB4-2BBA-09FB7417B471}"/>
              </a:ext>
            </a:extLst>
          </p:cNvPr>
          <p:cNvSpPr>
            <a:spLocks noGrp="1"/>
          </p:cNvSpPr>
          <p:nvPr>
            <p:ph idx="1"/>
          </p:nvPr>
        </p:nvSpPr>
        <p:spPr/>
        <p:txBody>
          <a:bodyPr>
            <a:normAutofit lnSpcReduction="10000"/>
          </a:bodyPr>
          <a:lstStyle/>
          <a:p>
            <a:pPr marL="0" indent="0">
              <a:buNone/>
            </a:pPr>
            <a:r>
              <a:rPr lang="en-GB" dirty="0">
                <a:latin typeface="Arial" panose="020B0604020202020204" pitchFamily="34" charset="0"/>
                <a:cs typeface="Arial" panose="020B0604020202020204" pitchFamily="34" charset="0"/>
              </a:rPr>
              <a:t>For a wider spread potential costumer base:</a:t>
            </a:r>
          </a:p>
          <a:p>
            <a:r>
              <a:rPr lang="en-GB" dirty="0">
                <a:latin typeface="Arial" panose="020B0604020202020204" pitchFamily="34" charset="0"/>
                <a:cs typeface="Arial" panose="020B0604020202020204" pitchFamily="34" charset="0"/>
              </a:rPr>
              <a:t>Build a web site offering our entire range of products.</a:t>
            </a:r>
          </a:p>
          <a:p>
            <a:r>
              <a:rPr lang="en-GB" dirty="0">
                <a:latin typeface="Arial" panose="020B0604020202020204" pitchFamily="34" charset="0"/>
                <a:cs typeface="Arial" panose="020B0604020202020204" pitchFamily="34" charset="0"/>
              </a:rPr>
              <a:t>Offering subscription possibilities for various products.</a:t>
            </a:r>
          </a:p>
          <a:p>
            <a:r>
              <a:rPr lang="en-GB" dirty="0">
                <a:latin typeface="Arial" panose="020B0604020202020204" pitchFamily="34" charset="0"/>
                <a:cs typeface="Arial" panose="020B0604020202020204" pitchFamily="34" charset="0"/>
              </a:rPr>
              <a:t>Run ads of social media such as: </a:t>
            </a:r>
            <a:r>
              <a:rPr lang="en-GB" dirty="0" err="1">
                <a:latin typeface="Arial" panose="020B0604020202020204" pitchFamily="34" charset="0"/>
                <a:cs typeface="Arial" panose="020B0604020202020204" pitchFamily="34" charset="0"/>
              </a:rPr>
              <a:t>Tiktok</a:t>
            </a:r>
            <a:r>
              <a:rPr lang="en-GB" dirty="0">
                <a:latin typeface="Arial" panose="020B0604020202020204" pitchFamily="34" charset="0"/>
                <a:cs typeface="Arial" panose="020B0604020202020204" pitchFamily="34" charset="0"/>
              </a:rPr>
              <a:t>, Facebook, Instagram. </a:t>
            </a:r>
          </a:p>
          <a:p>
            <a:r>
              <a:rPr lang="en-GB" dirty="0">
                <a:latin typeface="Arial" panose="020B0604020202020204" pitchFamily="34" charset="0"/>
                <a:cs typeface="Arial" panose="020B0604020202020204" pitchFamily="34" charset="0"/>
              </a:rPr>
              <a:t>Offering discounts up on registering on our website and creating a costumer email list.</a:t>
            </a:r>
          </a:p>
          <a:p>
            <a:r>
              <a:rPr lang="en-GB" dirty="0">
                <a:latin typeface="Arial" panose="020B0604020202020204" pitchFamily="34" charset="0"/>
                <a:cs typeface="Arial" panose="020B0604020202020204" pitchFamily="34" charset="0"/>
              </a:rPr>
              <a:t>Creating a blog community sharing opinions about our products and services. </a:t>
            </a:r>
          </a:p>
          <a:p>
            <a:r>
              <a:rPr lang="en-GB" dirty="0">
                <a:latin typeface="Arial" panose="020B0604020202020204" pitchFamily="34" charset="0"/>
                <a:cs typeface="Arial" panose="020B0604020202020204" pitchFamily="34" charset="0"/>
              </a:rPr>
              <a:t>Reaching and working with online influencers to reach more potential costumers. </a:t>
            </a:r>
          </a:p>
        </p:txBody>
      </p:sp>
      <p:pic>
        <p:nvPicPr>
          <p:cNvPr id="5" name="Picture 4" descr="Happy cartoon bee">
            <a:extLst>
              <a:ext uri="{FF2B5EF4-FFF2-40B4-BE49-F238E27FC236}">
                <a16:creationId xmlns:a16="http://schemas.microsoft.com/office/drawing/2014/main" id="{5978B941-0D11-BEC9-8451-766F15DE7D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33578" y="-191294"/>
            <a:ext cx="2219325" cy="2438400"/>
          </a:xfrm>
          <a:prstGeom prst="rect">
            <a:avLst/>
          </a:prstGeom>
        </p:spPr>
      </p:pic>
    </p:spTree>
    <p:extLst>
      <p:ext uri="{BB962C8B-B14F-4D97-AF65-F5344CB8AC3E}">
        <p14:creationId xmlns:p14="http://schemas.microsoft.com/office/powerpoint/2010/main" val="3008446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B8113-5FDB-15F1-37C5-A6F595EB879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Founding and Costs </a:t>
            </a:r>
          </a:p>
        </p:txBody>
      </p:sp>
      <p:graphicFrame>
        <p:nvGraphicFramePr>
          <p:cNvPr id="4" name="Content Placeholder 3">
            <a:extLst>
              <a:ext uri="{FF2B5EF4-FFF2-40B4-BE49-F238E27FC236}">
                <a16:creationId xmlns:a16="http://schemas.microsoft.com/office/drawing/2014/main" id="{802FAF6A-E678-06B8-A522-C2CF8F5A2D76}"/>
              </a:ext>
            </a:extLst>
          </p:cNvPr>
          <p:cNvGraphicFramePr>
            <a:graphicFrameLocks noGrp="1"/>
          </p:cNvGraphicFramePr>
          <p:nvPr>
            <p:ph idx="1"/>
            <p:extLst>
              <p:ext uri="{D42A27DB-BD31-4B8C-83A1-F6EECF244321}">
                <p14:modId xmlns:p14="http://schemas.microsoft.com/office/powerpoint/2010/main" val="947700538"/>
              </p:ext>
            </p:extLst>
          </p:nvPr>
        </p:nvGraphicFramePr>
        <p:xfrm>
          <a:off x="5463949" y="2301620"/>
          <a:ext cx="5725160" cy="4010220"/>
        </p:xfrm>
        <a:graphic>
          <a:graphicData uri="http://schemas.openxmlformats.org/drawingml/2006/table">
            <a:tbl>
              <a:tblPr firstRow="1" firstCol="1" bandRow="1">
                <a:tableStyleId>{5C22544A-7EE6-4342-B048-85BDC9FD1C3A}</a:tableStyleId>
              </a:tblPr>
              <a:tblGrid>
                <a:gridCol w="2862580">
                  <a:extLst>
                    <a:ext uri="{9D8B030D-6E8A-4147-A177-3AD203B41FA5}">
                      <a16:colId xmlns:a16="http://schemas.microsoft.com/office/drawing/2014/main" val="623594052"/>
                    </a:ext>
                  </a:extLst>
                </a:gridCol>
                <a:gridCol w="2862580">
                  <a:extLst>
                    <a:ext uri="{9D8B030D-6E8A-4147-A177-3AD203B41FA5}">
                      <a16:colId xmlns:a16="http://schemas.microsoft.com/office/drawing/2014/main" val="2918879898"/>
                    </a:ext>
                  </a:extLst>
                </a:gridCol>
              </a:tblGrid>
              <a:tr h="0">
                <a:tc>
                  <a:txBody>
                    <a:bodyPr/>
                    <a:lstStyle/>
                    <a:p>
                      <a:pPr>
                        <a:lnSpc>
                          <a:spcPct val="150000"/>
                        </a:lnSpc>
                        <a:spcAft>
                          <a:spcPts val="800"/>
                        </a:spcAft>
                        <a:buNone/>
                      </a:pPr>
                      <a:r>
                        <a:rPr lang="en-GB" sz="1200" dirty="0">
                          <a:effectLst/>
                          <a:latin typeface="Arial" panose="020B0604020202020204" pitchFamily="34" charset="0"/>
                          <a:cs typeface="Arial" panose="020B0604020202020204" pitchFamily="34" charset="0"/>
                        </a:rPr>
                        <a:t>Location rent plus deposit: 6 mounts deposit plus first month of rent</a:t>
                      </a:r>
                      <a:endParaRPr lang="en-GB" sz="1100" dirty="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Aft>
                          <a:spcPts val="800"/>
                        </a:spcAft>
                        <a:buNone/>
                      </a:pPr>
                      <a:r>
                        <a:rPr lang="en-GB" sz="1400" b="1" dirty="0">
                          <a:solidFill>
                            <a:schemeClr val="tx1">
                              <a:lumMod val="95000"/>
                              <a:lumOff val="5000"/>
                            </a:schemeClr>
                          </a:solidFill>
                          <a:effectLst/>
                          <a:latin typeface="Arial" panose="020B0604020202020204" pitchFamily="34" charset="0"/>
                          <a:cs typeface="Arial" panose="020B0604020202020204" pitchFamily="34" charset="0"/>
                        </a:rPr>
                        <a:t>£38,920</a:t>
                      </a:r>
                      <a:endParaRPr lang="en-GB" sz="1200" b="1" dirty="0">
                        <a:solidFill>
                          <a:schemeClr val="tx1">
                            <a:lumMod val="95000"/>
                            <a:lumOff val="5000"/>
                          </a:schemeClr>
                        </a:solidFill>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3269378588"/>
                  </a:ext>
                </a:extLst>
              </a:tr>
              <a:tr h="0">
                <a:tc>
                  <a:txBody>
                    <a:bodyPr/>
                    <a:lstStyle/>
                    <a:p>
                      <a:pPr>
                        <a:lnSpc>
                          <a:spcPct val="150000"/>
                        </a:lnSpc>
                        <a:spcAft>
                          <a:spcPts val="800"/>
                        </a:spcAft>
                        <a:buNone/>
                      </a:pPr>
                      <a:r>
                        <a:rPr lang="en-GB" sz="1200" dirty="0">
                          <a:effectLst/>
                          <a:latin typeface="Arial" panose="020B0604020202020204" pitchFamily="34" charset="0"/>
                          <a:cs typeface="Arial" panose="020B0604020202020204" pitchFamily="34" charset="0"/>
                        </a:rPr>
                        <a:t>Shop furniture and decorations: Shelving, flooring, lighting and other decorations</a:t>
                      </a:r>
                      <a:endParaRPr lang="en-GB" sz="1100" dirty="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Aft>
                          <a:spcPts val="800"/>
                        </a:spcAft>
                        <a:buNone/>
                      </a:pPr>
                      <a:r>
                        <a:rPr lang="en-GB" sz="1400" b="1" dirty="0">
                          <a:effectLst/>
                          <a:latin typeface="Arial" panose="020B0604020202020204" pitchFamily="34" charset="0"/>
                          <a:cs typeface="Arial" panose="020B0604020202020204" pitchFamily="34" charset="0"/>
                        </a:rPr>
                        <a:t>£25,000</a:t>
                      </a:r>
                      <a:endParaRPr lang="en-GB" sz="1200" b="1" dirty="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2283042902"/>
                  </a:ext>
                </a:extLst>
              </a:tr>
              <a:tr h="0">
                <a:tc>
                  <a:txBody>
                    <a:bodyPr/>
                    <a:lstStyle/>
                    <a:p>
                      <a:pPr>
                        <a:lnSpc>
                          <a:spcPct val="150000"/>
                        </a:lnSpc>
                        <a:spcAft>
                          <a:spcPts val="800"/>
                        </a:spcAft>
                        <a:buNone/>
                      </a:pPr>
                      <a:r>
                        <a:rPr lang="en-GB" sz="1200" dirty="0">
                          <a:effectLst/>
                          <a:latin typeface="Arial" panose="020B0604020202020204" pitchFamily="34" charset="0"/>
                          <a:cs typeface="Arial" panose="020B0604020202020204" pitchFamily="34" charset="0"/>
                        </a:rPr>
                        <a:t>Initial inventory </a:t>
                      </a:r>
                      <a:endParaRPr lang="en-GB" sz="1100" dirty="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Aft>
                          <a:spcPts val="800"/>
                        </a:spcAft>
                        <a:buNone/>
                      </a:pPr>
                      <a:r>
                        <a:rPr lang="en-GB" sz="1400" b="1" dirty="0">
                          <a:effectLst/>
                          <a:latin typeface="Arial" panose="020B0604020202020204" pitchFamily="34" charset="0"/>
                          <a:cs typeface="Arial" panose="020B0604020202020204" pitchFamily="34" charset="0"/>
                        </a:rPr>
                        <a:t>£40,000</a:t>
                      </a:r>
                      <a:endParaRPr lang="en-GB" sz="1200" b="1" dirty="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2397843382"/>
                  </a:ext>
                </a:extLst>
              </a:tr>
              <a:tr h="0">
                <a:tc>
                  <a:txBody>
                    <a:bodyPr/>
                    <a:lstStyle/>
                    <a:p>
                      <a:pPr>
                        <a:lnSpc>
                          <a:spcPct val="150000"/>
                        </a:lnSpc>
                        <a:spcAft>
                          <a:spcPts val="800"/>
                        </a:spcAft>
                        <a:buNone/>
                      </a:pPr>
                      <a:r>
                        <a:rPr lang="en-GB" sz="1200">
                          <a:effectLst/>
                          <a:latin typeface="Arial" panose="020B0604020202020204" pitchFamily="34" charset="0"/>
                          <a:cs typeface="Arial" panose="020B0604020202020204" pitchFamily="34" charset="0"/>
                        </a:rPr>
                        <a:t>POS and Tech Equipment: Security and web presence</a:t>
                      </a:r>
                      <a:endParaRPr lang="en-GB" sz="110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Aft>
                          <a:spcPts val="800"/>
                        </a:spcAft>
                        <a:buNone/>
                      </a:pPr>
                      <a:r>
                        <a:rPr lang="en-GB" sz="1400" b="1" dirty="0">
                          <a:effectLst/>
                          <a:latin typeface="Arial" panose="020B0604020202020204" pitchFamily="34" charset="0"/>
                          <a:cs typeface="Arial" panose="020B0604020202020204" pitchFamily="34" charset="0"/>
                        </a:rPr>
                        <a:t>£4,000</a:t>
                      </a:r>
                      <a:endParaRPr lang="en-GB" sz="1200" b="1" dirty="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2570838354"/>
                  </a:ext>
                </a:extLst>
              </a:tr>
              <a:tr h="0">
                <a:tc>
                  <a:txBody>
                    <a:bodyPr/>
                    <a:lstStyle/>
                    <a:p>
                      <a:pPr>
                        <a:lnSpc>
                          <a:spcPct val="150000"/>
                        </a:lnSpc>
                        <a:spcAft>
                          <a:spcPts val="800"/>
                        </a:spcAft>
                        <a:buNone/>
                      </a:pPr>
                      <a:r>
                        <a:rPr lang="en-GB" sz="1200">
                          <a:effectLst/>
                          <a:latin typeface="Arial" panose="020B0604020202020204" pitchFamily="34" charset="0"/>
                          <a:cs typeface="Arial" panose="020B0604020202020204" pitchFamily="34" charset="0"/>
                        </a:rPr>
                        <a:t>Marketing and Launch: Opening ceremony event and social media advertising </a:t>
                      </a:r>
                      <a:endParaRPr lang="en-GB" sz="110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Aft>
                          <a:spcPts val="800"/>
                        </a:spcAft>
                        <a:buNone/>
                      </a:pPr>
                      <a:r>
                        <a:rPr lang="en-GB" sz="1400" b="1" dirty="0">
                          <a:effectLst/>
                          <a:latin typeface="Arial" panose="020B0604020202020204" pitchFamily="34" charset="0"/>
                          <a:cs typeface="Arial" panose="020B0604020202020204" pitchFamily="34" charset="0"/>
                        </a:rPr>
                        <a:t>£6,000</a:t>
                      </a:r>
                      <a:endParaRPr lang="en-GB" sz="1200" b="1" dirty="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3215243432"/>
                  </a:ext>
                </a:extLst>
              </a:tr>
              <a:tr h="0">
                <a:tc>
                  <a:txBody>
                    <a:bodyPr/>
                    <a:lstStyle/>
                    <a:p>
                      <a:pPr>
                        <a:lnSpc>
                          <a:spcPct val="150000"/>
                        </a:lnSpc>
                        <a:spcAft>
                          <a:spcPts val="800"/>
                        </a:spcAft>
                        <a:buNone/>
                      </a:pPr>
                      <a:r>
                        <a:rPr lang="en-GB" sz="1200" dirty="0">
                          <a:effectLst/>
                          <a:latin typeface="Arial" panose="020B0604020202020204" pitchFamily="34" charset="0"/>
                          <a:cs typeface="Arial" panose="020B0604020202020204" pitchFamily="34" charset="0"/>
                        </a:rPr>
                        <a:t>Business rates for the first mount</a:t>
                      </a:r>
                      <a:endParaRPr lang="en-GB" sz="1100" dirty="0">
                        <a:effectLst/>
                        <a:latin typeface="Arial" panose="020B060402020202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Aft>
                          <a:spcPts val="800"/>
                        </a:spcAft>
                        <a:buNone/>
                      </a:pPr>
                      <a:r>
                        <a:rPr lang="en-GB" sz="1400" b="1" dirty="0">
                          <a:effectLst/>
                          <a:latin typeface="Arial" panose="020B0604020202020204" pitchFamily="34" charset="0"/>
                          <a:cs typeface="Arial" panose="020B0604020202020204" pitchFamily="34" charset="0"/>
                        </a:rPr>
                        <a:t>£2,500</a:t>
                      </a:r>
                      <a:endParaRPr lang="en-GB" sz="1200" b="1" dirty="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231458299"/>
                  </a:ext>
                </a:extLst>
              </a:tr>
              <a:tr h="0">
                <a:tc>
                  <a:txBody>
                    <a:bodyPr/>
                    <a:lstStyle/>
                    <a:p>
                      <a:pPr>
                        <a:lnSpc>
                          <a:spcPct val="150000"/>
                        </a:lnSpc>
                        <a:spcAft>
                          <a:spcPts val="800"/>
                        </a:spcAft>
                        <a:buNone/>
                      </a:pPr>
                      <a:r>
                        <a:rPr lang="en-GB" sz="1200" dirty="0">
                          <a:effectLst/>
                          <a:latin typeface="Arial" panose="020B0604020202020204" pitchFamily="34" charset="0"/>
                          <a:cs typeface="Arial" panose="020B0604020202020204" pitchFamily="34" charset="0"/>
                        </a:rPr>
                        <a:t>Waste disposal per month </a:t>
                      </a:r>
                      <a:endParaRPr lang="en-GB" sz="1100" dirty="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Aft>
                          <a:spcPts val="800"/>
                        </a:spcAft>
                        <a:buNone/>
                      </a:pPr>
                      <a:r>
                        <a:rPr lang="en-GB" sz="1400" b="1" dirty="0">
                          <a:effectLst/>
                          <a:latin typeface="Arial" panose="020B0604020202020204" pitchFamily="34" charset="0"/>
                          <a:cs typeface="Arial" panose="020B0604020202020204" pitchFamily="34" charset="0"/>
                        </a:rPr>
                        <a:t>£170</a:t>
                      </a:r>
                      <a:endParaRPr lang="en-GB" sz="1200" b="1" dirty="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270418678"/>
                  </a:ext>
                </a:extLst>
              </a:tr>
              <a:tr h="0">
                <a:tc>
                  <a:txBody>
                    <a:bodyPr/>
                    <a:lstStyle/>
                    <a:p>
                      <a:pPr>
                        <a:lnSpc>
                          <a:spcPct val="150000"/>
                        </a:lnSpc>
                        <a:spcAft>
                          <a:spcPts val="800"/>
                        </a:spcAft>
                        <a:buNone/>
                      </a:pPr>
                      <a:r>
                        <a:rPr lang="en-GB" sz="1200" dirty="0">
                          <a:effectLst/>
                          <a:latin typeface="Arial" panose="020B0604020202020204" pitchFamily="34" charset="0"/>
                          <a:cs typeface="Arial" panose="020B0604020202020204" pitchFamily="34" charset="0"/>
                        </a:rPr>
                        <a:t>Insurance</a:t>
                      </a:r>
                      <a:endParaRPr lang="en-GB" sz="1100" dirty="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Aft>
                          <a:spcPts val="800"/>
                        </a:spcAft>
                        <a:buNone/>
                      </a:pPr>
                      <a:r>
                        <a:rPr lang="en-GB" sz="1400" b="1" dirty="0">
                          <a:effectLst/>
                          <a:latin typeface="Arial" panose="020B0604020202020204" pitchFamily="34" charset="0"/>
                          <a:cs typeface="Arial" panose="020B0604020202020204" pitchFamily="34" charset="0"/>
                        </a:rPr>
                        <a:t>£1.500</a:t>
                      </a:r>
                      <a:endParaRPr lang="en-GB" sz="1200" b="1" dirty="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4285009461"/>
                  </a:ext>
                </a:extLst>
              </a:tr>
              <a:tr h="0">
                <a:tc>
                  <a:txBody>
                    <a:bodyPr/>
                    <a:lstStyle/>
                    <a:p>
                      <a:pPr>
                        <a:lnSpc>
                          <a:spcPct val="150000"/>
                        </a:lnSpc>
                        <a:spcAft>
                          <a:spcPts val="800"/>
                        </a:spcAft>
                        <a:buNone/>
                      </a:pPr>
                      <a:r>
                        <a:rPr lang="en-GB" sz="1200" dirty="0">
                          <a:solidFill>
                            <a:schemeClr val="tx1">
                              <a:lumMod val="95000"/>
                              <a:lumOff val="5000"/>
                            </a:schemeClr>
                          </a:solidFill>
                          <a:effectLst/>
                          <a:highlight>
                            <a:srgbClr val="FFFF00"/>
                          </a:highlight>
                          <a:latin typeface="Arial" panose="020B0604020202020204" pitchFamily="34" charset="0"/>
                          <a:cs typeface="Arial" panose="020B0604020202020204" pitchFamily="34" charset="0"/>
                        </a:rPr>
                        <a:t>Total costs</a:t>
                      </a:r>
                      <a:endParaRPr lang="en-GB" sz="1100" dirty="0">
                        <a:solidFill>
                          <a:schemeClr val="tx1">
                            <a:lumMod val="95000"/>
                            <a:lumOff val="5000"/>
                          </a:schemeClr>
                        </a:solidFill>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Aft>
                          <a:spcPts val="800"/>
                        </a:spcAft>
                        <a:buNone/>
                      </a:pPr>
                      <a:r>
                        <a:rPr lang="en-GB" sz="1400" b="1" dirty="0">
                          <a:effectLst/>
                          <a:highlight>
                            <a:srgbClr val="FFFF00"/>
                          </a:highlight>
                          <a:latin typeface="Arial" panose="020B0604020202020204" pitchFamily="34" charset="0"/>
                          <a:cs typeface="Arial" panose="020B0604020202020204" pitchFamily="34" charset="0"/>
                        </a:rPr>
                        <a:t>£118,090</a:t>
                      </a:r>
                      <a:endParaRPr lang="en-GB" sz="1200" b="1" dirty="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2483851987"/>
                  </a:ext>
                </a:extLst>
              </a:tr>
            </a:tbl>
          </a:graphicData>
        </a:graphic>
      </p:graphicFrame>
      <p:sp>
        <p:nvSpPr>
          <p:cNvPr id="5" name="Rectangle 1">
            <a:extLst>
              <a:ext uri="{FF2B5EF4-FFF2-40B4-BE49-F238E27FC236}">
                <a16:creationId xmlns:a16="http://schemas.microsoft.com/office/drawing/2014/main" id="{07462B0F-D4BA-82B2-58FC-FF1F3F0240AB}"/>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8" name="Content Placeholder 3">
            <a:extLst>
              <a:ext uri="{FF2B5EF4-FFF2-40B4-BE49-F238E27FC236}">
                <a16:creationId xmlns:a16="http://schemas.microsoft.com/office/drawing/2014/main" id="{746F9D29-2436-73FD-7ABB-297B1D14C919}"/>
              </a:ext>
            </a:extLst>
          </p:cNvPr>
          <p:cNvGraphicFramePr>
            <a:graphicFrameLocks/>
          </p:cNvGraphicFramePr>
          <p:nvPr>
            <p:extLst>
              <p:ext uri="{D42A27DB-BD31-4B8C-83A1-F6EECF244321}">
                <p14:modId xmlns:p14="http://schemas.microsoft.com/office/powerpoint/2010/main" val="2992439860"/>
              </p:ext>
            </p:extLst>
          </p:nvPr>
        </p:nvGraphicFramePr>
        <p:xfrm>
          <a:off x="1002891" y="2301620"/>
          <a:ext cx="4149211" cy="2950991"/>
        </p:xfrm>
        <a:graphic>
          <a:graphicData uri="http://schemas.openxmlformats.org/drawingml/2006/table">
            <a:tbl>
              <a:tblPr firstRow="1" firstCol="1" bandRow="1">
                <a:tableStyleId>{5C22544A-7EE6-4342-B048-85BDC9FD1C3A}</a:tableStyleId>
              </a:tblPr>
              <a:tblGrid>
                <a:gridCol w="2105693">
                  <a:extLst>
                    <a:ext uri="{9D8B030D-6E8A-4147-A177-3AD203B41FA5}">
                      <a16:colId xmlns:a16="http://schemas.microsoft.com/office/drawing/2014/main" val="3526920041"/>
                    </a:ext>
                  </a:extLst>
                </a:gridCol>
                <a:gridCol w="2043518">
                  <a:extLst>
                    <a:ext uri="{9D8B030D-6E8A-4147-A177-3AD203B41FA5}">
                      <a16:colId xmlns:a16="http://schemas.microsoft.com/office/drawing/2014/main" val="2320416324"/>
                    </a:ext>
                  </a:extLst>
                </a:gridCol>
              </a:tblGrid>
              <a:tr h="478395">
                <a:tc>
                  <a:txBody>
                    <a:bodyPr/>
                    <a:lstStyle/>
                    <a:p>
                      <a:pPr>
                        <a:lnSpc>
                          <a:spcPct val="150000"/>
                        </a:lnSpc>
                        <a:spcAft>
                          <a:spcPts val="800"/>
                        </a:spcAft>
                        <a:buNone/>
                      </a:pPr>
                      <a:r>
                        <a:rPr lang="en-GB" sz="1400" dirty="0">
                          <a:effectLst/>
                          <a:latin typeface="Arial" panose="020B0604020202020204" pitchFamily="34" charset="0"/>
                          <a:cs typeface="Arial" panose="020B0604020202020204" pitchFamily="34" charset="0"/>
                        </a:rPr>
                        <a:t>Rent and utilities </a:t>
                      </a:r>
                      <a:endParaRPr lang="en-GB" sz="1200" dirty="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Aft>
                          <a:spcPts val="800"/>
                        </a:spcAft>
                        <a:buNone/>
                      </a:pPr>
                      <a:r>
                        <a:rPr lang="en-GB" sz="1400" b="1" dirty="0">
                          <a:solidFill>
                            <a:schemeClr val="tx1">
                              <a:lumMod val="95000"/>
                              <a:lumOff val="5000"/>
                            </a:schemeClr>
                          </a:solidFill>
                          <a:effectLst/>
                          <a:latin typeface="Arial" panose="020B0604020202020204" pitchFamily="34" charset="0"/>
                          <a:cs typeface="Arial" panose="020B0604020202020204" pitchFamily="34" charset="0"/>
                        </a:rPr>
                        <a:t>£5,560</a:t>
                      </a:r>
                      <a:endParaRPr lang="en-GB" sz="1200" b="1" dirty="0">
                        <a:solidFill>
                          <a:schemeClr val="tx1">
                            <a:lumMod val="95000"/>
                            <a:lumOff val="5000"/>
                          </a:schemeClr>
                        </a:solidFill>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133368022"/>
                  </a:ext>
                </a:extLst>
              </a:tr>
              <a:tr h="468019">
                <a:tc>
                  <a:txBody>
                    <a:bodyPr/>
                    <a:lstStyle/>
                    <a:p>
                      <a:pPr>
                        <a:lnSpc>
                          <a:spcPct val="150000"/>
                        </a:lnSpc>
                        <a:spcAft>
                          <a:spcPts val="800"/>
                        </a:spcAft>
                        <a:buNone/>
                      </a:pPr>
                      <a:r>
                        <a:rPr lang="en-GB" sz="1400" dirty="0">
                          <a:effectLst/>
                          <a:latin typeface="Arial" panose="020B0604020202020204" pitchFamily="34" charset="0"/>
                          <a:cs typeface="Arial" panose="020B0604020202020204" pitchFamily="34" charset="0"/>
                        </a:rPr>
                        <a:t>Waste and pest control</a:t>
                      </a:r>
                      <a:endParaRPr lang="en-GB" sz="1200" dirty="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Aft>
                          <a:spcPts val="800"/>
                        </a:spcAft>
                        <a:buNone/>
                      </a:pPr>
                      <a:r>
                        <a:rPr lang="en-GB" sz="1400" b="1" dirty="0">
                          <a:solidFill>
                            <a:schemeClr val="tx1">
                              <a:lumMod val="95000"/>
                              <a:lumOff val="5000"/>
                            </a:schemeClr>
                          </a:solidFill>
                          <a:effectLst/>
                          <a:latin typeface="Arial" panose="020B0604020202020204" pitchFamily="34" charset="0"/>
                          <a:cs typeface="Arial" panose="020B0604020202020204" pitchFamily="34" charset="0"/>
                        </a:rPr>
                        <a:t>£150</a:t>
                      </a:r>
                      <a:endParaRPr lang="en-GB" sz="1200" b="1" dirty="0">
                        <a:solidFill>
                          <a:schemeClr val="tx1">
                            <a:lumMod val="95000"/>
                            <a:lumOff val="5000"/>
                          </a:schemeClr>
                        </a:solidFill>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414548483"/>
                  </a:ext>
                </a:extLst>
              </a:tr>
              <a:tr h="468019">
                <a:tc>
                  <a:txBody>
                    <a:bodyPr/>
                    <a:lstStyle/>
                    <a:p>
                      <a:pPr>
                        <a:lnSpc>
                          <a:spcPct val="150000"/>
                        </a:lnSpc>
                        <a:spcAft>
                          <a:spcPts val="800"/>
                        </a:spcAft>
                        <a:buNone/>
                      </a:pPr>
                      <a:r>
                        <a:rPr lang="en-GB" sz="1400" dirty="0">
                          <a:effectLst/>
                          <a:latin typeface="Arial" panose="020B0604020202020204" pitchFamily="34" charset="0"/>
                          <a:cs typeface="Arial" panose="020B0604020202020204" pitchFamily="34" charset="0"/>
                        </a:rPr>
                        <a:t>Wages of 3 employees </a:t>
                      </a:r>
                      <a:endParaRPr lang="en-GB" sz="1200" dirty="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Aft>
                          <a:spcPts val="800"/>
                        </a:spcAft>
                        <a:buNone/>
                      </a:pPr>
                      <a:r>
                        <a:rPr lang="en-GB" sz="1400" b="1" dirty="0">
                          <a:solidFill>
                            <a:schemeClr val="tx1">
                              <a:lumMod val="95000"/>
                              <a:lumOff val="5000"/>
                            </a:schemeClr>
                          </a:solidFill>
                          <a:effectLst/>
                          <a:latin typeface="Arial" panose="020B0604020202020204" pitchFamily="34" charset="0"/>
                          <a:cs typeface="Arial" panose="020B0604020202020204" pitchFamily="34" charset="0"/>
                        </a:rPr>
                        <a:t>£7,500</a:t>
                      </a:r>
                      <a:endParaRPr lang="en-GB" sz="1200" b="1" dirty="0">
                        <a:solidFill>
                          <a:schemeClr val="tx1">
                            <a:lumMod val="95000"/>
                            <a:lumOff val="5000"/>
                          </a:schemeClr>
                        </a:solidFill>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2377926866"/>
                  </a:ext>
                </a:extLst>
              </a:tr>
              <a:tr h="468019">
                <a:tc>
                  <a:txBody>
                    <a:bodyPr/>
                    <a:lstStyle/>
                    <a:p>
                      <a:pPr>
                        <a:lnSpc>
                          <a:spcPct val="150000"/>
                        </a:lnSpc>
                        <a:spcAft>
                          <a:spcPts val="800"/>
                        </a:spcAft>
                        <a:buNone/>
                      </a:pPr>
                      <a:r>
                        <a:rPr lang="en-GB" sz="1400" dirty="0">
                          <a:effectLst/>
                          <a:latin typeface="Arial" panose="020B0604020202020204" pitchFamily="34" charset="0"/>
                          <a:cs typeface="Arial" panose="020B0604020202020204" pitchFamily="34" charset="0"/>
                        </a:rPr>
                        <a:t>Social Ads and events</a:t>
                      </a:r>
                      <a:endParaRPr lang="en-GB" sz="1200" dirty="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Aft>
                          <a:spcPts val="800"/>
                        </a:spcAft>
                        <a:buNone/>
                      </a:pPr>
                      <a:r>
                        <a:rPr lang="en-GB" sz="1400" b="1" dirty="0">
                          <a:solidFill>
                            <a:schemeClr val="tx1">
                              <a:lumMod val="95000"/>
                              <a:lumOff val="5000"/>
                            </a:schemeClr>
                          </a:solidFill>
                          <a:effectLst/>
                          <a:latin typeface="Arial" panose="020B0604020202020204" pitchFamily="34" charset="0"/>
                          <a:cs typeface="Arial" panose="020B0604020202020204" pitchFamily="34" charset="0"/>
                        </a:rPr>
                        <a:t>£300</a:t>
                      </a:r>
                      <a:endParaRPr lang="en-GB" sz="1200" b="1" dirty="0">
                        <a:solidFill>
                          <a:schemeClr val="tx1">
                            <a:lumMod val="95000"/>
                            <a:lumOff val="5000"/>
                          </a:schemeClr>
                        </a:solidFill>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2086145388"/>
                  </a:ext>
                </a:extLst>
              </a:tr>
              <a:tr h="468019">
                <a:tc>
                  <a:txBody>
                    <a:bodyPr/>
                    <a:lstStyle/>
                    <a:p>
                      <a:pPr>
                        <a:lnSpc>
                          <a:spcPct val="150000"/>
                        </a:lnSpc>
                        <a:spcAft>
                          <a:spcPts val="800"/>
                        </a:spcAft>
                        <a:buNone/>
                      </a:pPr>
                      <a:r>
                        <a:rPr lang="en-GB" sz="1400" dirty="0">
                          <a:effectLst/>
                          <a:latin typeface="Arial" panose="020B0604020202020204" pitchFamily="34" charset="0"/>
                          <a:cs typeface="Arial" panose="020B0604020202020204" pitchFamily="34" charset="0"/>
                        </a:rPr>
                        <a:t>Insurance and licencing </a:t>
                      </a:r>
                      <a:endParaRPr lang="en-GB" sz="1200" dirty="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Aft>
                          <a:spcPts val="800"/>
                        </a:spcAft>
                        <a:buNone/>
                      </a:pPr>
                      <a:r>
                        <a:rPr lang="en-GB" sz="1400" b="1" dirty="0">
                          <a:solidFill>
                            <a:schemeClr val="tx1">
                              <a:lumMod val="95000"/>
                              <a:lumOff val="5000"/>
                            </a:schemeClr>
                          </a:solidFill>
                          <a:effectLst/>
                          <a:latin typeface="Arial" panose="020B0604020202020204" pitchFamily="34" charset="0"/>
                          <a:cs typeface="Arial" panose="020B0604020202020204" pitchFamily="34" charset="0"/>
                        </a:rPr>
                        <a:t>£500</a:t>
                      </a:r>
                      <a:endParaRPr lang="en-GB" sz="1200" b="1" dirty="0">
                        <a:solidFill>
                          <a:schemeClr val="tx1">
                            <a:lumMod val="95000"/>
                            <a:lumOff val="5000"/>
                          </a:schemeClr>
                        </a:solidFill>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3661475572"/>
                  </a:ext>
                </a:extLst>
              </a:tr>
              <a:tr h="468019">
                <a:tc>
                  <a:txBody>
                    <a:bodyPr/>
                    <a:lstStyle/>
                    <a:p>
                      <a:pPr>
                        <a:lnSpc>
                          <a:spcPct val="150000"/>
                        </a:lnSpc>
                        <a:spcAft>
                          <a:spcPts val="800"/>
                        </a:spcAft>
                        <a:buNone/>
                      </a:pPr>
                      <a:r>
                        <a:rPr lang="en-GB" sz="1400" dirty="0">
                          <a:solidFill>
                            <a:schemeClr val="tx1">
                              <a:lumMod val="95000"/>
                              <a:lumOff val="5000"/>
                            </a:schemeClr>
                          </a:solidFill>
                          <a:effectLst/>
                          <a:highlight>
                            <a:srgbClr val="FFFF00"/>
                          </a:highlight>
                          <a:latin typeface="Arial" panose="020B0604020202020204" pitchFamily="34" charset="0"/>
                          <a:cs typeface="Arial" panose="020B0604020202020204" pitchFamily="34" charset="0"/>
                        </a:rPr>
                        <a:t>Total monthly costs </a:t>
                      </a:r>
                      <a:endParaRPr lang="en-GB" sz="1200" dirty="0">
                        <a:solidFill>
                          <a:schemeClr val="tx1">
                            <a:lumMod val="95000"/>
                            <a:lumOff val="5000"/>
                          </a:schemeClr>
                        </a:solidFill>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Aft>
                          <a:spcPts val="800"/>
                        </a:spcAft>
                        <a:buNone/>
                      </a:pPr>
                      <a:r>
                        <a:rPr lang="en-GB" sz="1400" b="1" dirty="0">
                          <a:solidFill>
                            <a:schemeClr val="tx1">
                              <a:lumMod val="95000"/>
                              <a:lumOff val="5000"/>
                            </a:schemeClr>
                          </a:solidFill>
                          <a:effectLst/>
                          <a:highlight>
                            <a:srgbClr val="FFFF00"/>
                          </a:highlight>
                          <a:latin typeface="Arial" panose="020B0604020202020204" pitchFamily="34" charset="0"/>
                          <a:cs typeface="Arial" panose="020B0604020202020204" pitchFamily="34" charset="0"/>
                        </a:rPr>
                        <a:t>£14,010</a:t>
                      </a:r>
                      <a:endParaRPr lang="en-GB" sz="1200" b="1" dirty="0">
                        <a:solidFill>
                          <a:schemeClr val="tx1">
                            <a:lumMod val="95000"/>
                            <a:lumOff val="5000"/>
                          </a:schemeClr>
                        </a:solidFill>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1161159967"/>
                  </a:ext>
                </a:extLst>
              </a:tr>
            </a:tbl>
          </a:graphicData>
        </a:graphic>
      </p:graphicFrame>
      <p:sp>
        <p:nvSpPr>
          <p:cNvPr id="9" name="TextBox 8">
            <a:extLst>
              <a:ext uri="{FF2B5EF4-FFF2-40B4-BE49-F238E27FC236}">
                <a16:creationId xmlns:a16="http://schemas.microsoft.com/office/drawing/2014/main" id="{CFFE8AD0-F40B-05E5-4C22-D2448DD4A441}"/>
              </a:ext>
            </a:extLst>
          </p:cNvPr>
          <p:cNvSpPr txBox="1"/>
          <p:nvPr/>
        </p:nvSpPr>
        <p:spPr>
          <a:xfrm>
            <a:off x="589937" y="1673196"/>
            <a:ext cx="4109882"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Fixed Operational Costs </a:t>
            </a:r>
          </a:p>
        </p:txBody>
      </p:sp>
      <p:sp>
        <p:nvSpPr>
          <p:cNvPr id="10" name="TextBox 9">
            <a:extLst>
              <a:ext uri="{FF2B5EF4-FFF2-40B4-BE49-F238E27FC236}">
                <a16:creationId xmlns:a16="http://schemas.microsoft.com/office/drawing/2014/main" id="{EE748741-E86D-33B0-A8BE-7FDE0E5280A3}"/>
              </a:ext>
            </a:extLst>
          </p:cNvPr>
          <p:cNvSpPr txBox="1"/>
          <p:nvPr/>
        </p:nvSpPr>
        <p:spPr>
          <a:xfrm>
            <a:off x="5548916" y="1607780"/>
            <a:ext cx="5555226"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Startup Costs </a:t>
            </a:r>
          </a:p>
        </p:txBody>
      </p:sp>
      <p:pic>
        <p:nvPicPr>
          <p:cNvPr id="6" name="Picture 5" descr="Eating Cat">
            <a:extLst>
              <a:ext uri="{FF2B5EF4-FFF2-40B4-BE49-F238E27FC236}">
                <a16:creationId xmlns:a16="http://schemas.microsoft.com/office/drawing/2014/main" id="{EAFA9E6E-BA1E-8802-85EF-5565C4C053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38496" y="-317755"/>
            <a:ext cx="2619375" cy="2619375"/>
          </a:xfrm>
          <a:prstGeom prst="rect">
            <a:avLst/>
          </a:prstGeom>
        </p:spPr>
      </p:pic>
    </p:spTree>
    <p:extLst>
      <p:ext uri="{BB962C8B-B14F-4D97-AF65-F5344CB8AC3E}">
        <p14:creationId xmlns:p14="http://schemas.microsoft.com/office/powerpoint/2010/main" val="11936387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AD592-BAF2-408B-1D5B-6BCD684E290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Founding and Costs </a:t>
            </a:r>
            <a:endParaRPr lang="en-GB" dirty="0"/>
          </a:p>
        </p:txBody>
      </p:sp>
      <p:graphicFrame>
        <p:nvGraphicFramePr>
          <p:cNvPr id="5" name="Table 4">
            <a:extLst>
              <a:ext uri="{FF2B5EF4-FFF2-40B4-BE49-F238E27FC236}">
                <a16:creationId xmlns:a16="http://schemas.microsoft.com/office/drawing/2014/main" id="{9A320895-EC49-E5E7-DB22-04BE812A2CA9}"/>
              </a:ext>
            </a:extLst>
          </p:cNvPr>
          <p:cNvGraphicFramePr>
            <a:graphicFrameLocks noGrp="1"/>
          </p:cNvGraphicFramePr>
          <p:nvPr>
            <p:extLst>
              <p:ext uri="{D42A27DB-BD31-4B8C-83A1-F6EECF244321}">
                <p14:modId xmlns:p14="http://schemas.microsoft.com/office/powerpoint/2010/main" val="3178413432"/>
              </p:ext>
            </p:extLst>
          </p:nvPr>
        </p:nvGraphicFramePr>
        <p:xfrm>
          <a:off x="838200" y="2408905"/>
          <a:ext cx="10252585" cy="4171844"/>
        </p:xfrm>
        <a:graphic>
          <a:graphicData uri="http://schemas.openxmlformats.org/drawingml/2006/table">
            <a:tbl>
              <a:tblPr firstRow="1" firstCol="1" bandRow="1">
                <a:tableStyleId>{5C22544A-7EE6-4342-B048-85BDC9FD1C3A}</a:tableStyleId>
              </a:tblPr>
              <a:tblGrid>
                <a:gridCol w="1464655">
                  <a:extLst>
                    <a:ext uri="{9D8B030D-6E8A-4147-A177-3AD203B41FA5}">
                      <a16:colId xmlns:a16="http://schemas.microsoft.com/office/drawing/2014/main" val="3434124487"/>
                    </a:ext>
                  </a:extLst>
                </a:gridCol>
                <a:gridCol w="1464655">
                  <a:extLst>
                    <a:ext uri="{9D8B030D-6E8A-4147-A177-3AD203B41FA5}">
                      <a16:colId xmlns:a16="http://schemas.microsoft.com/office/drawing/2014/main" val="2302786473"/>
                    </a:ext>
                  </a:extLst>
                </a:gridCol>
                <a:gridCol w="1464655">
                  <a:extLst>
                    <a:ext uri="{9D8B030D-6E8A-4147-A177-3AD203B41FA5}">
                      <a16:colId xmlns:a16="http://schemas.microsoft.com/office/drawing/2014/main" val="1415023530"/>
                    </a:ext>
                  </a:extLst>
                </a:gridCol>
                <a:gridCol w="1464655">
                  <a:extLst>
                    <a:ext uri="{9D8B030D-6E8A-4147-A177-3AD203B41FA5}">
                      <a16:colId xmlns:a16="http://schemas.microsoft.com/office/drawing/2014/main" val="2411122324"/>
                    </a:ext>
                  </a:extLst>
                </a:gridCol>
                <a:gridCol w="1464655">
                  <a:extLst>
                    <a:ext uri="{9D8B030D-6E8A-4147-A177-3AD203B41FA5}">
                      <a16:colId xmlns:a16="http://schemas.microsoft.com/office/drawing/2014/main" val="4235330279"/>
                    </a:ext>
                  </a:extLst>
                </a:gridCol>
                <a:gridCol w="1464655">
                  <a:extLst>
                    <a:ext uri="{9D8B030D-6E8A-4147-A177-3AD203B41FA5}">
                      <a16:colId xmlns:a16="http://schemas.microsoft.com/office/drawing/2014/main" val="1901031619"/>
                    </a:ext>
                  </a:extLst>
                </a:gridCol>
                <a:gridCol w="1464655">
                  <a:extLst>
                    <a:ext uri="{9D8B030D-6E8A-4147-A177-3AD203B41FA5}">
                      <a16:colId xmlns:a16="http://schemas.microsoft.com/office/drawing/2014/main" val="1452086904"/>
                    </a:ext>
                  </a:extLst>
                </a:gridCol>
              </a:tblGrid>
              <a:tr h="257538">
                <a:tc>
                  <a:txBody>
                    <a:bodyPr/>
                    <a:lstStyle/>
                    <a:p>
                      <a:pPr>
                        <a:lnSpc>
                          <a:spcPct val="150000"/>
                        </a:lnSpc>
                        <a:spcAft>
                          <a:spcPts val="800"/>
                        </a:spcAft>
                        <a:buNone/>
                      </a:pPr>
                      <a:endParaRPr lang="en-GB" sz="11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nSpc>
                          <a:spcPct val="150000"/>
                        </a:lnSpc>
                        <a:spcAft>
                          <a:spcPts val="800"/>
                        </a:spcAft>
                        <a:buNone/>
                      </a:pPr>
                      <a:r>
                        <a:rPr lang="en-GB" sz="1600" b="1" dirty="0">
                          <a:solidFill>
                            <a:schemeClr val="bg1"/>
                          </a:solidFill>
                          <a:effectLst/>
                          <a:latin typeface="Arial" panose="020B0604020202020204" pitchFamily="34" charset="0"/>
                          <a:ea typeface="DengXian" panose="02010600030101010101" pitchFamily="2" charset="-122"/>
                          <a:cs typeface="Arial" panose="020B0604020202020204" pitchFamily="34" charset="0"/>
                        </a:rPr>
                        <a:t>May</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nSpc>
                          <a:spcPct val="150000"/>
                        </a:lnSpc>
                        <a:spcAft>
                          <a:spcPts val="800"/>
                        </a:spcAft>
                        <a:buNone/>
                      </a:pPr>
                      <a:r>
                        <a:rPr lang="en-GB" sz="1600" b="1" dirty="0">
                          <a:solidFill>
                            <a:schemeClr val="bg1"/>
                          </a:solidFill>
                          <a:effectLst/>
                          <a:latin typeface="Arial" panose="020B0604020202020204" pitchFamily="34" charset="0"/>
                          <a:ea typeface="DengXian" panose="02010600030101010101" pitchFamily="2" charset="-122"/>
                          <a:cs typeface="Arial" panose="020B0604020202020204" pitchFamily="34" charset="0"/>
                        </a:rPr>
                        <a:t>June</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nSpc>
                          <a:spcPct val="150000"/>
                        </a:lnSpc>
                        <a:spcAft>
                          <a:spcPts val="800"/>
                        </a:spcAft>
                        <a:buNone/>
                      </a:pPr>
                      <a:r>
                        <a:rPr lang="en-GB" sz="1600" b="1" dirty="0">
                          <a:solidFill>
                            <a:schemeClr val="bg1"/>
                          </a:solidFill>
                          <a:effectLst/>
                          <a:latin typeface="Arial" panose="020B0604020202020204" pitchFamily="34" charset="0"/>
                          <a:ea typeface="DengXian" panose="02010600030101010101" pitchFamily="2" charset="-122"/>
                          <a:cs typeface="Arial" panose="020B0604020202020204" pitchFamily="34" charset="0"/>
                        </a:rPr>
                        <a:t>July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nSpc>
                          <a:spcPct val="150000"/>
                        </a:lnSpc>
                        <a:spcAft>
                          <a:spcPts val="800"/>
                        </a:spcAft>
                        <a:buNone/>
                      </a:pPr>
                      <a:r>
                        <a:rPr lang="en-GB" sz="1600" b="1" dirty="0">
                          <a:solidFill>
                            <a:schemeClr val="bg1"/>
                          </a:solidFill>
                          <a:effectLst/>
                          <a:latin typeface="Arial" panose="020B0604020202020204" pitchFamily="34" charset="0"/>
                          <a:ea typeface="DengXian" panose="02010600030101010101" pitchFamily="2" charset="-122"/>
                          <a:cs typeface="Arial" panose="020B0604020202020204" pitchFamily="34" charset="0"/>
                        </a:rPr>
                        <a:t>August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nSpc>
                          <a:spcPct val="150000"/>
                        </a:lnSpc>
                        <a:spcAft>
                          <a:spcPts val="800"/>
                        </a:spcAft>
                        <a:buNone/>
                      </a:pPr>
                      <a:r>
                        <a:rPr lang="en-GB" sz="1600" b="1" dirty="0">
                          <a:solidFill>
                            <a:schemeClr val="bg1"/>
                          </a:solidFill>
                          <a:effectLst/>
                          <a:latin typeface="Arial" panose="020B0604020202020204" pitchFamily="34" charset="0"/>
                          <a:ea typeface="DengXian" panose="02010600030101010101" pitchFamily="2" charset="-122"/>
                          <a:cs typeface="Arial" panose="020B0604020202020204" pitchFamily="34" charset="0"/>
                        </a:rPr>
                        <a:t>September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nSpc>
                          <a:spcPct val="150000"/>
                        </a:lnSpc>
                        <a:spcAft>
                          <a:spcPts val="800"/>
                        </a:spcAft>
                        <a:buNone/>
                      </a:pPr>
                      <a:r>
                        <a:rPr lang="en-GB" sz="1600" b="1" dirty="0">
                          <a:solidFill>
                            <a:schemeClr val="bg1"/>
                          </a:solidFill>
                          <a:effectLst/>
                          <a:latin typeface="Arial" panose="020B0604020202020204" pitchFamily="34" charset="0"/>
                          <a:ea typeface="DengXian" panose="02010600030101010101" pitchFamily="2" charset="-122"/>
                          <a:cs typeface="Arial" panose="020B0604020202020204" pitchFamily="34" charset="0"/>
                        </a:rPr>
                        <a:t>October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950570786"/>
                  </a:ext>
                </a:extLst>
              </a:tr>
              <a:tr h="845198">
                <a:tc>
                  <a:txBody>
                    <a:bodyPr/>
                    <a:lstStyle/>
                    <a:p>
                      <a:pPr>
                        <a:lnSpc>
                          <a:spcPct val="150000"/>
                        </a:lnSpc>
                        <a:spcAft>
                          <a:spcPts val="800"/>
                        </a:spcAft>
                        <a:buNone/>
                      </a:pPr>
                      <a:r>
                        <a:rPr lang="en-GB" sz="1400" dirty="0">
                          <a:effectLst/>
                          <a:latin typeface="Arial" panose="020B0604020202020204" pitchFamily="34" charset="0"/>
                          <a:ea typeface="DengXian" panose="02010600030101010101" pitchFamily="2" charset="-122"/>
                          <a:cs typeface="Arial" panose="020B0604020202020204" pitchFamily="34" charset="0"/>
                        </a:rPr>
                        <a:t>Courier and ecommerce packaging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£175</a:t>
                      </a:r>
                      <a:endParaRPr lang="en-GB" sz="1100" b="1" dirty="0">
                        <a:solidFill>
                          <a:schemeClr val="tx1"/>
                        </a:solidFill>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£245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£280</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£280</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£315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£350</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849530412"/>
                  </a:ext>
                </a:extLst>
              </a:tr>
              <a:tr h="588668">
                <a:tc>
                  <a:txBody>
                    <a:bodyPr/>
                    <a:lstStyle/>
                    <a:p>
                      <a:pPr>
                        <a:lnSpc>
                          <a:spcPct val="150000"/>
                        </a:lnSpc>
                        <a:spcAft>
                          <a:spcPts val="800"/>
                        </a:spcAft>
                        <a:buNone/>
                      </a:pPr>
                      <a:r>
                        <a:rPr lang="en-GB" sz="1400" dirty="0">
                          <a:effectLst/>
                          <a:latin typeface="Arial" panose="020B0604020202020204" pitchFamily="34" charset="0"/>
                          <a:cs typeface="Arial" panose="020B0604020202020204" pitchFamily="34" charset="0"/>
                        </a:rPr>
                        <a:t>Inventories replenish</a:t>
                      </a:r>
                      <a:endParaRPr lang="en-GB" sz="1200" dirty="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cs typeface="Arial" panose="020B0604020202020204" pitchFamily="34" charset="0"/>
                        </a:rPr>
                        <a:t>£4,500</a:t>
                      </a:r>
                      <a:endParaRPr lang="en-GB" sz="1200" b="1" dirty="0">
                        <a:solidFill>
                          <a:schemeClr val="tx1"/>
                        </a:solidFill>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£5,400</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£6,300</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£7,200</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£8,100</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£9,000</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1486129737"/>
                  </a:ext>
                </a:extLst>
              </a:tr>
              <a:tr h="426722">
                <a:tc>
                  <a:txBody>
                    <a:bodyPr/>
                    <a:lstStyle/>
                    <a:p>
                      <a:pPr>
                        <a:lnSpc>
                          <a:spcPct val="150000"/>
                        </a:lnSpc>
                        <a:spcAft>
                          <a:spcPts val="800"/>
                        </a:spcAft>
                        <a:buNone/>
                      </a:pPr>
                      <a:r>
                        <a:rPr lang="en-GB" sz="1400" dirty="0">
                          <a:effectLst/>
                          <a:latin typeface="Arial" panose="020B0604020202020204" pitchFamily="34" charset="0"/>
                          <a:cs typeface="Arial" panose="020B0604020202020204" pitchFamily="34" charset="0"/>
                        </a:rPr>
                        <a:t>Damages of goods</a:t>
                      </a:r>
                      <a:endParaRPr lang="en-GB" sz="1200" dirty="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cs typeface="Arial" panose="020B0604020202020204" pitchFamily="34" charset="0"/>
                        </a:rPr>
                        <a:t>£150</a:t>
                      </a:r>
                      <a:endParaRPr lang="en-GB" sz="1200" b="1" dirty="0">
                        <a:solidFill>
                          <a:schemeClr val="tx1"/>
                        </a:solidFill>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£180</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£180</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£165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£195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£225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3736331726"/>
                  </a:ext>
                </a:extLst>
              </a:tr>
              <a:tr h="257538">
                <a:tc>
                  <a:txBody>
                    <a:bodyPr/>
                    <a:lstStyle/>
                    <a:p>
                      <a:pPr>
                        <a:lnSpc>
                          <a:spcPct val="150000"/>
                        </a:lnSpc>
                        <a:spcAft>
                          <a:spcPts val="800"/>
                        </a:spcAft>
                        <a:buNone/>
                      </a:pPr>
                      <a:r>
                        <a:rPr lang="en-GB" sz="1400" dirty="0">
                          <a:effectLst/>
                          <a:latin typeface="Arial" panose="020B0604020202020204" pitchFamily="34" charset="0"/>
                          <a:ea typeface="DengXian" panose="02010600030101010101" pitchFamily="2" charset="-122"/>
                          <a:cs typeface="Arial" panose="020B0604020202020204" pitchFamily="34" charset="0"/>
                        </a:rPr>
                        <a:t>Utilities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£250</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£275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£287</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£262</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£275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£263</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2652596760"/>
                  </a:ext>
                </a:extLst>
              </a:tr>
              <a:tr h="257538">
                <a:tc>
                  <a:txBody>
                    <a:bodyPr/>
                    <a:lstStyle/>
                    <a:p>
                      <a:pPr>
                        <a:lnSpc>
                          <a:spcPct val="150000"/>
                        </a:lnSpc>
                        <a:spcAft>
                          <a:spcPts val="800"/>
                        </a:spcAft>
                        <a:buNone/>
                      </a:pPr>
                      <a:r>
                        <a:rPr lang="en-GB" sz="1400" dirty="0">
                          <a:effectLst/>
                          <a:latin typeface="Arial" panose="020B0604020202020204" pitchFamily="34" charset="0"/>
                          <a:ea typeface="DengXian" panose="02010600030101010101" pitchFamily="2" charset="-122"/>
                          <a:cs typeface="Arial" panose="020B0604020202020204" pitchFamily="34" charset="0"/>
                        </a:rPr>
                        <a:t>Card fees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£275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£330</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£385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£440</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£495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£550</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734115673"/>
                  </a:ext>
                </a:extLst>
              </a:tr>
              <a:tr h="257538">
                <a:tc>
                  <a:txBody>
                    <a:bodyPr/>
                    <a:lstStyle/>
                    <a:p>
                      <a:pPr>
                        <a:lnSpc>
                          <a:spcPct val="150000"/>
                        </a:lnSpc>
                        <a:spcAft>
                          <a:spcPts val="800"/>
                        </a:spcAft>
                        <a:buNone/>
                      </a:pPr>
                      <a:r>
                        <a:rPr lang="en-GB" sz="1200" dirty="0">
                          <a:effectLst/>
                          <a:latin typeface="Arial" panose="020B0604020202020204" pitchFamily="34" charset="0"/>
                          <a:ea typeface="DengXian" panose="02010600030101010101" pitchFamily="2" charset="-122"/>
                          <a:cs typeface="Arial" panose="020B0604020202020204" pitchFamily="34" charset="0"/>
                        </a:rPr>
                        <a:t>Packaging</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£190</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£114</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£133</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£152</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£171</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£190</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1480508413"/>
                  </a:ext>
                </a:extLst>
              </a:tr>
              <a:tr h="287736">
                <a:tc>
                  <a:txBody>
                    <a:bodyPr/>
                    <a:lstStyle/>
                    <a:p>
                      <a:pPr>
                        <a:lnSpc>
                          <a:spcPct val="150000"/>
                        </a:lnSpc>
                        <a:spcAft>
                          <a:spcPts val="800"/>
                        </a:spcAft>
                        <a:buNone/>
                      </a:pPr>
                      <a:r>
                        <a:rPr lang="en-GB" sz="1400" dirty="0">
                          <a:effectLst/>
                          <a:latin typeface="Arial" panose="020B0604020202020204" pitchFamily="34" charset="0"/>
                          <a:cs typeface="Arial" panose="020B0604020202020204" pitchFamily="34" charset="0"/>
                        </a:rPr>
                        <a:t>Maintenance</a:t>
                      </a:r>
                      <a:endParaRPr lang="en-GB" sz="1200" dirty="0">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cs typeface="Arial" panose="020B0604020202020204" pitchFamily="34" charset="0"/>
                        </a:rPr>
                        <a:t>£150</a:t>
                      </a:r>
                      <a:endParaRPr lang="en-GB" sz="1200" b="1" dirty="0">
                        <a:solidFill>
                          <a:schemeClr val="tx1"/>
                        </a:solidFill>
                        <a:effectLs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£165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£172</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£157</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£180</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£157</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1757837730"/>
                  </a:ext>
                </a:extLst>
              </a:tr>
              <a:tr h="588668">
                <a:tc>
                  <a:txBody>
                    <a:bodyPr/>
                    <a:lstStyle/>
                    <a:p>
                      <a:pPr>
                        <a:lnSpc>
                          <a:spcPct val="150000"/>
                        </a:lnSpc>
                        <a:spcAft>
                          <a:spcPts val="800"/>
                        </a:spcAft>
                        <a:buNone/>
                      </a:pPr>
                      <a:r>
                        <a:rPr lang="en-GB" sz="1400" dirty="0">
                          <a:solidFill>
                            <a:schemeClr val="tx1">
                              <a:lumMod val="95000"/>
                              <a:lumOff val="5000"/>
                            </a:schemeClr>
                          </a:solidFill>
                          <a:effectLst/>
                          <a:highlight>
                            <a:srgbClr val="FFFF00"/>
                          </a:highlight>
                          <a:latin typeface="Arial" panose="020B0604020202020204" pitchFamily="34" charset="0"/>
                          <a:cs typeface="Arial" panose="020B0604020202020204" pitchFamily="34" charset="0"/>
                        </a:rPr>
                        <a:t>Total monthly costs </a:t>
                      </a:r>
                      <a:endParaRPr lang="en-GB" sz="1200" dirty="0">
                        <a:solidFill>
                          <a:schemeClr val="tx1">
                            <a:lumMod val="95000"/>
                            <a:lumOff val="5000"/>
                          </a:schemeClr>
                        </a:solidFill>
                        <a:effectLst/>
                        <a:highlight>
                          <a:srgbClr val="FFFF00"/>
                        </a:highligh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nSpc>
                          <a:spcPct val="150000"/>
                        </a:lnSpc>
                        <a:spcAft>
                          <a:spcPts val="800"/>
                        </a:spcAft>
                        <a:buNone/>
                      </a:pPr>
                      <a:r>
                        <a:rPr lang="en-GB" sz="1400" b="1" dirty="0">
                          <a:solidFill>
                            <a:schemeClr val="tx1"/>
                          </a:solidFill>
                          <a:effectLst/>
                          <a:highlight>
                            <a:srgbClr val="FFFF00"/>
                          </a:highlight>
                          <a:latin typeface="Arial" panose="020B0604020202020204" pitchFamily="34" charset="0"/>
                          <a:cs typeface="Arial" panose="020B0604020202020204" pitchFamily="34" charset="0"/>
                        </a:rPr>
                        <a:t>£5,690</a:t>
                      </a:r>
                      <a:endParaRPr lang="en-GB" sz="1100" b="1" dirty="0">
                        <a:solidFill>
                          <a:schemeClr val="tx1"/>
                        </a:solidFill>
                        <a:effectLst/>
                        <a:highlight>
                          <a:srgbClr val="FFFF00"/>
                        </a:highlight>
                        <a:latin typeface="Arial" panose="020B060402020202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highlight>
                            <a:srgbClr val="FFFF00"/>
                          </a:highlight>
                          <a:latin typeface="Arial" panose="020B0604020202020204" pitchFamily="34" charset="0"/>
                          <a:ea typeface="DengXian" panose="02010600030101010101" pitchFamily="2" charset="-122"/>
                          <a:cs typeface="Arial" panose="020B0604020202020204" pitchFamily="34" charset="0"/>
                        </a:rPr>
                        <a:t>£6,709</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highlight>
                            <a:srgbClr val="FFFF00"/>
                          </a:highlight>
                          <a:latin typeface="Arial" panose="020B0604020202020204" pitchFamily="34" charset="0"/>
                          <a:ea typeface="DengXian" panose="02010600030101010101" pitchFamily="2" charset="-122"/>
                          <a:cs typeface="Arial" panose="020B0604020202020204" pitchFamily="34" charset="0"/>
                        </a:rPr>
                        <a:t>£7,737</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highlight>
                            <a:srgbClr val="FFFF00"/>
                          </a:highlight>
                          <a:latin typeface="Arial" panose="020B0604020202020204" pitchFamily="34" charset="0"/>
                          <a:ea typeface="DengXian" panose="02010600030101010101" pitchFamily="2" charset="-122"/>
                          <a:cs typeface="Arial" panose="020B0604020202020204" pitchFamily="34" charset="0"/>
                        </a:rPr>
                        <a:t>£8,656</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highlight>
                            <a:srgbClr val="FFFF00"/>
                          </a:highlight>
                          <a:latin typeface="Arial" panose="020B0604020202020204" pitchFamily="34" charset="0"/>
                          <a:ea typeface="DengXian" panose="02010600030101010101" pitchFamily="2" charset="-122"/>
                          <a:cs typeface="Arial" panose="020B0604020202020204" pitchFamily="34" charset="0"/>
                        </a:rPr>
                        <a:t>£9,731</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nSpc>
                          <a:spcPct val="150000"/>
                        </a:lnSpc>
                        <a:spcAft>
                          <a:spcPts val="800"/>
                        </a:spcAft>
                        <a:buNone/>
                      </a:pPr>
                      <a:r>
                        <a:rPr lang="en-GB" sz="1400" b="1" dirty="0">
                          <a:solidFill>
                            <a:schemeClr val="tx1"/>
                          </a:solidFill>
                          <a:effectLst/>
                          <a:highlight>
                            <a:srgbClr val="FFFF00"/>
                          </a:highlight>
                          <a:latin typeface="Arial" panose="020B0604020202020204" pitchFamily="34" charset="0"/>
                          <a:ea typeface="DengXian" panose="02010600030101010101" pitchFamily="2" charset="-122"/>
                          <a:cs typeface="Arial" panose="020B0604020202020204" pitchFamily="34" charset="0"/>
                        </a:rPr>
                        <a:t>£10,735</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11166214"/>
                  </a:ext>
                </a:extLst>
              </a:tr>
            </a:tbl>
          </a:graphicData>
        </a:graphic>
      </p:graphicFrame>
      <p:sp>
        <p:nvSpPr>
          <p:cNvPr id="6" name="TextBox 5">
            <a:extLst>
              <a:ext uri="{FF2B5EF4-FFF2-40B4-BE49-F238E27FC236}">
                <a16:creationId xmlns:a16="http://schemas.microsoft.com/office/drawing/2014/main" id="{DB616066-FDF2-A2DD-5549-27601B3D5B9D}"/>
              </a:ext>
            </a:extLst>
          </p:cNvPr>
          <p:cNvSpPr txBox="1"/>
          <p:nvPr/>
        </p:nvSpPr>
        <p:spPr>
          <a:xfrm>
            <a:off x="1681316" y="1690688"/>
            <a:ext cx="8278761"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Variable Operational Costs </a:t>
            </a:r>
          </a:p>
        </p:txBody>
      </p:sp>
      <p:pic>
        <p:nvPicPr>
          <p:cNvPr id="4" name="Picture 3" descr="Careful Cat">
            <a:extLst>
              <a:ext uri="{FF2B5EF4-FFF2-40B4-BE49-F238E27FC236}">
                <a16:creationId xmlns:a16="http://schemas.microsoft.com/office/drawing/2014/main" id="{27A1CD27-02E2-A1AE-C8AC-D7E35BD95E4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97913" y="-132275"/>
            <a:ext cx="2619375" cy="2619375"/>
          </a:xfrm>
          <a:prstGeom prst="rect">
            <a:avLst/>
          </a:prstGeom>
        </p:spPr>
      </p:pic>
    </p:spTree>
    <p:extLst>
      <p:ext uri="{BB962C8B-B14F-4D97-AF65-F5344CB8AC3E}">
        <p14:creationId xmlns:p14="http://schemas.microsoft.com/office/powerpoint/2010/main" val="42786831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A1708-ADC2-BBE0-E4C3-737C98F1447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Founding and Costs </a:t>
            </a:r>
            <a:endParaRPr lang="en-GB" dirty="0"/>
          </a:p>
        </p:txBody>
      </p:sp>
      <p:graphicFrame>
        <p:nvGraphicFramePr>
          <p:cNvPr id="4" name="Content Placeholder 3">
            <a:extLst>
              <a:ext uri="{FF2B5EF4-FFF2-40B4-BE49-F238E27FC236}">
                <a16:creationId xmlns:a16="http://schemas.microsoft.com/office/drawing/2014/main" id="{303659C9-00C0-B211-E1FC-56EDE6AD5A03}"/>
              </a:ext>
            </a:extLst>
          </p:cNvPr>
          <p:cNvGraphicFramePr>
            <a:graphicFrameLocks noGrp="1"/>
          </p:cNvGraphicFramePr>
          <p:nvPr>
            <p:ph idx="1"/>
            <p:extLst>
              <p:ext uri="{D42A27DB-BD31-4B8C-83A1-F6EECF244321}">
                <p14:modId xmlns:p14="http://schemas.microsoft.com/office/powerpoint/2010/main" val="4047678997"/>
              </p:ext>
            </p:extLst>
          </p:nvPr>
        </p:nvGraphicFramePr>
        <p:xfrm>
          <a:off x="838204" y="2759689"/>
          <a:ext cx="10515596" cy="3471592"/>
        </p:xfrm>
        <a:graphic>
          <a:graphicData uri="http://schemas.openxmlformats.org/drawingml/2006/table">
            <a:tbl>
              <a:tblPr firstRow="1" bandRow="1">
                <a:tableStyleId>{5C22544A-7EE6-4342-B048-85BDC9FD1C3A}</a:tableStyleId>
              </a:tblPr>
              <a:tblGrid>
                <a:gridCol w="1502228">
                  <a:extLst>
                    <a:ext uri="{9D8B030D-6E8A-4147-A177-3AD203B41FA5}">
                      <a16:colId xmlns:a16="http://schemas.microsoft.com/office/drawing/2014/main" val="1498861091"/>
                    </a:ext>
                  </a:extLst>
                </a:gridCol>
                <a:gridCol w="1502228">
                  <a:extLst>
                    <a:ext uri="{9D8B030D-6E8A-4147-A177-3AD203B41FA5}">
                      <a16:colId xmlns:a16="http://schemas.microsoft.com/office/drawing/2014/main" val="892029029"/>
                    </a:ext>
                  </a:extLst>
                </a:gridCol>
                <a:gridCol w="1502228">
                  <a:extLst>
                    <a:ext uri="{9D8B030D-6E8A-4147-A177-3AD203B41FA5}">
                      <a16:colId xmlns:a16="http://schemas.microsoft.com/office/drawing/2014/main" val="1423612817"/>
                    </a:ext>
                  </a:extLst>
                </a:gridCol>
                <a:gridCol w="1502228">
                  <a:extLst>
                    <a:ext uri="{9D8B030D-6E8A-4147-A177-3AD203B41FA5}">
                      <a16:colId xmlns:a16="http://schemas.microsoft.com/office/drawing/2014/main" val="3796770436"/>
                    </a:ext>
                  </a:extLst>
                </a:gridCol>
                <a:gridCol w="1502228">
                  <a:extLst>
                    <a:ext uri="{9D8B030D-6E8A-4147-A177-3AD203B41FA5}">
                      <a16:colId xmlns:a16="http://schemas.microsoft.com/office/drawing/2014/main" val="3625525411"/>
                    </a:ext>
                  </a:extLst>
                </a:gridCol>
                <a:gridCol w="1502228">
                  <a:extLst>
                    <a:ext uri="{9D8B030D-6E8A-4147-A177-3AD203B41FA5}">
                      <a16:colId xmlns:a16="http://schemas.microsoft.com/office/drawing/2014/main" val="3011143738"/>
                    </a:ext>
                  </a:extLst>
                </a:gridCol>
                <a:gridCol w="1502228">
                  <a:extLst>
                    <a:ext uri="{9D8B030D-6E8A-4147-A177-3AD203B41FA5}">
                      <a16:colId xmlns:a16="http://schemas.microsoft.com/office/drawing/2014/main" val="2998560438"/>
                    </a:ext>
                  </a:extLst>
                </a:gridCol>
              </a:tblGrid>
              <a:tr h="547858">
                <a:tc>
                  <a:txBody>
                    <a:bodyPr/>
                    <a:lstStyle/>
                    <a:p>
                      <a:endParaRPr lang="en-GB" b="1"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r>
                        <a:rPr lang="en-GB" b="1" dirty="0"/>
                        <a:t>May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dirty="0"/>
                        <a:t>June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dirty="0"/>
                        <a:t>July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dirty="0"/>
                        <a:t>August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dirty="0"/>
                        <a:t>September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dirty="0"/>
                        <a:t>October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10013515"/>
                  </a:ext>
                </a:extLst>
              </a:tr>
              <a:tr h="547858">
                <a:tc>
                  <a:txBody>
                    <a:bodyPr/>
                    <a:lstStyle/>
                    <a:p>
                      <a:r>
                        <a:rPr lang="en-GB" b="1" dirty="0">
                          <a:solidFill>
                            <a:schemeClr val="bg1"/>
                          </a:solidFill>
                        </a:rPr>
                        <a:t>Fixed Costs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r>
                        <a:rPr lang="en-GB" b="1" dirty="0">
                          <a:solidFill>
                            <a:schemeClr val="tx1"/>
                          </a:solidFill>
                        </a:rPr>
                        <a:t>£14,010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chemeClr val="tx1"/>
                          </a:solidFill>
                        </a:rPr>
                        <a:t>£14,010</a:t>
                      </a:r>
                    </a:p>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chemeClr val="tx1"/>
                          </a:solidFill>
                        </a:rPr>
                        <a:t>£14,010</a:t>
                      </a:r>
                    </a:p>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chemeClr val="tx1"/>
                          </a:solidFill>
                        </a:rPr>
                        <a:t>£14,010</a:t>
                      </a:r>
                    </a:p>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chemeClr val="tx1"/>
                          </a:solidFill>
                        </a:rPr>
                        <a:t>£14,010</a:t>
                      </a:r>
                    </a:p>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chemeClr val="tx1"/>
                          </a:solidFill>
                        </a:rPr>
                        <a:t>£14,010</a:t>
                      </a:r>
                    </a:p>
                    <a:p>
                      <a:endParaRPr lang="en-GB"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4181068493"/>
                  </a:ext>
                </a:extLst>
              </a:tr>
              <a:tr h="547858">
                <a:tc>
                  <a:txBody>
                    <a:bodyPr/>
                    <a:lstStyle/>
                    <a:p>
                      <a:r>
                        <a:rPr lang="en-GB" b="1" dirty="0">
                          <a:solidFill>
                            <a:schemeClr val="bg1"/>
                          </a:solidFill>
                        </a:rPr>
                        <a:t>Variable costs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r>
                        <a:rPr lang="en-GB" b="1" dirty="0">
                          <a:solidFill>
                            <a:schemeClr val="tx1"/>
                          </a:solidFill>
                        </a:rPr>
                        <a:t>£5,690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r>
                        <a:rPr lang="en-GB" b="1" dirty="0">
                          <a:solidFill>
                            <a:schemeClr val="tx1"/>
                          </a:solidFill>
                        </a:rPr>
                        <a:t>£6,709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r>
                        <a:rPr lang="en-GB" b="1" dirty="0">
                          <a:solidFill>
                            <a:schemeClr val="tx1"/>
                          </a:solidFill>
                        </a:rPr>
                        <a:t>£7,737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r>
                        <a:rPr lang="en-GB" b="1" dirty="0">
                          <a:solidFill>
                            <a:schemeClr val="tx1"/>
                          </a:solidFill>
                        </a:rPr>
                        <a:t>£8,656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r>
                        <a:rPr lang="en-GB" b="1" dirty="0">
                          <a:solidFill>
                            <a:schemeClr val="tx1"/>
                          </a:solidFill>
                        </a:rPr>
                        <a:t>£9,731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r>
                        <a:rPr lang="en-GB" b="1" dirty="0">
                          <a:solidFill>
                            <a:schemeClr val="tx1"/>
                          </a:solidFill>
                        </a:rPr>
                        <a:t>£10,735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2420771677"/>
                  </a:ext>
                </a:extLst>
              </a:tr>
              <a:tr h="547858">
                <a:tc>
                  <a:txBody>
                    <a:bodyPr/>
                    <a:lstStyle/>
                    <a:p>
                      <a:r>
                        <a:rPr lang="en-GB" b="1" dirty="0">
                          <a:solidFill>
                            <a:schemeClr val="bg1"/>
                          </a:solidFill>
                        </a:rPr>
                        <a:t>Total costs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r>
                        <a:rPr lang="en-GB" b="1" dirty="0">
                          <a:solidFill>
                            <a:schemeClr val="tx1"/>
                          </a:solidFill>
                        </a:rPr>
                        <a:t>£19,700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r>
                        <a:rPr lang="en-GB" b="1" dirty="0">
                          <a:solidFill>
                            <a:schemeClr val="tx1"/>
                          </a:solidFill>
                        </a:rPr>
                        <a:t>£20,719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r>
                        <a:rPr lang="en-GB" b="1" dirty="0">
                          <a:solidFill>
                            <a:schemeClr val="tx1"/>
                          </a:solidFill>
                        </a:rPr>
                        <a:t>£21,747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r>
                        <a:rPr lang="en-GB" b="1" dirty="0">
                          <a:solidFill>
                            <a:schemeClr val="tx1"/>
                          </a:solidFill>
                        </a:rPr>
                        <a:t>£22,666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r>
                        <a:rPr lang="en-GB" b="1" dirty="0">
                          <a:solidFill>
                            <a:schemeClr val="tx1"/>
                          </a:solidFill>
                        </a:rPr>
                        <a:t>£23,741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r>
                        <a:rPr lang="en-GB" b="1" dirty="0">
                          <a:solidFill>
                            <a:schemeClr val="tx1"/>
                          </a:solidFill>
                        </a:rPr>
                        <a:t>£24,745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2304825019"/>
                  </a:ext>
                </a:extLst>
              </a:tr>
              <a:tr h="547858">
                <a:tc>
                  <a:txBody>
                    <a:bodyPr/>
                    <a:lstStyle/>
                    <a:p>
                      <a:r>
                        <a:rPr lang="en-GB" b="1" dirty="0">
                          <a:solidFill>
                            <a:schemeClr val="bg1"/>
                          </a:solidFill>
                        </a:rPr>
                        <a:t>Revenue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r>
                        <a:rPr lang="en-GB" b="1" dirty="0">
                          <a:solidFill>
                            <a:schemeClr val="tx1"/>
                          </a:solidFill>
                        </a:rPr>
                        <a:t>£10,560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r>
                        <a:rPr lang="en-GB" b="1" dirty="0">
                          <a:solidFill>
                            <a:schemeClr val="tx1"/>
                          </a:solidFill>
                        </a:rPr>
                        <a:t>£12,144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r>
                        <a:rPr lang="en-GB" b="1" dirty="0">
                          <a:solidFill>
                            <a:schemeClr val="tx1"/>
                          </a:solidFill>
                        </a:rPr>
                        <a:t>£15,787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r>
                        <a:rPr lang="en-GB" b="1" dirty="0">
                          <a:solidFill>
                            <a:schemeClr val="tx1"/>
                          </a:solidFill>
                        </a:rPr>
                        <a:t>£18,944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r>
                        <a:rPr lang="en-GB" b="1" dirty="0">
                          <a:solidFill>
                            <a:schemeClr val="tx1"/>
                          </a:solidFill>
                        </a:rPr>
                        <a:t>£22,733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r>
                        <a:rPr lang="en-GB" b="1" dirty="0">
                          <a:solidFill>
                            <a:schemeClr val="tx1"/>
                          </a:solidFill>
                        </a:rPr>
                        <a:t>£25,006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3246149203"/>
                  </a:ext>
                </a:extLst>
              </a:tr>
              <a:tr h="547858">
                <a:tc>
                  <a:txBody>
                    <a:bodyPr/>
                    <a:lstStyle/>
                    <a:p>
                      <a:r>
                        <a:rPr lang="en-GB" b="1" dirty="0">
                          <a:solidFill>
                            <a:schemeClr val="bg1"/>
                          </a:solidFill>
                        </a:rPr>
                        <a:t>Profit/Loss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r>
                        <a:rPr lang="en-GB" b="1" dirty="0">
                          <a:solidFill>
                            <a:schemeClr val="tx1"/>
                          </a:solidFill>
                        </a:rPr>
                        <a:t>-£9,140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r>
                        <a:rPr lang="en-GB" b="1" dirty="0">
                          <a:solidFill>
                            <a:schemeClr val="tx1"/>
                          </a:solidFill>
                        </a:rPr>
                        <a:t>-£8,575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r>
                        <a:rPr lang="en-GB" b="1" dirty="0">
                          <a:solidFill>
                            <a:schemeClr val="tx1"/>
                          </a:solidFill>
                        </a:rPr>
                        <a:t>-£5,960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r>
                        <a:rPr lang="en-GB" b="1" dirty="0">
                          <a:solidFill>
                            <a:schemeClr val="tx1"/>
                          </a:solidFill>
                        </a:rPr>
                        <a:t>-£3,722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r>
                        <a:rPr lang="en-GB" b="1" dirty="0">
                          <a:solidFill>
                            <a:schemeClr val="tx1"/>
                          </a:solidFill>
                        </a:rPr>
                        <a:t>-£1,008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r>
                        <a:rPr lang="en-GB" b="1" dirty="0">
                          <a:solidFill>
                            <a:schemeClr val="tx1"/>
                          </a:solidFill>
                        </a:rPr>
                        <a:t>+£261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3588154285"/>
                  </a:ext>
                </a:extLst>
              </a:tr>
            </a:tbl>
          </a:graphicData>
        </a:graphic>
      </p:graphicFrame>
      <p:sp>
        <p:nvSpPr>
          <p:cNvPr id="6" name="TextBox 5">
            <a:extLst>
              <a:ext uri="{FF2B5EF4-FFF2-40B4-BE49-F238E27FC236}">
                <a16:creationId xmlns:a16="http://schemas.microsoft.com/office/drawing/2014/main" id="{E83DA8C1-9179-FC4D-E108-2FBFF5CD1951}"/>
              </a:ext>
            </a:extLst>
          </p:cNvPr>
          <p:cNvSpPr txBox="1"/>
          <p:nvPr/>
        </p:nvSpPr>
        <p:spPr>
          <a:xfrm>
            <a:off x="914400" y="1907458"/>
            <a:ext cx="10196052"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Founding needed will be is estimated to be £146,496</a:t>
            </a:r>
          </a:p>
        </p:txBody>
      </p:sp>
      <p:pic>
        <p:nvPicPr>
          <p:cNvPr id="5" name="Picture 4" descr="Sleep Cat">
            <a:extLst>
              <a:ext uri="{FF2B5EF4-FFF2-40B4-BE49-F238E27FC236}">
                <a16:creationId xmlns:a16="http://schemas.microsoft.com/office/drawing/2014/main" id="{3F8AF38B-524A-5220-BC3F-B7FB668E309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91077" y="140314"/>
            <a:ext cx="2619375" cy="2619375"/>
          </a:xfrm>
          <a:prstGeom prst="rect">
            <a:avLst/>
          </a:prstGeom>
        </p:spPr>
      </p:pic>
    </p:spTree>
    <p:extLst>
      <p:ext uri="{BB962C8B-B14F-4D97-AF65-F5344CB8AC3E}">
        <p14:creationId xmlns:p14="http://schemas.microsoft.com/office/powerpoint/2010/main" val="24402012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2A9D4-1BEF-12CD-D489-5E173ACDC89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Founding and Costs </a:t>
            </a:r>
            <a:endParaRPr lang="en-GB" dirty="0"/>
          </a:p>
        </p:txBody>
      </p:sp>
      <p:sp>
        <p:nvSpPr>
          <p:cNvPr id="3" name="Content Placeholder 2">
            <a:extLst>
              <a:ext uri="{FF2B5EF4-FFF2-40B4-BE49-F238E27FC236}">
                <a16:creationId xmlns:a16="http://schemas.microsoft.com/office/drawing/2014/main" id="{541C2FD9-42BF-E7E3-0CCF-A4C30B52CC7F}"/>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Ways we will obtain the necessary founding: </a:t>
            </a:r>
          </a:p>
          <a:p>
            <a:r>
              <a:rPr lang="en-GB" dirty="0">
                <a:latin typeface="Arial" panose="020B0604020202020204" pitchFamily="34" charset="0"/>
                <a:cs typeface="Arial" panose="020B0604020202020204" pitchFamily="34" charset="0"/>
              </a:rPr>
              <a:t>Our own founds </a:t>
            </a:r>
          </a:p>
          <a:p>
            <a:r>
              <a:rPr lang="en-GB" dirty="0">
                <a:latin typeface="Arial" panose="020B0604020202020204" pitchFamily="34" charset="0"/>
                <a:cs typeface="Arial" panose="020B0604020202020204" pitchFamily="34" charset="0"/>
              </a:rPr>
              <a:t>Founds from friends and family </a:t>
            </a:r>
          </a:p>
          <a:p>
            <a:r>
              <a:rPr lang="en-GB" dirty="0">
                <a:latin typeface="Arial" panose="020B0604020202020204" pitchFamily="34" charset="0"/>
                <a:cs typeface="Arial" panose="020B0604020202020204" pitchFamily="34" charset="0"/>
              </a:rPr>
              <a:t>Bank loans</a:t>
            </a:r>
          </a:p>
          <a:p>
            <a:r>
              <a:rPr lang="en-GB" dirty="0">
                <a:latin typeface="Arial" panose="020B0604020202020204" pitchFamily="34" charset="0"/>
                <a:cs typeface="Arial" panose="020B0604020202020204" pitchFamily="34" charset="0"/>
              </a:rPr>
              <a:t>Venture Investors </a:t>
            </a:r>
          </a:p>
          <a:p>
            <a:endParaRPr lang="en-GB" dirty="0"/>
          </a:p>
        </p:txBody>
      </p:sp>
      <p:pic>
        <p:nvPicPr>
          <p:cNvPr id="4" name="Picture 3" descr="Got Paid Chicken">
            <a:extLst>
              <a:ext uri="{FF2B5EF4-FFF2-40B4-BE49-F238E27FC236}">
                <a16:creationId xmlns:a16="http://schemas.microsoft.com/office/drawing/2014/main" id="{6C66621A-4228-F008-71FA-2224F1EDEF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42091" y="3667023"/>
            <a:ext cx="2644877" cy="2644877"/>
          </a:xfrm>
          <a:prstGeom prst="rect">
            <a:avLst/>
          </a:prstGeom>
        </p:spPr>
      </p:pic>
      <p:pic>
        <p:nvPicPr>
          <p:cNvPr id="5" name="Picture 4">
            <a:extLst>
              <a:ext uri="{FF2B5EF4-FFF2-40B4-BE49-F238E27FC236}">
                <a16:creationId xmlns:a16="http://schemas.microsoft.com/office/drawing/2014/main" id="{AC0FFA57-FA73-7328-1CBB-75A4E252FA25}"/>
              </a:ext>
            </a:extLst>
          </p:cNvPr>
          <p:cNvPicPr>
            <a:picLocks noChangeAspect="1"/>
          </p:cNvPicPr>
          <p:nvPr/>
        </p:nvPicPr>
        <p:blipFill>
          <a:blip r:embed="rId3"/>
          <a:stretch>
            <a:fillRect/>
          </a:stretch>
        </p:blipFill>
        <p:spPr>
          <a:xfrm>
            <a:off x="5719934" y="5419886"/>
            <a:ext cx="1066892" cy="1072989"/>
          </a:xfrm>
          <a:prstGeom prst="rect">
            <a:avLst/>
          </a:prstGeom>
        </p:spPr>
      </p:pic>
      <p:pic>
        <p:nvPicPr>
          <p:cNvPr id="6" name="Picture 5">
            <a:extLst>
              <a:ext uri="{FF2B5EF4-FFF2-40B4-BE49-F238E27FC236}">
                <a16:creationId xmlns:a16="http://schemas.microsoft.com/office/drawing/2014/main" id="{EA7A9910-858D-D7B8-7420-C5F03A8B20CC}"/>
              </a:ext>
            </a:extLst>
          </p:cNvPr>
          <p:cNvPicPr>
            <a:picLocks noChangeAspect="1"/>
          </p:cNvPicPr>
          <p:nvPr/>
        </p:nvPicPr>
        <p:blipFill>
          <a:blip r:embed="rId3"/>
          <a:stretch>
            <a:fillRect/>
          </a:stretch>
        </p:blipFill>
        <p:spPr>
          <a:xfrm rot="6841143">
            <a:off x="7961687" y="5798424"/>
            <a:ext cx="1066892" cy="1072989"/>
          </a:xfrm>
          <a:prstGeom prst="rect">
            <a:avLst/>
          </a:prstGeom>
        </p:spPr>
      </p:pic>
      <p:pic>
        <p:nvPicPr>
          <p:cNvPr id="8" name="Picture 7">
            <a:extLst>
              <a:ext uri="{FF2B5EF4-FFF2-40B4-BE49-F238E27FC236}">
                <a16:creationId xmlns:a16="http://schemas.microsoft.com/office/drawing/2014/main" id="{72C52645-9D5F-14DB-483F-67741163DC73}"/>
              </a:ext>
            </a:extLst>
          </p:cNvPr>
          <p:cNvPicPr>
            <a:picLocks noChangeAspect="1"/>
          </p:cNvPicPr>
          <p:nvPr/>
        </p:nvPicPr>
        <p:blipFill>
          <a:blip r:embed="rId3"/>
          <a:stretch>
            <a:fillRect/>
          </a:stretch>
        </p:blipFill>
        <p:spPr>
          <a:xfrm rot="1057079">
            <a:off x="6614729" y="5125755"/>
            <a:ext cx="1066892" cy="1072989"/>
          </a:xfrm>
          <a:prstGeom prst="rect">
            <a:avLst/>
          </a:prstGeom>
        </p:spPr>
      </p:pic>
      <p:pic>
        <p:nvPicPr>
          <p:cNvPr id="9" name="Picture 8">
            <a:extLst>
              <a:ext uri="{FF2B5EF4-FFF2-40B4-BE49-F238E27FC236}">
                <a16:creationId xmlns:a16="http://schemas.microsoft.com/office/drawing/2014/main" id="{0FDB7DC0-CBE1-BE7A-ED46-212F77EA5B7B}"/>
              </a:ext>
            </a:extLst>
          </p:cNvPr>
          <p:cNvPicPr>
            <a:picLocks noChangeAspect="1"/>
          </p:cNvPicPr>
          <p:nvPr/>
        </p:nvPicPr>
        <p:blipFill>
          <a:blip r:embed="rId3"/>
          <a:stretch>
            <a:fillRect/>
          </a:stretch>
        </p:blipFill>
        <p:spPr>
          <a:xfrm rot="6617182">
            <a:off x="7961686" y="4954103"/>
            <a:ext cx="1066892" cy="1072989"/>
          </a:xfrm>
          <a:prstGeom prst="rect">
            <a:avLst/>
          </a:prstGeom>
        </p:spPr>
      </p:pic>
    </p:spTree>
    <p:extLst>
      <p:ext uri="{BB962C8B-B14F-4D97-AF65-F5344CB8AC3E}">
        <p14:creationId xmlns:p14="http://schemas.microsoft.com/office/powerpoint/2010/main" val="25485049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F4D30-869C-0374-A59F-B4D02A7D5E6F}"/>
              </a:ext>
            </a:extLst>
          </p:cNvPr>
          <p:cNvSpPr>
            <a:spLocks noGrp="1"/>
          </p:cNvSpPr>
          <p:nvPr>
            <p:ph type="title"/>
          </p:nvPr>
        </p:nvSpPr>
        <p:spPr/>
        <p:txBody>
          <a:bodyPr/>
          <a:lstStyle/>
          <a:p>
            <a:pPr algn="ctr"/>
            <a:r>
              <a:rPr lang="en-GB" dirty="0"/>
              <a:t>Questions? </a:t>
            </a:r>
          </a:p>
        </p:txBody>
      </p:sp>
      <p:pic>
        <p:nvPicPr>
          <p:cNvPr id="9" name="Content Placeholder 8" descr="Question Cat">
            <a:extLst>
              <a:ext uri="{FF2B5EF4-FFF2-40B4-BE49-F238E27FC236}">
                <a16:creationId xmlns:a16="http://schemas.microsoft.com/office/drawing/2014/main" id="{EEFE5ACE-B8EC-9FAD-48CE-4E3BF8AFB3F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86312" y="2119312"/>
            <a:ext cx="3049998" cy="3049998"/>
          </a:xfrm>
        </p:spPr>
      </p:pic>
    </p:spTree>
    <p:extLst>
      <p:ext uri="{BB962C8B-B14F-4D97-AF65-F5344CB8AC3E}">
        <p14:creationId xmlns:p14="http://schemas.microsoft.com/office/powerpoint/2010/main" val="4317336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BB60-DAEB-F134-F770-13BD28C26D37}"/>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DE7A8275-E5E1-AEBE-3535-C625C89E4E2D}"/>
              </a:ext>
            </a:extLst>
          </p:cNvPr>
          <p:cNvSpPr>
            <a:spLocks noGrp="1"/>
          </p:cNvSpPr>
          <p:nvPr>
            <p:ph idx="1"/>
          </p:nvPr>
        </p:nvSpPr>
        <p:spPr/>
        <p:txBody>
          <a:bodyPr/>
          <a:lstStyle/>
          <a:p>
            <a:r>
              <a:rPr lang="en-GB" sz="2000" dirty="0">
                <a:latin typeface="Arial" panose="020B0604020202020204" pitchFamily="34" charset="0"/>
                <a:cs typeface="Arial" panose="020B0604020202020204" pitchFamily="34" charset="0"/>
              </a:rPr>
              <a:t>Nguyen, S. (2025) </a:t>
            </a:r>
            <a:r>
              <a:rPr lang="en-GB" sz="2000" i="1" dirty="0">
                <a:latin typeface="Arial" panose="020B0604020202020204" pitchFamily="34" charset="0"/>
                <a:cs typeface="Arial" panose="020B0604020202020204" pitchFamily="34" charset="0"/>
              </a:rPr>
              <a:t>UK Pet Retailing Market Report 2025</a:t>
            </a:r>
            <a:r>
              <a:rPr lang="en-GB" sz="2000" dirty="0">
                <a:latin typeface="Arial" panose="020B0604020202020204" pitchFamily="34" charset="0"/>
                <a:cs typeface="Arial" panose="020B0604020202020204" pitchFamily="34" charset="0"/>
              </a:rPr>
              <a:t>. Available at: </a:t>
            </a:r>
            <a:r>
              <a:rPr lang="en-GB" sz="2000" u="sng" dirty="0">
                <a:latin typeface="Arial" panose="020B0604020202020204" pitchFamily="34" charset="0"/>
                <a:cs typeface="Arial" panose="020B0604020202020204" pitchFamily="34" charset="0"/>
                <a:hlinkClick r:id="rId2"/>
              </a:rPr>
              <a:t>https://store.mintel.com/report/uk-pet-retailing-market-report</a:t>
            </a:r>
            <a:r>
              <a:rPr lang="en-GB" sz="2000" dirty="0">
                <a:latin typeface="Arial" panose="020B0604020202020204" pitchFamily="34" charset="0"/>
                <a:cs typeface="Arial" panose="020B0604020202020204" pitchFamily="34" charset="0"/>
              </a:rPr>
              <a:t> (Accessed on: 18.04.2026) </a:t>
            </a:r>
          </a:p>
          <a:p>
            <a:r>
              <a:rPr lang="en-GB" sz="2000" dirty="0">
                <a:latin typeface="Arial" panose="020B0604020202020204" pitchFamily="34" charset="0"/>
                <a:cs typeface="Arial" panose="020B0604020202020204" pitchFamily="34" charset="0"/>
              </a:rPr>
              <a:t>Moore, A. (2025) </a:t>
            </a:r>
            <a:r>
              <a:rPr lang="en-GB" sz="2000" i="1" dirty="0">
                <a:latin typeface="Arial" panose="020B0604020202020204" pitchFamily="34" charset="0"/>
                <a:cs typeface="Arial" panose="020B0604020202020204" pitchFamily="34" charset="0"/>
              </a:rPr>
              <a:t>Advantages and disadvantages of private limited companies</a:t>
            </a:r>
            <a:r>
              <a:rPr lang="en-GB" sz="2000" dirty="0">
                <a:latin typeface="Arial" panose="020B0604020202020204" pitchFamily="34" charset="0"/>
                <a:cs typeface="Arial" panose="020B0604020202020204" pitchFamily="34" charset="0"/>
              </a:rPr>
              <a:t>, Available at: </a:t>
            </a:r>
            <a:r>
              <a:rPr lang="en-GB" sz="2000" u="sng" dirty="0">
                <a:latin typeface="Arial" panose="020B0604020202020204" pitchFamily="34" charset="0"/>
                <a:cs typeface="Arial" panose="020B0604020202020204" pitchFamily="34" charset="0"/>
                <a:hlinkClick r:id="rId3"/>
              </a:rPr>
              <a:t>https://www.crunch.co.uk/knowledge/article/advantages-and-disadvantages-of-private-limited-companies?utm_source=chatgpt.com#advantages-of-a-private-limited-company</a:t>
            </a:r>
            <a:r>
              <a:rPr lang="en-GB" sz="2000" dirty="0">
                <a:latin typeface="Arial" panose="020B0604020202020204" pitchFamily="34" charset="0"/>
                <a:cs typeface="Arial" panose="020B0604020202020204" pitchFamily="34" charset="0"/>
              </a:rPr>
              <a:t> (Accessed on: 18.04.2026)</a:t>
            </a:r>
          </a:p>
          <a:p>
            <a:r>
              <a:rPr lang="en-GB" sz="1800" dirty="0">
                <a:effectLst/>
                <a:latin typeface="Arial" panose="020B0604020202020204" pitchFamily="34" charset="0"/>
                <a:ea typeface="DengXian" panose="02010600030101010101" pitchFamily="2" charset="-122"/>
                <a:cs typeface="Times New Roman" panose="02020603050405020304" pitchFamily="18" charset="0"/>
              </a:rPr>
              <a:t>Department for Environment, Food &amp; Rural Affairs (2025)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Import animal by-products from the EU to Great Britain. </a:t>
            </a:r>
            <a:r>
              <a:rPr lang="en-GB" sz="1800" dirty="0">
                <a:effectLst/>
                <a:latin typeface="Arial" panose="020B0604020202020204" pitchFamily="34" charset="0"/>
                <a:ea typeface="DengXian" panose="02010600030101010101" pitchFamily="2" charset="-122"/>
                <a:cs typeface="Times New Roman" panose="02020603050405020304" pitchFamily="18" charset="0"/>
              </a:rPr>
              <a:t>Available at: </a:t>
            </a:r>
            <a:r>
              <a:rPr lang="en-GB" sz="1800" u="sng" dirty="0">
                <a:solidFill>
                  <a:srgbClr val="0563C1"/>
                </a:solidFill>
                <a:effectLst/>
                <a:latin typeface="Arial" panose="020B0604020202020204" pitchFamily="34" charset="0"/>
                <a:ea typeface="DengXian" panose="02010600030101010101" pitchFamily="2" charset="-122"/>
                <a:cs typeface="Times New Roman" panose="02020603050405020304" pitchFamily="18" charset="0"/>
                <a:hlinkClick r:id="rId4"/>
              </a:rPr>
              <a:t>https://www.gov.uk/guidance/import-animal-by-products-from-the-eu-to-great-britain#check-what-documents-you-need</a:t>
            </a:r>
            <a:r>
              <a:rPr lang="en-GB" sz="1800" dirty="0">
                <a:effectLst/>
                <a:latin typeface="Arial" panose="020B0604020202020204" pitchFamily="34" charset="0"/>
                <a:ea typeface="DengXian" panose="02010600030101010101" pitchFamily="2" charset="-122"/>
                <a:cs typeface="Times New Roman" panose="02020603050405020304" pitchFamily="18" charset="0"/>
              </a:rPr>
              <a:t> (Accessed on: 25.03.2026)</a:t>
            </a:r>
            <a:endParaRPr lang="en-US" sz="1800" dirty="0">
              <a:effectLst/>
              <a:latin typeface="Arial" panose="020B0604020202020204" pitchFamily="34" charset="0"/>
              <a:ea typeface="DengXian" panose="02010600030101010101" pitchFamily="2" charset="-122"/>
              <a:cs typeface="Times New Roman" panose="02020603050405020304" pitchFamily="18" charset="0"/>
            </a:endParaRPr>
          </a:p>
          <a:p>
            <a:r>
              <a:rPr lang="en-GB" sz="1800" dirty="0">
                <a:effectLst/>
                <a:latin typeface="Arial" panose="020B0604020202020204" pitchFamily="34" charset="0"/>
                <a:ea typeface="DengXian" panose="02010600030101010101" pitchFamily="2" charset="-122"/>
                <a:cs typeface="Times New Roman" panose="02020603050405020304" pitchFamily="18" charset="0"/>
              </a:rPr>
              <a:t>UK Pet Food (2024)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Historical Pet Population data</a:t>
            </a:r>
            <a:r>
              <a:rPr lang="en-GB" sz="1800" dirty="0">
                <a:effectLst/>
                <a:latin typeface="Arial" panose="020B0604020202020204" pitchFamily="34" charset="0"/>
                <a:ea typeface="DengXian" panose="02010600030101010101" pitchFamily="2" charset="-122"/>
                <a:cs typeface="Times New Roman" panose="02020603050405020304" pitchFamily="18" charset="0"/>
              </a:rPr>
              <a:t>. Available at: </a:t>
            </a:r>
            <a:r>
              <a:rPr lang="en-GB" sz="1800" u="sng" dirty="0">
                <a:solidFill>
                  <a:srgbClr val="0563C1"/>
                </a:solidFill>
                <a:effectLst/>
                <a:latin typeface="Arial" panose="020B0604020202020204" pitchFamily="34" charset="0"/>
                <a:ea typeface="DengXian" panose="02010600030101010101" pitchFamily="2" charset="-122"/>
                <a:cs typeface="Times New Roman" panose="02020603050405020304" pitchFamily="18" charset="0"/>
                <a:hlinkClick r:id="rId5"/>
              </a:rPr>
              <a:t>https://www.ukpetfood.org/industry-hub/data-statistics-/historical-pet-data-.html</a:t>
            </a:r>
            <a:r>
              <a:rPr lang="en-GB" sz="1800" dirty="0">
                <a:effectLst/>
                <a:latin typeface="Arial" panose="020B0604020202020204" pitchFamily="34" charset="0"/>
                <a:ea typeface="DengXian" panose="02010600030101010101" pitchFamily="2" charset="-122"/>
                <a:cs typeface="Times New Roman" panose="02020603050405020304" pitchFamily="18" charset="0"/>
              </a:rPr>
              <a:t> (Accessed on: 25.03.2026) </a:t>
            </a:r>
            <a:endParaRPr lang="en-US" sz="1800" dirty="0">
              <a:effectLst/>
              <a:latin typeface="Arial" panose="020B0604020202020204" pitchFamily="34" charset="0"/>
              <a:ea typeface="DengXian" panose="02010600030101010101" pitchFamily="2" charset="-122"/>
              <a:cs typeface="Times New Roman" panose="02020603050405020304" pitchFamily="18" charset="0"/>
            </a:endParaRPr>
          </a:p>
          <a:p>
            <a:endParaRPr lang="en-GB" dirty="0"/>
          </a:p>
          <a:p>
            <a:pPr marL="0" indent="0">
              <a:buNone/>
            </a:pPr>
            <a:endParaRPr lang="en-GB" dirty="0"/>
          </a:p>
        </p:txBody>
      </p:sp>
    </p:spTree>
    <p:extLst>
      <p:ext uri="{BB962C8B-B14F-4D97-AF65-F5344CB8AC3E}">
        <p14:creationId xmlns:p14="http://schemas.microsoft.com/office/powerpoint/2010/main" val="34914465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490</TotalTime>
  <Words>1457</Words>
  <Application>Microsoft Office PowerPoint</Application>
  <PresentationFormat>Widescreen</PresentationFormat>
  <Paragraphs>253</Paragraphs>
  <Slides>20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Aptos</vt:lpstr>
      <vt:lpstr>Aptos Display</vt:lpstr>
      <vt:lpstr>Arial</vt:lpstr>
      <vt:lpstr>Wingdings</vt:lpstr>
      <vt:lpstr>Office Theme</vt:lpstr>
      <vt:lpstr>Assessment Task 2</vt:lpstr>
      <vt:lpstr>Business Plan: Happy Friend PetStore</vt:lpstr>
      <vt:lpstr>Introduction</vt:lpstr>
      <vt:lpstr>What is Happy Friend PetStore ?</vt:lpstr>
      <vt:lpstr>Legal Structure </vt:lpstr>
      <vt:lpstr>Management Structure </vt:lpstr>
      <vt:lpstr>Pestel Analys </vt:lpstr>
      <vt:lpstr>Pestel Analys </vt:lpstr>
      <vt:lpstr>Pestel Analys </vt:lpstr>
      <vt:lpstr>Unique Selling Point  </vt:lpstr>
      <vt:lpstr>Marketing Strategies </vt:lpstr>
      <vt:lpstr>Marketing Strategies </vt:lpstr>
      <vt:lpstr>Marketing Strategies </vt:lpstr>
      <vt:lpstr>Marketing Strategies </vt:lpstr>
      <vt:lpstr>Founding and Costs </vt:lpstr>
      <vt:lpstr>Founding and Costs </vt:lpstr>
      <vt:lpstr>Founding and Costs </vt:lpstr>
      <vt:lpstr>Founding and Costs </vt:lpstr>
      <vt:lpstr>Questions?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Zoriana Shpyt (2437386)</dc:creator>
  <cp:lastModifiedBy>Zoriana Shpyt (2437386)</cp:lastModifiedBy>
  <cp:revision>8</cp:revision>
  <dcterms:created xsi:type="dcterms:W3CDTF">2026-04-18T04:50:23Z</dcterms:created>
  <dcterms:modified xsi:type="dcterms:W3CDTF">2026-04-20T06:38:38Z</dcterms:modified>
</cp:coreProperties>
</file>