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63" r:id="rId2"/>
    <p:sldId id="264" r:id="rId3"/>
    <p:sldId id="267" r:id="rId4"/>
    <p:sldId id="268" r:id="rId5"/>
    <p:sldId id="257" r:id="rId6"/>
    <p:sldId id="265" r:id="rId7"/>
    <p:sldId id="258" r:id="rId8"/>
    <p:sldId id="259" r:id="rId9"/>
    <p:sldId id="266" r:id="rId10"/>
    <p:sldId id="260" r:id="rId11"/>
    <p:sldId id="261" r:id="rId12"/>
    <p:sldId id="262"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B2665-57F8-4CF5-9A94-102FAC764347}" type="doc">
      <dgm:prSet loTypeId="urn:microsoft.com/office/officeart/2005/8/layout/radial5" loCatId="cycle" qsTypeId="urn:microsoft.com/office/officeart/2005/8/quickstyle/simple5" qsCatId="simple" csTypeId="urn:microsoft.com/office/officeart/2005/8/colors/colorful2" csCatId="colorful" phldr="1"/>
      <dgm:spPr/>
      <dgm:t>
        <a:bodyPr/>
        <a:lstStyle/>
        <a:p>
          <a:endParaRPr lang="en-US"/>
        </a:p>
      </dgm:t>
    </dgm:pt>
    <dgm:pt modelId="{FB775E36-6EF5-4547-9A26-649965292F12}">
      <dgm:prSet phldrT="[Text]"/>
      <dgm:spPr/>
      <dgm:t>
        <a:bodyPr/>
        <a:lstStyle/>
        <a:p>
          <a:r>
            <a:rPr lang="en-GB" b="1" dirty="0" smtClean="0"/>
            <a:t>What influences decision making</a:t>
          </a:r>
          <a:endParaRPr lang="en-US" b="1" dirty="0"/>
        </a:p>
      </dgm:t>
    </dgm:pt>
    <dgm:pt modelId="{4B06FCBA-6396-4101-BBCC-023D92FE217A}" type="parTrans" cxnId="{32F50A29-BB86-47F6-87A0-ED00EFBAC261}">
      <dgm:prSet/>
      <dgm:spPr/>
      <dgm:t>
        <a:bodyPr/>
        <a:lstStyle/>
        <a:p>
          <a:endParaRPr lang="en-US" b="1"/>
        </a:p>
      </dgm:t>
    </dgm:pt>
    <dgm:pt modelId="{5F473A83-4C00-4895-9A2E-6CAC47AC43BA}" type="sibTrans" cxnId="{32F50A29-BB86-47F6-87A0-ED00EFBAC261}">
      <dgm:prSet/>
      <dgm:spPr/>
      <dgm:t>
        <a:bodyPr/>
        <a:lstStyle/>
        <a:p>
          <a:endParaRPr lang="en-US" b="1"/>
        </a:p>
      </dgm:t>
    </dgm:pt>
    <dgm:pt modelId="{8BDCB01A-EAE8-41BB-A0A5-AA801F2CD6F8}">
      <dgm:prSet phldrT="[Text]"/>
      <dgm:spPr/>
      <dgm:t>
        <a:bodyPr/>
        <a:lstStyle/>
        <a:p>
          <a:r>
            <a:rPr lang="en-GB" b="1" dirty="0" smtClean="0"/>
            <a:t>Individual emotions and thinking</a:t>
          </a:r>
          <a:endParaRPr lang="en-US" b="1" dirty="0"/>
        </a:p>
      </dgm:t>
    </dgm:pt>
    <dgm:pt modelId="{789B8FAD-F0E0-410E-AFB4-976A5CBD5CD3}" type="parTrans" cxnId="{6433391B-953C-42FD-943D-75256EE5A762}">
      <dgm:prSet/>
      <dgm:spPr/>
      <dgm:t>
        <a:bodyPr/>
        <a:lstStyle/>
        <a:p>
          <a:endParaRPr lang="en-US" b="1"/>
        </a:p>
      </dgm:t>
    </dgm:pt>
    <dgm:pt modelId="{AD9247B1-EC39-4421-A871-64538964C77B}" type="sibTrans" cxnId="{6433391B-953C-42FD-943D-75256EE5A762}">
      <dgm:prSet/>
      <dgm:spPr/>
      <dgm:t>
        <a:bodyPr/>
        <a:lstStyle/>
        <a:p>
          <a:endParaRPr lang="en-US" b="1"/>
        </a:p>
      </dgm:t>
    </dgm:pt>
    <dgm:pt modelId="{B94B5D8E-49C9-465B-9B2C-085E29D52A9C}">
      <dgm:prSet phldrT="[Text]"/>
      <dgm:spPr/>
      <dgm:t>
        <a:bodyPr/>
        <a:lstStyle/>
        <a:p>
          <a:r>
            <a:rPr lang="en-GB" b="1" dirty="0" smtClean="0"/>
            <a:t>peers</a:t>
          </a:r>
          <a:endParaRPr lang="en-US" b="1" dirty="0"/>
        </a:p>
      </dgm:t>
    </dgm:pt>
    <dgm:pt modelId="{E4772F01-F3C9-42CA-BF63-73E27C94969B}" type="parTrans" cxnId="{EB5860D4-ABA9-4575-A1F8-FC46E4EFC042}">
      <dgm:prSet/>
      <dgm:spPr/>
      <dgm:t>
        <a:bodyPr/>
        <a:lstStyle/>
        <a:p>
          <a:endParaRPr lang="en-US" b="1"/>
        </a:p>
      </dgm:t>
    </dgm:pt>
    <dgm:pt modelId="{5B233A29-A628-4157-8AEF-60146163C583}" type="sibTrans" cxnId="{EB5860D4-ABA9-4575-A1F8-FC46E4EFC042}">
      <dgm:prSet/>
      <dgm:spPr/>
      <dgm:t>
        <a:bodyPr/>
        <a:lstStyle/>
        <a:p>
          <a:endParaRPr lang="en-US" b="1"/>
        </a:p>
      </dgm:t>
    </dgm:pt>
    <dgm:pt modelId="{8E66E0A9-6C39-44DB-B245-43DE0F59FEB7}">
      <dgm:prSet phldrT="[Text]"/>
      <dgm:spPr/>
      <dgm:t>
        <a:bodyPr/>
        <a:lstStyle/>
        <a:p>
          <a:r>
            <a:rPr lang="en-GB" b="1" dirty="0" smtClean="0"/>
            <a:t>Social</a:t>
          </a:r>
          <a:endParaRPr lang="en-US" b="1" dirty="0"/>
        </a:p>
      </dgm:t>
    </dgm:pt>
    <dgm:pt modelId="{3F14F17B-D3F6-43BF-9EFE-EDE49A2A2F62}" type="parTrans" cxnId="{224BFBF1-B2EE-4E0D-BFE9-38E3B3A4004A}">
      <dgm:prSet/>
      <dgm:spPr/>
      <dgm:t>
        <a:bodyPr/>
        <a:lstStyle/>
        <a:p>
          <a:endParaRPr lang="en-US" b="1"/>
        </a:p>
      </dgm:t>
    </dgm:pt>
    <dgm:pt modelId="{19FF1CD7-AD1F-4896-B4A3-0948327E9250}" type="sibTrans" cxnId="{224BFBF1-B2EE-4E0D-BFE9-38E3B3A4004A}">
      <dgm:prSet/>
      <dgm:spPr/>
      <dgm:t>
        <a:bodyPr/>
        <a:lstStyle/>
        <a:p>
          <a:endParaRPr lang="en-US" b="1"/>
        </a:p>
      </dgm:t>
    </dgm:pt>
    <dgm:pt modelId="{78EDA617-FF76-4E55-930D-7245C85CA0F6}">
      <dgm:prSet phldrT="[Text]"/>
      <dgm:spPr/>
      <dgm:t>
        <a:bodyPr/>
        <a:lstStyle/>
        <a:p>
          <a:r>
            <a:rPr lang="en-GB" b="1" dirty="0" smtClean="0"/>
            <a:t>Media</a:t>
          </a:r>
          <a:endParaRPr lang="en-US" b="1" dirty="0"/>
        </a:p>
      </dgm:t>
    </dgm:pt>
    <dgm:pt modelId="{41271A06-EC8A-42DD-966F-B9B6EB8C0142}" type="parTrans" cxnId="{FD6D9CE1-A23B-4B6A-9F68-D6A12073C2FB}">
      <dgm:prSet/>
      <dgm:spPr/>
      <dgm:t>
        <a:bodyPr/>
        <a:lstStyle/>
        <a:p>
          <a:endParaRPr lang="en-US" b="1"/>
        </a:p>
      </dgm:t>
    </dgm:pt>
    <dgm:pt modelId="{B02AFA47-E207-48CC-B07B-7119053F6666}" type="sibTrans" cxnId="{FD6D9CE1-A23B-4B6A-9F68-D6A12073C2FB}">
      <dgm:prSet/>
      <dgm:spPr/>
      <dgm:t>
        <a:bodyPr/>
        <a:lstStyle/>
        <a:p>
          <a:endParaRPr lang="en-US" b="1"/>
        </a:p>
      </dgm:t>
    </dgm:pt>
    <dgm:pt modelId="{2B1485DF-5D4A-434F-8E79-45A4ED9AF461}" type="pres">
      <dgm:prSet presAssocID="{F7FB2665-57F8-4CF5-9A94-102FAC764347}" presName="Name0" presStyleCnt="0">
        <dgm:presLayoutVars>
          <dgm:chMax val="1"/>
          <dgm:dir/>
          <dgm:animLvl val="ctr"/>
          <dgm:resizeHandles val="exact"/>
        </dgm:presLayoutVars>
      </dgm:prSet>
      <dgm:spPr/>
      <dgm:t>
        <a:bodyPr/>
        <a:lstStyle/>
        <a:p>
          <a:endParaRPr lang="en-US"/>
        </a:p>
      </dgm:t>
    </dgm:pt>
    <dgm:pt modelId="{779F2557-728D-4CDB-BE27-C8BB08935675}" type="pres">
      <dgm:prSet presAssocID="{FB775E36-6EF5-4547-9A26-649965292F12}" presName="centerShape" presStyleLbl="node0" presStyleIdx="0" presStyleCnt="1"/>
      <dgm:spPr/>
      <dgm:t>
        <a:bodyPr/>
        <a:lstStyle/>
        <a:p>
          <a:endParaRPr lang="en-US"/>
        </a:p>
      </dgm:t>
    </dgm:pt>
    <dgm:pt modelId="{824E4B86-BEBC-4605-9C1F-671CD092218E}" type="pres">
      <dgm:prSet presAssocID="{789B8FAD-F0E0-410E-AFB4-976A5CBD5CD3}" presName="parTrans" presStyleLbl="sibTrans2D1" presStyleIdx="0" presStyleCnt="4"/>
      <dgm:spPr/>
      <dgm:t>
        <a:bodyPr/>
        <a:lstStyle/>
        <a:p>
          <a:endParaRPr lang="en-US"/>
        </a:p>
      </dgm:t>
    </dgm:pt>
    <dgm:pt modelId="{A67B96B4-39BF-4218-9DE8-ECB3ABC4D98A}" type="pres">
      <dgm:prSet presAssocID="{789B8FAD-F0E0-410E-AFB4-976A5CBD5CD3}" presName="connectorText" presStyleLbl="sibTrans2D1" presStyleIdx="0" presStyleCnt="4"/>
      <dgm:spPr/>
      <dgm:t>
        <a:bodyPr/>
        <a:lstStyle/>
        <a:p>
          <a:endParaRPr lang="en-US"/>
        </a:p>
      </dgm:t>
    </dgm:pt>
    <dgm:pt modelId="{A9342442-26CA-48BE-9DD6-1139D8221B0A}" type="pres">
      <dgm:prSet presAssocID="{8BDCB01A-EAE8-41BB-A0A5-AA801F2CD6F8}" presName="node" presStyleLbl="node1" presStyleIdx="0" presStyleCnt="4">
        <dgm:presLayoutVars>
          <dgm:bulletEnabled val="1"/>
        </dgm:presLayoutVars>
      </dgm:prSet>
      <dgm:spPr/>
      <dgm:t>
        <a:bodyPr/>
        <a:lstStyle/>
        <a:p>
          <a:endParaRPr lang="en-US"/>
        </a:p>
      </dgm:t>
    </dgm:pt>
    <dgm:pt modelId="{9104E66A-9E39-455A-8D9E-E81FCCFCE840}" type="pres">
      <dgm:prSet presAssocID="{E4772F01-F3C9-42CA-BF63-73E27C94969B}" presName="parTrans" presStyleLbl="sibTrans2D1" presStyleIdx="1" presStyleCnt="4"/>
      <dgm:spPr/>
      <dgm:t>
        <a:bodyPr/>
        <a:lstStyle/>
        <a:p>
          <a:endParaRPr lang="en-US"/>
        </a:p>
      </dgm:t>
    </dgm:pt>
    <dgm:pt modelId="{B3162CDA-FA9E-42E8-82CE-48ADD94A6E19}" type="pres">
      <dgm:prSet presAssocID="{E4772F01-F3C9-42CA-BF63-73E27C94969B}" presName="connectorText" presStyleLbl="sibTrans2D1" presStyleIdx="1" presStyleCnt="4"/>
      <dgm:spPr/>
      <dgm:t>
        <a:bodyPr/>
        <a:lstStyle/>
        <a:p>
          <a:endParaRPr lang="en-US"/>
        </a:p>
      </dgm:t>
    </dgm:pt>
    <dgm:pt modelId="{E47AD218-5259-407C-9BC3-7EA7D846D1FE}" type="pres">
      <dgm:prSet presAssocID="{B94B5D8E-49C9-465B-9B2C-085E29D52A9C}" presName="node" presStyleLbl="node1" presStyleIdx="1" presStyleCnt="4">
        <dgm:presLayoutVars>
          <dgm:bulletEnabled val="1"/>
        </dgm:presLayoutVars>
      </dgm:prSet>
      <dgm:spPr/>
      <dgm:t>
        <a:bodyPr/>
        <a:lstStyle/>
        <a:p>
          <a:endParaRPr lang="en-US"/>
        </a:p>
      </dgm:t>
    </dgm:pt>
    <dgm:pt modelId="{3F4F9E5C-4EAA-4AA5-A6E2-2B972A4F00D3}" type="pres">
      <dgm:prSet presAssocID="{3F14F17B-D3F6-43BF-9EFE-EDE49A2A2F62}" presName="parTrans" presStyleLbl="sibTrans2D1" presStyleIdx="2" presStyleCnt="4"/>
      <dgm:spPr/>
      <dgm:t>
        <a:bodyPr/>
        <a:lstStyle/>
        <a:p>
          <a:endParaRPr lang="en-US"/>
        </a:p>
      </dgm:t>
    </dgm:pt>
    <dgm:pt modelId="{7942A721-6EAE-4E24-9E5F-6A442C8E34A8}" type="pres">
      <dgm:prSet presAssocID="{3F14F17B-D3F6-43BF-9EFE-EDE49A2A2F62}" presName="connectorText" presStyleLbl="sibTrans2D1" presStyleIdx="2" presStyleCnt="4"/>
      <dgm:spPr/>
      <dgm:t>
        <a:bodyPr/>
        <a:lstStyle/>
        <a:p>
          <a:endParaRPr lang="en-US"/>
        </a:p>
      </dgm:t>
    </dgm:pt>
    <dgm:pt modelId="{38554939-28AC-4ED4-B91D-1DEFDD0A6209}" type="pres">
      <dgm:prSet presAssocID="{8E66E0A9-6C39-44DB-B245-43DE0F59FEB7}" presName="node" presStyleLbl="node1" presStyleIdx="2" presStyleCnt="4">
        <dgm:presLayoutVars>
          <dgm:bulletEnabled val="1"/>
        </dgm:presLayoutVars>
      </dgm:prSet>
      <dgm:spPr/>
      <dgm:t>
        <a:bodyPr/>
        <a:lstStyle/>
        <a:p>
          <a:endParaRPr lang="en-US"/>
        </a:p>
      </dgm:t>
    </dgm:pt>
    <dgm:pt modelId="{64027765-977F-4140-AB2D-08AF27105B37}" type="pres">
      <dgm:prSet presAssocID="{41271A06-EC8A-42DD-966F-B9B6EB8C0142}" presName="parTrans" presStyleLbl="sibTrans2D1" presStyleIdx="3" presStyleCnt="4"/>
      <dgm:spPr/>
      <dgm:t>
        <a:bodyPr/>
        <a:lstStyle/>
        <a:p>
          <a:endParaRPr lang="en-US"/>
        </a:p>
      </dgm:t>
    </dgm:pt>
    <dgm:pt modelId="{8EC94402-ACEA-484E-9C4F-B2C284B88632}" type="pres">
      <dgm:prSet presAssocID="{41271A06-EC8A-42DD-966F-B9B6EB8C0142}" presName="connectorText" presStyleLbl="sibTrans2D1" presStyleIdx="3" presStyleCnt="4"/>
      <dgm:spPr/>
      <dgm:t>
        <a:bodyPr/>
        <a:lstStyle/>
        <a:p>
          <a:endParaRPr lang="en-US"/>
        </a:p>
      </dgm:t>
    </dgm:pt>
    <dgm:pt modelId="{FB2DE604-6B9E-4433-BAEB-F94D1E9A8428}" type="pres">
      <dgm:prSet presAssocID="{78EDA617-FF76-4E55-930D-7245C85CA0F6}" presName="node" presStyleLbl="node1" presStyleIdx="3" presStyleCnt="4">
        <dgm:presLayoutVars>
          <dgm:bulletEnabled val="1"/>
        </dgm:presLayoutVars>
      </dgm:prSet>
      <dgm:spPr/>
      <dgm:t>
        <a:bodyPr/>
        <a:lstStyle/>
        <a:p>
          <a:endParaRPr lang="en-US"/>
        </a:p>
      </dgm:t>
    </dgm:pt>
  </dgm:ptLst>
  <dgm:cxnLst>
    <dgm:cxn modelId="{FD6D9CE1-A23B-4B6A-9F68-D6A12073C2FB}" srcId="{FB775E36-6EF5-4547-9A26-649965292F12}" destId="{78EDA617-FF76-4E55-930D-7245C85CA0F6}" srcOrd="3" destOrd="0" parTransId="{41271A06-EC8A-42DD-966F-B9B6EB8C0142}" sibTransId="{B02AFA47-E207-48CC-B07B-7119053F6666}"/>
    <dgm:cxn modelId="{41367E2D-EA96-458E-B29C-DCC491C31F2C}" type="presOf" srcId="{789B8FAD-F0E0-410E-AFB4-976A5CBD5CD3}" destId="{824E4B86-BEBC-4605-9C1F-671CD092218E}" srcOrd="0" destOrd="0" presId="urn:microsoft.com/office/officeart/2005/8/layout/radial5"/>
    <dgm:cxn modelId="{6433391B-953C-42FD-943D-75256EE5A762}" srcId="{FB775E36-6EF5-4547-9A26-649965292F12}" destId="{8BDCB01A-EAE8-41BB-A0A5-AA801F2CD6F8}" srcOrd="0" destOrd="0" parTransId="{789B8FAD-F0E0-410E-AFB4-976A5CBD5CD3}" sibTransId="{AD9247B1-EC39-4421-A871-64538964C77B}"/>
    <dgm:cxn modelId="{D7984768-BB89-4805-9522-BDBCB05AE976}" type="presOf" srcId="{8BDCB01A-EAE8-41BB-A0A5-AA801F2CD6F8}" destId="{A9342442-26CA-48BE-9DD6-1139D8221B0A}" srcOrd="0" destOrd="0" presId="urn:microsoft.com/office/officeart/2005/8/layout/radial5"/>
    <dgm:cxn modelId="{93518D9F-7BAB-480E-9BF2-AAF976EE5CD6}" type="presOf" srcId="{E4772F01-F3C9-42CA-BF63-73E27C94969B}" destId="{B3162CDA-FA9E-42E8-82CE-48ADD94A6E19}" srcOrd="1" destOrd="0" presId="urn:microsoft.com/office/officeart/2005/8/layout/radial5"/>
    <dgm:cxn modelId="{D1A1E425-BCE3-4811-BBFB-9D5290A6DE81}" type="presOf" srcId="{3F14F17B-D3F6-43BF-9EFE-EDE49A2A2F62}" destId="{7942A721-6EAE-4E24-9E5F-6A442C8E34A8}" srcOrd="1" destOrd="0" presId="urn:microsoft.com/office/officeart/2005/8/layout/radial5"/>
    <dgm:cxn modelId="{C6763FB5-7677-4A02-B9A9-37CDEA2978E0}" type="presOf" srcId="{41271A06-EC8A-42DD-966F-B9B6EB8C0142}" destId="{8EC94402-ACEA-484E-9C4F-B2C284B88632}" srcOrd="1" destOrd="0" presId="urn:microsoft.com/office/officeart/2005/8/layout/radial5"/>
    <dgm:cxn modelId="{CE412EA6-C8EF-4E79-8211-8C0843D84AF9}" type="presOf" srcId="{78EDA617-FF76-4E55-930D-7245C85CA0F6}" destId="{FB2DE604-6B9E-4433-BAEB-F94D1E9A8428}" srcOrd="0" destOrd="0" presId="urn:microsoft.com/office/officeart/2005/8/layout/radial5"/>
    <dgm:cxn modelId="{3E7EA04B-63D2-4B87-B2EA-F8676B537A5E}" type="presOf" srcId="{E4772F01-F3C9-42CA-BF63-73E27C94969B}" destId="{9104E66A-9E39-455A-8D9E-E81FCCFCE840}" srcOrd="0" destOrd="0" presId="urn:microsoft.com/office/officeart/2005/8/layout/radial5"/>
    <dgm:cxn modelId="{864FC206-9D82-400D-A5A3-15CD27982487}" type="presOf" srcId="{F7FB2665-57F8-4CF5-9A94-102FAC764347}" destId="{2B1485DF-5D4A-434F-8E79-45A4ED9AF461}" srcOrd="0" destOrd="0" presId="urn:microsoft.com/office/officeart/2005/8/layout/radial5"/>
    <dgm:cxn modelId="{DE93B269-43FA-4B99-ADF7-80712DEB0203}" type="presOf" srcId="{B94B5D8E-49C9-465B-9B2C-085E29D52A9C}" destId="{E47AD218-5259-407C-9BC3-7EA7D846D1FE}" srcOrd="0" destOrd="0" presId="urn:microsoft.com/office/officeart/2005/8/layout/radial5"/>
    <dgm:cxn modelId="{224BFBF1-B2EE-4E0D-BFE9-38E3B3A4004A}" srcId="{FB775E36-6EF5-4547-9A26-649965292F12}" destId="{8E66E0A9-6C39-44DB-B245-43DE0F59FEB7}" srcOrd="2" destOrd="0" parTransId="{3F14F17B-D3F6-43BF-9EFE-EDE49A2A2F62}" sibTransId="{19FF1CD7-AD1F-4896-B4A3-0948327E9250}"/>
    <dgm:cxn modelId="{E8E86F3A-F1BA-434D-94E4-35198777BEEB}" type="presOf" srcId="{789B8FAD-F0E0-410E-AFB4-976A5CBD5CD3}" destId="{A67B96B4-39BF-4218-9DE8-ECB3ABC4D98A}" srcOrd="1" destOrd="0" presId="urn:microsoft.com/office/officeart/2005/8/layout/radial5"/>
    <dgm:cxn modelId="{A7C2B1FF-DA91-41AB-9548-1DDE22378A57}" type="presOf" srcId="{8E66E0A9-6C39-44DB-B245-43DE0F59FEB7}" destId="{38554939-28AC-4ED4-B91D-1DEFDD0A6209}" srcOrd="0" destOrd="0" presId="urn:microsoft.com/office/officeart/2005/8/layout/radial5"/>
    <dgm:cxn modelId="{1D2CA8A6-0F92-45E0-84E3-2D59AADD00CD}" type="presOf" srcId="{3F14F17B-D3F6-43BF-9EFE-EDE49A2A2F62}" destId="{3F4F9E5C-4EAA-4AA5-A6E2-2B972A4F00D3}" srcOrd="0" destOrd="0" presId="urn:microsoft.com/office/officeart/2005/8/layout/radial5"/>
    <dgm:cxn modelId="{96F6363B-F6C0-4FD3-9733-637F5AD4E981}" type="presOf" srcId="{FB775E36-6EF5-4547-9A26-649965292F12}" destId="{779F2557-728D-4CDB-BE27-C8BB08935675}" srcOrd="0" destOrd="0" presId="urn:microsoft.com/office/officeart/2005/8/layout/radial5"/>
    <dgm:cxn modelId="{5139650F-35B3-49FA-AB5F-E0B9273FA6EE}" type="presOf" srcId="{41271A06-EC8A-42DD-966F-B9B6EB8C0142}" destId="{64027765-977F-4140-AB2D-08AF27105B37}" srcOrd="0" destOrd="0" presId="urn:microsoft.com/office/officeart/2005/8/layout/radial5"/>
    <dgm:cxn modelId="{EB5860D4-ABA9-4575-A1F8-FC46E4EFC042}" srcId="{FB775E36-6EF5-4547-9A26-649965292F12}" destId="{B94B5D8E-49C9-465B-9B2C-085E29D52A9C}" srcOrd="1" destOrd="0" parTransId="{E4772F01-F3C9-42CA-BF63-73E27C94969B}" sibTransId="{5B233A29-A628-4157-8AEF-60146163C583}"/>
    <dgm:cxn modelId="{32F50A29-BB86-47F6-87A0-ED00EFBAC261}" srcId="{F7FB2665-57F8-4CF5-9A94-102FAC764347}" destId="{FB775E36-6EF5-4547-9A26-649965292F12}" srcOrd="0" destOrd="0" parTransId="{4B06FCBA-6396-4101-BBCC-023D92FE217A}" sibTransId="{5F473A83-4C00-4895-9A2E-6CAC47AC43BA}"/>
    <dgm:cxn modelId="{272115B8-1FBF-43EC-901F-D735FE5AA6CF}" type="presParOf" srcId="{2B1485DF-5D4A-434F-8E79-45A4ED9AF461}" destId="{779F2557-728D-4CDB-BE27-C8BB08935675}" srcOrd="0" destOrd="0" presId="urn:microsoft.com/office/officeart/2005/8/layout/radial5"/>
    <dgm:cxn modelId="{2A31B896-ABEE-4709-B5B7-2023030337CF}" type="presParOf" srcId="{2B1485DF-5D4A-434F-8E79-45A4ED9AF461}" destId="{824E4B86-BEBC-4605-9C1F-671CD092218E}" srcOrd="1" destOrd="0" presId="urn:microsoft.com/office/officeart/2005/8/layout/radial5"/>
    <dgm:cxn modelId="{0681BE90-3DFD-4883-B018-790C0F648433}" type="presParOf" srcId="{824E4B86-BEBC-4605-9C1F-671CD092218E}" destId="{A67B96B4-39BF-4218-9DE8-ECB3ABC4D98A}" srcOrd="0" destOrd="0" presId="urn:microsoft.com/office/officeart/2005/8/layout/radial5"/>
    <dgm:cxn modelId="{9133E2F6-4993-4AB4-9349-453969BE5B37}" type="presParOf" srcId="{2B1485DF-5D4A-434F-8E79-45A4ED9AF461}" destId="{A9342442-26CA-48BE-9DD6-1139D8221B0A}" srcOrd="2" destOrd="0" presId="urn:microsoft.com/office/officeart/2005/8/layout/radial5"/>
    <dgm:cxn modelId="{BFADBC6A-43C3-494A-B577-79CEAEA987D2}" type="presParOf" srcId="{2B1485DF-5D4A-434F-8E79-45A4ED9AF461}" destId="{9104E66A-9E39-455A-8D9E-E81FCCFCE840}" srcOrd="3" destOrd="0" presId="urn:microsoft.com/office/officeart/2005/8/layout/radial5"/>
    <dgm:cxn modelId="{E5FA4933-181D-47A2-81CE-E60832F53978}" type="presParOf" srcId="{9104E66A-9E39-455A-8D9E-E81FCCFCE840}" destId="{B3162CDA-FA9E-42E8-82CE-48ADD94A6E19}" srcOrd="0" destOrd="0" presId="urn:microsoft.com/office/officeart/2005/8/layout/radial5"/>
    <dgm:cxn modelId="{1A381231-1AB0-406A-A27D-C48876FDE4BC}" type="presParOf" srcId="{2B1485DF-5D4A-434F-8E79-45A4ED9AF461}" destId="{E47AD218-5259-407C-9BC3-7EA7D846D1FE}" srcOrd="4" destOrd="0" presId="urn:microsoft.com/office/officeart/2005/8/layout/radial5"/>
    <dgm:cxn modelId="{D4BE1BF7-1C5D-4DBC-B190-BCA3B73AFC2C}" type="presParOf" srcId="{2B1485DF-5D4A-434F-8E79-45A4ED9AF461}" destId="{3F4F9E5C-4EAA-4AA5-A6E2-2B972A4F00D3}" srcOrd="5" destOrd="0" presId="urn:microsoft.com/office/officeart/2005/8/layout/radial5"/>
    <dgm:cxn modelId="{6016795E-439C-44E7-B742-25ECA9E04D15}" type="presParOf" srcId="{3F4F9E5C-4EAA-4AA5-A6E2-2B972A4F00D3}" destId="{7942A721-6EAE-4E24-9E5F-6A442C8E34A8}" srcOrd="0" destOrd="0" presId="urn:microsoft.com/office/officeart/2005/8/layout/radial5"/>
    <dgm:cxn modelId="{3DAC5F88-1619-4DF4-A06B-566264B81FA2}" type="presParOf" srcId="{2B1485DF-5D4A-434F-8E79-45A4ED9AF461}" destId="{38554939-28AC-4ED4-B91D-1DEFDD0A6209}" srcOrd="6" destOrd="0" presId="urn:microsoft.com/office/officeart/2005/8/layout/radial5"/>
    <dgm:cxn modelId="{DAEED671-586A-4E04-8414-4D7455917319}" type="presParOf" srcId="{2B1485DF-5D4A-434F-8E79-45A4ED9AF461}" destId="{64027765-977F-4140-AB2D-08AF27105B37}" srcOrd="7" destOrd="0" presId="urn:microsoft.com/office/officeart/2005/8/layout/radial5"/>
    <dgm:cxn modelId="{CE124099-569B-45EF-9356-38AD9227761A}" type="presParOf" srcId="{64027765-977F-4140-AB2D-08AF27105B37}" destId="{8EC94402-ACEA-484E-9C4F-B2C284B88632}" srcOrd="0" destOrd="0" presId="urn:microsoft.com/office/officeart/2005/8/layout/radial5"/>
    <dgm:cxn modelId="{845E556D-DB91-4C76-8266-A705E1852B1B}" type="presParOf" srcId="{2B1485DF-5D4A-434F-8E79-45A4ED9AF461}" destId="{FB2DE604-6B9E-4433-BAEB-F94D1E9A8428}"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F2557-728D-4CDB-BE27-C8BB08935675}">
      <dsp:nvSpPr>
        <dsp:cNvPr id="0" name=""/>
        <dsp:cNvSpPr/>
      </dsp:nvSpPr>
      <dsp:spPr>
        <a:xfrm>
          <a:off x="3354541" y="2069469"/>
          <a:ext cx="1474479" cy="1474479"/>
        </a:xfrm>
        <a:prstGeom prst="ellipse">
          <a:avLst/>
        </a:prstGeom>
        <a:gradFill rotWithShape="0">
          <a:gsLst>
            <a:gs pos="0">
              <a:schemeClr val="accent1">
                <a:hueOff val="0"/>
                <a:satOff val="0"/>
                <a:lumOff val="0"/>
                <a:alphaOff val="0"/>
                <a:shade val="45000"/>
                <a:satMod val="155000"/>
              </a:schemeClr>
            </a:gs>
            <a:gs pos="60000">
              <a:schemeClr val="accent1">
                <a:hueOff val="0"/>
                <a:satOff val="0"/>
                <a:lumOff val="0"/>
                <a:alphaOff val="0"/>
                <a:shade val="95000"/>
                <a:satMod val="150000"/>
              </a:schemeClr>
            </a:gs>
            <a:gs pos="100000">
              <a:schemeClr val="accent1">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b="1" kern="1200" dirty="0" smtClean="0"/>
            <a:t>What influences decision making</a:t>
          </a:r>
          <a:endParaRPr lang="en-US" sz="1300" b="1" kern="1200" dirty="0"/>
        </a:p>
      </dsp:txBody>
      <dsp:txXfrm>
        <a:off x="3570473" y="2285401"/>
        <a:ext cx="1042615" cy="1042615"/>
      </dsp:txXfrm>
    </dsp:sp>
    <dsp:sp modelId="{824E4B86-BEBC-4605-9C1F-671CD092218E}">
      <dsp:nvSpPr>
        <dsp:cNvPr id="0" name=""/>
        <dsp:cNvSpPr/>
      </dsp:nvSpPr>
      <dsp:spPr>
        <a:xfrm rot="16200000">
          <a:off x="3935006" y="1531880"/>
          <a:ext cx="313549" cy="501323"/>
        </a:xfrm>
        <a:prstGeom prst="rightArrow">
          <a:avLst>
            <a:gd name="adj1" fmla="val 60000"/>
            <a:gd name="adj2" fmla="val 50000"/>
          </a:avLst>
        </a:prstGeom>
        <a:gradFill rotWithShape="0">
          <a:gsLst>
            <a:gs pos="0">
              <a:schemeClr val="accent2">
                <a:hueOff val="0"/>
                <a:satOff val="0"/>
                <a:lumOff val="0"/>
                <a:alphaOff val="0"/>
                <a:shade val="45000"/>
                <a:satMod val="155000"/>
              </a:schemeClr>
            </a:gs>
            <a:gs pos="60000">
              <a:schemeClr val="accent2">
                <a:hueOff val="0"/>
                <a:satOff val="0"/>
                <a:lumOff val="0"/>
                <a:alphaOff val="0"/>
                <a:shade val="95000"/>
                <a:satMod val="150000"/>
              </a:schemeClr>
            </a:gs>
            <a:gs pos="100000">
              <a:schemeClr val="accent2">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b="1" kern="1200"/>
        </a:p>
      </dsp:txBody>
      <dsp:txXfrm>
        <a:off x="3982039" y="1679178"/>
        <a:ext cx="219484" cy="300793"/>
      </dsp:txXfrm>
    </dsp:sp>
    <dsp:sp modelId="{A9342442-26CA-48BE-9DD6-1139D8221B0A}">
      <dsp:nvSpPr>
        <dsp:cNvPr id="0" name=""/>
        <dsp:cNvSpPr/>
      </dsp:nvSpPr>
      <dsp:spPr>
        <a:xfrm>
          <a:off x="3354541" y="3386"/>
          <a:ext cx="1474479" cy="1474479"/>
        </a:xfrm>
        <a:prstGeom prst="ellipse">
          <a:avLst/>
        </a:prstGeom>
        <a:gradFill rotWithShape="0">
          <a:gsLst>
            <a:gs pos="0">
              <a:schemeClr val="accent2">
                <a:hueOff val="0"/>
                <a:satOff val="0"/>
                <a:lumOff val="0"/>
                <a:alphaOff val="0"/>
                <a:shade val="45000"/>
                <a:satMod val="155000"/>
              </a:schemeClr>
            </a:gs>
            <a:gs pos="60000">
              <a:schemeClr val="accent2">
                <a:hueOff val="0"/>
                <a:satOff val="0"/>
                <a:lumOff val="0"/>
                <a:alphaOff val="0"/>
                <a:shade val="95000"/>
                <a:satMod val="150000"/>
              </a:schemeClr>
            </a:gs>
            <a:gs pos="100000">
              <a:schemeClr val="accent2">
                <a:hueOff val="0"/>
                <a:satOff val="0"/>
                <a:lumOff val="0"/>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b="1" kern="1200" dirty="0" smtClean="0"/>
            <a:t>Individual emotions and thinking</a:t>
          </a:r>
          <a:endParaRPr lang="en-US" sz="1300" b="1" kern="1200" dirty="0"/>
        </a:p>
      </dsp:txBody>
      <dsp:txXfrm>
        <a:off x="3570473" y="219318"/>
        <a:ext cx="1042615" cy="1042615"/>
      </dsp:txXfrm>
    </dsp:sp>
    <dsp:sp modelId="{9104E66A-9E39-455A-8D9E-E81FCCFCE840}">
      <dsp:nvSpPr>
        <dsp:cNvPr id="0" name=""/>
        <dsp:cNvSpPr/>
      </dsp:nvSpPr>
      <dsp:spPr>
        <a:xfrm>
          <a:off x="4959173" y="2556047"/>
          <a:ext cx="313549" cy="501323"/>
        </a:xfrm>
        <a:prstGeom prst="rightArrow">
          <a:avLst>
            <a:gd name="adj1" fmla="val 60000"/>
            <a:gd name="adj2" fmla="val 50000"/>
          </a:avLst>
        </a:prstGeom>
        <a:gradFill rotWithShape="0">
          <a:gsLst>
            <a:gs pos="0">
              <a:schemeClr val="accent2">
                <a:hueOff val="-3022401"/>
                <a:satOff val="1745"/>
                <a:lumOff val="-3202"/>
                <a:alphaOff val="0"/>
                <a:shade val="45000"/>
                <a:satMod val="155000"/>
              </a:schemeClr>
            </a:gs>
            <a:gs pos="60000">
              <a:schemeClr val="accent2">
                <a:hueOff val="-3022401"/>
                <a:satOff val="1745"/>
                <a:lumOff val="-3202"/>
                <a:alphaOff val="0"/>
                <a:shade val="95000"/>
                <a:satMod val="150000"/>
              </a:schemeClr>
            </a:gs>
            <a:gs pos="100000">
              <a:schemeClr val="accent2">
                <a:hueOff val="-3022401"/>
                <a:satOff val="1745"/>
                <a:lumOff val="-3202"/>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b="1" kern="1200"/>
        </a:p>
      </dsp:txBody>
      <dsp:txXfrm>
        <a:off x="4959173" y="2656312"/>
        <a:ext cx="219484" cy="300793"/>
      </dsp:txXfrm>
    </dsp:sp>
    <dsp:sp modelId="{E47AD218-5259-407C-9BC3-7EA7D846D1FE}">
      <dsp:nvSpPr>
        <dsp:cNvPr id="0" name=""/>
        <dsp:cNvSpPr/>
      </dsp:nvSpPr>
      <dsp:spPr>
        <a:xfrm>
          <a:off x="5420624" y="2069469"/>
          <a:ext cx="1474479" cy="1474479"/>
        </a:xfrm>
        <a:prstGeom prst="ellipse">
          <a:avLst/>
        </a:prstGeom>
        <a:gradFill rotWithShape="0">
          <a:gsLst>
            <a:gs pos="0">
              <a:schemeClr val="accent2">
                <a:hueOff val="-3022401"/>
                <a:satOff val="1745"/>
                <a:lumOff val="-3202"/>
                <a:alphaOff val="0"/>
                <a:shade val="45000"/>
                <a:satMod val="155000"/>
              </a:schemeClr>
            </a:gs>
            <a:gs pos="60000">
              <a:schemeClr val="accent2">
                <a:hueOff val="-3022401"/>
                <a:satOff val="1745"/>
                <a:lumOff val="-3202"/>
                <a:alphaOff val="0"/>
                <a:shade val="95000"/>
                <a:satMod val="150000"/>
              </a:schemeClr>
            </a:gs>
            <a:gs pos="100000">
              <a:schemeClr val="accent2">
                <a:hueOff val="-3022401"/>
                <a:satOff val="1745"/>
                <a:lumOff val="-3202"/>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b="1" kern="1200" dirty="0" smtClean="0"/>
            <a:t>peers</a:t>
          </a:r>
          <a:endParaRPr lang="en-US" sz="1300" b="1" kern="1200" dirty="0"/>
        </a:p>
      </dsp:txBody>
      <dsp:txXfrm>
        <a:off x="5636556" y="2285401"/>
        <a:ext cx="1042615" cy="1042615"/>
      </dsp:txXfrm>
    </dsp:sp>
    <dsp:sp modelId="{3F4F9E5C-4EAA-4AA5-A6E2-2B972A4F00D3}">
      <dsp:nvSpPr>
        <dsp:cNvPr id="0" name=""/>
        <dsp:cNvSpPr/>
      </dsp:nvSpPr>
      <dsp:spPr>
        <a:xfrm rot="5400000">
          <a:off x="3935006" y="3580215"/>
          <a:ext cx="313549" cy="501323"/>
        </a:xfrm>
        <a:prstGeom prst="rightArrow">
          <a:avLst>
            <a:gd name="adj1" fmla="val 60000"/>
            <a:gd name="adj2" fmla="val 50000"/>
          </a:avLst>
        </a:prstGeom>
        <a:gradFill rotWithShape="0">
          <a:gsLst>
            <a:gs pos="0">
              <a:schemeClr val="accent2">
                <a:hueOff val="-6044802"/>
                <a:satOff val="3491"/>
                <a:lumOff val="-6405"/>
                <a:alphaOff val="0"/>
                <a:shade val="45000"/>
                <a:satMod val="155000"/>
              </a:schemeClr>
            </a:gs>
            <a:gs pos="60000">
              <a:schemeClr val="accent2">
                <a:hueOff val="-6044802"/>
                <a:satOff val="3491"/>
                <a:lumOff val="-6405"/>
                <a:alphaOff val="0"/>
                <a:shade val="95000"/>
                <a:satMod val="150000"/>
              </a:schemeClr>
            </a:gs>
            <a:gs pos="100000">
              <a:schemeClr val="accent2">
                <a:hueOff val="-6044802"/>
                <a:satOff val="3491"/>
                <a:lumOff val="-6405"/>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b="1" kern="1200"/>
        </a:p>
      </dsp:txBody>
      <dsp:txXfrm>
        <a:off x="3982039" y="3633448"/>
        <a:ext cx="219484" cy="300793"/>
      </dsp:txXfrm>
    </dsp:sp>
    <dsp:sp modelId="{38554939-28AC-4ED4-B91D-1DEFDD0A6209}">
      <dsp:nvSpPr>
        <dsp:cNvPr id="0" name=""/>
        <dsp:cNvSpPr/>
      </dsp:nvSpPr>
      <dsp:spPr>
        <a:xfrm>
          <a:off x="3354541" y="4135553"/>
          <a:ext cx="1474479" cy="1474479"/>
        </a:xfrm>
        <a:prstGeom prst="ellipse">
          <a:avLst/>
        </a:prstGeom>
        <a:gradFill rotWithShape="0">
          <a:gsLst>
            <a:gs pos="0">
              <a:schemeClr val="accent2">
                <a:hueOff val="-6044802"/>
                <a:satOff val="3491"/>
                <a:lumOff val="-6405"/>
                <a:alphaOff val="0"/>
                <a:shade val="45000"/>
                <a:satMod val="155000"/>
              </a:schemeClr>
            </a:gs>
            <a:gs pos="60000">
              <a:schemeClr val="accent2">
                <a:hueOff val="-6044802"/>
                <a:satOff val="3491"/>
                <a:lumOff val="-6405"/>
                <a:alphaOff val="0"/>
                <a:shade val="95000"/>
                <a:satMod val="150000"/>
              </a:schemeClr>
            </a:gs>
            <a:gs pos="100000">
              <a:schemeClr val="accent2">
                <a:hueOff val="-6044802"/>
                <a:satOff val="3491"/>
                <a:lumOff val="-6405"/>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b="1" kern="1200" dirty="0" smtClean="0"/>
            <a:t>Social</a:t>
          </a:r>
          <a:endParaRPr lang="en-US" sz="1300" b="1" kern="1200" dirty="0"/>
        </a:p>
      </dsp:txBody>
      <dsp:txXfrm>
        <a:off x="3570473" y="4351485"/>
        <a:ext cx="1042615" cy="1042615"/>
      </dsp:txXfrm>
    </dsp:sp>
    <dsp:sp modelId="{64027765-977F-4140-AB2D-08AF27105B37}">
      <dsp:nvSpPr>
        <dsp:cNvPr id="0" name=""/>
        <dsp:cNvSpPr/>
      </dsp:nvSpPr>
      <dsp:spPr>
        <a:xfrm rot="10800000">
          <a:off x="2910838" y="2556047"/>
          <a:ext cx="313549" cy="501323"/>
        </a:xfrm>
        <a:prstGeom prst="rightArrow">
          <a:avLst>
            <a:gd name="adj1" fmla="val 60000"/>
            <a:gd name="adj2" fmla="val 50000"/>
          </a:avLst>
        </a:prstGeom>
        <a:gradFill rotWithShape="0">
          <a:gsLst>
            <a:gs pos="0">
              <a:schemeClr val="accent2">
                <a:hueOff val="-9067203"/>
                <a:satOff val="5236"/>
                <a:lumOff val="-9607"/>
                <a:alphaOff val="0"/>
                <a:shade val="45000"/>
                <a:satMod val="155000"/>
              </a:schemeClr>
            </a:gs>
            <a:gs pos="60000">
              <a:schemeClr val="accent2">
                <a:hueOff val="-9067203"/>
                <a:satOff val="5236"/>
                <a:lumOff val="-9607"/>
                <a:alphaOff val="0"/>
                <a:shade val="95000"/>
                <a:satMod val="150000"/>
              </a:schemeClr>
            </a:gs>
            <a:gs pos="100000">
              <a:schemeClr val="accent2">
                <a:hueOff val="-9067203"/>
                <a:satOff val="5236"/>
                <a:lumOff val="-9607"/>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b="1" kern="1200"/>
        </a:p>
      </dsp:txBody>
      <dsp:txXfrm rot="10800000">
        <a:off x="3004903" y="2656312"/>
        <a:ext cx="219484" cy="300793"/>
      </dsp:txXfrm>
    </dsp:sp>
    <dsp:sp modelId="{FB2DE604-6B9E-4433-BAEB-F94D1E9A8428}">
      <dsp:nvSpPr>
        <dsp:cNvPr id="0" name=""/>
        <dsp:cNvSpPr/>
      </dsp:nvSpPr>
      <dsp:spPr>
        <a:xfrm>
          <a:off x="1288457" y="2069469"/>
          <a:ext cx="1474479" cy="1474479"/>
        </a:xfrm>
        <a:prstGeom prst="ellipse">
          <a:avLst/>
        </a:prstGeom>
        <a:gradFill rotWithShape="0">
          <a:gsLst>
            <a:gs pos="0">
              <a:schemeClr val="accent2">
                <a:hueOff val="-9067203"/>
                <a:satOff val="5236"/>
                <a:lumOff val="-9607"/>
                <a:alphaOff val="0"/>
                <a:shade val="45000"/>
                <a:satMod val="155000"/>
              </a:schemeClr>
            </a:gs>
            <a:gs pos="60000">
              <a:schemeClr val="accent2">
                <a:hueOff val="-9067203"/>
                <a:satOff val="5236"/>
                <a:lumOff val="-9607"/>
                <a:alphaOff val="0"/>
                <a:shade val="95000"/>
                <a:satMod val="150000"/>
              </a:schemeClr>
            </a:gs>
            <a:gs pos="100000">
              <a:schemeClr val="accent2">
                <a:hueOff val="-9067203"/>
                <a:satOff val="5236"/>
                <a:lumOff val="-9607"/>
                <a:alphaOff val="0"/>
                <a:tint val="87000"/>
                <a:satMod val="250000"/>
              </a:schemeClr>
            </a:gs>
          </a:gsLst>
          <a:lin ang="16200000" scaled="0"/>
        </a:gradFill>
        <a:ln>
          <a:noFill/>
        </a:ln>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b="1" kern="1200" dirty="0" smtClean="0"/>
            <a:t>Media</a:t>
          </a:r>
          <a:endParaRPr lang="en-US" sz="1300" b="1" kern="1200" dirty="0"/>
        </a:p>
      </dsp:txBody>
      <dsp:txXfrm>
        <a:off x="1504389" y="2285401"/>
        <a:ext cx="1042615" cy="104261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F23283B4-ADC9-4428-8CA9-4AE5BB138E4B}" type="datetimeFigureOut">
              <a:rPr lang="en-GB" smtClean="0"/>
              <a:t>15/02/2018</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956D7C47-20FC-4F66-96E7-AFE30DCEC0D2}" type="slidenum">
              <a:rPr lang="en-GB" smtClean="0"/>
              <a:t>‹#›</a:t>
            </a:fld>
            <a:endParaRPr lang="en-GB"/>
          </a:p>
        </p:txBody>
      </p:sp>
    </p:spTree>
    <p:extLst>
      <p:ext uri="{BB962C8B-B14F-4D97-AF65-F5344CB8AC3E}">
        <p14:creationId xmlns:p14="http://schemas.microsoft.com/office/powerpoint/2010/main" val="2892350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73207CC-7C18-4788-9F6D-36CBF46CC594}" type="datetimeFigureOut">
              <a:rPr lang="en-US" smtClean="0"/>
              <a:t>2/15/2018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32292837-C77A-45EC-8A78-D528AA8B4CE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3609887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979796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3358210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1. Individual Emotions and Thinking  Your decisions may be influenced by your emotional state at the time a decision is made.  When you are experiencing positive emotions, you tend to underestimate the negative consequences of your actions. When you are experiencing negative emotions, you tend to focus on the immediate and short term, and lose sight of the big picture. </a:t>
            </a:r>
          </a:p>
          <a:p>
            <a:r>
              <a:rPr lang="en-US" dirty="0" smtClean="0"/>
              <a:t> </a:t>
            </a:r>
          </a:p>
          <a:p>
            <a:r>
              <a:rPr lang="en-US" dirty="0" smtClean="0"/>
              <a:t> </a:t>
            </a:r>
          </a:p>
          <a:p>
            <a:r>
              <a:rPr lang="en-US" dirty="0" smtClean="0"/>
              <a:t>Decision Making  Careers and Employability Service </a:t>
            </a:r>
          </a:p>
          <a:p>
            <a:r>
              <a:rPr lang="en-US" dirty="0" smtClean="0"/>
              <a:t>2. Social </a:t>
            </a:r>
            <a:r>
              <a:rPr lang="en-US" dirty="0" err="1" smtClean="0"/>
              <a:t>Social</a:t>
            </a:r>
            <a:r>
              <a:rPr lang="en-US" dirty="0" smtClean="0"/>
              <a:t> pressure or time constraints may interfere with your decision making. </a:t>
            </a:r>
          </a:p>
          <a:p>
            <a:r>
              <a:rPr lang="en-US" dirty="0" smtClean="0"/>
              <a:t>3. Peers  Your friends and other peers can influence your decision making.  You can make good or bad decisions based on your friends' ideas. It is important to understand the influence your friends may have on your attitudes and </a:t>
            </a:r>
            <a:r>
              <a:rPr lang="en-US" dirty="0" err="1" smtClean="0"/>
              <a:t>behaviours</a:t>
            </a:r>
            <a:r>
              <a:rPr lang="en-US" dirty="0" smtClean="0"/>
              <a:t>. </a:t>
            </a:r>
          </a:p>
          <a:p>
            <a:r>
              <a:rPr lang="en-US" dirty="0" smtClean="0"/>
              <a:t> </a:t>
            </a:r>
          </a:p>
          <a:p>
            <a:r>
              <a:rPr lang="en-US" dirty="0" smtClean="0"/>
              <a:t>4. Media Your thoughts and </a:t>
            </a:r>
            <a:r>
              <a:rPr lang="en-US" dirty="0" err="1" smtClean="0"/>
              <a:t>behaviours</a:t>
            </a:r>
            <a:r>
              <a:rPr lang="en-US" dirty="0" smtClean="0"/>
              <a:t> in decision making may be influenced by the media. </a:t>
            </a:r>
            <a:endParaRPr lang="en-US" dirty="0"/>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smtClean="0"/>
              <a:t>This is most useful when you are considering a single decision and need to consider whether or not it is going to improve your individual situation</a:t>
            </a:r>
            <a:endParaRPr lang="en-GB" altLang="en-US" dirty="0" smtClean="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1275296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smtClean="0"/>
              <a:t>PMI is an important decision-making tool: the mind tools used so far in this section have focused on selecting a course of action from a range of options. Before you move straight to action on this course of action, it is important to check that it is going to improve the situation (it may actually be best to do nothing!) PMI is a useful tool for doing this.</a:t>
            </a:r>
            <a:br>
              <a:rPr lang="en-US" dirty="0" smtClean="0"/>
            </a:br>
            <a:r>
              <a:rPr lang="en-US" dirty="0" smtClean="0"/>
              <a:t/>
            </a:r>
            <a:br>
              <a:rPr lang="en-US" dirty="0" smtClean="0"/>
            </a:br>
            <a:r>
              <a:rPr lang="en-US" dirty="0" smtClean="0"/>
              <a:t>To use PMI, draw up a table headed up 'Plus', 'Minus', and 'Implications'. In the column underneath 'Plus', write down all the positive results of taking the action. Underneath 'Minus' write down all the negative effects. In the 'Implications' column write down the implications and possible outcomes of taking the action, whether positive or negative. </a:t>
            </a:r>
            <a:endParaRPr lang="en-GB" altLang="en-US" dirty="0" smtClean="0"/>
          </a:p>
        </p:txBody>
      </p:sp>
      <p:sp>
        <p:nvSpPr>
          <p:cNvPr id="31748" name="Slide Number Placeholder 3"/>
          <p:cNvSpPr>
            <a:spLocks noGrp="1"/>
          </p:cNvSpPr>
          <p:nvPr>
            <p:ph type="sldNum" sz="quarter" idx="5"/>
          </p:nvPr>
        </p:nvSpPr>
        <p:spPr bwMode="auto">
          <a:noFill/>
          <a:ln>
            <a:miter lim="800000"/>
            <a:headEnd/>
            <a:tailEnd/>
          </a:ln>
        </p:spPr>
        <p:txBody>
          <a:bodyPr/>
          <a:lstStyle/>
          <a:p>
            <a:fld id="{BD4A74C2-66B0-4A1F-BA2C-E09A12EF0D07}" type="slidenum">
              <a:rPr lang="en-GB" altLang="en-US"/>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217821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5844" name="Slide Number Placeholder 3"/>
          <p:cNvSpPr>
            <a:spLocks noGrp="1"/>
          </p:cNvSpPr>
          <p:nvPr>
            <p:ph type="sldNum" sz="quarter" idx="5"/>
          </p:nvPr>
        </p:nvSpPr>
        <p:spPr bwMode="auto">
          <a:noFill/>
          <a:ln>
            <a:miter lim="800000"/>
            <a:headEnd/>
            <a:tailEnd/>
          </a:ln>
        </p:spPr>
        <p:txBody>
          <a:bodyPr/>
          <a:lstStyle/>
          <a:p>
            <a:fld id="{F5474121-4B5B-44C4-832C-3D4405859B97}" type="slidenum">
              <a:rPr lang="en-GB" altLang="en-US"/>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9940" name="Slide Number Placeholder 3"/>
          <p:cNvSpPr>
            <a:spLocks noGrp="1"/>
          </p:cNvSpPr>
          <p:nvPr>
            <p:ph type="sldNum" sz="quarter" idx="5"/>
          </p:nvPr>
        </p:nvSpPr>
        <p:spPr bwMode="auto">
          <a:noFill/>
          <a:ln>
            <a:miter lim="800000"/>
            <a:headEnd/>
            <a:tailEnd/>
          </a:ln>
        </p:spPr>
        <p:txBody>
          <a:bodyPr/>
          <a:lstStyle/>
          <a:p>
            <a:fld id="{462267A0-93F4-4CDC-807B-7CA67F17B554}" type="slidenum">
              <a:rPr lang="en-GB" altLang="en-US"/>
              <a:pPr/>
              <a:t>12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p>
            <a:fld id="{B442EC33-0741-4092-B917-E5DBA6DFEDEC}" type="datetimeFigureOut">
              <a:rPr lang="en-US" smtClean="0"/>
              <a:t>2/15/2018</a:t>
            </a:fld>
            <a:endParaRPr lang="en-US"/>
          </a:p>
        </p:txBody>
      </p:sp>
      <p:sp>
        <p:nvSpPr>
          <p:cNvPr id="8" name="Footer Placeholder 7"/>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442EC33-0741-4092-B917-E5DBA6DFEDEC}" type="datetimeFigureOut">
              <a:rPr lang="en-US" smtClean="0"/>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442EC33-0741-4092-B917-E5DBA6DFEDEC}" type="datetimeFigureOut">
              <a:rPr lang="en-US" smtClean="0"/>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442EC33-0741-4092-B917-E5DBA6DFEDEC}" type="datetimeFigureOut">
              <a:rPr lang="en-US" smtClean="0"/>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442EC33-0741-4092-B917-E5DBA6DFEDEC}" type="datetimeFigureOut">
              <a:rPr lang="en-US" smtClean="0"/>
              <a:t>2/15/2018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442EC33-0741-4092-B917-E5DBA6DFEDEC}" type="datetimeFigureOut">
              <a:rPr lang="en-US" smtClean="0"/>
              <a:t>2/15/2018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B442EC33-0741-4092-B917-E5DBA6DFEDEC}" type="datetimeFigureOut">
              <a:rPr lang="en-US" smtClean="0"/>
              <a:t>2/15/2018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442EC33-0741-4092-B917-E5DBA6DFEDEC}" type="datetimeFigureOut">
              <a:rPr lang="en-US" smtClean="0"/>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442EC33-0741-4092-B917-E5DBA6DFEDEC}" type="datetimeFigureOut">
              <a:rPr lang="en-US" smtClean="0"/>
              <a:t>2/15/2018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C0FE9A-8B2E-44A4-BAC0-C8BBEC798A6E}" type="slidenum">
              <a:rPr lang="en-US" smtClean="0"/>
              <a:t>‹#›</a:t>
            </a:fld>
            <a:endParaRPr lang="en-US"/>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442EC33-0741-4092-B917-E5DBA6DFEDEC}" type="datetimeFigureOut">
              <a:rPr lang="en-US" smtClean="0"/>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442EC33-0741-4092-B917-E5DBA6DFEDEC}" type="datetimeFigureOut">
              <a:rPr lang="en-US" smtClean="0"/>
              <a:t>2/15/2018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C0FE9A-8B2E-44A4-BAC0-C8BBEC798A6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442EC33-0741-4092-B917-E5DBA6DFEDEC}" type="datetimeFigureOut">
              <a:rPr lang="en-US" smtClean="0"/>
              <a:t>2/15/2018</a:t>
            </a:fld>
            <a:endParaRPr lang="en-US"/>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US"/>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3CC0FE9A-8B2E-44A4-BAC0-C8BBEC798A6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hyperlink" Target="http://www.google.co.uk/url?sa=i&amp;rct=j&amp;q=&amp;esrc=s&amp;source=images&amp;cd=&amp;cad=rja&amp;uact=8&amp;ved=2ahUKEwiMsPyvq6fZAhXGI8AKHQ2MDpIQjRx6BAgAEAY&amp;url=http://www.aleanjourney.com/2015/07/success-starts-with-effective-problem.html&amp;psig=AOvVaw0aPMHHQx8MRbVD8jO56wnl&amp;ust=1518764111308775"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id78Hnq6fZAhXCIcAKHfsrBC4QjRx6BAgAEAY&amp;url=http://www.innovationmanagement.se/imtool-articles/creative-problem-solving-technique-become-the-problem/&amp;psig=AOvVaw0aPMHHQx8MRbVD8jO56wnl&amp;ust=151876411130877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p:txBody>
          <a:bodyPr/>
          <a:lstStyle/>
          <a:p>
            <a:pPr eaLnBrk="1" hangingPunct="1"/>
            <a:r>
              <a:rPr lang="en-GB" altLang="en-US" dirty="0" smtClean="0"/>
              <a:t>Problem Solving &amp; Decision Making</a:t>
            </a:r>
            <a:endParaRPr lang="en-US" altLang="en-US" dirty="0" smtClean="0"/>
          </a:p>
        </p:txBody>
      </p:sp>
      <p:pic>
        <p:nvPicPr>
          <p:cNvPr id="4" name="Picture 2"/>
          <p:cNvPicPr>
            <a:picLocks noChangeAspect="1" noChangeArrowheads="1"/>
          </p:cNvPicPr>
          <p:nvPr/>
        </p:nvPicPr>
        <p:blipFill>
          <a:blip r:embed="rId3"/>
          <a:srcRect/>
          <a:stretch>
            <a:fillRect/>
          </a:stretch>
        </p:blipFill>
        <p:spPr bwMode="auto">
          <a:xfrm>
            <a:off x="571472" y="571480"/>
            <a:ext cx="1312863" cy="488950"/>
          </a:xfrm>
          <a:prstGeom prst="rect">
            <a:avLst/>
          </a:prstGeom>
          <a:noFill/>
          <a:ln w="9525">
            <a:noFill/>
            <a:miter lim="800000"/>
            <a:headEnd/>
            <a:tailEnd/>
          </a:ln>
        </p:spPr>
      </p:pic>
      <p:sp>
        <p:nvSpPr>
          <p:cNvPr id="2050" name="AutoShape 2" descr="Image result for problem solving">
            <a:hlinkClick r:id="rId4"/>
          </p:cNvPr>
          <p:cNvSpPr>
            <a:spLocks noChangeAspect="1" noChangeArrowheads="1"/>
          </p:cNvSpPr>
          <p:nvPr/>
        </p:nvSpPr>
        <p:spPr bwMode="auto">
          <a:xfrm>
            <a:off x="38100" y="-2773363"/>
            <a:ext cx="7924800"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52" name="AutoShape 4" descr="Image result for problem solving">
            <a:hlinkClick r:id="rId4"/>
          </p:cNvPr>
          <p:cNvSpPr>
            <a:spLocks noGrp="1" noChangeAspect="1" noChangeArrowheads="1"/>
          </p:cNvSpPr>
          <p:nvPr>
            <p:ph type="subTitle" idx="1"/>
          </p:nvPr>
        </p:nvSpPr>
        <p:spPr bwMode="auto">
          <a:prstGeom prst="rect">
            <a:avLst/>
          </a:prstGeom>
          <a:noFill/>
        </p:spPr>
        <p:txBody>
          <a:bodyPr vert="horz" wrap="square" lIns="91440" tIns="45720" rIns="91440" bIns="45720" numCol="1" anchor="t" anchorCtr="0" compatLnSpc="1">
            <a:prstTxWarp prst="textNoShape">
              <a:avLst/>
            </a:prstTxWarp>
          </a:bodyPr>
          <a:lstStyle/>
          <a:p>
            <a:r>
              <a:rPr lang="en-GB" b="1" dirty="0" smtClean="0">
                <a:solidFill>
                  <a:srgbClr val="C00000"/>
                </a:solidFill>
              </a:rPr>
              <a:t>Session 6</a:t>
            </a:r>
            <a:endParaRPr lang="en-US" b="1" dirty="0">
              <a:solidFill>
                <a:srgbClr val="C00000"/>
              </a:solidFill>
            </a:endParaRPr>
          </a:p>
        </p:txBody>
      </p:sp>
      <p:pic>
        <p:nvPicPr>
          <p:cNvPr id="2054" name="Picture 6" descr="Image result for problem solving">
            <a:hlinkClick r:id="rId4"/>
          </p:cNvPr>
          <p:cNvPicPr>
            <a:picLocks noChangeAspect="1" noChangeArrowheads="1"/>
          </p:cNvPicPr>
          <p:nvPr/>
        </p:nvPicPr>
        <p:blipFill>
          <a:blip r:embed="rId5" cstate="print"/>
          <a:srcRect/>
          <a:stretch>
            <a:fillRect/>
          </a:stretch>
        </p:blipFill>
        <p:spPr bwMode="auto">
          <a:xfrm>
            <a:off x="3000364" y="3786190"/>
            <a:ext cx="3286148" cy="227897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solidFill>
                  <a:srgbClr val="7B9899"/>
                </a:solidFill>
              </a:rPr>
              <a:t>Today's lesson</a:t>
            </a:r>
            <a:endParaRPr lang="en-US" altLang="en-US" smtClean="0">
              <a:solidFill>
                <a:srgbClr val="7B9899"/>
              </a:solidFill>
            </a:endParaRPr>
          </a:p>
        </p:txBody>
      </p:sp>
      <p:sp>
        <p:nvSpPr>
          <p:cNvPr id="15363" name="Content Placeholder 2"/>
          <p:cNvSpPr>
            <a:spLocks noGrp="1"/>
          </p:cNvSpPr>
          <p:nvPr>
            <p:ph sz="quarter" idx="1"/>
          </p:nvPr>
        </p:nvSpPr>
        <p:spPr>
          <a:xfrm>
            <a:off x="301625" y="1527175"/>
            <a:ext cx="8504238" cy="4572000"/>
          </a:xfrm>
        </p:spPr>
        <p:txBody>
          <a:bodyPr/>
          <a:lstStyle/>
          <a:p>
            <a:pPr eaLnBrk="1" hangingPunct="1"/>
            <a:r>
              <a:rPr lang="en-GB" altLang="en-US" dirty="0" smtClean="0"/>
              <a:t>PMI decision making tool</a:t>
            </a:r>
          </a:p>
          <a:p>
            <a:pPr eaLnBrk="1" hangingPunct="1"/>
            <a:r>
              <a:rPr lang="en-GB" altLang="en-US" dirty="0" smtClean="0"/>
              <a:t>Paired comparison/ Grid analysis </a:t>
            </a:r>
            <a:endParaRPr lang="en-US" altLang="en-US" dirty="0" smtClean="0"/>
          </a:p>
        </p:txBody>
      </p:sp>
      <p:pic>
        <p:nvPicPr>
          <p:cNvPr id="1026" name="Picture 2" descr="Related image">
            <a:hlinkClick r:id="rId3"/>
          </p:cNvPr>
          <p:cNvPicPr>
            <a:picLocks noChangeAspect="1" noChangeArrowheads="1"/>
          </p:cNvPicPr>
          <p:nvPr/>
        </p:nvPicPr>
        <p:blipFill>
          <a:blip r:embed="rId4"/>
          <a:srcRect/>
          <a:stretch>
            <a:fillRect/>
          </a:stretch>
        </p:blipFill>
        <p:spPr bwMode="auto">
          <a:xfrm>
            <a:off x="5643570" y="2928934"/>
            <a:ext cx="2857500" cy="28575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decision making?</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Successful decision making involves making the right choices in order to achieve your goals.  </a:t>
            </a:r>
          </a:p>
          <a:p>
            <a:pPr>
              <a:buNone/>
            </a:pPr>
            <a:r>
              <a:rPr lang="en-US" dirty="0" smtClean="0"/>
              <a:t> </a:t>
            </a:r>
          </a:p>
          <a:p>
            <a:pPr>
              <a:buNone/>
            </a:pPr>
            <a:r>
              <a:rPr lang="en-US" dirty="0" smtClean="0"/>
              <a:t> </a:t>
            </a:r>
          </a:p>
          <a:p>
            <a:pPr>
              <a:buNone/>
            </a:pPr>
            <a:r>
              <a:rPr lang="en-US" dirty="0" smtClean="0"/>
              <a:t>How do you make a good decision? </a:t>
            </a:r>
          </a:p>
          <a:p>
            <a:pPr>
              <a:buNone/>
            </a:pPr>
            <a:endParaRPr lang="en-US" dirty="0" smtClean="0"/>
          </a:p>
          <a:p>
            <a:r>
              <a:rPr lang="en-US" dirty="0" smtClean="0"/>
              <a:t>Select the most important factors to consider</a:t>
            </a:r>
          </a:p>
          <a:p>
            <a:r>
              <a:rPr lang="en-US" dirty="0" smtClean="0"/>
              <a:t>Evaluate the relative importance of different options</a:t>
            </a:r>
          </a:p>
          <a:p>
            <a:r>
              <a:rPr lang="en-US" dirty="0" smtClean="0"/>
              <a:t>Select between good, viable options </a:t>
            </a:r>
          </a:p>
          <a:p>
            <a:r>
              <a:rPr lang="en-US" dirty="0" smtClean="0"/>
              <a:t>Choose between options by imagining likely outcomes</a:t>
            </a:r>
          </a:p>
          <a:p>
            <a:r>
              <a:rPr lang="en-US" dirty="0" smtClean="0"/>
              <a:t>Weigh the pros and cons of a decision </a:t>
            </a:r>
          </a:p>
          <a:p>
            <a:r>
              <a:rPr lang="en-US" dirty="0" err="1" smtClean="0"/>
              <a:t>Analyse</a:t>
            </a:r>
            <a:r>
              <a:rPr lang="en-US" dirty="0" smtClean="0"/>
              <a:t> the pressures for and against change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3238" y="530225"/>
          <a:ext cx="8183562" cy="5613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a:t>
            </a:r>
          </a:p>
        </p:txBody>
      </p:sp>
      <p:sp>
        <p:nvSpPr>
          <p:cNvPr id="35843" name="Content Placeholder 2"/>
          <p:cNvSpPr>
            <a:spLocks noGrp="1"/>
          </p:cNvSpPr>
          <p:nvPr>
            <p:ph idx="1"/>
          </p:nvPr>
        </p:nvSpPr>
        <p:spPr>
          <a:xfrm>
            <a:off x="971550" y="2133600"/>
            <a:ext cx="7777163" cy="4319588"/>
          </a:xfrm>
        </p:spPr>
        <p:txBody>
          <a:bodyPr/>
          <a:lstStyle/>
          <a:p>
            <a:pPr marL="0" indent="0" eaLnBrk="1" hangingPunct="1">
              <a:buFont typeface="Arial" charset="0"/>
              <a:buNone/>
            </a:pPr>
            <a:r>
              <a:rPr lang="en-GB" altLang="en-US" b="1" dirty="0" smtClean="0">
                <a:latin typeface="Arial" charset="0"/>
                <a:cs typeface="Arial" charset="0"/>
              </a:rPr>
              <a:t>P</a:t>
            </a:r>
            <a:r>
              <a:rPr lang="en-GB" altLang="en-US" dirty="0" smtClean="0">
                <a:latin typeface="Arial" charset="0"/>
                <a:cs typeface="Arial" charset="0"/>
              </a:rPr>
              <a:t>lus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M</a:t>
            </a:r>
            <a:r>
              <a:rPr lang="en-GB" altLang="en-US" dirty="0" smtClean="0">
                <a:latin typeface="Arial" charset="0"/>
                <a:cs typeface="Arial" charset="0"/>
              </a:rPr>
              <a:t>inus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I</a:t>
            </a:r>
            <a:r>
              <a:rPr lang="en-GB" altLang="en-US" dirty="0" smtClean="0">
                <a:latin typeface="Arial" charset="0"/>
                <a:cs typeface="Arial" charset="0"/>
              </a:rPr>
              <a:t>nteresting</a:t>
            </a:r>
            <a:endParaRPr lang="en-GB" altLang="en-US" b="1" dirty="0" smtClean="0">
              <a:latin typeface="Arial" charset="0"/>
              <a:cs typeface="Arial" charset="0"/>
            </a:endParaRPr>
          </a:p>
          <a:p>
            <a:pPr marL="0" indent="0" eaLnBrk="1" hangingPunct="1">
              <a:buFont typeface="Arial" charset="0"/>
              <a:buNone/>
            </a:pPr>
            <a:endParaRPr lang="en-GB" altLang="en-US" sz="2800" b="1" dirty="0" smtClean="0">
              <a:latin typeface="Arial" charset="0"/>
              <a:cs typeface="Arial" charset="0"/>
            </a:endParaRPr>
          </a:p>
        </p:txBody>
      </p:sp>
      <p:pic>
        <p:nvPicPr>
          <p:cNvPr id="2867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28677" name="Picture 2" descr="https://dougjohnson.wikispaces.com/file/view/plusminus.jpg/136042145/plusminus.jpg"/>
          <p:cNvPicPr>
            <a:picLocks noChangeAspect="1" noChangeArrowheads="1"/>
          </p:cNvPicPr>
          <p:nvPr/>
        </p:nvPicPr>
        <p:blipFill>
          <a:blip r:embed="rId4"/>
          <a:srcRect/>
          <a:stretch>
            <a:fillRect/>
          </a:stretch>
        </p:blipFill>
        <p:spPr bwMode="auto">
          <a:xfrm>
            <a:off x="3357554" y="1571612"/>
            <a:ext cx="4726222" cy="2857520"/>
          </a:xfrm>
          <a:prstGeom prst="rect">
            <a:avLst/>
          </a:prstGeom>
          <a:noFill/>
          <a:ln w="9525">
            <a:noFill/>
            <a:miter lim="800000"/>
            <a:headEnd/>
            <a:tailEnd/>
          </a:ln>
        </p:spPr>
      </p:pic>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5</a:t>
            </a:fld>
            <a:endParaRPr lang="en-GB" altLang="en-US"/>
          </a:p>
        </p:txBody>
      </p:sp>
      <p:sp>
        <p:nvSpPr>
          <p:cNvPr id="7" name="Rectangle 6"/>
          <p:cNvSpPr/>
          <p:nvPr/>
        </p:nvSpPr>
        <p:spPr>
          <a:xfrm>
            <a:off x="571472" y="5000636"/>
            <a:ext cx="7715304" cy="923330"/>
          </a:xfrm>
          <a:prstGeom prst="rect">
            <a:avLst/>
          </a:prstGeom>
        </p:spPr>
        <p:txBody>
          <a:bodyPr wrap="square">
            <a:spAutoFit/>
          </a:bodyPr>
          <a:lstStyle/>
          <a:p>
            <a:pPr algn="ctr"/>
            <a:r>
              <a:rPr lang="en-US" dirty="0" smtClean="0"/>
              <a:t>PMI stands for '</a:t>
            </a:r>
            <a:r>
              <a:rPr lang="en-US" dirty="0" smtClean="0">
                <a:solidFill>
                  <a:srgbClr val="C00000"/>
                </a:solidFill>
              </a:rPr>
              <a:t>P</a:t>
            </a:r>
            <a:r>
              <a:rPr lang="en-US" dirty="0" smtClean="0"/>
              <a:t>lus/</a:t>
            </a:r>
            <a:r>
              <a:rPr lang="en-US" dirty="0" smtClean="0">
                <a:solidFill>
                  <a:srgbClr val="C00000"/>
                </a:solidFill>
              </a:rPr>
              <a:t>M</a:t>
            </a:r>
            <a:r>
              <a:rPr lang="en-US" dirty="0" smtClean="0"/>
              <a:t>inus/</a:t>
            </a:r>
            <a:r>
              <a:rPr lang="en-US" dirty="0" smtClean="0">
                <a:solidFill>
                  <a:srgbClr val="C00000"/>
                </a:solidFill>
              </a:rPr>
              <a:t>I</a:t>
            </a:r>
            <a:r>
              <a:rPr lang="en-US" dirty="0" smtClean="0"/>
              <a:t>mplications'. It is a valuable improvement to the 'weighing pros and cons' technique used for centuries.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714356"/>
            <a:ext cx="8183880" cy="5116646"/>
          </a:xfrm>
        </p:spPr>
        <p:txBody>
          <a:bodyPr>
            <a:normAutofit fontScale="85000" lnSpcReduction="20000"/>
          </a:bodyPr>
          <a:lstStyle/>
          <a:p>
            <a:pPr>
              <a:buNone/>
            </a:pPr>
            <a:r>
              <a:rPr lang="en-US" dirty="0" smtClean="0"/>
              <a:t>	</a:t>
            </a:r>
            <a:r>
              <a:rPr lang="en-US" b="1" dirty="0" smtClean="0">
                <a:solidFill>
                  <a:srgbClr val="FFC000"/>
                </a:solidFill>
              </a:rPr>
              <a:t>PMI</a:t>
            </a:r>
            <a:r>
              <a:rPr lang="en-US" dirty="0" smtClean="0"/>
              <a:t> is a good way of weighing the pros, cons and implications of a decision. When you have selected a course of action, PMI is a good technique to use to check that it is worth taking.</a:t>
            </a:r>
            <a:br>
              <a:rPr lang="en-US" dirty="0" smtClean="0"/>
            </a:br>
            <a:r>
              <a:rPr lang="en-US" dirty="0" smtClean="0"/>
              <a:t/>
            </a:r>
            <a:br>
              <a:rPr lang="en-US" dirty="0" smtClean="0"/>
            </a:br>
            <a:r>
              <a:rPr lang="en-US" dirty="0" smtClean="0"/>
              <a:t>To use the technique, draw up a table with three columns headed Plus, Minus and Implications. Within the table write down all the positive points of following the course of action, all the negatives, and all the interesting implications and possible outcomes. </a:t>
            </a:r>
            <a:br>
              <a:rPr lang="en-US" dirty="0" smtClean="0"/>
            </a:br>
            <a:r>
              <a:rPr lang="en-US" dirty="0" smtClean="0"/>
              <a:t/>
            </a:r>
            <a:br>
              <a:rPr lang="en-US" dirty="0" smtClean="0"/>
            </a:br>
            <a:r>
              <a:rPr lang="en-US" dirty="0" smtClean="0"/>
              <a:t>If the decision is still not obvious, you can then score the table to show the importance of individual items. The total score should show whether it is worth implementing the decision.</a:t>
            </a:r>
            <a:br>
              <a:rPr lang="en-US" dirty="0" smtClean="0"/>
            </a:br>
            <a:r>
              <a:rPr lang="en-US" dirty="0" smtClean="0"/>
              <a:t>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 Example</a:t>
            </a:r>
          </a:p>
        </p:txBody>
      </p:sp>
      <p:pic>
        <p:nvPicPr>
          <p:cNvPr id="30723"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graphicFrame>
        <p:nvGraphicFramePr>
          <p:cNvPr id="4" name="Table 3"/>
          <p:cNvGraphicFramePr>
            <a:graphicFrameLocks noGrp="1"/>
          </p:cNvGraphicFramePr>
          <p:nvPr>
            <p:extLst>
              <p:ext uri="{D42A27DB-BD31-4B8C-83A1-F6EECF244321}">
                <p14:modId xmlns:p14="http://schemas.microsoft.com/office/powerpoint/2010/main" val="1892580926"/>
              </p:ext>
            </p:extLst>
          </p:nvPr>
        </p:nvGraphicFramePr>
        <p:xfrm>
          <a:off x="787488" y="1387353"/>
          <a:ext cx="7560840" cy="4436157"/>
        </p:xfrm>
        <a:graphic>
          <a:graphicData uri="http://schemas.openxmlformats.org/drawingml/2006/table">
            <a:tbl>
              <a:tblPr firstRow="1" bandRow="1">
                <a:tableStyleId>{5C22544A-7EE6-4342-B048-85BDC9FD1C3A}</a:tableStyleId>
              </a:tblPr>
              <a:tblGrid>
                <a:gridCol w="2520280">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tblGrid>
              <a:tr h="587706">
                <a:tc>
                  <a:txBody>
                    <a:bodyPr/>
                    <a:lstStyle/>
                    <a:p>
                      <a:r>
                        <a:rPr lang="en-GB" sz="1050" b="1" dirty="0" smtClean="0"/>
                        <a:t>Move to the City?</a:t>
                      </a:r>
                    </a:p>
                    <a:p>
                      <a:endParaRPr lang="en-GB" sz="1050" b="1" dirty="0" smtClean="0"/>
                    </a:p>
                    <a:p>
                      <a:pPr algn="ctr"/>
                      <a:r>
                        <a:rPr lang="en-GB" sz="1050" b="1" dirty="0" smtClean="0"/>
                        <a:t>Plus</a:t>
                      </a:r>
                      <a:endParaRPr lang="en-GB" sz="1050" b="1"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b="1" dirty="0" smtClean="0"/>
                        <a:t>Minus</a:t>
                      </a:r>
                      <a:endParaRPr lang="en-GB" sz="105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dirty="0" smtClean="0"/>
                        <a:t>Interesting</a:t>
                      </a:r>
                      <a:endParaRPr lang="en-GB" sz="1050" dirty="0"/>
                    </a:p>
                  </a:txBody>
                  <a:tcPr marT="45727" marB="45727"/>
                </a:tc>
                <a:extLst>
                  <a:ext uri="{0D108BD9-81ED-4DB2-BD59-A6C34878D82A}">
                    <a16:rowId xmlns:a16="http://schemas.microsoft.com/office/drawing/2014/main" val="10000"/>
                  </a:ext>
                </a:extLst>
              </a:tr>
              <a:tr h="840335">
                <a:tc>
                  <a:txBody>
                    <a:bodyPr/>
                    <a:lstStyle/>
                    <a:p>
                      <a:pPr algn="ctr"/>
                      <a:r>
                        <a:rPr lang="en-GB" sz="1050" dirty="0" smtClean="0"/>
                        <a:t>More going on</a:t>
                      </a:r>
                    </a:p>
                    <a:p>
                      <a:pPr algn="ctr"/>
                      <a:r>
                        <a:rPr lang="en-GB" sz="1050" dirty="0" smtClean="0"/>
                        <a:t>+5</a:t>
                      </a:r>
                    </a:p>
                  </a:txBody>
                  <a:tcPr marT="45727" marB="45727"/>
                </a:tc>
                <a:tc>
                  <a:txBody>
                    <a:bodyPr/>
                    <a:lstStyle/>
                    <a:p>
                      <a:pPr algn="ctr"/>
                      <a:r>
                        <a:rPr lang="en-GB" sz="1050" dirty="0" smtClean="0"/>
                        <a:t>Have to sell house</a:t>
                      </a:r>
                    </a:p>
                    <a:p>
                      <a:pPr algn="ctr"/>
                      <a:r>
                        <a:rPr lang="en-GB" sz="1050" dirty="0" smtClean="0"/>
                        <a:t>-5</a:t>
                      </a:r>
                      <a:endParaRPr lang="en-GB" sz="1050" dirty="0"/>
                    </a:p>
                  </a:txBody>
                  <a:tcPr marT="45727" marB="45727"/>
                </a:tc>
                <a:tc>
                  <a:txBody>
                    <a:bodyPr/>
                    <a:lstStyle/>
                    <a:p>
                      <a:pPr algn="ctr"/>
                      <a:r>
                        <a:rPr lang="en-GB" sz="1050" dirty="0" smtClean="0"/>
                        <a:t>Easier to find work</a:t>
                      </a:r>
                    </a:p>
                    <a:p>
                      <a:pPr algn="ctr"/>
                      <a:r>
                        <a:rPr lang="en-GB" sz="1050" dirty="0" smtClean="0"/>
                        <a:t>+1</a:t>
                      </a:r>
                      <a:endParaRPr lang="en-GB" sz="1050" dirty="0"/>
                    </a:p>
                  </a:txBody>
                  <a:tcPr marT="45727" marB="45727"/>
                </a:tc>
                <a:extLst>
                  <a:ext uri="{0D108BD9-81ED-4DB2-BD59-A6C34878D82A}">
                    <a16:rowId xmlns:a16="http://schemas.microsoft.com/office/drawing/2014/main" val="10001"/>
                  </a:ext>
                </a:extLst>
              </a:tr>
              <a:tr h="607297">
                <a:tc>
                  <a:txBody>
                    <a:bodyPr/>
                    <a:lstStyle/>
                    <a:p>
                      <a:pPr algn="ctr"/>
                      <a:r>
                        <a:rPr lang="en-GB" sz="1050" dirty="0" smtClean="0"/>
                        <a:t>Better Pay</a:t>
                      </a:r>
                    </a:p>
                    <a:p>
                      <a:pPr algn="ctr"/>
                      <a:r>
                        <a:rPr lang="en-GB" sz="1050" dirty="0" smtClean="0"/>
                        <a:t>+3</a:t>
                      </a:r>
                      <a:endParaRPr lang="en-GB" sz="1050" dirty="0"/>
                    </a:p>
                  </a:txBody>
                  <a:tcPr marT="45727" marB="45727"/>
                </a:tc>
                <a:tc>
                  <a:txBody>
                    <a:bodyPr/>
                    <a:lstStyle/>
                    <a:p>
                      <a:pPr algn="ctr"/>
                      <a:r>
                        <a:rPr lang="en-GB" sz="1050" dirty="0" smtClean="0"/>
                        <a:t>Higher Rent</a:t>
                      </a:r>
                    </a:p>
                    <a:p>
                      <a:pPr algn="ctr"/>
                      <a:r>
                        <a:rPr lang="en-GB" sz="1050" dirty="0" smtClean="0"/>
                        <a:t>-2</a:t>
                      </a:r>
                      <a:endParaRPr lang="en-GB" sz="1050" dirty="0"/>
                    </a:p>
                  </a:txBody>
                  <a:tcPr marT="45727" marB="45727"/>
                </a:tc>
                <a:tc>
                  <a:txBody>
                    <a:bodyPr/>
                    <a:lstStyle/>
                    <a:p>
                      <a:pPr algn="ctr"/>
                      <a:r>
                        <a:rPr lang="en-GB" sz="1050" dirty="0" smtClean="0"/>
                        <a:t>Meet more people</a:t>
                      </a:r>
                    </a:p>
                    <a:p>
                      <a:pPr algn="ctr"/>
                      <a:r>
                        <a:rPr lang="en-GB" sz="1050" dirty="0" smtClean="0"/>
                        <a:t>+2</a:t>
                      </a:r>
                      <a:endParaRPr lang="en-GB" sz="1050" dirty="0"/>
                    </a:p>
                  </a:txBody>
                  <a:tcPr marT="45727" marB="45727"/>
                </a:tc>
                <a:extLst>
                  <a:ext uri="{0D108BD9-81ED-4DB2-BD59-A6C34878D82A}">
                    <a16:rowId xmlns:a16="http://schemas.microsoft.com/office/drawing/2014/main" val="10002"/>
                  </a:ext>
                </a:extLst>
              </a:tr>
              <a:tr h="607297">
                <a:tc>
                  <a:txBody>
                    <a:bodyPr/>
                    <a:lstStyle/>
                    <a:p>
                      <a:pPr algn="ctr"/>
                      <a:r>
                        <a:rPr lang="en-GB" sz="1050" dirty="0" smtClean="0"/>
                        <a:t>Better career prospects  +5</a:t>
                      </a:r>
                      <a:endParaRPr lang="en-GB" sz="1050" dirty="0"/>
                    </a:p>
                  </a:txBody>
                  <a:tcPr marT="45727" marB="45727"/>
                </a:tc>
                <a:tc>
                  <a:txBody>
                    <a:bodyPr/>
                    <a:lstStyle/>
                    <a:p>
                      <a:pPr algn="ctr"/>
                      <a:r>
                        <a:rPr lang="en-GB" sz="1050" dirty="0" smtClean="0"/>
                        <a:t>More pollution</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3"/>
                  </a:ext>
                </a:extLst>
              </a:tr>
              <a:tr h="607297">
                <a:tc>
                  <a:txBody>
                    <a:bodyPr/>
                    <a:lstStyle/>
                    <a:p>
                      <a:pPr algn="ctr"/>
                      <a:r>
                        <a:rPr lang="en-GB" sz="1050" dirty="0" smtClean="0"/>
                        <a:t>Easier to see friends   +5</a:t>
                      </a:r>
                      <a:endParaRPr lang="en-GB" sz="1050" dirty="0"/>
                    </a:p>
                  </a:txBody>
                  <a:tcPr marT="45727" marB="45727"/>
                </a:tc>
                <a:tc>
                  <a:txBody>
                    <a:bodyPr/>
                    <a:lstStyle/>
                    <a:p>
                      <a:pPr algn="ctr"/>
                      <a:r>
                        <a:rPr lang="en-GB" sz="1050" dirty="0" smtClean="0"/>
                        <a:t>Less space</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4"/>
                  </a:ext>
                </a:extLst>
              </a:tr>
              <a:tr h="607297">
                <a:tc>
                  <a:txBody>
                    <a:bodyPr/>
                    <a:lstStyle/>
                    <a:p>
                      <a:pPr algn="ctr"/>
                      <a:r>
                        <a:rPr lang="en-GB" sz="1050" dirty="0" smtClean="0"/>
                        <a:t>Easier to get to places   +3</a:t>
                      </a:r>
                      <a:endParaRPr lang="en-GB" sz="1050" dirty="0"/>
                    </a:p>
                  </a:txBody>
                  <a:tcPr marT="45727" marB="45727"/>
                </a:tc>
                <a:tc>
                  <a:txBody>
                    <a:bodyPr/>
                    <a:lstStyle/>
                    <a:p>
                      <a:pPr algn="ctr"/>
                      <a:r>
                        <a:rPr lang="en-GB" sz="1050" dirty="0" smtClean="0"/>
                        <a:t>No countryside</a:t>
                      </a:r>
                    </a:p>
                    <a:p>
                      <a:pPr algn="ctr"/>
                      <a:r>
                        <a:rPr lang="en-GB" sz="1050" dirty="0" smtClean="0"/>
                        <a:t>-2</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5"/>
                  </a:ext>
                </a:extLst>
              </a:tr>
              <a:tr h="578928">
                <a:tc>
                  <a:txBody>
                    <a:bodyPr/>
                    <a:lstStyle/>
                    <a:p>
                      <a:pPr algn="ctr"/>
                      <a:r>
                        <a:rPr lang="en-GB" sz="1050" dirty="0" smtClean="0"/>
                        <a:t>Good night life</a:t>
                      </a:r>
                    </a:p>
                    <a:p>
                      <a:pPr algn="ctr"/>
                      <a:r>
                        <a:rPr lang="en-GB" sz="1050" dirty="0" smtClean="0"/>
                        <a:t>+5</a:t>
                      </a:r>
                      <a:endParaRPr lang="en-GB" sz="1050" dirty="0"/>
                    </a:p>
                  </a:txBody>
                  <a:tcPr marT="45727" marB="45727"/>
                </a:tc>
                <a:tc>
                  <a:txBody>
                    <a:bodyPr/>
                    <a:lstStyle/>
                    <a:p>
                      <a:pPr algn="ctr"/>
                      <a:r>
                        <a:rPr lang="en-GB" sz="1050" dirty="0" smtClean="0"/>
                        <a:t>Traffic problems</a:t>
                      </a:r>
                    </a:p>
                    <a:p>
                      <a:pPr algn="ctr"/>
                      <a:r>
                        <a:rPr lang="en-GB" sz="1050" dirty="0" smtClean="0"/>
                        <a:t>-5</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val="10006"/>
                  </a:ext>
                </a:extLst>
              </a:tr>
            </a:tbl>
          </a:graphicData>
        </a:graphic>
      </p:graphicFrame>
      <p:sp>
        <p:nvSpPr>
          <p:cNvPr id="30762" name="Slide Number Placeholder 3"/>
          <p:cNvSpPr>
            <a:spLocks noGrp="1"/>
          </p:cNvSpPr>
          <p:nvPr>
            <p:ph type="sldNum" sz="quarter" idx="12"/>
          </p:nvPr>
        </p:nvSpPr>
        <p:spPr bwMode="auto">
          <a:noFill/>
          <a:ln>
            <a:miter lim="800000"/>
            <a:headEnd/>
            <a:tailEnd/>
          </a:ln>
        </p:spPr>
        <p:txBody>
          <a:bodyPr/>
          <a:lstStyle/>
          <a:p>
            <a:fld id="{002ADA24-47BB-42BF-AF1A-A7E1DCEF65C0}" type="slidenum">
              <a:rPr lang="en-GB" altLang="en-US"/>
              <a:pPr/>
              <a:t>7</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971550" y="250825"/>
            <a:ext cx="7726363"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a:t>
            </a:r>
            <a:endParaRPr lang="en-GB" altLang="en-US" sz="2800" dirty="0" smtClean="0">
              <a:latin typeface="Arial" panose="020B0604020202020204" pitchFamily="34" charset="0"/>
              <a:cs typeface="Arial" panose="020B0604020202020204" pitchFamily="34" charset="0"/>
            </a:endParaRPr>
          </a:p>
        </p:txBody>
      </p:sp>
      <p:sp>
        <p:nvSpPr>
          <p:cNvPr id="35843" name="Content Placeholder 2"/>
          <p:cNvSpPr>
            <a:spLocks noGrp="1"/>
          </p:cNvSpPr>
          <p:nvPr>
            <p:ph idx="1"/>
          </p:nvPr>
        </p:nvSpPr>
        <p:spPr>
          <a:xfrm>
            <a:off x="971550" y="2133600"/>
            <a:ext cx="7777163" cy="4319588"/>
          </a:xfrm>
        </p:spPr>
        <p:txBody>
          <a:bodyPr/>
          <a:lstStyle/>
          <a:p>
            <a:pPr marL="0" indent="0" eaLnBrk="1" hangingPunct="1">
              <a:buFont typeface="Arial" charset="0"/>
              <a:buNone/>
            </a:pPr>
            <a:r>
              <a:rPr lang="en-GB" altLang="en-US" sz="2800" smtClean="0">
                <a:latin typeface="Arial" charset="0"/>
                <a:cs typeface="Arial" charset="0"/>
              </a:rPr>
              <a:t>Making a decision by weighing up different factors</a:t>
            </a:r>
          </a:p>
        </p:txBody>
      </p:sp>
      <p:pic>
        <p:nvPicPr>
          <p:cNvPr id="32772"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32773" name="Picture 2" descr="http://mahakam2012.files.wordpress.com/2012/07/w08-tbl02.png?w=640"/>
          <p:cNvPicPr>
            <a:picLocks noChangeAspect="1" noChangeArrowheads="1"/>
          </p:cNvPicPr>
          <p:nvPr/>
        </p:nvPicPr>
        <p:blipFill>
          <a:blip r:embed="rId4"/>
          <a:srcRect/>
          <a:stretch>
            <a:fillRect/>
          </a:stretch>
        </p:blipFill>
        <p:spPr bwMode="auto">
          <a:xfrm>
            <a:off x="2428860" y="3143248"/>
            <a:ext cx="3319463" cy="2198688"/>
          </a:xfrm>
          <a:prstGeom prst="rect">
            <a:avLst/>
          </a:prstGeom>
          <a:noFill/>
          <a:ln w="9525">
            <a:noFill/>
            <a:miter lim="800000"/>
            <a:headEnd/>
            <a:tailEnd/>
          </a:ln>
        </p:spPr>
      </p:pic>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8</a:t>
            </a:fld>
            <a:endParaRPr lang="en-GB" altLang="en-US">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Grid Analysis </a:t>
            </a:r>
            <a:br>
              <a:rPr lang="en-US" dirty="0" smtClean="0"/>
            </a:br>
            <a:endParaRPr lang="en-US" dirty="0"/>
          </a:p>
        </p:txBody>
      </p:sp>
      <p:sp>
        <p:nvSpPr>
          <p:cNvPr id="3" name="Content Placeholder 2"/>
          <p:cNvSpPr>
            <a:spLocks noGrp="1"/>
          </p:cNvSpPr>
          <p:nvPr>
            <p:ph idx="1"/>
          </p:nvPr>
        </p:nvSpPr>
        <p:spPr/>
        <p:txBody>
          <a:bodyPr>
            <a:normAutofit fontScale="55000" lnSpcReduction="20000"/>
          </a:bodyPr>
          <a:lstStyle/>
          <a:p>
            <a:pPr>
              <a:buNone/>
            </a:pPr>
            <a:endParaRPr lang="en-US" dirty="0" smtClean="0"/>
          </a:p>
          <a:p>
            <a:pPr>
              <a:buNone/>
            </a:pPr>
            <a:r>
              <a:rPr lang="en-US" dirty="0" smtClean="0"/>
              <a:t>This is a useful technique to use when you are trying to decide between a number of options and you are also taking many different factors into account</a:t>
            </a:r>
          </a:p>
          <a:p>
            <a:pPr>
              <a:buNone/>
            </a:pPr>
            <a:r>
              <a:rPr lang="en-US" dirty="0" smtClean="0"/>
              <a:t> </a:t>
            </a:r>
          </a:p>
          <a:p>
            <a:pPr marL="514350" indent="-514350">
              <a:buAutoNum type="arabicPeriod"/>
            </a:pPr>
            <a:r>
              <a:rPr lang="en-US" sz="3300" dirty="0" smtClean="0"/>
              <a:t>The first stage is to list all of the options you are considering and write them down the left-hand side of the grid. </a:t>
            </a:r>
          </a:p>
          <a:p>
            <a:pPr marL="514350" indent="-514350">
              <a:buAutoNum type="arabicPeriod"/>
            </a:pPr>
            <a:r>
              <a:rPr lang="en-US" sz="3300" dirty="0" smtClean="0"/>
              <a:t>On the top of the grid, write down each of the factors that are affecting your decision making. </a:t>
            </a:r>
          </a:p>
          <a:p>
            <a:pPr marL="514350" indent="-514350">
              <a:buAutoNum type="arabicPeriod"/>
            </a:pPr>
            <a:r>
              <a:rPr lang="en-US" sz="3300" dirty="0" smtClean="0"/>
              <a:t>Rate each of the factors for relative importance, on a scale of 0-5, where 5 is the most important.  It is fine to have factors with equal importance. </a:t>
            </a:r>
          </a:p>
          <a:p>
            <a:pPr marL="514350" indent="-514350">
              <a:buAutoNum type="arabicPeriod"/>
            </a:pPr>
            <a:r>
              <a:rPr lang="en-US" sz="3300" dirty="0" smtClean="0"/>
              <a:t>Now score each of the options against the factors you have decided on.  Rating them on a scale of 0-3 where 0 is poor and 3 is very good. Finally multiply each of the scores against the weighting you gave them in step 3.  Add up the scores for each option, the option that scores the highest may be the best decision for you.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Un-weighted Example</a:t>
            </a:r>
          </a:p>
        </p:txBody>
      </p:sp>
      <p:pic>
        <p:nvPicPr>
          <p:cNvPr id="34819"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graphicFrame>
        <p:nvGraphicFramePr>
          <p:cNvPr id="2" name="Table 1"/>
          <p:cNvGraphicFramePr>
            <a:graphicFrameLocks noGrp="1"/>
          </p:cNvGraphicFramePr>
          <p:nvPr>
            <p:extLst>
              <p:ext uri="{D42A27DB-BD31-4B8C-83A1-F6EECF244321}">
                <p14:modId xmlns:p14="http://schemas.microsoft.com/office/powerpoint/2010/main" val="360731282"/>
              </p:ext>
            </p:extLst>
          </p:nvPr>
        </p:nvGraphicFramePr>
        <p:xfrm>
          <a:off x="659937" y="1393827"/>
          <a:ext cx="7296438" cy="4376504"/>
        </p:xfrm>
        <a:graphic>
          <a:graphicData uri="http://schemas.openxmlformats.org/drawingml/2006/table">
            <a:tbl>
              <a:tblPr firstRow="1" bandRow="1">
                <a:tableStyleId>{5C22544A-7EE6-4342-B048-85BDC9FD1C3A}</a:tableStyleId>
              </a:tblPr>
              <a:tblGrid>
                <a:gridCol w="1216073">
                  <a:extLst>
                    <a:ext uri="{9D8B030D-6E8A-4147-A177-3AD203B41FA5}">
                      <a16:colId xmlns:a16="http://schemas.microsoft.com/office/drawing/2014/main" val="20000"/>
                    </a:ext>
                  </a:extLst>
                </a:gridCol>
                <a:gridCol w="1216073">
                  <a:extLst>
                    <a:ext uri="{9D8B030D-6E8A-4147-A177-3AD203B41FA5}">
                      <a16:colId xmlns:a16="http://schemas.microsoft.com/office/drawing/2014/main" val="20001"/>
                    </a:ext>
                  </a:extLst>
                </a:gridCol>
                <a:gridCol w="1216073">
                  <a:extLst>
                    <a:ext uri="{9D8B030D-6E8A-4147-A177-3AD203B41FA5}">
                      <a16:colId xmlns:a16="http://schemas.microsoft.com/office/drawing/2014/main" val="20002"/>
                    </a:ext>
                  </a:extLst>
                </a:gridCol>
                <a:gridCol w="1216073">
                  <a:extLst>
                    <a:ext uri="{9D8B030D-6E8A-4147-A177-3AD203B41FA5}">
                      <a16:colId xmlns:a16="http://schemas.microsoft.com/office/drawing/2014/main" val="20003"/>
                    </a:ext>
                  </a:extLst>
                </a:gridCol>
                <a:gridCol w="1216073">
                  <a:extLst>
                    <a:ext uri="{9D8B030D-6E8A-4147-A177-3AD203B41FA5}">
                      <a16:colId xmlns:a16="http://schemas.microsoft.com/office/drawing/2014/main" val="20004"/>
                    </a:ext>
                  </a:extLst>
                </a:gridCol>
                <a:gridCol w="1216073">
                  <a:extLst>
                    <a:ext uri="{9D8B030D-6E8A-4147-A177-3AD203B41FA5}">
                      <a16:colId xmlns:a16="http://schemas.microsoft.com/office/drawing/2014/main" val="20005"/>
                    </a:ext>
                  </a:extLst>
                </a:gridCol>
              </a:tblGrid>
              <a:tr h="609008">
                <a:tc gridSpan="6">
                  <a:txBody>
                    <a:bodyPr/>
                    <a:lstStyle/>
                    <a:p>
                      <a:pPr algn="ctr"/>
                      <a:endParaRPr lang="en-GB" sz="1050" dirty="0" smtClean="0"/>
                    </a:p>
                    <a:p>
                      <a:pPr algn="ctr"/>
                      <a:r>
                        <a:rPr lang="en-GB" sz="1050" dirty="0" smtClean="0">
                          <a:solidFill>
                            <a:schemeClr val="tx1"/>
                          </a:solidFill>
                        </a:rPr>
                        <a:t>Un-weighted</a:t>
                      </a:r>
                      <a:r>
                        <a:rPr lang="en-GB" sz="1050" dirty="0" smtClean="0"/>
                        <a:t> Assessment of new cars                                           and their abilities to meet the needs</a:t>
                      </a:r>
                      <a:endParaRPr lang="en-GB" sz="1050" dirty="0"/>
                    </a:p>
                  </a:txBody>
                  <a:tcPr marT="45721" marB="45721"/>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443832">
                <a:tc>
                  <a:txBody>
                    <a:bodyPr/>
                    <a:lstStyle/>
                    <a:p>
                      <a:pPr algn="ctr"/>
                      <a:endParaRPr lang="en-GB" sz="1050" dirty="0"/>
                    </a:p>
                  </a:txBody>
                  <a:tcPr marT="45721" marB="45721"/>
                </a:tc>
                <a:tc>
                  <a:txBody>
                    <a:bodyPr/>
                    <a:lstStyle/>
                    <a:p>
                      <a:pPr algn="ctr"/>
                      <a:endParaRPr lang="en-GB" sz="1050" dirty="0" smtClean="0"/>
                    </a:p>
                    <a:p>
                      <a:pPr algn="ctr"/>
                      <a:r>
                        <a:rPr lang="en-GB" sz="1050" dirty="0" smtClean="0"/>
                        <a:t>Cost</a:t>
                      </a:r>
                      <a:endParaRPr lang="en-GB" sz="1050" dirty="0"/>
                    </a:p>
                  </a:txBody>
                  <a:tcPr marT="45721" marB="45721"/>
                </a:tc>
                <a:tc>
                  <a:txBody>
                    <a:bodyPr/>
                    <a:lstStyle/>
                    <a:p>
                      <a:pPr algn="ctr"/>
                      <a:r>
                        <a:rPr lang="en-GB" sz="1050" dirty="0" smtClean="0"/>
                        <a:t>Surf</a:t>
                      </a:r>
                    </a:p>
                    <a:p>
                      <a:pPr algn="ctr"/>
                      <a:r>
                        <a:rPr lang="en-GB" sz="1050" dirty="0" smtClean="0"/>
                        <a:t>Board</a:t>
                      </a:r>
                      <a:endParaRPr lang="en-GB" sz="1050" dirty="0"/>
                    </a:p>
                  </a:txBody>
                  <a:tcPr marT="45721" marB="45721"/>
                </a:tc>
                <a:tc>
                  <a:txBody>
                    <a:bodyPr/>
                    <a:lstStyle/>
                    <a:p>
                      <a:pPr algn="ctr"/>
                      <a:endParaRPr lang="en-GB" sz="1050" dirty="0" smtClean="0"/>
                    </a:p>
                    <a:p>
                      <a:pPr algn="ctr"/>
                      <a:r>
                        <a:rPr lang="en-GB" sz="1050" dirty="0" smtClean="0"/>
                        <a:t>Storage</a:t>
                      </a:r>
                      <a:endParaRPr lang="en-GB" sz="1050" dirty="0"/>
                    </a:p>
                  </a:txBody>
                  <a:tcPr marT="45721" marB="45721"/>
                </a:tc>
                <a:tc>
                  <a:txBody>
                    <a:bodyPr/>
                    <a:lstStyle/>
                    <a:p>
                      <a:pPr algn="ctr"/>
                      <a:endParaRPr lang="en-GB" sz="1050" dirty="0" smtClean="0"/>
                    </a:p>
                    <a:p>
                      <a:pPr algn="ctr"/>
                      <a:r>
                        <a:rPr lang="en-GB" sz="1050" dirty="0" smtClean="0"/>
                        <a:t>Comfort</a:t>
                      </a:r>
                      <a:endParaRPr lang="en-GB" sz="1050" dirty="0"/>
                    </a:p>
                  </a:txBody>
                  <a:tcPr marT="45721" marB="45721"/>
                </a:tc>
                <a:tc>
                  <a:txBody>
                    <a:bodyPr/>
                    <a:lstStyle/>
                    <a:p>
                      <a:pPr algn="ctr"/>
                      <a:endParaRPr lang="en-GB" sz="1050" dirty="0" smtClean="0"/>
                    </a:p>
                    <a:p>
                      <a:pPr algn="ctr"/>
                      <a:r>
                        <a:rPr lang="en-GB" sz="1050" dirty="0" smtClean="0"/>
                        <a:t>Fun</a:t>
                      </a:r>
                      <a:endParaRPr lang="en-GB" sz="1050" dirty="0"/>
                    </a:p>
                  </a:txBody>
                  <a:tcPr marT="45721" marB="45721"/>
                </a:tc>
                <a:extLst>
                  <a:ext uri="{0D108BD9-81ED-4DB2-BD59-A6C34878D82A}">
                    <a16:rowId xmlns:a16="http://schemas.microsoft.com/office/drawing/2014/main" val="10001"/>
                  </a:ext>
                </a:extLst>
              </a:tr>
              <a:tr h="60900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50" dirty="0" smtClean="0"/>
                        <a:t>Sports car</a:t>
                      </a:r>
                    </a:p>
                    <a:p>
                      <a:pPr algn="ctr"/>
                      <a:endParaRPr lang="en-GB" sz="1050" dirty="0"/>
                    </a:p>
                  </a:txBody>
                  <a:tcPr marT="45721" marB="45721"/>
                </a:tc>
                <a:tc>
                  <a:txBody>
                    <a:bodyPr/>
                    <a:lstStyle/>
                    <a:p>
                      <a:pPr algn="ctr"/>
                      <a:endParaRPr lang="en-GB" sz="1050" dirty="0" smtClean="0"/>
                    </a:p>
                    <a:p>
                      <a:pPr algn="ctr"/>
                      <a:r>
                        <a:rPr lang="en-GB" sz="1050" dirty="0" smtClean="0"/>
                        <a:t>1</a:t>
                      </a:r>
                      <a:endParaRPr lang="en-GB" sz="1050" dirty="0"/>
                    </a:p>
                  </a:txBody>
                  <a:tcPr marT="45721" marB="45721"/>
                </a:tc>
                <a:tc>
                  <a:txBody>
                    <a:bodyPr/>
                    <a:lstStyle/>
                    <a:p>
                      <a:pPr algn="ctr"/>
                      <a:endParaRPr lang="en-GB" sz="1050" dirty="0" smtClean="0"/>
                    </a:p>
                    <a:p>
                      <a:pPr algn="ctr"/>
                      <a:r>
                        <a:rPr lang="en-GB" sz="1050" dirty="0" smtClean="0"/>
                        <a:t>0</a:t>
                      </a:r>
                      <a:endParaRPr lang="en-GB" sz="1050" dirty="0"/>
                    </a:p>
                  </a:txBody>
                  <a:tcPr marT="45721" marB="45721"/>
                </a:tc>
                <a:tc>
                  <a:txBody>
                    <a:bodyPr/>
                    <a:lstStyle/>
                    <a:p>
                      <a:pPr algn="ctr"/>
                      <a:endParaRPr lang="en-GB" sz="1050" dirty="0" smtClean="0"/>
                    </a:p>
                    <a:p>
                      <a:pPr algn="ctr"/>
                      <a:r>
                        <a:rPr lang="en-GB" sz="1050" dirty="0" smtClean="0"/>
                        <a:t>0</a:t>
                      </a:r>
                      <a:endParaRPr lang="en-GB" sz="1050" dirty="0"/>
                    </a:p>
                  </a:txBody>
                  <a:tcPr marT="45721" marB="45721"/>
                </a:tc>
                <a:tc>
                  <a:txBody>
                    <a:bodyPr/>
                    <a:lstStyle/>
                    <a:p>
                      <a:pPr algn="ctr"/>
                      <a:endParaRPr lang="en-GB" sz="1050" dirty="0" smtClean="0"/>
                    </a:p>
                    <a:p>
                      <a:pPr algn="ctr"/>
                      <a:r>
                        <a:rPr lang="en-GB" sz="1050" dirty="0" smtClean="0"/>
                        <a:t>1</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extLst>
                  <a:ext uri="{0D108BD9-81ED-4DB2-BD59-A6C34878D82A}">
                    <a16:rowId xmlns:a16="http://schemas.microsoft.com/office/drawing/2014/main" val="10002"/>
                  </a:ext>
                </a:extLst>
              </a:tr>
              <a:tr h="60897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50" dirty="0" smtClean="0"/>
                        <a:t>SUV/4x4</a:t>
                      </a:r>
                    </a:p>
                    <a:p>
                      <a:pPr algn="ctr"/>
                      <a:endParaRPr lang="en-GB" sz="1050" dirty="0"/>
                    </a:p>
                  </a:txBody>
                  <a:tcPr marT="45721" marB="45721"/>
                </a:tc>
                <a:tc>
                  <a:txBody>
                    <a:bodyPr/>
                    <a:lstStyle/>
                    <a:p>
                      <a:pPr algn="ctr"/>
                      <a:endParaRPr lang="en-GB" sz="1050" dirty="0" smtClean="0"/>
                    </a:p>
                    <a:p>
                      <a:pPr algn="ctr"/>
                      <a:r>
                        <a:rPr lang="en-GB" sz="1050" dirty="0" smtClean="0"/>
                        <a:t>0</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tc>
                  <a:txBody>
                    <a:bodyPr/>
                    <a:lstStyle/>
                    <a:p>
                      <a:pPr algn="ctr"/>
                      <a:endParaRPr lang="en-GB" sz="1050" dirty="0" smtClean="0"/>
                    </a:p>
                    <a:p>
                      <a:pPr algn="ctr"/>
                      <a:r>
                        <a:rPr lang="en-GB" sz="1050" dirty="0" smtClean="0"/>
                        <a:t>2</a:t>
                      </a:r>
                      <a:endParaRPr lang="en-GB" sz="1050" dirty="0"/>
                    </a:p>
                  </a:txBody>
                  <a:tcPr marT="45721" marB="45721"/>
                </a:tc>
                <a:tc>
                  <a:txBody>
                    <a:bodyPr/>
                    <a:lstStyle/>
                    <a:p>
                      <a:pPr algn="ctr"/>
                      <a:endParaRPr lang="en-GB" sz="1050" dirty="0" smtClean="0"/>
                    </a:p>
                    <a:p>
                      <a:pPr algn="ctr"/>
                      <a:r>
                        <a:rPr lang="en-GB" sz="1050" dirty="0" smtClean="0"/>
                        <a:t>2</a:t>
                      </a:r>
                      <a:endParaRPr lang="en-GB" sz="1050" dirty="0"/>
                    </a:p>
                  </a:txBody>
                  <a:tcPr marT="45721" marB="45721"/>
                </a:tc>
                <a:tc>
                  <a:txBody>
                    <a:bodyPr/>
                    <a:lstStyle/>
                    <a:p>
                      <a:pPr algn="ctr"/>
                      <a:endParaRPr lang="en-GB" sz="1050" dirty="0" smtClean="0"/>
                    </a:p>
                    <a:p>
                      <a:pPr algn="ctr"/>
                      <a:r>
                        <a:rPr lang="en-GB" sz="1050" dirty="0" smtClean="0"/>
                        <a:t>1</a:t>
                      </a:r>
                      <a:endParaRPr lang="en-GB" sz="1050" dirty="0"/>
                    </a:p>
                  </a:txBody>
                  <a:tcPr marT="45721" marB="45721"/>
                </a:tc>
                <a:extLst>
                  <a:ext uri="{0D108BD9-81ED-4DB2-BD59-A6C34878D82A}">
                    <a16:rowId xmlns:a16="http://schemas.microsoft.com/office/drawing/2014/main" val="10003"/>
                  </a:ext>
                </a:extLst>
              </a:tr>
              <a:tr h="60900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50" dirty="0" smtClean="0"/>
                        <a:t>Family car</a:t>
                      </a:r>
                    </a:p>
                    <a:p>
                      <a:pPr algn="ctr"/>
                      <a:endParaRPr lang="en-GB" sz="1050" dirty="0"/>
                    </a:p>
                  </a:txBody>
                  <a:tcPr marT="45721" marB="45721"/>
                </a:tc>
                <a:tc>
                  <a:txBody>
                    <a:bodyPr/>
                    <a:lstStyle/>
                    <a:p>
                      <a:pPr algn="ctr"/>
                      <a:endParaRPr lang="en-GB" sz="1050" dirty="0" smtClean="0"/>
                    </a:p>
                    <a:p>
                      <a:pPr algn="ctr"/>
                      <a:r>
                        <a:rPr lang="en-GB" sz="1050" dirty="0" smtClean="0"/>
                        <a:t>2</a:t>
                      </a:r>
                      <a:endParaRPr lang="en-GB" sz="1050" dirty="0"/>
                    </a:p>
                  </a:txBody>
                  <a:tcPr marT="45721" marB="45721"/>
                </a:tc>
                <a:tc>
                  <a:txBody>
                    <a:bodyPr/>
                    <a:lstStyle/>
                    <a:p>
                      <a:pPr algn="ctr"/>
                      <a:endParaRPr lang="en-GB" sz="1050" dirty="0" smtClean="0"/>
                    </a:p>
                    <a:p>
                      <a:pPr algn="ctr"/>
                      <a:r>
                        <a:rPr lang="en-GB" sz="1050" dirty="0" smtClean="0"/>
                        <a:t>2</a:t>
                      </a:r>
                      <a:endParaRPr lang="en-GB" sz="1050" dirty="0"/>
                    </a:p>
                  </a:txBody>
                  <a:tcPr marT="45721" marB="45721"/>
                </a:tc>
                <a:tc>
                  <a:txBody>
                    <a:bodyPr/>
                    <a:lstStyle/>
                    <a:p>
                      <a:pPr algn="ctr"/>
                      <a:endParaRPr lang="en-GB" sz="1050" dirty="0" smtClean="0"/>
                    </a:p>
                    <a:p>
                      <a:pPr algn="ctr"/>
                      <a:r>
                        <a:rPr lang="en-GB" sz="1050" dirty="0" smtClean="0"/>
                        <a:t>1</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tc>
                  <a:txBody>
                    <a:bodyPr/>
                    <a:lstStyle/>
                    <a:p>
                      <a:pPr algn="ctr"/>
                      <a:endParaRPr lang="en-GB" sz="1050" dirty="0" smtClean="0"/>
                    </a:p>
                    <a:p>
                      <a:pPr algn="ctr"/>
                      <a:r>
                        <a:rPr lang="en-GB" sz="1050" dirty="0" smtClean="0"/>
                        <a:t>0</a:t>
                      </a:r>
                      <a:endParaRPr lang="en-GB" sz="1050" dirty="0"/>
                    </a:p>
                  </a:txBody>
                  <a:tcPr marT="45721" marB="45721"/>
                </a:tc>
                <a:extLst>
                  <a:ext uri="{0D108BD9-81ED-4DB2-BD59-A6C34878D82A}">
                    <a16:rowId xmlns:a16="http://schemas.microsoft.com/office/drawing/2014/main" val="10004"/>
                  </a:ext>
                </a:extLst>
              </a:tr>
              <a:tr h="60900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050" dirty="0" smtClean="0"/>
                        <a:t>Station</a:t>
                      </a:r>
                      <a:r>
                        <a:rPr lang="en-GB" sz="1050" baseline="0" dirty="0" smtClean="0"/>
                        <a:t> wagon</a:t>
                      </a:r>
                      <a:endParaRPr lang="en-GB" sz="1050" dirty="0" smtClean="0"/>
                    </a:p>
                    <a:p>
                      <a:pPr algn="ctr"/>
                      <a:endParaRPr lang="en-GB" sz="1050" dirty="0"/>
                    </a:p>
                  </a:txBody>
                  <a:tcPr marT="45721" marB="45721"/>
                </a:tc>
                <a:tc>
                  <a:txBody>
                    <a:bodyPr/>
                    <a:lstStyle/>
                    <a:p>
                      <a:pPr algn="ctr"/>
                      <a:endParaRPr lang="en-GB" sz="1050" dirty="0" smtClean="0"/>
                    </a:p>
                    <a:p>
                      <a:pPr algn="ctr"/>
                      <a:r>
                        <a:rPr lang="en-GB" sz="1050" dirty="0" smtClean="0"/>
                        <a:t>2</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tc>
                  <a:txBody>
                    <a:bodyPr/>
                    <a:lstStyle/>
                    <a:p>
                      <a:pPr algn="ctr"/>
                      <a:endParaRPr lang="en-GB" sz="1050" dirty="0" smtClean="0"/>
                    </a:p>
                    <a:p>
                      <a:pPr algn="ctr"/>
                      <a:r>
                        <a:rPr lang="en-GB" sz="1050" dirty="0" smtClean="0"/>
                        <a:t>3</a:t>
                      </a:r>
                      <a:endParaRPr lang="en-GB" sz="1050" dirty="0"/>
                    </a:p>
                  </a:txBody>
                  <a:tcPr marT="45721" marB="45721"/>
                </a:tc>
                <a:tc>
                  <a:txBody>
                    <a:bodyPr/>
                    <a:lstStyle/>
                    <a:p>
                      <a:pPr algn="ctr"/>
                      <a:endParaRPr lang="en-GB" sz="1050" dirty="0" smtClean="0"/>
                    </a:p>
                    <a:p>
                      <a:pPr algn="ctr"/>
                      <a:r>
                        <a:rPr lang="en-GB" sz="1050" dirty="0" smtClean="0"/>
                        <a:t>0</a:t>
                      </a:r>
                      <a:endParaRPr lang="en-GB" sz="1050" dirty="0"/>
                    </a:p>
                  </a:txBody>
                  <a:tcPr marT="45721" marB="45721"/>
                </a:tc>
                <a:extLst>
                  <a:ext uri="{0D108BD9-81ED-4DB2-BD59-A6C34878D82A}">
                    <a16:rowId xmlns:a16="http://schemas.microsoft.com/office/drawing/2014/main" val="10005"/>
                  </a:ext>
                </a:extLst>
              </a:tr>
              <a:tr h="443832">
                <a:tc>
                  <a:txBody>
                    <a:bodyPr/>
                    <a:lstStyle/>
                    <a:p>
                      <a:pPr algn="ctr"/>
                      <a:endParaRPr lang="en-GB" sz="1050"/>
                    </a:p>
                  </a:txBody>
                  <a:tcPr marT="45721" marB="45721"/>
                </a:tc>
                <a:tc>
                  <a:txBody>
                    <a:bodyPr/>
                    <a:lstStyle/>
                    <a:p>
                      <a:pPr algn="ctr"/>
                      <a:endParaRPr lang="en-GB" sz="1050"/>
                    </a:p>
                  </a:txBody>
                  <a:tcPr marT="45721" marB="45721"/>
                </a:tc>
                <a:tc>
                  <a:txBody>
                    <a:bodyPr/>
                    <a:lstStyle/>
                    <a:p>
                      <a:pPr algn="ctr"/>
                      <a:endParaRPr lang="en-GB" sz="1050"/>
                    </a:p>
                  </a:txBody>
                  <a:tcPr marT="45721" marB="45721"/>
                </a:tc>
                <a:tc>
                  <a:txBody>
                    <a:bodyPr/>
                    <a:lstStyle/>
                    <a:p>
                      <a:pPr algn="ctr"/>
                      <a:endParaRPr lang="en-GB" sz="1050"/>
                    </a:p>
                  </a:txBody>
                  <a:tcPr marT="45721" marB="45721"/>
                </a:tc>
                <a:tc>
                  <a:txBody>
                    <a:bodyPr/>
                    <a:lstStyle/>
                    <a:p>
                      <a:pPr algn="ctr"/>
                      <a:endParaRPr lang="en-GB" sz="1050"/>
                    </a:p>
                  </a:txBody>
                  <a:tcPr marT="45721" marB="45721"/>
                </a:tc>
                <a:tc>
                  <a:txBody>
                    <a:bodyPr/>
                    <a:lstStyle/>
                    <a:p>
                      <a:pPr algn="ctr"/>
                      <a:endParaRPr lang="en-GB" sz="1050" dirty="0"/>
                    </a:p>
                  </a:txBody>
                  <a:tcPr marT="45721" marB="45721"/>
                </a:tc>
                <a:extLst>
                  <a:ext uri="{0D108BD9-81ED-4DB2-BD59-A6C34878D82A}">
                    <a16:rowId xmlns:a16="http://schemas.microsoft.com/office/drawing/2014/main" val="10006"/>
                  </a:ext>
                </a:extLst>
              </a:tr>
              <a:tr h="443832">
                <a:tc>
                  <a:txBody>
                    <a:bodyPr/>
                    <a:lstStyle/>
                    <a:p>
                      <a:endParaRPr lang="en-GB" sz="1050" dirty="0"/>
                    </a:p>
                  </a:txBody>
                  <a:tcPr marT="45721" marB="45721"/>
                </a:tc>
                <a:tc>
                  <a:txBody>
                    <a:bodyPr/>
                    <a:lstStyle/>
                    <a:p>
                      <a:endParaRPr lang="en-GB" sz="1050"/>
                    </a:p>
                  </a:txBody>
                  <a:tcPr marT="45721" marB="45721"/>
                </a:tc>
                <a:tc>
                  <a:txBody>
                    <a:bodyPr/>
                    <a:lstStyle/>
                    <a:p>
                      <a:endParaRPr lang="en-GB" sz="1050" dirty="0"/>
                    </a:p>
                  </a:txBody>
                  <a:tcPr marT="45721" marB="45721"/>
                </a:tc>
                <a:tc>
                  <a:txBody>
                    <a:bodyPr/>
                    <a:lstStyle/>
                    <a:p>
                      <a:endParaRPr lang="en-GB" sz="1050" dirty="0"/>
                    </a:p>
                  </a:txBody>
                  <a:tcPr marT="45721" marB="45721"/>
                </a:tc>
                <a:tc>
                  <a:txBody>
                    <a:bodyPr/>
                    <a:lstStyle/>
                    <a:p>
                      <a:endParaRPr lang="en-GB" sz="1050" dirty="0"/>
                    </a:p>
                  </a:txBody>
                  <a:tcPr marT="45721" marB="45721"/>
                </a:tc>
                <a:tc>
                  <a:txBody>
                    <a:bodyPr/>
                    <a:lstStyle/>
                    <a:p>
                      <a:endParaRPr lang="en-GB" sz="1050" dirty="0"/>
                    </a:p>
                  </a:txBody>
                  <a:tcPr marT="45721" marB="45721"/>
                </a:tc>
                <a:extLst>
                  <a:ext uri="{0D108BD9-81ED-4DB2-BD59-A6C34878D82A}">
                    <a16:rowId xmlns:a16="http://schemas.microsoft.com/office/drawing/2014/main" val="10007"/>
                  </a:ext>
                </a:extLst>
              </a:tr>
            </a:tbl>
          </a:graphicData>
        </a:graphic>
      </p:graphicFrame>
      <p:sp>
        <p:nvSpPr>
          <p:cNvPr id="34880" name="Slide Number Placeholder 3"/>
          <p:cNvSpPr>
            <a:spLocks noGrp="1"/>
          </p:cNvSpPr>
          <p:nvPr>
            <p:ph type="sldNum" sz="quarter" idx="12"/>
          </p:nvPr>
        </p:nvSpPr>
        <p:spPr bwMode="auto">
          <a:noFill/>
          <a:ln>
            <a:miter lim="800000"/>
            <a:headEnd/>
            <a:tailEnd/>
          </a:ln>
        </p:spPr>
        <p:txBody>
          <a:bodyPr/>
          <a:lstStyle/>
          <a:p>
            <a:fld id="{E147E681-50AC-4150-BA56-19581BCF07E5}" type="slidenum">
              <a:rPr lang="en-GB" altLang="en-US"/>
              <a:pPr/>
              <a:t>10</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Weighted Example</a:t>
            </a:r>
          </a:p>
        </p:txBody>
      </p:sp>
      <p:pic>
        <p:nvPicPr>
          <p:cNvPr id="36867"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graphicFrame>
        <p:nvGraphicFramePr>
          <p:cNvPr id="2" name="Table 1"/>
          <p:cNvGraphicFramePr>
            <a:graphicFrameLocks noGrp="1"/>
          </p:cNvGraphicFramePr>
          <p:nvPr>
            <p:extLst>
              <p:ext uri="{D42A27DB-BD31-4B8C-83A1-F6EECF244321}">
                <p14:modId xmlns:p14="http://schemas.microsoft.com/office/powerpoint/2010/main" val="1603901146"/>
              </p:ext>
            </p:extLst>
          </p:nvPr>
        </p:nvGraphicFramePr>
        <p:xfrm>
          <a:off x="1691680" y="1313241"/>
          <a:ext cx="5580114" cy="3917602"/>
        </p:xfrm>
        <a:graphic>
          <a:graphicData uri="http://schemas.openxmlformats.org/drawingml/2006/table">
            <a:tbl>
              <a:tblPr firstRow="1" bandRow="1">
                <a:tableStyleId>{5C22544A-7EE6-4342-B048-85BDC9FD1C3A}</a:tableStyleId>
              </a:tblPr>
              <a:tblGrid>
                <a:gridCol w="930019">
                  <a:extLst>
                    <a:ext uri="{9D8B030D-6E8A-4147-A177-3AD203B41FA5}">
                      <a16:colId xmlns:a16="http://schemas.microsoft.com/office/drawing/2014/main" val="20000"/>
                    </a:ext>
                  </a:extLst>
                </a:gridCol>
                <a:gridCol w="930019">
                  <a:extLst>
                    <a:ext uri="{9D8B030D-6E8A-4147-A177-3AD203B41FA5}">
                      <a16:colId xmlns:a16="http://schemas.microsoft.com/office/drawing/2014/main" val="20001"/>
                    </a:ext>
                  </a:extLst>
                </a:gridCol>
                <a:gridCol w="930019">
                  <a:extLst>
                    <a:ext uri="{9D8B030D-6E8A-4147-A177-3AD203B41FA5}">
                      <a16:colId xmlns:a16="http://schemas.microsoft.com/office/drawing/2014/main" val="20002"/>
                    </a:ext>
                  </a:extLst>
                </a:gridCol>
                <a:gridCol w="930019">
                  <a:extLst>
                    <a:ext uri="{9D8B030D-6E8A-4147-A177-3AD203B41FA5}">
                      <a16:colId xmlns:a16="http://schemas.microsoft.com/office/drawing/2014/main" val="20003"/>
                    </a:ext>
                  </a:extLst>
                </a:gridCol>
                <a:gridCol w="930019">
                  <a:extLst>
                    <a:ext uri="{9D8B030D-6E8A-4147-A177-3AD203B41FA5}">
                      <a16:colId xmlns:a16="http://schemas.microsoft.com/office/drawing/2014/main" val="20004"/>
                    </a:ext>
                  </a:extLst>
                </a:gridCol>
                <a:gridCol w="930019">
                  <a:extLst>
                    <a:ext uri="{9D8B030D-6E8A-4147-A177-3AD203B41FA5}">
                      <a16:colId xmlns:a16="http://schemas.microsoft.com/office/drawing/2014/main" val="20005"/>
                    </a:ext>
                  </a:extLst>
                </a:gridCol>
              </a:tblGrid>
              <a:tr h="679006">
                <a:tc gridSpan="6">
                  <a:txBody>
                    <a:bodyPr/>
                    <a:lstStyle/>
                    <a:p>
                      <a:pPr algn="ctr"/>
                      <a:endParaRPr lang="en-GB" sz="800" dirty="0" smtClean="0"/>
                    </a:p>
                    <a:p>
                      <a:pPr algn="ctr"/>
                      <a:r>
                        <a:rPr lang="en-GB" sz="800" dirty="0" smtClean="0">
                          <a:solidFill>
                            <a:schemeClr val="tx1"/>
                          </a:solidFill>
                        </a:rPr>
                        <a:t>Weighted</a:t>
                      </a:r>
                      <a:r>
                        <a:rPr lang="en-GB" sz="800" dirty="0" smtClean="0"/>
                        <a:t> Assessment of new cars and                                        their abilities to meet the needs</a:t>
                      </a:r>
                      <a:endParaRPr lang="en-GB" sz="800" dirty="0"/>
                    </a:p>
                  </a:txBody>
                  <a:tcPr marT="45712" marB="45712"/>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495164">
                <a:tc>
                  <a:txBody>
                    <a:bodyPr/>
                    <a:lstStyle/>
                    <a:p>
                      <a:pPr algn="ctr"/>
                      <a:endParaRPr lang="en-GB" sz="800" dirty="0"/>
                    </a:p>
                  </a:txBody>
                  <a:tcPr marT="45712" marB="45712"/>
                </a:tc>
                <a:tc>
                  <a:txBody>
                    <a:bodyPr/>
                    <a:lstStyle/>
                    <a:p>
                      <a:pPr algn="ctr"/>
                      <a:endParaRPr lang="en-GB" sz="800" dirty="0" smtClean="0"/>
                    </a:p>
                    <a:p>
                      <a:pPr algn="ctr"/>
                      <a:r>
                        <a:rPr lang="en-GB" sz="800" dirty="0" smtClean="0"/>
                        <a:t>Cost</a:t>
                      </a:r>
                      <a:endParaRPr lang="en-GB" sz="800" dirty="0"/>
                    </a:p>
                  </a:txBody>
                  <a:tcPr marT="45712" marB="45712"/>
                </a:tc>
                <a:tc>
                  <a:txBody>
                    <a:bodyPr/>
                    <a:lstStyle/>
                    <a:p>
                      <a:pPr algn="ctr"/>
                      <a:r>
                        <a:rPr lang="en-GB" sz="800" dirty="0" smtClean="0"/>
                        <a:t>Surf</a:t>
                      </a:r>
                    </a:p>
                    <a:p>
                      <a:pPr algn="ctr"/>
                      <a:r>
                        <a:rPr lang="en-GB" sz="800" dirty="0" smtClean="0"/>
                        <a:t>Board</a:t>
                      </a:r>
                      <a:endParaRPr lang="en-GB" sz="800" dirty="0"/>
                    </a:p>
                  </a:txBody>
                  <a:tcPr marT="45712" marB="45712"/>
                </a:tc>
                <a:tc>
                  <a:txBody>
                    <a:bodyPr/>
                    <a:lstStyle/>
                    <a:p>
                      <a:pPr algn="ctr"/>
                      <a:endParaRPr lang="en-GB" sz="800" dirty="0" smtClean="0"/>
                    </a:p>
                    <a:p>
                      <a:pPr algn="ctr"/>
                      <a:r>
                        <a:rPr lang="en-GB" sz="800" dirty="0" smtClean="0"/>
                        <a:t>Storage</a:t>
                      </a:r>
                      <a:endParaRPr lang="en-GB" sz="800" dirty="0"/>
                    </a:p>
                  </a:txBody>
                  <a:tcPr marT="45712" marB="45712"/>
                </a:tc>
                <a:tc>
                  <a:txBody>
                    <a:bodyPr/>
                    <a:lstStyle/>
                    <a:p>
                      <a:pPr algn="ctr"/>
                      <a:endParaRPr lang="en-GB" sz="800" dirty="0" smtClean="0"/>
                    </a:p>
                    <a:p>
                      <a:pPr algn="ctr"/>
                      <a:r>
                        <a:rPr lang="en-GB" sz="800" dirty="0" smtClean="0"/>
                        <a:t>Comfort</a:t>
                      </a:r>
                      <a:endParaRPr lang="en-GB" sz="800" dirty="0"/>
                    </a:p>
                  </a:txBody>
                  <a:tcPr marT="45712" marB="45712"/>
                </a:tc>
                <a:tc>
                  <a:txBody>
                    <a:bodyPr/>
                    <a:lstStyle/>
                    <a:p>
                      <a:pPr algn="ctr"/>
                      <a:endParaRPr lang="en-GB" sz="800" dirty="0" smtClean="0"/>
                    </a:p>
                    <a:p>
                      <a:pPr algn="ctr"/>
                      <a:r>
                        <a:rPr lang="en-GB" sz="800" dirty="0" smtClean="0"/>
                        <a:t>Fun</a:t>
                      </a:r>
                      <a:endParaRPr lang="en-GB" sz="800" dirty="0"/>
                    </a:p>
                  </a:txBody>
                  <a:tcPr marT="45712" marB="45712"/>
                </a:tc>
                <a:extLst>
                  <a:ext uri="{0D108BD9-81ED-4DB2-BD59-A6C34878D82A}">
                    <a16:rowId xmlns:a16="http://schemas.microsoft.com/office/drawing/2014/main" val="10001"/>
                  </a:ext>
                </a:extLst>
              </a:tr>
              <a:tr h="89025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800" b="1" dirty="0" smtClean="0"/>
                    </a:p>
                    <a:p>
                      <a:pPr marL="0" marR="0" indent="0" algn="ctr" defTabSz="914400" rtl="0" eaLnBrk="1" fontAlgn="auto" latinLnBrk="0" hangingPunct="1">
                        <a:lnSpc>
                          <a:spcPct val="100000"/>
                        </a:lnSpc>
                        <a:spcBef>
                          <a:spcPts val="0"/>
                        </a:spcBef>
                        <a:spcAft>
                          <a:spcPts val="0"/>
                        </a:spcAft>
                        <a:buClrTx/>
                        <a:buSzTx/>
                        <a:buFontTx/>
                        <a:buNone/>
                        <a:tabLst/>
                        <a:defRPr/>
                      </a:pPr>
                      <a:r>
                        <a:rPr lang="en-GB" sz="800" b="1" dirty="0" smtClean="0"/>
                        <a:t>Weights</a:t>
                      </a:r>
                    </a:p>
                    <a:p>
                      <a:pPr algn="ctr"/>
                      <a:endParaRPr lang="en-GB" sz="800" dirty="0"/>
                    </a:p>
                  </a:txBody>
                  <a:tcPr marT="45712" marB="45712">
                    <a:solidFill>
                      <a:schemeClr val="bg1">
                        <a:lumMod val="85000"/>
                      </a:schemeClr>
                    </a:solidFill>
                  </a:tcPr>
                </a:tc>
                <a:tc>
                  <a:txBody>
                    <a:bodyPr/>
                    <a:lstStyle/>
                    <a:p>
                      <a:pPr algn="ctr"/>
                      <a:endParaRPr lang="en-GB" sz="800" b="1" dirty="0" smtClean="0"/>
                    </a:p>
                    <a:p>
                      <a:pPr algn="ctr"/>
                      <a:r>
                        <a:rPr lang="en-GB" sz="800" b="1" dirty="0" smtClean="0"/>
                        <a:t>4</a:t>
                      </a:r>
                      <a:endParaRPr lang="en-GB" sz="800" b="1" dirty="0"/>
                    </a:p>
                  </a:txBody>
                  <a:tcPr marT="45712" marB="45712">
                    <a:solidFill>
                      <a:schemeClr val="bg1">
                        <a:lumMod val="85000"/>
                      </a:schemeClr>
                    </a:solidFill>
                  </a:tcPr>
                </a:tc>
                <a:tc>
                  <a:txBody>
                    <a:bodyPr/>
                    <a:lstStyle/>
                    <a:p>
                      <a:pPr algn="ctr"/>
                      <a:endParaRPr lang="en-GB" sz="800" b="1" dirty="0" smtClean="0"/>
                    </a:p>
                    <a:p>
                      <a:pPr algn="ctr"/>
                      <a:r>
                        <a:rPr lang="en-GB" sz="800" b="1" dirty="0" smtClean="0"/>
                        <a:t>5</a:t>
                      </a:r>
                      <a:endParaRPr lang="en-GB" sz="800" b="1" dirty="0"/>
                    </a:p>
                  </a:txBody>
                  <a:tcPr marT="45712" marB="45712">
                    <a:solidFill>
                      <a:schemeClr val="bg1">
                        <a:lumMod val="85000"/>
                      </a:schemeClr>
                    </a:solidFill>
                  </a:tcPr>
                </a:tc>
                <a:tc>
                  <a:txBody>
                    <a:bodyPr/>
                    <a:lstStyle/>
                    <a:p>
                      <a:pPr algn="ctr"/>
                      <a:endParaRPr lang="en-GB" sz="800" b="1" dirty="0" smtClean="0"/>
                    </a:p>
                    <a:p>
                      <a:pPr algn="ctr"/>
                      <a:r>
                        <a:rPr lang="en-GB" sz="800" b="1" dirty="0" smtClean="0"/>
                        <a:t>1</a:t>
                      </a:r>
                      <a:endParaRPr lang="en-GB" sz="800" b="1" dirty="0"/>
                    </a:p>
                  </a:txBody>
                  <a:tcPr marT="45712" marB="45712">
                    <a:solidFill>
                      <a:schemeClr val="bg1">
                        <a:lumMod val="85000"/>
                      </a:schemeClr>
                    </a:solidFill>
                  </a:tcPr>
                </a:tc>
                <a:tc>
                  <a:txBody>
                    <a:bodyPr/>
                    <a:lstStyle/>
                    <a:p>
                      <a:pPr algn="ctr"/>
                      <a:endParaRPr lang="en-GB" sz="800" b="1" dirty="0" smtClean="0"/>
                    </a:p>
                    <a:p>
                      <a:pPr algn="ctr"/>
                      <a:r>
                        <a:rPr lang="en-GB" sz="800" b="1" dirty="0" smtClean="0"/>
                        <a:t>2</a:t>
                      </a:r>
                      <a:endParaRPr lang="en-GB" sz="800" b="1" dirty="0"/>
                    </a:p>
                  </a:txBody>
                  <a:tcPr marT="45712" marB="45712">
                    <a:solidFill>
                      <a:schemeClr val="bg1">
                        <a:lumMod val="85000"/>
                      </a:schemeClr>
                    </a:solidFill>
                  </a:tcPr>
                </a:tc>
                <a:tc>
                  <a:txBody>
                    <a:bodyPr/>
                    <a:lstStyle/>
                    <a:p>
                      <a:pPr algn="ctr"/>
                      <a:endParaRPr lang="en-GB" sz="800" b="1" dirty="0" smtClean="0"/>
                    </a:p>
                    <a:p>
                      <a:pPr algn="ctr"/>
                      <a:r>
                        <a:rPr lang="en-GB" sz="800" b="1" dirty="0" smtClean="0"/>
                        <a:t>3</a:t>
                      </a:r>
                      <a:endParaRPr lang="en-GB" sz="800" b="1" dirty="0"/>
                    </a:p>
                  </a:txBody>
                  <a:tcPr marT="45712" marB="45712">
                    <a:solidFill>
                      <a:schemeClr val="bg1">
                        <a:lumMod val="85000"/>
                      </a:schemeClr>
                    </a:solidFill>
                  </a:tcPr>
                </a:tc>
                <a:extLst>
                  <a:ext uri="{0D108BD9-81ED-4DB2-BD59-A6C34878D82A}">
                    <a16:rowId xmlns:a16="http://schemas.microsoft.com/office/drawing/2014/main" val="10002"/>
                  </a:ext>
                </a:extLst>
              </a:tr>
              <a:tr h="495164">
                <a:tc>
                  <a:txBody>
                    <a:bodyPr/>
                    <a:lstStyle/>
                    <a:p>
                      <a:pPr algn="ctr"/>
                      <a:r>
                        <a:rPr lang="en-GB" sz="800" dirty="0" smtClean="0"/>
                        <a:t>Sports car</a:t>
                      </a:r>
                      <a:endParaRPr lang="en-GB" sz="800" dirty="0"/>
                    </a:p>
                  </a:txBody>
                  <a:tcPr marT="45712" marB="45712"/>
                </a:tc>
                <a:tc>
                  <a:txBody>
                    <a:bodyPr/>
                    <a:lstStyle/>
                    <a:p>
                      <a:pPr algn="ctr"/>
                      <a:endParaRPr lang="en-GB" sz="800" dirty="0" smtClean="0"/>
                    </a:p>
                    <a:p>
                      <a:pPr algn="ctr"/>
                      <a:r>
                        <a:rPr lang="en-GB" sz="800" dirty="0" smtClean="0"/>
                        <a:t>4</a:t>
                      </a:r>
                    </a:p>
                  </a:txBody>
                  <a:tcPr marT="45712" marB="45712"/>
                </a:tc>
                <a:tc>
                  <a:txBody>
                    <a:bodyPr/>
                    <a:lstStyle/>
                    <a:p>
                      <a:pPr algn="ctr"/>
                      <a:endParaRPr lang="en-GB" sz="800" dirty="0" smtClean="0"/>
                    </a:p>
                    <a:p>
                      <a:pPr algn="ctr"/>
                      <a:r>
                        <a:rPr lang="en-GB" sz="800" dirty="0" smtClean="0"/>
                        <a:t>0</a:t>
                      </a:r>
                      <a:endParaRPr lang="en-GB" sz="800" dirty="0"/>
                    </a:p>
                  </a:txBody>
                  <a:tcPr marT="45712" marB="45712"/>
                </a:tc>
                <a:tc>
                  <a:txBody>
                    <a:bodyPr/>
                    <a:lstStyle/>
                    <a:p>
                      <a:pPr algn="ctr"/>
                      <a:endParaRPr lang="en-GB" sz="800" dirty="0" smtClean="0"/>
                    </a:p>
                    <a:p>
                      <a:pPr algn="ctr"/>
                      <a:r>
                        <a:rPr lang="en-GB" sz="800" dirty="0" smtClean="0"/>
                        <a:t>0</a:t>
                      </a:r>
                      <a:endParaRPr lang="en-GB" sz="800" dirty="0"/>
                    </a:p>
                  </a:txBody>
                  <a:tcPr marT="45712" marB="45712"/>
                </a:tc>
                <a:tc>
                  <a:txBody>
                    <a:bodyPr/>
                    <a:lstStyle/>
                    <a:p>
                      <a:pPr algn="ctr"/>
                      <a:endParaRPr lang="en-GB" sz="800" dirty="0" smtClean="0"/>
                    </a:p>
                    <a:p>
                      <a:pPr algn="ctr"/>
                      <a:r>
                        <a:rPr lang="en-GB" sz="800" dirty="0" smtClean="0"/>
                        <a:t>2</a:t>
                      </a:r>
                      <a:endParaRPr lang="en-GB" sz="800" dirty="0"/>
                    </a:p>
                  </a:txBody>
                  <a:tcPr marT="45712" marB="45712"/>
                </a:tc>
                <a:tc>
                  <a:txBody>
                    <a:bodyPr/>
                    <a:lstStyle/>
                    <a:p>
                      <a:pPr algn="ctr"/>
                      <a:endParaRPr lang="en-GB" sz="800" dirty="0" smtClean="0"/>
                    </a:p>
                    <a:p>
                      <a:pPr algn="ctr"/>
                      <a:r>
                        <a:rPr lang="en-GB" sz="800" dirty="0" smtClean="0"/>
                        <a:t>9</a:t>
                      </a:r>
                      <a:endParaRPr lang="en-GB" sz="800" dirty="0"/>
                    </a:p>
                  </a:txBody>
                  <a:tcPr marT="45712" marB="45712"/>
                </a:tc>
                <a:extLst>
                  <a:ext uri="{0D108BD9-81ED-4DB2-BD59-A6C34878D82A}">
                    <a16:rowId xmlns:a16="http://schemas.microsoft.com/office/drawing/2014/main" val="10003"/>
                  </a:ext>
                </a:extLst>
              </a:tr>
              <a:tr h="67900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800" dirty="0" smtClean="0"/>
                        <a:t>SUV/4x4</a:t>
                      </a:r>
                    </a:p>
                    <a:p>
                      <a:pPr algn="ctr"/>
                      <a:endParaRPr lang="en-GB" sz="800" dirty="0"/>
                    </a:p>
                  </a:txBody>
                  <a:tcPr marT="45712" marB="45712"/>
                </a:tc>
                <a:tc>
                  <a:txBody>
                    <a:bodyPr/>
                    <a:lstStyle/>
                    <a:p>
                      <a:pPr algn="ctr"/>
                      <a:endParaRPr lang="en-GB" sz="800" dirty="0" smtClean="0"/>
                    </a:p>
                    <a:p>
                      <a:pPr algn="ctr"/>
                      <a:r>
                        <a:rPr lang="en-GB" sz="800" dirty="0" smtClean="0"/>
                        <a:t>0</a:t>
                      </a:r>
                    </a:p>
                    <a:p>
                      <a:pPr algn="ctr"/>
                      <a:endParaRPr lang="en-GB" sz="800" dirty="0" smtClean="0"/>
                    </a:p>
                  </a:txBody>
                  <a:tcPr marT="45712" marB="45712"/>
                </a:tc>
                <a:tc>
                  <a:txBody>
                    <a:bodyPr/>
                    <a:lstStyle/>
                    <a:p>
                      <a:pPr algn="ctr"/>
                      <a:endParaRPr lang="en-GB" sz="800" dirty="0" smtClean="0"/>
                    </a:p>
                    <a:p>
                      <a:pPr algn="ctr"/>
                      <a:r>
                        <a:rPr lang="en-GB" sz="800" dirty="0" smtClean="0"/>
                        <a:t>15</a:t>
                      </a:r>
                      <a:endParaRPr lang="en-GB" sz="800" dirty="0"/>
                    </a:p>
                  </a:txBody>
                  <a:tcPr marT="45712" marB="45712"/>
                </a:tc>
                <a:tc>
                  <a:txBody>
                    <a:bodyPr/>
                    <a:lstStyle/>
                    <a:p>
                      <a:pPr algn="ctr"/>
                      <a:endParaRPr lang="en-GB" sz="800" dirty="0" smtClean="0"/>
                    </a:p>
                    <a:p>
                      <a:pPr algn="ctr"/>
                      <a:r>
                        <a:rPr lang="en-GB" sz="800" dirty="0" smtClean="0"/>
                        <a:t>2</a:t>
                      </a:r>
                      <a:endParaRPr lang="en-GB" sz="800" dirty="0"/>
                    </a:p>
                  </a:txBody>
                  <a:tcPr marT="45712" marB="45712"/>
                </a:tc>
                <a:tc>
                  <a:txBody>
                    <a:bodyPr/>
                    <a:lstStyle/>
                    <a:p>
                      <a:pPr algn="ctr"/>
                      <a:endParaRPr lang="en-GB" sz="800" dirty="0" smtClean="0"/>
                    </a:p>
                    <a:p>
                      <a:pPr algn="ctr"/>
                      <a:r>
                        <a:rPr lang="en-GB" sz="800" dirty="0" smtClean="0"/>
                        <a:t>4</a:t>
                      </a:r>
                      <a:endParaRPr lang="en-GB" sz="800" dirty="0"/>
                    </a:p>
                  </a:txBody>
                  <a:tcPr marT="45712" marB="45712"/>
                </a:tc>
                <a:tc>
                  <a:txBody>
                    <a:bodyPr/>
                    <a:lstStyle/>
                    <a:p>
                      <a:pPr algn="ctr"/>
                      <a:endParaRPr lang="en-GB" sz="800" smtClean="0"/>
                    </a:p>
                    <a:p>
                      <a:pPr algn="ctr"/>
                      <a:r>
                        <a:rPr lang="en-GB" sz="800" smtClean="0"/>
                        <a:t>3</a:t>
                      </a:r>
                      <a:endParaRPr lang="en-GB" sz="800" dirty="0"/>
                    </a:p>
                  </a:txBody>
                  <a:tcPr marT="45712" marB="45712"/>
                </a:tc>
                <a:extLst>
                  <a:ext uri="{0D108BD9-81ED-4DB2-BD59-A6C34878D82A}">
                    <a16:rowId xmlns:a16="http://schemas.microsoft.com/office/drawing/2014/main" val="10004"/>
                  </a:ext>
                </a:extLst>
              </a:tr>
              <a:tr h="67900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800" dirty="0" smtClean="0"/>
                        <a:t>Family car</a:t>
                      </a:r>
                    </a:p>
                    <a:p>
                      <a:pPr algn="ctr"/>
                      <a:endParaRPr lang="en-GB" sz="800" dirty="0"/>
                    </a:p>
                  </a:txBody>
                  <a:tcPr marT="45712" marB="45712"/>
                </a:tc>
                <a:tc>
                  <a:txBody>
                    <a:bodyPr/>
                    <a:lstStyle/>
                    <a:p>
                      <a:pPr algn="ctr"/>
                      <a:endParaRPr lang="en-GB" sz="800" dirty="0" smtClean="0"/>
                    </a:p>
                    <a:p>
                      <a:pPr algn="ctr"/>
                      <a:r>
                        <a:rPr lang="en-GB" sz="800" dirty="0" smtClean="0"/>
                        <a:t>8</a:t>
                      </a:r>
                      <a:endParaRPr lang="en-GB" sz="800" dirty="0"/>
                    </a:p>
                  </a:txBody>
                  <a:tcPr marT="45712" marB="45712"/>
                </a:tc>
                <a:tc>
                  <a:txBody>
                    <a:bodyPr/>
                    <a:lstStyle/>
                    <a:p>
                      <a:pPr algn="ctr"/>
                      <a:endParaRPr lang="en-GB" sz="800" dirty="0" smtClean="0"/>
                    </a:p>
                    <a:p>
                      <a:pPr algn="ctr"/>
                      <a:r>
                        <a:rPr lang="en-GB" sz="800" dirty="0" smtClean="0"/>
                        <a:t>10</a:t>
                      </a:r>
                      <a:endParaRPr lang="en-GB" sz="800" dirty="0"/>
                    </a:p>
                  </a:txBody>
                  <a:tcPr marT="45712" marB="45712"/>
                </a:tc>
                <a:tc>
                  <a:txBody>
                    <a:bodyPr/>
                    <a:lstStyle/>
                    <a:p>
                      <a:pPr algn="ctr"/>
                      <a:endParaRPr lang="en-GB" sz="800" dirty="0" smtClean="0"/>
                    </a:p>
                    <a:p>
                      <a:pPr algn="ctr"/>
                      <a:r>
                        <a:rPr lang="en-GB" sz="800" dirty="0" smtClean="0"/>
                        <a:t>1</a:t>
                      </a:r>
                      <a:endParaRPr lang="en-GB" sz="800" dirty="0"/>
                    </a:p>
                  </a:txBody>
                  <a:tcPr marT="45712" marB="45712"/>
                </a:tc>
                <a:tc>
                  <a:txBody>
                    <a:bodyPr/>
                    <a:lstStyle/>
                    <a:p>
                      <a:pPr algn="ctr"/>
                      <a:endParaRPr lang="en-GB" sz="800" dirty="0" smtClean="0"/>
                    </a:p>
                    <a:p>
                      <a:pPr algn="ctr"/>
                      <a:r>
                        <a:rPr lang="en-GB" sz="800" dirty="0" smtClean="0"/>
                        <a:t>6</a:t>
                      </a:r>
                      <a:endParaRPr lang="en-GB" sz="800" dirty="0"/>
                    </a:p>
                  </a:txBody>
                  <a:tcPr marT="45712" marB="45712"/>
                </a:tc>
                <a:tc>
                  <a:txBody>
                    <a:bodyPr/>
                    <a:lstStyle/>
                    <a:p>
                      <a:pPr algn="ctr"/>
                      <a:endParaRPr lang="en-GB" sz="800" dirty="0" smtClean="0"/>
                    </a:p>
                    <a:p>
                      <a:pPr algn="ctr"/>
                      <a:r>
                        <a:rPr lang="en-GB" sz="800" dirty="0" smtClean="0"/>
                        <a:t>0</a:t>
                      </a:r>
                      <a:endParaRPr lang="en-GB" sz="800" dirty="0"/>
                    </a:p>
                  </a:txBody>
                  <a:tcPr marT="45712" marB="45712"/>
                </a:tc>
                <a:extLst>
                  <a:ext uri="{0D108BD9-81ED-4DB2-BD59-A6C34878D82A}">
                    <a16:rowId xmlns:a16="http://schemas.microsoft.com/office/drawing/2014/main" val="10005"/>
                  </a:ext>
                </a:extLst>
              </a:tr>
            </a:tbl>
          </a:graphicData>
        </a:graphic>
      </p:graphicFrame>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11</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571472" y="1142984"/>
            <a:ext cx="7870825" cy="1143000"/>
          </a:xfrm>
        </p:spPr>
        <p:txBody>
          <a:bodyPr>
            <a:normAutofit fontScale="90000"/>
          </a:bodyPr>
          <a:lstStyle/>
          <a:p>
            <a:pPr algn="ctr"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 Grid Analysis </a:t>
            </a:r>
            <a:r>
              <a:rPr lang="en-GB" altLang="en-US" sz="2800" dirty="0" smtClean="0">
                <a:latin typeface="Arial" panose="020B0604020202020204" pitchFamily="34" charset="0"/>
                <a:cs typeface="Arial" panose="020B0604020202020204" pitchFamily="34" charset="0"/>
              </a:rPr>
              <a:t/>
            </a:r>
            <a:br>
              <a:rPr lang="en-GB" altLang="en-US" sz="2800" dirty="0" smtClean="0">
                <a:latin typeface="Arial" panose="020B0604020202020204" pitchFamily="34" charset="0"/>
                <a:cs typeface="Arial" panose="020B0604020202020204" pitchFamily="34" charset="0"/>
              </a:rPr>
            </a:br>
            <a:r>
              <a:rPr lang="en-GB" altLang="en-US" sz="2800" dirty="0" smtClean="0">
                <a:latin typeface="Arial" panose="020B0604020202020204" pitchFamily="34" charset="0"/>
                <a:cs typeface="Arial" panose="020B0604020202020204" pitchFamily="34" charset="0"/>
              </a:rPr>
              <a:t>Using one of the problems raised in your group</a:t>
            </a:r>
          </a:p>
        </p:txBody>
      </p:sp>
      <p:pic>
        <p:nvPicPr>
          <p:cNvPr id="3891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sp>
        <p:nvSpPr>
          <p:cNvPr id="38917" name="Slide Number Placeholder 3"/>
          <p:cNvSpPr>
            <a:spLocks noGrp="1"/>
          </p:cNvSpPr>
          <p:nvPr>
            <p:ph type="sldNum" sz="quarter" idx="12"/>
          </p:nvPr>
        </p:nvSpPr>
        <p:spPr bwMode="auto">
          <a:noFill/>
          <a:ln>
            <a:miter lim="800000"/>
            <a:headEnd/>
            <a:tailEnd/>
          </a:ln>
        </p:spPr>
        <p:txBody>
          <a:bodyPr/>
          <a:lstStyle/>
          <a:p>
            <a:fld id="{2F1AE17B-0CE3-4206-873E-C6159BCBF340}" type="slidenum">
              <a:rPr lang="en-GB" altLang="en-US"/>
              <a:pPr/>
              <a:t>12</a:t>
            </a:fld>
            <a:endParaRPr lang="en-GB" altLang="en-US"/>
          </a:p>
        </p:txBody>
      </p:sp>
      <p:sp>
        <p:nvSpPr>
          <p:cNvPr id="8" name="TextBox 7"/>
          <p:cNvSpPr txBox="1"/>
          <p:nvPr/>
        </p:nvSpPr>
        <p:spPr>
          <a:xfrm>
            <a:off x="2071670" y="2786058"/>
            <a:ext cx="5500726" cy="923330"/>
          </a:xfrm>
          <a:prstGeom prst="rect">
            <a:avLst/>
          </a:prstGeom>
          <a:noFill/>
        </p:spPr>
        <p:txBody>
          <a:bodyPr wrap="square" rtlCol="0">
            <a:spAutoFit/>
          </a:bodyPr>
          <a:lstStyle/>
          <a:p>
            <a:pPr algn="ctr"/>
            <a:r>
              <a:rPr lang="en-GB" dirty="0" smtClean="0"/>
              <a:t>Fire arm attack in schools </a:t>
            </a:r>
          </a:p>
          <a:p>
            <a:pPr algn="ctr"/>
            <a:r>
              <a:rPr lang="en-GB" dirty="0" smtClean="0"/>
              <a:t>Oxfam – scandal</a:t>
            </a:r>
          </a:p>
          <a:p>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Aspect</Template>
  <TotalTime>78</TotalTime>
  <Words>796</Words>
  <Application>Microsoft Office PowerPoint</Application>
  <PresentationFormat>On-screen Show (4:3)</PresentationFormat>
  <Paragraphs>221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Verdana</vt:lpstr>
      <vt:lpstr>Wingdings 2</vt:lpstr>
      <vt:lpstr>Aspect</vt:lpstr>
      <vt:lpstr>Problem Solving &amp; Decision Making</vt:lpstr>
      <vt:lpstr>Today's lesson</vt:lpstr>
      <vt:lpstr>What is decision making?</vt:lpstr>
      <vt:lpstr>PowerPoint Presentation</vt:lpstr>
      <vt:lpstr>PMI – Decision Making Tool</vt:lpstr>
      <vt:lpstr>PowerPoint Presentation</vt:lpstr>
      <vt:lpstr>PMI – Decision Making Tool Example</vt:lpstr>
      <vt:lpstr>Grid Analysis</vt:lpstr>
      <vt:lpstr>Grid Analysis  </vt:lpstr>
      <vt:lpstr>Grid Analysis – Un-weighted Example</vt:lpstr>
      <vt:lpstr>Grid Analysis – Weighted Example</vt:lpstr>
      <vt:lpstr>PMI / Grid Analysis  Using one of the problems raised in your group</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dc:title>
  <dc:creator>Shehla</dc:creator>
  <cp:lastModifiedBy>Shehla Khan</cp:lastModifiedBy>
  <cp:revision>7</cp:revision>
  <cp:lastPrinted>2018-02-15T09:16:08Z</cp:lastPrinted>
  <dcterms:created xsi:type="dcterms:W3CDTF">2018-02-15T06:51:53Z</dcterms:created>
  <dcterms:modified xsi:type="dcterms:W3CDTF">2018-02-15T09:16:10Z</dcterms:modified>
</cp:coreProperties>
</file>