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7.xml" ContentType="application/vnd.openxmlformats-officedocument.theme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1"/>
  </p:notesMasterIdLst>
  <p:sldIdLst>
    <p:sldId id="308" r:id="rId24"/>
    <p:sldId id="522" r:id="rId25"/>
    <p:sldId id="517" r:id="rId26"/>
    <p:sldId id="528" r:id="rId27"/>
    <p:sldId id="529" r:id="rId28"/>
    <p:sldId id="518" r:id="rId29"/>
    <p:sldId id="526" r:id="rId30"/>
    <p:sldId id="523" r:id="rId31"/>
    <p:sldId id="531" r:id="rId32"/>
    <p:sldId id="524" r:id="rId33"/>
    <p:sldId id="532" r:id="rId34"/>
    <p:sldId id="519" r:id="rId35"/>
    <p:sldId id="533" r:id="rId36"/>
    <p:sldId id="520" r:id="rId37"/>
    <p:sldId id="527" r:id="rId38"/>
    <p:sldId id="530" r:id="rId39"/>
    <p:sldId id="521" r:id="rId40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545"/>
    <p:restoredTop sz="87526"/>
  </p:normalViewPr>
  <p:slideViewPr>
    <p:cSldViewPr snapToGrid="0">
      <p:cViewPr varScale="1">
        <p:scale>
          <a:sx n="84" d="100"/>
          <a:sy n="84" d="100"/>
        </p:scale>
        <p:origin x="96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20" Type="http://schemas.openxmlformats.org/officeDocument/2006/relationships/slideMaster" Target="slideMasters/slideMaster17.xml"/><Relationship Id="rId41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First assessment: CV, Personal Statement/Cover letter, Work placement forms/ 500words to explain how you are going to use the two months for CPD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3063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cs typeface="Calibri"/>
              </a:rPr>
              <a:t>Social Media; Branding; LinkedIn???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cs typeface="Calibri"/>
              </a:rPr>
              <a:t>Careers Service; job interviews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3683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Go through info on handbook (key point no </a:t>
            </a:r>
            <a:r>
              <a:rPr lang="en-GB" err="1"/>
              <a:t>EwL</a:t>
            </a:r>
            <a:r>
              <a:rPr lang="en-GB"/>
              <a:t> marks but when discussing policy NGB guidance – this falls into practical skills criteria).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0089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err="1"/>
              <a:t>Mynd</a:t>
            </a:r>
            <a:r>
              <a:rPr lang="en-GB"/>
              <a:t> </a:t>
            </a:r>
            <a:r>
              <a:rPr lang="en-GB" err="1"/>
              <a:t>trwy</a:t>
            </a:r>
            <a:r>
              <a:rPr lang="en-GB"/>
              <a:t> </a:t>
            </a:r>
            <a:r>
              <a:rPr lang="en-GB" err="1"/>
              <a:t>llawlyfr</a:t>
            </a:r>
            <a:r>
              <a:rPr lang="en-GB"/>
              <a:t> (</a:t>
            </a:r>
            <a:r>
              <a:rPr lang="en-GB" err="1"/>
              <a:t>pwynt</a:t>
            </a:r>
            <a:r>
              <a:rPr lang="en-GB"/>
              <a:t> </a:t>
            </a:r>
            <a:r>
              <a:rPr lang="en-GB" err="1"/>
              <a:t>allweddol</a:t>
            </a:r>
            <a:r>
              <a:rPr lang="en-GB"/>
              <a:t> – does dim marc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gyfer</a:t>
            </a:r>
            <a:r>
              <a:rPr lang="en-GB"/>
              <a:t> </a:t>
            </a:r>
            <a:r>
              <a:rPr lang="en-GB" err="1"/>
              <a:t>EwL</a:t>
            </a:r>
            <a:r>
              <a:rPr lang="en-GB"/>
              <a:t> - </a:t>
            </a:r>
            <a:r>
              <a:rPr lang="en-GB" err="1"/>
              <a:t>ond</a:t>
            </a:r>
            <a:r>
              <a:rPr lang="en-GB"/>
              <a:t> pan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trafod</a:t>
            </a:r>
            <a:r>
              <a:rPr lang="en-GB"/>
              <a:t> </a:t>
            </a:r>
            <a:r>
              <a:rPr lang="en-GB" err="1"/>
              <a:t>polisiau</a:t>
            </a:r>
            <a:r>
              <a:rPr lang="en-GB"/>
              <a:t> ac </a:t>
            </a:r>
            <a:r>
              <a:rPr lang="en-GB" err="1"/>
              <a:t>arweiniad</a:t>
            </a:r>
            <a:r>
              <a:rPr lang="en-GB"/>
              <a:t> NGB – </a:t>
            </a:r>
            <a:r>
              <a:rPr lang="en-GB" err="1"/>
              <a:t>mae</a:t>
            </a:r>
            <a:r>
              <a:rPr lang="en-GB"/>
              <a:t> </a:t>
            </a:r>
            <a:r>
              <a:rPr lang="en-GB" err="1"/>
              <a:t>hyn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syrthio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gateogri</a:t>
            </a:r>
            <a:r>
              <a:rPr lang="en-GB"/>
              <a:t> </a:t>
            </a:r>
            <a:r>
              <a:rPr lang="en-GB" err="1"/>
              <a:t>sgiliau</a:t>
            </a:r>
            <a:r>
              <a:rPr lang="en-GB"/>
              <a:t> </a:t>
            </a:r>
            <a:r>
              <a:rPr lang="en-GB" err="1"/>
              <a:t>ymarferol</a:t>
            </a:r>
            <a:r>
              <a:rPr lang="en-GB"/>
              <a:t>).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 Go through info on handbook (key point no </a:t>
            </a:r>
            <a:r>
              <a:rPr lang="en-GB" err="1"/>
              <a:t>EwL</a:t>
            </a:r>
            <a:r>
              <a:rPr lang="en-GB"/>
              <a:t> marks but when discussing policy NGB guidance – this falls into practical skills criteria).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5980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Continued prof development </a:t>
            </a:r>
          </a:p>
          <a:p>
            <a:r>
              <a:rPr lang="en-US" dirty="0" err="1"/>
              <a:t>Datblygiad</a:t>
            </a:r>
            <a:r>
              <a:rPr lang="en-US" dirty="0"/>
              <a:t> pro </a:t>
            </a:r>
            <a:r>
              <a:rPr lang="en-US" dirty="0" err="1"/>
              <a:t>parhaus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97775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6912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5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730829"/>
            <a:ext cx="6031247" cy="3604741"/>
          </a:xfrm>
        </p:spPr>
        <p:txBody>
          <a:bodyPr/>
          <a:lstStyle/>
          <a:p>
            <a:r>
              <a:rPr lang="en-GB" dirty="0"/>
              <a:t>Developing your Professional Profile </a:t>
            </a:r>
          </a:p>
          <a:p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Proffil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endParaRPr lang="en-GB" dirty="0"/>
          </a:p>
          <a:p>
            <a:endParaRPr lang="en-GB" dirty="0"/>
          </a:p>
          <a:p>
            <a:r>
              <a:rPr lang="en-GB" dirty="0"/>
              <a:t>Level / </a:t>
            </a:r>
            <a:r>
              <a:rPr lang="en-GB" dirty="0" err="1"/>
              <a:t>Lefel</a:t>
            </a:r>
            <a:r>
              <a:rPr lang="en-GB" dirty="0"/>
              <a:t>  5</a:t>
            </a:r>
          </a:p>
          <a:p>
            <a:endParaRPr lang="en-GB" dirty="0"/>
          </a:p>
          <a:p>
            <a:r>
              <a:rPr lang="en-GB" dirty="0"/>
              <a:t>Heddwen Davies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030D59-FFC0-0440-9239-1D3129487026}"/>
              </a:ext>
            </a:extLst>
          </p:cNvPr>
          <p:cNvSpPr txBox="1"/>
          <p:nvPr/>
        </p:nvSpPr>
        <p:spPr>
          <a:xfrm>
            <a:off x="6966284" y="2454442"/>
            <a:ext cx="448777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b="1" dirty="0">
                <a:solidFill>
                  <a:schemeClr val="bg1"/>
                </a:solidFill>
              </a:rPr>
              <a:t>BMSS5007 C</a:t>
            </a:r>
          </a:p>
        </p:txBody>
      </p:sp>
    </p:spTree>
    <p:extLst>
      <p:ext uri="{BB962C8B-B14F-4D97-AF65-F5344CB8AC3E}">
        <p14:creationId xmlns:p14="http://schemas.microsoft.com/office/powerpoint/2010/main" val="2741221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5DBC7-0214-C46E-93B1-E2D189A27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7" y="162425"/>
            <a:ext cx="11481847" cy="1325563"/>
          </a:xfrm>
        </p:spPr>
        <p:txBody>
          <a:bodyPr/>
          <a:lstStyle/>
          <a:p>
            <a:r>
              <a:rPr lang="en-GB" err="1"/>
              <a:t>Amlinelliad</a:t>
            </a:r>
            <a:r>
              <a:rPr lang="en-GB"/>
              <a:t> </a:t>
            </a:r>
            <a:r>
              <a:rPr lang="en-GB" err="1"/>
              <a:t>Darlith</a:t>
            </a:r>
            <a:r>
              <a:rPr lang="en-GB"/>
              <a:t>                Lecture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5EB39D-E629-EB61-E2A0-520A072CA7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4343" y="1521597"/>
            <a:ext cx="5389438" cy="3814806"/>
          </a:xfrm>
        </p:spPr>
        <p:txBody>
          <a:bodyPr/>
          <a:lstStyle/>
          <a:p>
            <a:r>
              <a:rPr lang="en-GB"/>
              <a:t>Structure of Semester and lectures</a:t>
            </a:r>
          </a:p>
          <a:p>
            <a:r>
              <a:rPr lang="en-GB"/>
              <a:t>Assessments</a:t>
            </a:r>
          </a:p>
          <a:p>
            <a:r>
              <a:rPr lang="en-GB"/>
              <a:t>Resources and additional support</a:t>
            </a:r>
          </a:p>
          <a:p>
            <a:r>
              <a:rPr lang="en-GB"/>
              <a:t>Starting point</a:t>
            </a:r>
          </a:p>
          <a:p>
            <a:r>
              <a:rPr lang="en-GB"/>
              <a:t>Focus</a:t>
            </a:r>
          </a:p>
          <a:p>
            <a:r>
              <a:rPr lang="en-GB"/>
              <a:t>Tutorials – Workplace documents/ CPD logbooks</a:t>
            </a:r>
          </a:p>
          <a:p>
            <a:endParaRPr lang="en-GB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C7D7585-8FF0-034B-984C-58AC57482D3B}"/>
              </a:ext>
            </a:extLst>
          </p:cNvPr>
          <p:cNvSpPr txBox="1">
            <a:spLocks/>
          </p:cNvSpPr>
          <p:nvPr/>
        </p:nvSpPr>
        <p:spPr>
          <a:xfrm>
            <a:off x="358220" y="1487988"/>
            <a:ext cx="5389438" cy="38148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err="1"/>
              <a:t>Strwythur</a:t>
            </a:r>
            <a:r>
              <a:rPr lang="en-GB"/>
              <a:t> Semester a </a:t>
            </a:r>
            <a:r>
              <a:rPr lang="en-GB" err="1"/>
              <a:t>darlithoedd</a:t>
            </a:r>
            <a:r>
              <a:rPr lang="en-GB"/>
              <a:t> </a:t>
            </a:r>
          </a:p>
          <a:p>
            <a:r>
              <a:rPr lang="en-GB" err="1"/>
              <a:t>Asesiadau</a:t>
            </a:r>
            <a:r>
              <a:rPr lang="en-GB"/>
              <a:t> </a:t>
            </a:r>
          </a:p>
          <a:p>
            <a:r>
              <a:rPr lang="en-GB" err="1"/>
              <a:t>Adnoddau</a:t>
            </a:r>
            <a:r>
              <a:rPr lang="en-GB"/>
              <a:t> a </a:t>
            </a:r>
            <a:r>
              <a:rPr lang="en-GB" err="1"/>
              <a:t>deunydd</a:t>
            </a:r>
            <a:r>
              <a:rPr lang="en-GB"/>
              <a:t> </a:t>
            </a:r>
            <a:r>
              <a:rPr lang="en-GB" err="1"/>
              <a:t>ychwanegol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gefnogi</a:t>
            </a:r>
            <a:endParaRPr lang="en-GB"/>
          </a:p>
          <a:p>
            <a:r>
              <a:rPr lang="en-GB"/>
              <a:t>Man </a:t>
            </a:r>
            <a:r>
              <a:rPr lang="en-GB" err="1"/>
              <a:t>cychwyn</a:t>
            </a:r>
            <a:endParaRPr lang="en-GB"/>
          </a:p>
          <a:p>
            <a:r>
              <a:rPr lang="en-GB" err="1"/>
              <a:t>Ffocws</a:t>
            </a:r>
            <a:endParaRPr lang="en-GB"/>
          </a:p>
          <a:p>
            <a:r>
              <a:rPr lang="en-GB" err="1"/>
              <a:t>Tiwtorialau</a:t>
            </a:r>
            <a:r>
              <a:rPr lang="en-GB"/>
              <a:t> – </a:t>
            </a:r>
            <a:r>
              <a:rPr lang="en-GB" err="1"/>
              <a:t>Dogfenau</a:t>
            </a:r>
            <a:r>
              <a:rPr lang="en-GB"/>
              <a:t> </a:t>
            </a:r>
            <a:r>
              <a:rPr lang="en-GB" err="1"/>
              <a:t>gweithle</a:t>
            </a:r>
            <a:r>
              <a:rPr lang="en-GB"/>
              <a:t> / </a:t>
            </a:r>
            <a:r>
              <a:rPr lang="en-GB" err="1"/>
              <a:t>Llyfrau</a:t>
            </a:r>
            <a:r>
              <a:rPr lang="en-GB"/>
              <a:t> log CPD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37275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09B85-3D5F-DD02-716D-AD4F8E0CC6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44577"/>
            <a:ext cx="11481847" cy="899320"/>
          </a:xfrm>
        </p:spPr>
        <p:txBody>
          <a:bodyPr/>
          <a:lstStyle/>
          <a:p>
            <a:pPr algn="ctr"/>
            <a:r>
              <a:rPr lang="en-GB" dirty="0" err="1"/>
              <a:t>Strwythur</a:t>
            </a:r>
            <a:r>
              <a:rPr lang="en-GB" dirty="0"/>
              <a:t> /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C69923-7549-1627-DE52-BA0F3AC12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061883"/>
            <a:ext cx="5968182" cy="473423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Long and thin module</a:t>
            </a:r>
          </a:p>
          <a:p>
            <a:r>
              <a:rPr lang="en-GB" dirty="0"/>
              <a:t>Monday afternoon 3 – 5pm</a:t>
            </a:r>
          </a:p>
          <a:p>
            <a:r>
              <a:rPr lang="en-GB" dirty="0"/>
              <a:t>Week 1 - 5: First Assessment </a:t>
            </a:r>
          </a:p>
          <a:p>
            <a:r>
              <a:rPr lang="en-GB" dirty="0"/>
              <a:t>Week 7 – 11: Focus and preparing for placement/CPD</a:t>
            </a:r>
          </a:p>
          <a:p>
            <a:r>
              <a:rPr lang="en-GB" dirty="0"/>
              <a:t>Week 8 &amp; 10: Placement / CPD Tutor meetings</a:t>
            </a:r>
          </a:p>
          <a:p>
            <a:r>
              <a:rPr lang="en-GB" dirty="0"/>
              <a:t>Week 12 onwards : Complete Placement or CPD Logbook focus (minimum 30hrs i.e. 2hrs weekly) max 50hrs</a:t>
            </a:r>
          </a:p>
          <a:p>
            <a:r>
              <a:rPr lang="en-GB" dirty="0"/>
              <a:t>2 weeks SEM 2: Assessment 2 lectures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961449B-F17E-1A46-A0E3-79A144586A80}"/>
              </a:ext>
            </a:extLst>
          </p:cNvPr>
          <p:cNvSpPr txBox="1">
            <a:spLocks/>
          </p:cNvSpPr>
          <p:nvPr/>
        </p:nvSpPr>
        <p:spPr>
          <a:xfrm>
            <a:off x="212201" y="1061883"/>
            <a:ext cx="5406934" cy="451300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/>
              <a:t>Modiwl</a:t>
            </a:r>
            <a:r>
              <a:rPr lang="en-GB" dirty="0"/>
              <a:t> </a:t>
            </a:r>
            <a:r>
              <a:rPr lang="en-GB" dirty="0" err="1"/>
              <a:t>trwy’r</a:t>
            </a:r>
            <a:r>
              <a:rPr lang="en-GB" dirty="0"/>
              <a:t> </a:t>
            </a:r>
            <a:r>
              <a:rPr lang="en-GB" dirty="0" err="1"/>
              <a:t>flwyddyn</a:t>
            </a:r>
            <a:endParaRPr lang="en-GB" dirty="0"/>
          </a:p>
          <a:p>
            <a:r>
              <a:rPr lang="en-GB" dirty="0" err="1"/>
              <a:t>Prynhawn</a:t>
            </a:r>
            <a:r>
              <a:rPr lang="en-GB" dirty="0"/>
              <a:t> </a:t>
            </a:r>
            <a:r>
              <a:rPr lang="en-GB" dirty="0" err="1"/>
              <a:t>dydd</a:t>
            </a:r>
            <a:r>
              <a:rPr lang="en-GB" dirty="0"/>
              <a:t> </a:t>
            </a:r>
            <a:r>
              <a:rPr lang="en-GB" dirty="0" err="1"/>
              <a:t>Llun</a:t>
            </a:r>
            <a:r>
              <a:rPr lang="en-GB" dirty="0"/>
              <a:t> 3 – 5pm</a:t>
            </a:r>
          </a:p>
          <a:p>
            <a:r>
              <a:rPr lang="en-GB" dirty="0" err="1"/>
              <a:t>Wythnos</a:t>
            </a:r>
            <a:r>
              <a:rPr lang="en-GB" dirty="0"/>
              <a:t> 1 - 5: </a:t>
            </a:r>
            <a:r>
              <a:rPr lang="en-GB" dirty="0" err="1"/>
              <a:t>Aseiniad</a:t>
            </a:r>
            <a:r>
              <a:rPr lang="en-GB" dirty="0"/>
              <a:t> </a:t>
            </a:r>
            <a:r>
              <a:rPr lang="en-GB" dirty="0" err="1"/>
              <a:t>Cyntaf</a:t>
            </a:r>
            <a:r>
              <a:rPr lang="en-GB" dirty="0"/>
              <a:t> </a:t>
            </a:r>
          </a:p>
          <a:p>
            <a:r>
              <a:rPr lang="en-GB" dirty="0" err="1"/>
              <a:t>Wythnos</a:t>
            </a:r>
            <a:r>
              <a:rPr lang="en-GB" dirty="0"/>
              <a:t> 7 – 11: </a:t>
            </a:r>
            <a:r>
              <a:rPr lang="en-GB" dirty="0" err="1"/>
              <a:t>Ffocws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baratoi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lleoliad</a:t>
            </a:r>
            <a:r>
              <a:rPr lang="en-GB" dirty="0"/>
              <a:t>/CPD</a:t>
            </a:r>
          </a:p>
          <a:p>
            <a:r>
              <a:rPr lang="en-GB" dirty="0" err="1"/>
              <a:t>Wythnos</a:t>
            </a:r>
            <a:r>
              <a:rPr lang="en-GB" dirty="0"/>
              <a:t> 8 &amp; 10 : </a:t>
            </a:r>
            <a:r>
              <a:rPr lang="en-GB" dirty="0" err="1"/>
              <a:t>Cyfarfod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thiwtor</a:t>
            </a:r>
            <a:r>
              <a:rPr lang="en-GB" dirty="0"/>
              <a:t> </a:t>
            </a:r>
            <a:r>
              <a:rPr lang="en-GB" dirty="0" err="1"/>
              <a:t>lleoliad</a:t>
            </a:r>
            <a:endParaRPr lang="en-GB" dirty="0"/>
          </a:p>
          <a:p>
            <a:r>
              <a:rPr lang="en-GB" dirty="0" err="1"/>
              <a:t>Wythnos</a:t>
            </a:r>
            <a:r>
              <a:rPr lang="en-GB" dirty="0"/>
              <a:t> 12 </a:t>
            </a:r>
            <a:r>
              <a:rPr lang="en-GB" dirty="0" err="1"/>
              <a:t>ymlaen</a:t>
            </a:r>
            <a:r>
              <a:rPr lang="en-GB" dirty="0"/>
              <a:t>: </a:t>
            </a:r>
            <a:r>
              <a:rPr lang="en-GB" dirty="0" err="1"/>
              <a:t>Lleoliad</a:t>
            </a:r>
            <a:r>
              <a:rPr lang="en-GB" dirty="0"/>
              <a:t> neu CPD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ffocws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gwblhau</a:t>
            </a:r>
            <a:r>
              <a:rPr lang="en-GB" dirty="0"/>
              <a:t> </a:t>
            </a:r>
            <a:r>
              <a:rPr lang="en-GB" dirty="0" err="1"/>
              <a:t>llyfr</a:t>
            </a:r>
            <a:r>
              <a:rPr lang="en-GB" dirty="0"/>
              <a:t> log (</a:t>
            </a:r>
            <a:r>
              <a:rPr lang="en-GB" dirty="0" err="1"/>
              <a:t>lleiafswm</a:t>
            </a:r>
            <a:r>
              <a:rPr lang="en-GB" dirty="0"/>
              <a:t> 30awr e.e.2awr yr </a:t>
            </a:r>
            <a:r>
              <a:rPr lang="en-GB" dirty="0" err="1"/>
              <a:t>wythnos</a:t>
            </a:r>
            <a:r>
              <a:rPr lang="en-GB" dirty="0"/>
              <a:t>) max 50hrs</a:t>
            </a:r>
          </a:p>
          <a:p>
            <a:r>
              <a:rPr lang="en-GB" dirty="0"/>
              <a:t>2 </a:t>
            </a:r>
            <a:r>
              <a:rPr lang="en-GB" dirty="0" err="1"/>
              <a:t>wythnos</a:t>
            </a:r>
            <a:r>
              <a:rPr lang="en-GB" dirty="0"/>
              <a:t> SEM 2 : </a:t>
            </a:r>
            <a:r>
              <a:rPr lang="en-GB" dirty="0" err="1"/>
              <a:t>Ffocws</a:t>
            </a:r>
            <a:r>
              <a:rPr lang="en-GB" dirty="0"/>
              <a:t> </a:t>
            </a:r>
            <a:r>
              <a:rPr lang="en-GB" dirty="0" err="1"/>
              <a:t>Asesiad</a:t>
            </a:r>
            <a:r>
              <a:rPr lang="en-GB" dirty="0"/>
              <a:t> 2</a:t>
            </a:r>
          </a:p>
        </p:txBody>
      </p:sp>
    </p:spTree>
    <p:extLst>
      <p:ext uri="{BB962C8B-B14F-4D97-AF65-F5344CB8AC3E}">
        <p14:creationId xmlns:p14="http://schemas.microsoft.com/office/powerpoint/2010/main" val="13763709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5B5D5F-DF00-9E4D-9A86-4E9AB3894BC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67506" y="124004"/>
            <a:ext cx="11791143" cy="5384038"/>
          </a:xfrm>
          <a:prstGeom prst="rect">
            <a:avLst/>
          </a:prstGeom>
          <a:noFill/>
          <a:ln w="76200">
            <a:solidFill>
              <a:schemeClr val="tx2">
                <a:lumMod val="75000"/>
              </a:schemeClr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 dirty="0"/>
              <a:t>Week 1, 2, 3, 4 &amp; 5: Medi 29</a:t>
            </a:r>
            <a:r>
              <a:rPr lang="en-GB" b="1" baseline="30000" dirty="0"/>
              <a:t>th</a:t>
            </a:r>
            <a:r>
              <a:rPr lang="en-GB" b="1" dirty="0"/>
              <a:t>, Oct 6</a:t>
            </a:r>
            <a:r>
              <a:rPr lang="en-GB" b="1" baseline="30000" dirty="0"/>
              <a:t>th</a:t>
            </a:r>
            <a:r>
              <a:rPr lang="en-GB" b="1" dirty="0"/>
              <a:t>, 13</a:t>
            </a:r>
            <a:r>
              <a:rPr lang="en-GB" b="1" baseline="30000" dirty="0"/>
              <a:t>th</a:t>
            </a:r>
            <a:r>
              <a:rPr lang="en-GB" b="1" dirty="0"/>
              <a:t>, 20</a:t>
            </a:r>
            <a:r>
              <a:rPr lang="en-GB" b="1" baseline="30000" dirty="0"/>
              <a:t>th</a:t>
            </a:r>
            <a:r>
              <a:rPr lang="en-GB" b="1" dirty="0"/>
              <a:t> &amp; 27</a:t>
            </a:r>
            <a:r>
              <a:rPr lang="en-GB" b="1" baseline="30000" dirty="0"/>
              <a:t>th</a:t>
            </a:r>
            <a:r>
              <a:rPr lang="en-GB" b="1" dirty="0"/>
              <a:t> Sept : Lead Lectures</a:t>
            </a:r>
          </a:p>
          <a:p>
            <a:r>
              <a:rPr lang="en-GB" b="1" dirty="0"/>
              <a:t>Assessment 1 due 3pm Friday October 31</a:t>
            </a:r>
            <a:r>
              <a:rPr lang="en-GB" b="1" baseline="30000" dirty="0"/>
              <a:t>st</a:t>
            </a:r>
            <a:r>
              <a:rPr lang="en-GB" b="1" dirty="0"/>
              <a:t> , 2025.</a:t>
            </a:r>
          </a:p>
          <a:p>
            <a:r>
              <a:rPr lang="en-GB" dirty="0">
                <a:highlight>
                  <a:srgbClr val="C0C0C0"/>
                </a:highlight>
              </a:rPr>
              <a:t>No lecture week 6		Nov 3</a:t>
            </a:r>
            <a:r>
              <a:rPr lang="en-GB" baseline="30000" dirty="0">
                <a:highlight>
                  <a:srgbClr val="C0C0C0"/>
                </a:highlight>
              </a:rPr>
              <a:t>rd</a:t>
            </a:r>
            <a:r>
              <a:rPr lang="en-GB" dirty="0">
                <a:highlight>
                  <a:srgbClr val="C0C0C0"/>
                </a:highlight>
              </a:rPr>
              <a:t>  </a:t>
            </a:r>
          </a:p>
          <a:p>
            <a:r>
              <a:rPr lang="en-GB" b="1" dirty="0"/>
              <a:t>Week 7		Nov 10</a:t>
            </a:r>
            <a:r>
              <a:rPr lang="en-GB" b="1" baseline="30000" dirty="0"/>
              <a:t>th</a:t>
            </a:r>
            <a:r>
              <a:rPr lang="en-GB" b="1" dirty="0"/>
              <a:t> : Lecture – Prep &amp; Expectations for CPD / Placement</a:t>
            </a:r>
          </a:p>
          <a:p>
            <a:r>
              <a:rPr lang="en-GB" b="1" dirty="0"/>
              <a:t>Week 8  		Nov 17</a:t>
            </a:r>
            <a:r>
              <a:rPr lang="en-GB" b="1" baseline="30000" dirty="0"/>
              <a:t>th</a:t>
            </a:r>
            <a:r>
              <a:rPr lang="en-GB" b="1" dirty="0"/>
              <a:t> Tutorials with placement / CPD mentors</a:t>
            </a:r>
          </a:p>
          <a:p>
            <a:r>
              <a:rPr lang="en-GB" b="1" dirty="0"/>
              <a:t>Week 9 		Nov 24</a:t>
            </a:r>
            <a:r>
              <a:rPr lang="en-GB" b="1" baseline="30000" dirty="0"/>
              <a:t>th</a:t>
            </a:r>
            <a:r>
              <a:rPr lang="en-GB" b="1" dirty="0"/>
              <a:t> Lecture re. Assessment 2  </a:t>
            </a:r>
            <a:endParaRPr lang="en-GB" dirty="0">
              <a:highlight>
                <a:srgbClr val="C0C0C0"/>
              </a:highlight>
            </a:endParaRPr>
          </a:p>
          <a:p>
            <a:r>
              <a:rPr lang="en-GB" b="1" dirty="0">
                <a:cs typeface="Calibri"/>
              </a:rPr>
              <a:t>Week 10		Dec 1</a:t>
            </a:r>
            <a:r>
              <a:rPr lang="en-GB" b="1" baseline="30000" dirty="0">
                <a:cs typeface="Calibri"/>
              </a:rPr>
              <a:t>st</a:t>
            </a:r>
            <a:r>
              <a:rPr lang="en-GB" b="1" dirty="0">
                <a:cs typeface="Calibri"/>
              </a:rPr>
              <a:t> </a:t>
            </a:r>
            <a:r>
              <a:rPr lang="en-GB" b="1" dirty="0"/>
              <a:t>Tutorials with placement / CPD mentors</a:t>
            </a:r>
            <a:endParaRPr lang="en-GB" b="1" dirty="0">
              <a:cs typeface="Calibri"/>
            </a:endParaRPr>
          </a:p>
          <a:p>
            <a:r>
              <a:rPr lang="en-GB" b="1" dirty="0">
                <a:cs typeface="Calibri"/>
              </a:rPr>
              <a:t>Week 11		Dec 8</a:t>
            </a:r>
            <a:r>
              <a:rPr lang="en-GB" b="1" baseline="30000" dirty="0">
                <a:cs typeface="Calibri"/>
              </a:rPr>
              <a:t>th</a:t>
            </a:r>
            <a:r>
              <a:rPr lang="en-GB" b="1" dirty="0">
                <a:cs typeface="Calibri"/>
              </a:rPr>
              <a:t> Lecture </a:t>
            </a:r>
            <a:r>
              <a:rPr lang="en-GB" b="1" u="sng" dirty="0">
                <a:cs typeface="Calibri"/>
              </a:rPr>
              <a:t>Deadline for CPD / Placement paperwork</a:t>
            </a:r>
            <a:r>
              <a:rPr lang="en-GB" b="1" dirty="0">
                <a:cs typeface="Calibri"/>
              </a:rPr>
              <a:t>			 		</a:t>
            </a:r>
          </a:p>
          <a:p>
            <a:pPr marL="0" indent="0">
              <a:buNone/>
            </a:pPr>
            <a:r>
              <a:rPr lang="en-GB" b="1" dirty="0">
                <a:cs typeface="Calibri"/>
              </a:rPr>
              <a:t>Dec 8</a:t>
            </a:r>
            <a:r>
              <a:rPr lang="en-GB" b="1" baseline="30000" dirty="0">
                <a:cs typeface="Calibri"/>
              </a:rPr>
              <a:t>th</a:t>
            </a:r>
            <a:r>
              <a:rPr lang="en-GB" b="1" dirty="0">
                <a:cs typeface="Calibri"/>
              </a:rPr>
              <a:t> onwards BEGIN CPD or Placement!! </a:t>
            </a:r>
          </a:p>
        </p:txBody>
      </p:sp>
    </p:spTree>
    <p:extLst>
      <p:ext uri="{BB962C8B-B14F-4D97-AF65-F5344CB8AC3E}">
        <p14:creationId xmlns:p14="http://schemas.microsoft.com/office/powerpoint/2010/main" val="39886151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1B90F8-304F-5742-9C99-E4D5A5D393D5}"/>
              </a:ext>
            </a:extLst>
          </p:cNvPr>
          <p:cNvSpPr txBox="1">
            <a:spLocks/>
          </p:cNvSpPr>
          <p:nvPr/>
        </p:nvSpPr>
        <p:spPr>
          <a:xfrm>
            <a:off x="262311" y="139255"/>
            <a:ext cx="11481847" cy="5534720"/>
          </a:xfrm>
          <a:prstGeom prst="rect">
            <a:avLst/>
          </a:prstGeom>
          <a:noFill/>
          <a:ln w="76200">
            <a:solidFill>
              <a:schemeClr val="tx2">
                <a:lumMod val="75000"/>
              </a:schemeClr>
            </a:solidFill>
          </a:ln>
        </p:spPr>
        <p:txBody>
          <a:bodyPr vert="horz" wrap="square" lIns="91440" tIns="45720" rIns="91440" bIns="45720" rtlCol="0" anchor="t">
            <a:sp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GB" dirty="0">
                <a:cs typeface="Calibri"/>
              </a:rPr>
              <a:t>Week 13		January, 19</a:t>
            </a:r>
            <a:r>
              <a:rPr lang="en-GB" baseline="30000" dirty="0">
                <a:cs typeface="Calibri"/>
              </a:rPr>
              <a:t>th</a:t>
            </a:r>
            <a:r>
              <a:rPr lang="en-GB" dirty="0">
                <a:cs typeface="Calibri"/>
              </a:rPr>
              <a:t> , 2026. Drop in with Heddwen if there any challenges to securing the minimum hours at placement or CPD </a:t>
            </a:r>
          </a:p>
          <a:p>
            <a:pPr>
              <a:lnSpc>
                <a:spcPct val="150000"/>
              </a:lnSpc>
            </a:pPr>
            <a:r>
              <a:rPr lang="en-GB" dirty="0">
                <a:cs typeface="Calibri"/>
              </a:rPr>
              <a:t>Week 14		26</a:t>
            </a:r>
            <a:r>
              <a:rPr lang="en-GB" baseline="30000" dirty="0">
                <a:cs typeface="Calibri"/>
              </a:rPr>
              <a:t>th</a:t>
            </a:r>
            <a:r>
              <a:rPr lang="en-GB" dirty="0">
                <a:cs typeface="Calibri"/>
              </a:rPr>
              <a:t> January : Check in with Placement / CPD Mentor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>
                <a:cs typeface="Calibri"/>
              </a:rPr>
              <a:t>FEBRUARY / MARCH / APRIL - PLACEMENT OR FOLLOWING CPD</a:t>
            </a:r>
          </a:p>
          <a:p>
            <a:pPr>
              <a:lnSpc>
                <a:spcPct val="150000"/>
              </a:lnSpc>
            </a:pPr>
            <a:r>
              <a:rPr lang="en-GB" dirty="0">
                <a:cs typeface="Calibri"/>
              </a:rPr>
              <a:t>Week 22 		30</a:t>
            </a:r>
            <a:r>
              <a:rPr lang="en-GB" baseline="30000" dirty="0">
                <a:cs typeface="Calibri"/>
              </a:rPr>
              <a:t>th</a:t>
            </a:r>
            <a:r>
              <a:rPr lang="en-GB" dirty="0">
                <a:cs typeface="Calibri"/>
              </a:rPr>
              <a:t> March : Lead Lecture Assignment 2 : Critical reflection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>
                <a:cs typeface="Calibri"/>
              </a:rPr>
              <a:t>EASTER		COMPLETE PLACEMENT /CPD Hrs (6</a:t>
            </a:r>
            <a:r>
              <a:rPr lang="en-GB" baseline="30000" dirty="0">
                <a:cs typeface="Calibri"/>
              </a:rPr>
              <a:t>th</a:t>
            </a:r>
            <a:r>
              <a:rPr lang="en-GB" dirty="0">
                <a:cs typeface="Calibri"/>
              </a:rPr>
              <a:t> – 24</a:t>
            </a:r>
            <a:r>
              <a:rPr lang="en-GB" baseline="30000" dirty="0">
                <a:cs typeface="Calibri"/>
              </a:rPr>
              <a:t>th</a:t>
            </a:r>
            <a:r>
              <a:rPr lang="en-GB" dirty="0">
                <a:cs typeface="Calibri"/>
              </a:rPr>
              <a:t> April)  </a:t>
            </a:r>
          </a:p>
          <a:p>
            <a:pPr>
              <a:lnSpc>
                <a:spcPct val="150000"/>
              </a:lnSpc>
            </a:pPr>
            <a:r>
              <a:rPr lang="en-GB" dirty="0">
                <a:cs typeface="Calibri"/>
              </a:rPr>
              <a:t>Week 23		27</a:t>
            </a:r>
            <a:r>
              <a:rPr lang="en-GB" baseline="30000" dirty="0">
                <a:cs typeface="Calibri"/>
              </a:rPr>
              <a:t>th</a:t>
            </a:r>
            <a:r>
              <a:rPr lang="en-GB" dirty="0">
                <a:cs typeface="Calibri"/>
              </a:rPr>
              <a:t> April : Lecture (no lecture Monday 5</a:t>
            </a:r>
            <a:r>
              <a:rPr lang="en-GB" baseline="30000" dirty="0">
                <a:cs typeface="Calibri"/>
              </a:rPr>
              <a:t>th</a:t>
            </a:r>
            <a:r>
              <a:rPr lang="en-GB" dirty="0">
                <a:cs typeface="Calibri"/>
              </a:rPr>
              <a:t> May)</a:t>
            </a:r>
          </a:p>
          <a:p>
            <a:pPr>
              <a:lnSpc>
                <a:spcPct val="150000"/>
              </a:lnSpc>
            </a:pPr>
            <a:r>
              <a:rPr lang="en-GB" dirty="0">
                <a:cs typeface="Calibri"/>
              </a:rPr>
              <a:t>Week 24		11</a:t>
            </a:r>
            <a:r>
              <a:rPr lang="en-GB" baseline="30000" dirty="0">
                <a:cs typeface="Calibri"/>
              </a:rPr>
              <a:t>th</a:t>
            </a:r>
            <a:r>
              <a:rPr lang="en-GB" dirty="0">
                <a:cs typeface="Calibri"/>
              </a:rPr>
              <a:t> May: Assessment 2 expectations</a:t>
            </a:r>
          </a:p>
        </p:txBody>
      </p:sp>
    </p:spTree>
    <p:extLst>
      <p:ext uri="{BB962C8B-B14F-4D97-AF65-F5344CB8AC3E}">
        <p14:creationId xmlns:p14="http://schemas.microsoft.com/office/powerpoint/2010/main" val="880139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95378C-E0ED-192F-C722-192AAA340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784599"/>
          </a:xfrm>
        </p:spPr>
        <p:txBody>
          <a:bodyPr/>
          <a:lstStyle/>
          <a:p>
            <a:r>
              <a:rPr lang="en-GB" dirty="0"/>
              <a:t>Assessment 1 (</a:t>
            </a:r>
            <a:r>
              <a:rPr lang="en-GB" dirty="0" err="1"/>
              <a:t>equiv</a:t>
            </a:r>
            <a:r>
              <a:rPr lang="en-GB" dirty="0"/>
              <a:t> 1,200)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8266CD-770F-E5C4-B77D-067160D797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270385"/>
            <a:ext cx="11488132" cy="4251835"/>
          </a:xfrm>
        </p:spPr>
        <p:txBody>
          <a:bodyPr>
            <a:normAutofit fontScale="92500"/>
          </a:bodyPr>
          <a:lstStyle/>
          <a:p>
            <a:pPr>
              <a:lnSpc>
                <a:spcPct val="115000"/>
              </a:lnSpc>
            </a:pPr>
            <a:r>
              <a:rPr lang="en-GB" sz="2400" dirty="0"/>
              <a:t>E-portfolio to prepare for work placement and/or future career opportunities. You are to base your e-portfolio on a related/expected future position of employment.</a:t>
            </a:r>
          </a:p>
          <a:p>
            <a:pPr marL="0" indent="0">
              <a:lnSpc>
                <a:spcPct val="115000"/>
              </a:lnSpc>
              <a:buNone/>
            </a:pPr>
            <a:endParaRPr lang="en-GB" sz="2400" dirty="0"/>
          </a:p>
          <a:p>
            <a:pPr>
              <a:lnSpc>
                <a:spcPct val="115000"/>
              </a:lnSpc>
            </a:pPr>
            <a:r>
              <a:rPr lang="en-GB" sz="2400" b="1" i="1" dirty="0">
                <a:highlight>
                  <a:srgbClr val="FFFF00"/>
                </a:highlight>
              </a:rPr>
              <a:t>Pathway a</a:t>
            </a:r>
            <a:r>
              <a:rPr lang="en-GB" sz="2400" dirty="0">
                <a:highlight>
                  <a:srgbClr val="FFFF00"/>
                </a:highlight>
              </a:rPr>
              <a:t>: Work Placement experience with relevant forms</a:t>
            </a:r>
          </a:p>
          <a:p>
            <a:pPr>
              <a:lnSpc>
                <a:spcPct val="115000"/>
              </a:lnSpc>
            </a:pPr>
            <a:r>
              <a:rPr lang="en-GB" sz="2400" b="1" i="1" dirty="0"/>
              <a:t>Pathway a =</a:t>
            </a:r>
            <a:r>
              <a:rPr lang="en-GB" sz="2400" dirty="0"/>
              <a:t> </a:t>
            </a:r>
            <a:r>
              <a:rPr lang="en-GB" sz="2400" dirty="0">
                <a:highlight>
                  <a:srgbClr val="00FF00"/>
                </a:highlight>
              </a:rPr>
              <a:t>CV; Personal Statement/ Covering letter; Focus statement for rational of placement </a:t>
            </a:r>
            <a:r>
              <a:rPr lang="en-GB" sz="2400" dirty="0"/>
              <a:t> </a:t>
            </a:r>
          </a:p>
          <a:p>
            <a:pPr>
              <a:lnSpc>
                <a:spcPct val="115000"/>
              </a:lnSpc>
            </a:pPr>
            <a:endParaRPr lang="en-GB" sz="2400" dirty="0"/>
          </a:p>
          <a:p>
            <a:pPr>
              <a:lnSpc>
                <a:spcPct val="115000"/>
              </a:lnSpc>
            </a:pPr>
            <a:r>
              <a:rPr lang="en-GB" sz="2400" b="1" i="1" dirty="0">
                <a:highlight>
                  <a:srgbClr val="FFFF00"/>
                </a:highlight>
              </a:rPr>
              <a:t>Pathway b</a:t>
            </a:r>
            <a:r>
              <a:rPr lang="en-GB" sz="2400" dirty="0">
                <a:highlight>
                  <a:srgbClr val="FFFF00"/>
                </a:highlight>
              </a:rPr>
              <a:t>: CPD logbook activities or following training course</a:t>
            </a:r>
          </a:p>
          <a:p>
            <a:pPr>
              <a:lnSpc>
                <a:spcPct val="115000"/>
              </a:lnSpc>
            </a:pPr>
            <a:r>
              <a:rPr lang="en-GB" sz="2400" b="1" i="1" dirty="0"/>
              <a:t>Pathway b =</a:t>
            </a:r>
            <a:r>
              <a:rPr lang="en-GB" sz="2400" dirty="0"/>
              <a:t> </a:t>
            </a:r>
            <a:r>
              <a:rPr lang="en-GB" sz="2400" dirty="0">
                <a:highlight>
                  <a:srgbClr val="00FF00"/>
                </a:highlight>
              </a:rPr>
              <a:t>CV; Personal Statement/ Covering letter</a:t>
            </a:r>
            <a:r>
              <a:rPr lang="en-GB" sz="2400" dirty="0"/>
              <a:t>; </a:t>
            </a:r>
            <a:r>
              <a:rPr lang="en-GB" sz="2400" dirty="0">
                <a:highlight>
                  <a:srgbClr val="00FF00"/>
                </a:highlight>
              </a:rPr>
              <a:t>Focus statement for rational of CPD</a:t>
            </a:r>
            <a:endParaRPr lang="en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DBA4E8-AC3A-EDF1-5224-4451685F95CA}"/>
              </a:ext>
            </a:extLst>
          </p:cNvPr>
          <p:cNvSpPr txBox="1"/>
          <p:nvPr/>
        </p:nvSpPr>
        <p:spPr>
          <a:xfrm>
            <a:off x="7500938" y="244464"/>
            <a:ext cx="3900487" cy="861774"/>
          </a:xfrm>
          <a:prstGeom prst="rect">
            <a:avLst/>
          </a:prstGeom>
          <a:noFill/>
          <a:ln w="76200"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b="1" dirty="0"/>
              <a:t>31</a:t>
            </a:r>
            <a:r>
              <a:rPr lang="en-GB" sz="3200" b="1" baseline="30000" dirty="0"/>
              <a:t>st</a:t>
            </a:r>
            <a:r>
              <a:rPr lang="en-GB" sz="3200" b="1" dirty="0"/>
              <a:t>  October 3pm </a:t>
            </a:r>
          </a:p>
          <a:p>
            <a:r>
              <a:rPr lang="en-GB" dirty="0"/>
              <a:t>All on one word document</a:t>
            </a:r>
          </a:p>
        </p:txBody>
      </p:sp>
    </p:spTree>
    <p:extLst>
      <p:ext uri="{BB962C8B-B14F-4D97-AF65-F5344CB8AC3E}">
        <p14:creationId xmlns:p14="http://schemas.microsoft.com/office/powerpoint/2010/main" val="24731411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8C387-C32B-5641-B02D-DB2360A49F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37957"/>
          </a:xfrm>
        </p:spPr>
        <p:txBody>
          <a:bodyPr/>
          <a:lstStyle/>
          <a:p>
            <a:r>
              <a:rPr lang="en-US" dirty="0" err="1"/>
              <a:t>Asesiad</a:t>
            </a:r>
            <a:r>
              <a:rPr lang="en-US" dirty="0"/>
              <a:t> 1 (</a:t>
            </a:r>
            <a:r>
              <a:rPr lang="en-US" dirty="0" err="1"/>
              <a:t>cyfateb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1,200)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D7F9935-A4B2-D34D-AEF3-81FB6D11E6FF}"/>
              </a:ext>
            </a:extLst>
          </p:cNvPr>
          <p:cNvSpPr txBox="1">
            <a:spLocks/>
          </p:cNvSpPr>
          <p:nvPr/>
        </p:nvSpPr>
        <p:spPr>
          <a:xfrm>
            <a:off x="345649" y="1303082"/>
            <a:ext cx="11488132" cy="42518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5000"/>
              </a:lnSpc>
            </a:pPr>
            <a:r>
              <a:rPr lang="en-GB" sz="2400" dirty="0"/>
              <a:t>E-</a:t>
            </a:r>
            <a:r>
              <a:rPr lang="en-GB" sz="2400" dirty="0" err="1"/>
              <a:t>bortffolio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bartoi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gyfer</a:t>
            </a:r>
            <a:r>
              <a:rPr lang="en-GB" sz="2400" dirty="0"/>
              <a:t> </a:t>
            </a:r>
            <a:r>
              <a:rPr lang="en-GB" sz="2400" dirty="0" err="1"/>
              <a:t>lleoliad</a:t>
            </a:r>
            <a:r>
              <a:rPr lang="en-GB" sz="2400" dirty="0"/>
              <a:t> ac / neu </a:t>
            </a:r>
            <a:r>
              <a:rPr lang="en-GB" sz="2400" dirty="0" err="1"/>
              <a:t>cyfleoed</a:t>
            </a:r>
            <a:r>
              <a:rPr lang="en-GB" sz="2400" dirty="0"/>
              <a:t> </a:t>
            </a:r>
            <a:r>
              <a:rPr lang="en-GB" sz="2400" dirty="0" err="1"/>
              <a:t>gwaith</a:t>
            </a:r>
            <a:r>
              <a:rPr lang="en-GB" sz="2400" dirty="0"/>
              <a:t> </a:t>
            </a:r>
            <a:r>
              <a:rPr lang="en-GB" sz="2400" dirty="0" err="1"/>
              <a:t>i’r</a:t>
            </a:r>
            <a:r>
              <a:rPr lang="en-GB" sz="2400" dirty="0"/>
              <a:t> </a:t>
            </a:r>
            <a:r>
              <a:rPr lang="en-GB" sz="2400" dirty="0" err="1"/>
              <a:t>dyfodol</a:t>
            </a:r>
            <a:r>
              <a:rPr lang="en-GB" sz="2400" dirty="0"/>
              <a:t>. </a:t>
            </a:r>
            <a:r>
              <a:rPr lang="en-GB" sz="2400" dirty="0" err="1"/>
              <a:t>Bydd</a:t>
            </a:r>
            <a:r>
              <a:rPr lang="en-GB" sz="2400" dirty="0"/>
              <a:t> </a:t>
            </a:r>
            <a:r>
              <a:rPr lang="en-GB" sz="2400" dirty="0" err="1"/>
              <a:t>angn</a:t>
            </a:r>
            <a:r>
              <a:rPr lang="en-GB" sz="2400" dirty="0"/>
              <a:t> </a:t>
            </a:r>
            <a:r>
              <a:rPr lang="en-GB" sz="2400" dirty="0" err="1"/>
              <a:t>selio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e-</a:t>
            </a:r>
            <a:r>
              <a:rPr lang="en-GB" sz="2400" dirty="0" err="1"/>
              <a:t>bortffolio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dymuniadau</a:t>
            </a:r>
            <a:r>
              <a:rPr lang="en-GB" sz="2400" dirty="0"/>
              <a:t> /</a:t>
            </a:r>
            <a:r>
              <a:rPr lang="en-GB" sz="2400" dirty="0" err="1"/>
              <a:t>gobeithion</a:t>
            </a:r>
            <a:r>
              <a:rPr lang="en-GB" sz="2400" dirty="0"/>
              <a:t> </a:t>
            </a:r>
            <a:r>
              <a:rPr lang="en-GB" sz="2400" dirty="0" err="1"/>
              <a:t>swyddi</a:t>
            </a:r>
            <a:r>
              <a:rPr lang="en-GB" sz="2400" dirty="0"/>
              <a:t> </a:t>
            </a:r>
            <a:r>
              <a:rPr lang="en-GB" sz="2400" dirty="0" err="1"/>
              <a:t>i’r</a:t>
            </a:r>
            <a:r>
              <a:rPr lang="en-GB" sz="2400" dirty="0"/>
              <a:t> </a:t>
            </a:r>
            <a:r>
              <a:rPr lang="en-GB" sz="2400" dirty="0" err="1"/>
              <a:t>dyfodol</a:t>
            </a:r>
            <a:r>
              <a:rPr lang="en-GB" sz="2400" dirty="0"/>
              <a:t> </a:t>
            </a:r>
            <a:r>
              <a:rPr lang="en-GB" sz="2400" dirty="0" err="1"/>
              <a:t>sy’n</a:t>
            </a:r>
            <a:r>
              <a:rPr lang="en-GB" sz="2400" dirty="0"/>
              <a:t> </a:t>
            </a:r>
            <a:r>
              <a:rPr lang="en-GB" sz="2400" dirty="0" err="1"/>
              <a:t>perthnasol</a:t>
            </a:r>
            <a:r>
              <a:rPr lang="en-GB" sz="2400" dirty="0"/>
              <a:t> </a:t>
            </a:r>
            <a:r>
              <a:rPr lang="en-GB" sz="2400" dirty="0" err="1"/>
              <a:t>i’ch</a:t>
            </a:r>
            <a:r>
              <a:rPr lang="en-GB" sz="2400" dirty="0"/>
              <a:t> </a:t>
            </a:r>
            <a:r>
              <a:rPr lang="en-GB" sz="2400" dirty="0" err="1"/>
              <a:t>cwrs</a:t>
            </a:r>
            <a:r>
              <a:rPr lang="en-GB" sz="2400" dirty="0"/>
              <a:t>. </a:t>
            </a:r>
          </a:p>
          <a:p>
            <a:pPr>
              <a:lnSpc>
                <a:spcPct val="115000"/>
              </a:lnSpc>
            </a:pPr>
            <a:r>
              <a:rPr lang="en-GB" sz="2400" b="1" i="1" dirty="0" err="1">
                <a:highlight>
                  <a:srgbClr val="FFFF00"/>
                </a:highlight>
              </a:rPr>
              <a:t>Llwybr</a:t>
            </a:r>
            <a:r>
              <a:rPr lang="en-GB" sz="2400" b="1" i="1" dirty="0">
                <a:highlight>
                  <a:srgbClr val="FFFF00"/>
                </a:highlight>
              </a:rPr>
              <a:t>  a</a:t>
            </a:r>
            <a:r>
              <a:rPr lang="en-GB" sz="2400" dirty="0">
                <a:highlight>
                  <a:srgbClr val="FFFF00"/>
                </a:highlight>
              </a:rPr>
              <a:t>: </a:t>
            </a:r>
            <a:r>
              <a:rPr lang="en-GB" sz="2400" dirty="0" err="1">
                <a:highlight>
                  <a:srgbClr val="FFFF00"/>
                </a:highlight>
              </a:rPr>
              <a:t>Profiad</a:t>
            </a:r>
            <a:r>
              <a:rPr lang="en-GB" sz="2400" dirty="0">
                <a:highlight>
                  <a:srgbClr val="FFFF00"/>
                </a:highlight>
              </a:rPr>
              <a:t> Gwaith &amp; </a:t>
            </a:r>
            <a:r>
              <a:rPr lang="en-GB" sz="2400" dirty="0" err="1">
                <a:highlight>
                  <a:srgbClr val="FFFF00"/>
                </a:highlight>
              </a:rPr>
              <a:t>Ffurflennu</a:t>
            </a:r>
            <a:r>
              <a:rPr lang="en-GB" sz="2400" dirty="0">
                <a:highlight>
                  <a:srgbClr val="FFFF00"/>
                </a:highlight>
              </a:rPr>
              <a:t> </a:t>
            </a:r>
            <a:r>
              <a:rPr lang="en-GB" sz="2400" dirty="0" err="1">
                <a:highlight>
                  <a:srgbClr val="FFFF00"/>
                </a:highlight>
              </a:rPr>
              <a:t>perthnasol</a:t>
            </a:r>
            <a:r>
              <a:rPr lang="en-GB" sz="2400" dirty="0">
                <a:highlight>
                  <a:srgbClr val="FFFF00"/>
                </a:highlight>
              </a:rPr>
              <a:t> </a:t>
            </a:r>
          </a:p>
          <a:p>
            <a:pPr>
              <a:lnSpc>
                <a:spcPct val="115000"/>
              </a:lnSpc>
            </a:pPr>
            <a:r>
              <a:rPr lang="en-GB" sz="2400" b="1" i="1" dirty="0" err="1"/>
              <a:t>Elfennau</a:t>
            </a:r>
            <a:r>
              <a:rPr lang="en-GB" sz="2400" b="1" i="1" dirty="0"/>
              <a:t> o </a:t>
            </a:r>
            <a:r>
              <a:rPr lang="en-GB" sz="2400" b="1" i="1" dirty="0" err="1"/>
              <a:t>lwybr</a:t>
            </a:r>
            <a:r>
              <a:rPr lang="en-GB" sz="2400" b="1" i="1" dirty="0"/>
              <a:t> a </a:t>
            </a:r>
            <a:r>
              <a:rPr lang="en-GB" sz="2400" dirty="0"/>
              <a:t>: </a:t>
            </a:r>
            <a:r>
              <a:rPr lang="en-GB" sz="2400" dirty="0">
                <a:highlight>
                  <a:srgbClr val="00FF00"/>
                </a:highlight>
              </a:rPr>
              <a:t>CV; </a:t>
            </a:r>
            <a:r>
              <a:rPr lang="en-GB" sz="2400" dirty="0" err="1">
                <a:highlight>
                  <a:srgbClr val="00FF00"/>
                </a:highlight>
              </a:rPr>
              <a:t>Datganiad</a:t>
            </a:r>
            <a:r>
              <a:rPr lang="en-GB" sz="2400" dirty="0">
                <a:highlight>
                  <a:srgbClr val="00FF00"/>
                </a:highlight>
              </a:rPr>
              <a:t> </a:t>
            </a:r>
            <a:r>
              <a:rPr lang="en-GB" sz="2400" dirty="0" err="1">
                <a:highlight>
                  <a:srgbClr val="00FF00"/>
                </a:highlight>
              </a:rPr>
              <a:t>Personol</a:t>
            </a:r>
            <a:r>
              <a:rPr lang="en-GB" sz="2400" dirty="0">
                <a:highlight>
                  <a:srgbClr val="00FF00"/>
                </a:highlight>
              </a:rPr>
              <a:t> / </a:t>
            </a:r>
            <a:r>
              <a:rPr lang="en-GB" sz="2400" dirty="0" err="1">
                <a:highlight>
                  <a:srgbClr val="00FF00"/>
                </a:highlight>
              </a:rPr>
              <a:t>Llythyr</a:t>
            </a:r>
            <a:r>
              <a:rPr lang="en-GB" sz="2400" dirty="0">
                <a:highlight>
                  <a:srgbClr val="00FF00"/>
                </a:highlight>
              </a:rPr>
              <a:t> </a:t>
            </a:r>
            <a:r>
              <a:rPr lang="en-GB" sz="2400" dirty="0" err="1">
                <a:highlight>
                  <a:srgbClr val="00FF00"/>
                </a:highlight>
              </a:rPr>
              <a:t>Cyflwyno</a:t>
            </a:r>
            <a:r>
              <a:rPr lang="en-GB" sz="2400" dirty="0">
                <a:highlight>
                  <a:srgbClr val="00FF00"/>
                </a:highlight>
              </a:rPr>
              <a:t>; </a:t>
            </a:r>
            <a:r>
              <a:rPr lang="en-GB" sz="2400" dirty="0" err="1">
                <a:highlight>
                  <a:srgbClr val="00FF00"/>
                </a:highlight>
              </a:rPr>
              <a:t>Prif</a:t>
            </a:r>
            <a:r>
              <a:rPr lang="en-GB" sz="2400" dirty="0">
                <a:highlight>
                  <a:srgbClr val="00FF00"/>
                </a:highlight>
              </a:rPr>
              <a:t> </a:t>
            </a:r>
            <a:r>
              <a:rPr lang="en-GB" sz="2400" dirty="0" err="1">
                <a:highlight>
                  <a:srgbClr val="00FF00"/>
                </a:highlight>
              </a:rPr>
              <a:t>ffocws</a:t>
            </a:r>
            <a:r>
              <a:rPr lang="en-GB" sz="2400" dirty="0">
                <a:highlight>
                  <a:srgbClr val="00FF00"/>
                </a:highlight>
              </a:rPr>
              <a:t> </a:t>
            </a:r>
            <a:r>
              <a:rPr lang="en-GB" sz="2400" dirty="0" err="1">
                <a:highlight>
                  <a:srgbClr val="00FF00"/>
                </a:highlight>
              </a:rPr>
              <a:t>lleoliad</a:t>
            </a:r>
            <a:endParaRPr lang="en-GB" sz="2400" dirty="0">
              <a:highlight>
                <a:srgbClr val="00FF00"/>
              </a:highlight>
            </a:endParaRPr>
          </a:p>
          <a:p>
            <a:pPr marL="0" indent="0">
              <a:lnSpc>
                <a:spcPct val="115000"/>
              </a:lnSpc>
              <a:buNone/>
            </a:pPr>
            <a:endParaRPr lang="en-GB" sz="2400" dirty="0"/>
          </a:p>
          <a:p>
            <a:pPr>
              <a:lnSpc>
                <a:spcPct val="115000"/>
              </a:lnSpc>
            </a:pPr>
            <a:r>
              <a:rPr lang="en-GB" sz="2400" b="1" i="1" dirty="0" err="1">
                <a:highlight>
                  <a:srgbClr val="FFFF00"/>
                </a:highlight>
              </a:rPr>
              <a:t>Llwybr</a:t>
            </a:r>
            <a:r>
              <a:rPr lang="en-GB" sz="2400" b="1" i="1" dirty="0">
                <a:highlight>
                  <a:srgbClr val="FFFF00"/>
                </a:highlight>
              </a:rPr>
              <a:t> b </a:t>
            </a:r>
            <a:r>
              <a:rPr lang="en-GB" sz="2400" dirty="0">
                <a:highlight>
                  <a:srgbClr val="FFFF00"/>
                </a:highlight>
              </a:rPr>
              <a:t>: </a:t>
            </a:r>
            <a:r>
              <a:rPr lang="en-GB" sz="2400" dirty="0" err="1">
                <a:highlight>
                  <a:srgbClr val="FFFF00"/>
                </a:highlight>
              </a:rPr>
              <a:t>llyfr</a:t>
            </a:r>
            <a:r>
              <a:rPr lang="en-GB" sz="2400" dirty="0">
                <a:highlight>
                  <a:srgbClr val="FFFF00"/>
                </a:highlight>
              </a:rPr>
              <a:t> log CPD o </a:t>
            </a:r>
            <a:r>
              <a:rPr lang="en-GB" sz="2400" dirty="0" err="1">
                <a:highlight>
                  <a:srgbClr val="FFFF00"/>
                </a:highlight>
              </a:rPr>
              <a:t>weithgareddau</a:t>
            </a:r>
            <a:r>
              <a:rPr lang="en-GB" sz="2400" dirty="0">
                <a:highlight>
                  <a:srgbClr val="FFFF00"/>
                </a:highlight>
              </a:rPr>
              <a:t> neu </a:t>
            </a:r>
            <a:r>
              <a:rPr lang="en-GB" sz="2400" dirty="0" err="1">
                <a:highlight>
                  <a:srgbClr val="FFFF00"/>
                </a:highlight>
              </a:rPr>
              <a:t>dilyn</a:t>
            </a:r>
            <a:r>
              <a:rPr lang="en-GB" sz="2400" dirty="0">
                <a:highlight>
                  <a:srgbClr val="FFFF00"/>
                </a:highlight>
              </a:rPr>
              <a:t> </a:t>
            </a:r>
            <a:r>
              <a:rPr lang="en-GB" sz="2400" dirty="0" err="1">
                <a:highlight>
                  <a:srgbClr val="FFFF00"/>
                </a:highlight>
              </a:rPr>
              <a:t>cwrs</a:t>
            </a:r>
            <a:r>
              <a:rPr lang="en-GB" sz="2400" dirty="0">
                <a:highlight>
                  <a:srgbClr val="FFFF00"/>
                </a:highlight>
              </a:rPr>
              <a:t> </a:t>
            </a:r>
            <a:r>
              <a:rPr lang="en-GB" sz="2400" dirty="0" err="1">
                <a:highlight>
                  <a:srgbClr val="FFFF00"/>
                </a:highlight>
              </a:rPr>
              <a:t>hyfforddi</a:t>
            </a:r>
            <a:r>
              <a:rPr lang="en-GB" sz="2400" dirty="0">
                <a:highlight>
                  <a:srgbClr val="FFFF00"/>
                </a:highlight>
              </a:rPr>
              <a:t> </a:t>
            </a:r>
          </a:p>
          <a:p>
            <a:pPr>
              <a:lnSpc>
                <a:spcPct val="115000"/>
              </a:lnSpc>
            </a:pPr>
            <a:r>
              <a:rPr lang="en-GB" sz="2400" b="1" i="1" dirty="0" err="1"/>
              <a:t>Elfennau</a:t>
            </a:r>
            <a:r>
              <a:rPr lang="en-GB" sz="2400" b="1" i="1" dirty="0"/>
              <a:t> o </a:t>
            </a:r>
            <a:r>
              <a:rPr lang="en-GB" sz="2400" b="1" i="1" dirty="0" err="1"/>
              <a:t>lwybr</a:t>
            </a:r>
            <a:r>
              <a:rPr lang="en-GB" sz="2400" b="1" i="1" dirty="0"/>
              <a:t> b </a:t>
            </a:r>
            <a:r>
              <a:rPr lang="en-GB" sz="2400" dirty="0"/>
              <a:t>: </a:t>
            </a:r>
            <a:r>
              <a:rPr lang="en-GB" sz="2400" dirty="0">
                <a:highlight>
                  <a:srgbClr val="00FF00"/>
                </a:highlight>
              </a:rPr>
              <a:t>CV; </a:t>
            </a:r>
            <a:r>
              <a:rPr lang="en-GB" sz="2400" dirty="0" err="1">
                <a:highlight>
                  <a:srgbClr val="00FF00"/>
                </a:highlight>
              </a:rPr>
              <a:t>Datganiad</a:t>
            </a:r>
            <a:r>
              <a:rPr lang="en-GB" sz="2400" dirty="0">
                <a:highlight>
                  <a:srgbClr val="00FF00"/>
                </a:highlight>
              </a:rPr>
              <a:t> </a:t>
            </a:r>
            <a:r>
              <a:rPr lang="en-GB" sz="2400" dirty="0" err="1">
                <a:highlight>
                  <a:srgbClr val="00FF00"/>
                </a:highlight>
              </a:rPr>
              <a:t>Personol</a:t>
            </a:r>
            <a:r>
              <a:rPr lang="en-GB" sz="2400" dirty="0">
                <a:highlight>
                  <a:srgbClr val="00FF00"/>
                </a:highlight>
              </a:rPr>
              <a:t> / </a:t>
            </a:r>
            <a:r>
              <a:rPr lang="en-GB" sz="2400" dirty="0" err="1">
                <a:highlight>
                  <a:srgbClr val="00FF00"/>
                </a:highlight>
              </a:rPr>
              <a:t>Llythyr</a:t>
            </a:r>
            <a:r>
              <a:rPr lang="en-GB" sz="2400" dirty="0">
                <a:highlight>
                  <a:srgbClr val="00FF00"/>
                </a:highlight>
              </a:rPr>
              <a:t> </a:t>
            </a:r>
            <a:r>
              <a:rPr lang="en-GB" sz="2400" dirty="0" err="1">
                <a:highlight>
                  <a:srgbClr val="00FF00"/>
                </a:highlight>
              </a:rPr>
              <a:t>Cyflwyno</a:t>
            </a:r>
            <a:r>
              <a:rPr lang="en-GB" sz="2400" dirty="0">
                <a:highlight>
                  <a:srgbClr val="00FF00"/>
                </a:highlight>
              </a:rPr>
              <a:t>; </a:t>
            </a:r>
            <a:r>
              <a:rPr lang="en-GB" sz="2400" dirty="0" err="1">
                <a:highlight>
                  <a:srgbClr val="00FF00"/>
                </a:highlight>
              </a:rPr>
              <a:t>Prif</a:t>
            </a:r>
            <a:r>
              <a:rPr lang="en-GB" sz="2400" dirty="0">
                <a:highlight>
                  <a:srgbClr val="00FF00"/>
                </a:highlight>
              </a:rPr>
              <a:t> </a:t>
            </a:r>
            <a:r>
              <a:rPr lang="en-GB" sz="2400" dirty="0" err="1">
                <a:highlight>
                  <a:srgbClr val="00FF00"/>
                </a:highlight>
              </a:rPr>
              <a:t>ffocws</a:t>
            </a:r>
            <a:r>
              <a:rPr lang="en-GB" sz="2400" dirty="0">
                <a:highlight>
                  <a:srgbClr val="00FF00"/>
                </a:highlight>
              </a:rPr>
              <a:t> </a:t>
            </a:r>
            <a:r>
              <a:rPr lang="en-GB" sz="2400" dirty="0" err="1">
                <a:highlight>
                  <a:srgbClr val="00FF00"/>
                </a:highlight>
              </a:rPr>
              <a:t>o’r</a:t>
            </a:r>
            <a:r>
              <a:rPr lang="en-GB" sz="2400" dirty="0">
                <a:highlight>
                  <a:srgbClr val="00FF00"/>
                </a:highlight>
              </a:rPr>
              <a:t> CPD</a:t>
            </a:r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5953BDE-9A2E-A94A-A63E-26B8D536CAD9}"/>
              </a:ext>
            </a:extLst>
          </p:cNvPr>
          <p:cNvSpPr txBox="1"/>
          <p:nvPr/>
        </p:nvSpPr>
        <p:spPr>
          <a:xfrm>
            <a:off x="6512473" y="252250"/>
            <a:ext cx="5340163" cy="861774"/>
          </a:xfrm>
          <a:prstGeom prst="rect">
            <a:avLst/>
          </a:prstGeom>
          <a:noFill/>
          <a:ln w="76200"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b="1" dirty="0"/>
              <a:t>Hydref 31ain am 3o’r </a:t>
            </a:r>
            <a:r>
              <a:rPr lang="en-GB" sz="3200" b="1" dirty="0" err="1"/>
              <a:t>gloch</a:t>
            </a:r>
            <a:r>
              <a:rPr lang="en-GB" sz="3200" b="1" dirty="0"/>
              <a:t> </a:t>
            </a:r>
          </a:p>
          <a:p>
            <a:r>
              <a:rPr lang="en-GB" dirty="0"/>
              <a:t>I </a:t>
            </a:r>
            <a:r>
              <a:rPr lang="en-GB" dirty="0" err="1"/>
              <a:t>gyd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un </a:t>
            </a:r>
            <a:r>
              <a:rPr lang="en-GB" dirty="0" err="1"/>
              <a:t>ddogfen</a:t>
            </a:r>
            <a:r>
              <a:rPr lang="en-GB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6522046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1EEF1-795E-C39E-25FE-279801D91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013199"/>
          </a:xfrm>
        </p:spPr>
        <p:txBody>
          <a:bodyPr/>
          <a:lstStyle/>
          <a:p>
            <a:r>
              <a:rPr lang="en-GB"/>
              <a:t>Focus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0967F-5275-651C-54C0-D2534268E5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78324"/>
            <a:ext cx="11481847" cy="402323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5000"/>
              </a:lnSpc>
            </a:pPr>
            <a:r>
              <a:rPr lang="en-GB" sz="2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Examples of focus: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en-GB" sz="240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Schools: Behaviour management techniques; the new curriculum; Differentiation and inclusion; Foundation phase; specific teaching ideas…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en-GB" sz="240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Outdoor activities and skills: presentation of key standards (NGBs); style of facilitation; Health and Safety procedures; development of own skills and experience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en-GB" sz="240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Sport Exercise Science opportunities: key/specific client groups; key management aspects; key/ specific sport/ key fitness improvement…</a:t>
            </a:r>
          </a:p>
          <a:p>
            <a:pPr marL="342900" lvl="0" indent="-342900" algn="just">
              <a:lnSpc>
                <a:spcPct val="115000"/>
              </a:lnSpc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en-GB" sz="240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Other/ More general: nutrition interests (with or without key client groups); organisation; team work/ team management; software skills…</a:t>
            </a:r>
          </a:p>
          <a:p>
            <a:endParaRPr lang="en-GB" sz="3600"/>
          </a:p>
        </p:txBody>
      </p:sp>
    </p:spTree>
    <p:extLst>
      <p:ext uri="{BB962C8B-B14F-4D97-AF65-F5344CB8AC3E}">
        <p14:creationId xmlns:p14="http://schemas.microsoft.com/office/powerpoint/2010/main" val="2865059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AB2B4-C381-284C-91EA-8DCA533AB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30878"/>
            <a:ext cx="11481847" cy="997835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en-US" sz="4000" b="1" dirty="0" err="1"/>
              <a:t>Mentorwyr</a:t>
            </a:r>
            <a:r>
              <a:rPr lang="en-US" sz="4000" b="1" dirty="0"/>
              <a:t> </a:t>
            </a:r>
            <a:r>
              <a:rPr lang="en-US" sz="4000" b="1" dirty="0" err="1"/>
              <a:t>Lleoliad</a:t>
            </a:r>
            <a:r>
              <a:rPr lang="en-US" sz="4000" b="1" dirty="0"/>
              <a:t> &amp; DPP / Placement &amp; </a:t>
            </a:r>
            <a:r>
              <a:rPr lang="en-US" sz="4000" b="1" dirty="0" err="1"/>
              <a:t>CPDMentors</a:t>
            </a:r>
            <a:endParaRPr lang="en-US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61C6E-04D0-F94D-BA30-90633D604D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659206"/>
            <a:ext cx="11718986" cy="4219080"/>
          </a:xfrm>
        </p:spPr>
        <p:txBody>
          <a:bodyPr>
            <a:normAutofit/>
          </a:bodyPr>
          <a:lstStyle/>
          <a:p>
            <a:r>
              <a:rPr lang="en-US" sz="4200" dirty="0"/>
              <a:t>Alison 	-	HNL	-	 </a:t>
            </a:r>
            <a:r>
              <a:rPr lang="en-US" sz="4200" dirty="0" err="1"/>
              <a:t>a.connaughton@uwtsd.ac.uk</a:t>
            </a:r>
            <a:endParaRPr lang="en-US" sz="4200" dirty="0"/>
          </a:p>
          <a:p>
            <a:r>
              <a:rPr lang="en-US" sz="4200" dirty="0" err="1"/>
              <a:t>Tomo</a:t>
            </a:r>
            <a:r>
              <a:rPr lang="en-US" sz="4200" dirty="0"/>
              <a:t> 	-	OAE-	 </a:t>
            </a:r>
            <a:r>
              <a:rPr lang="en-US" sz="4200" dirty="0" err="1"/>
              <a:t>t.moore@uwtsd.ac.uk</a:t>
            </a:r>
            <a:endParaRPr lang="en-US" sz="4200" dirty="0"/>
          </a:p>
          <a:p>
            <a:r>
              <a:rPr lang="en-US" sz="4200" dirty="0"/>
              <a:t>Dylan 	-	SES		</a:t>
            </a:r>
            <a:r>
              <a:rPr lang="en-US" sz="4200" dirty="0" err="1"/>
              <a:t>d.blain@uwtsd.ac.uk</a:t>
            </a:r>
            <a:r>
              <a:rPr lang="en-US" sz="4200" dirty="0"/>
              <a:t> </a:t>
            </a:r>
          </a:p>
          <a:p>
            <a:r>
              <a:rPr lang="en-US" sz="4200" dirty="0"/>
              <a:t>Heddwen	SES		</a:t>
            </a:r>
            <a:r>
              <a:rPr lang="en-US" sz="4200" dirty="0" err="1"/>
              <a:t>Heddwen.davies@uwtsd.ac.uk</a:t>
            </a:r>
            <a:endParaRPr lang="en-US" sz="4200" dirty="0"/>
          </a:p>
          <a:p>
            <a:r>
              <a:rPr lang="en-US" sz="4200" dirty="0"/>
              <a:t>Dylan	-	PE	-	 </a:t>
            </a:r>
            <a:r>
              <a:rPr lang="en-US" sz="4200" dirty="0" err="1"/>
              <a:t>d.blain@uwtsd.ac.uk</a:t>
            </a:r>
            <a:endParaRPr lang="en-US" sz="4200" dirty="0"/>
          </a:p>
        </p:txBody>
      </p:sp>
    </p:spTree>
    <p:extLst>
      <p:ext uri="{BB962C8B-B14F-4D97-AF65-F5344CB8AC3E}">
        <p14:creationId xmlns:p14="http://schemas.microsoft.com/office/powerpoint/2010/main" val="7986935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0F447-07CB-71FD-0827-25B85CCB94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001" y="-252138"/>
            <a:ext cx="11481847" cy="1325563"/>
          </a:xfrm>
        </p:spPr>
        <p:txBody>
          <a:bodyPr/>
          <a:lstStyle/>
          <a:p>
            <a:r>
              <a:rPr lang="en-GB" dirty="0" err="1"/>
              <a:t>Rôl</a:t>
            </a:r>
            <a:r>
              <a:rPr lang="en-GB" dirty="0"/>
              <a:t> </a:t>
            </a:r>
            <a:r>
              <a:rPr lang="en-GB" dirty="0" err="1"/>
              <a:t>Mentorwyr</a:t>
            </a:r>
            <a:r>
              <a:rPr lang="en-GB" dirty="0"/>
              <a:t> : DPD              Mentors Role : CPD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F2A56-E505-647D-726B-A921F440F9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52492" y="1252330"/>
            <a:ext cx="5087574" cy="4149229"/>
          </a:xfrm>
        </p:spPr>
        <p:txBody>
          <a:bodyPr>
            <a:normAutofit fontScale="92500"/>
          </a:bodyPr>
          <a:lstStyle/>
          <a:p>
            <a:r>
              <a:rPr lang="en-GB" dirty="0"/>
              <a:t>CPD Mentors Meetings </a:t>
            </a:r>
            <a:r>
              <a:rPr lang="en-GB" b="1" dirty="0"/>
              <a:t>17</a:t>
            </a:r>
            <a:r>
              <a:rPr lang="en-GB" b="1" baseline="30000" dirty="0"/>
              <a:t>th</a:t>
            </a:r>
            <a:r>
              <a:rPr lang="en-GB" b="1" dirty="0"/>
              <a:t> November. </a:t>
            </a:r>
          </a:p>
          <a:p>
            <a:r>
              <a:rPr lang="en-GB" dirty="0"/>
              <a:t>Purpose : discuss type of CPD and tutorial around SWOT analysis</a:t>
            </a:r>
          </a:p>
          <a:p>
            <a:r>
              <a:rPr lang="en-GB" dirty="0"/>
              <a:t>CPD (Continued Professional Development) Mentors Meeting </a:t>
            </a:r>
            <a:r>
              <a:rPr lang="en-GB" b="1" dirty="0"/>
              <a:t>December 1</a:t>
            </a:r>
            <a:r>
              <a:rPr lang="en-GB" b="1" baseline="30000" dirty="0"/>
              <a:t>st</a:t>
            </a:r>
            <a:r>
              <a:rPr lang="en-GB" b="1" dirty="0"/>
              <a:t> </a:t>
            </a:r>
            <a:endParaRPr lang="en-GB" dirty="0"/>
          </a:p>
          <a:p>
            <a:r>
              <a:rPr lang="en-GB" dirty="0"/>
              <a:t>Purpose : ensure on track </a:t>
            </a:r>
            <a:r>
              <a:rPr lang="en-GB" b="1" dirty="0"/>
              <a:t>&amp; fill in table with brief notes about discussion re progression.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02249BC-1872-7C45-84E7-D75D733803A1}"/>
              </a:ext>
            </a:extLst>
          </p:cNvPr>
          <p:cNvSpPr txBox="1">
            <a:spLocks/>
          </p:cNvSpPr>
          <p:nvPr/>
        </p:nvSpPr>
        <p:spPr>
          <a:xfrm>
            <a:off x="351934" y="1053546"/>
            <a:ext cx="5427301" cy="4591879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/>
              <a:t>Cyfarfod</a:t>
            </a:r>
            <a:r>
              <a:rPr lang="en-GB" dirty="0"/>
              <a:t> </a:t>
            </a:r>
            <a:r>
              <a:rPr lang="en-GB" dirty="0" err="1"/>
              <a:t>Mentorwyr</a:t>
            </a:r>
            <a:r>
              <a:rPr lang="en-GB" dirty="0"/>
              <a:t> DPD (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</a:t>
            </a:r>
            <a:r>
              <a:rPr lang="en-GB" dirty="0" err="1"/>
              <a:t>Parhaus</a:t>
            </a:r>
            <a:r>
              <a:rPr lang="en-GB" dirty="0"/>
              <a:t>) </a:t>
            </a:r>
            <a:r>
              <a:rPr lang="en-GB" b="1" dirty="0"/>
              <a:t>17fed </a:t>
            </a:r>
            <a:r>
              <a:rPr lang="en-GB" b="1" dirty="0" err="1"/>
              <a:t>Tachwedd</a:t>
            </a:r>
            <a:r>
              <a:rPr lang="en-GB" b="1" dirty="0"/>
              <a:t>. </a:t>
            </a:r>
          </a:p>
          <a:p>
            <a:r>
              <a:rPr lang="en-GB" dirty="0" err="1"/>
              <a:t>Pwrpas</a:t>
            </a:r>
            <a:r>
              <a:rPr lang="en-GB" dirty="0"/>
              <a:t> : </a:t>
            </a:r>
            <a:r>
              <a:rPr lang="en-GB" dirty="0" err="1"/>
              <a:t>sgwrs</a:t>
            </a:r>
            <a:r>
              <a:rPr lang="en-GB" dirty="0"/>
              <a:t> am y math o CPD a </a:t>
            </a:r>
            <a:r>
              <a:rPr lang="en-GB" dirty="0" err="1"/>
              <a:t>tiwtorial</a:t>
            </a:r>
            <a:r>
              <a:rPr lang="en-GB" dirty="0"/>
              <a:t> </a:t>
            </a:r>
            <a:r>
              <a:rPr lang="en-GB" dirty="0" err="1"/>
              <a:t>trafod</a:t>
            </a:r>
            <a:r>
              <a:rPr lang="en-GB" dirty="0"/>
              <a:t> </a:t>
            </a:r>
            <a:r>
              <a:rPr lang="en-GB" dirty="0" err="1"/>
              <a:t>canlyniad</a:t>
            </a:r>
            <a:r>
              <a:rPr lang="en-GB" dirty="0"/>
              <a:t> </a:t>
            </a:r>
            <a:r>
              <a:rPr lang="en-GB" dirty="0" err="1"/>
              <a:t>arolwg</a:t>
            </a:r>
            <a:r>
              <a:rPr lang="en-GB" dirty="0"/>
              <a:t> SWOT </a:t>
            </a:r>
            <a:r>
              <a:rPr lang="en-GB" dirty="0" err="1"/>
              <a:t>personol</a:t>
            </a:r>
            <a:endParaRPr lang="en-GB" dirty="0"/>
          </a:p>
          <a:p>
            <a:r>
              <a:rPr lang="en-GB" dirty="0" err="1"/>
              <a:t>Cyfarfod</a:t>
            </a:r>
            <a:r>
              <a:rPr lang="en-GB" dirty="0"/>
              <a:t> </a:t>
            </a:r>
            <a:r>
              <a:rPr lang="en-GB" dirty="0" err="1"/>
              <a:t>Mentorwyr</a:t>
            </a:r>
            <a:r>
              <a:rPr lang="en-GB" dirty="0"/>
              <a:t> DPD (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</a:t>
            </a:r>
            <a:r>
              <a:rPr lang="en-GB" dirty="0" err="1"/>
              <a:t>Parhaus</a:t>
            </a:r>
            <a:r>
              <a:rPr lang="en-GB" dirty="0"/>
              <a:t>) </a:t>
            </a:r>
            <a:r>
              <a:rPr lang="en-GB" b="1" dirty="0" err="1"/>
              <a:t>Rhagfyr</a:t>
            </a:r>
            <a:r>
              <a:rPr lang="en-GB" b="1" dirty="0"/>
              <a:t> 1af.</a:t>
            </a:r>
          </a:p>
          <a:p>
            <a:r>
              <a:rPr lang="en-GB" dirty="0" err="1"/>
              <a:t>Pwrpas</a:t>
            </a:r>
            <a:r>
              <a:rPr lang="en-GB" dirty="0"/>
              <a:t> : </a:t>
            </a:r>
            <a:r>
              <a:rPr lang="en-GB" dirty="0" err="1"/>
              <a:t>sicrhau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trac &amp; </a:t>
            </a:r>
            <a:r>
              <a:rPr lang="en-GB" b="1" dirty="0" err="1"/>
              <a:t>cwblhau</a:t>
            </a:r>
            <a:r>
              <a:rPr lang="en-GB" b="1" dirty="0"/>
              <a:t> </a:t>
            </a:r>
            <a:r>
              <a:rPr lang="en-GB" b="1" dirty="0" err="1"/>
              <a:t>tabl</a:t>
            </a:r>
            <a:r>
              <a:rPr lang="en-GB" b="1" dirty="0"/>
              <a:t> </a:t>
            </a:r>
            <a:r>
              <a:rPr lang="en-GB" b="1" dirty="0" err="1"/>
              <a:t>gyda</a:t>
            </a:r>
            <a:r>
              <a:rPr lang="en-GB" b="1" dirty="0"/>
              <a:t> </a:t>
            </a:r>
            <a:r>
              <a:rPr lang="en-GB" b="1" dirty="0" err="1"/>
              <a:t>nodiadau</a:t>
            </a:r>
            <a:r>
              <a:rPr lang="en-GB" b="1" dirty="0"/>
              <a:t> </a:t>
            </a:r>
            <a:r>
              <a:rPr lang="en-GB" b="1" dirty="0" err="1"/>
              <a:t>o’r</a:t>
            </a:r>
            <a:r>
              <a:rPr lang="en-GB" b="1" dirty="0"/>
              <a:t> </a:t>
            </a:r>
            <a:r>
              <a:rPr lang="en-GB" b="1" dirty="0" err="1"/>
              <a:t>drafodaeth</a:t>
            </a:r>
            <a:r>
              <a:rPr lang="en-GB" b="1" dirty="0"/>
              <a:t> am </a:t>
            </a:r>
            <a:r>
              <a:rPr lang="en-GB" b="1" dirty="0" err="1"/>
              <a:t>gynnydd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5934503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DDE208-5088-DDE0-3549-F9822828C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C.V.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06C409-4955-BED3-4513-E59C70158E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85204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B14FCB-4CF1-F719-401C-40CDA8E31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971306"/>
          </a:xfrm>
        </p:spPr>
        <p:txBody>
          <a:bodyPr/>
          <a:lstStyle/>
          <a:p>
            <a:r>
              <a:rPr lang="en-GB" dirty="0"/>
              <a:t>What is our starting point?           </a:t>
            </a:r>
            <a:r>
              <a:rPr lang="en-GB" i="1" dirty="0"/>
              <a:t>Man </a:t>
            </a:r>
            <a:r>
              <a:rPr lang="en-GB" i="1" dirty="0" err="1"/>
              <a:t>cychwyn</a:t>
            </a:r>
            <a:r>
              <a:rPr lang="en-GB" i="1" dirty="0"/>
              <a:t>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F01B8C-DAFC-19A6-9E62-ECEDD458A7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5022" y="1887077"/>
            <a:ext cx="11246593" cy="3575934"/>
          </a:xfrm>
        </p:spPr>
        <p:txBody>
          <a:bodyPr/>
          <a:lstStyle/>
          <a:p>
            <a:r>
              <a:rPr lang="en-GB" dirty="0"/>
              <a:t>SWOT Analysis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Network/ K&amp;S/ Analysis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BD06C8D-9CAF-A909-DFD9-F8CB25CEE3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0667" y="1170254"/>
            <a:ext cx="5351669" cy="280678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88C9A36-3B3D-435F-C8E4-2636F9446B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8536" y="1170254"/>
            <a:ext cx="5351669" cy="280678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31657DC-B0F8-1C1C-455C-F61AAD34ED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8536" y="1170254"/>
            <a:ext cx="7467603" cy="5531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1689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390EF5-238B-5BFB-0969-06AB493EDF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09BD7-F07D-3EB3-0A0C-E0DC66B3B0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8" name="Picture 4" descr="23 Best Personal SWOT Analysis Examples for Students (2023)">
            <a:extLst>
              <a:ext uri="{FF2B5EF4-FFF2-40B4-BE49-F238E27FC236}">
                <a16:creationId xmlns:a16="http://schemas.microsoft.com/office/drawing/2014/main" id="{D948C350-4054-BFD7-2CEA-60361C7098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8459" y="366395"/>
            <a:ext cx="12368918" cy="6126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1450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C6C4B-4D70-856F-C368-C5FA1A846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24940"/>
          </a:xfrm>
        </p:spPr>
        <p:txBody>
          <a:bodyPr/>
          <a:lstStyle/>
          <a:p>
            <a:r>
              <a:rPr lang="en-GB" dirty="0"/>
              <a:t>Assessment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7BD8A3-B6B8-30DD-9A3A-5506D75776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190066"/>
            <a:ext cx="11165909" cy="4303059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>
              <a:lnSpc>
                <a:spcPct val="200000"/>
              </a:lnSpc>
            </a:pPr>
            <a:r>
              <a:rPr lang="en-GB" sz="3000" b="1" i="1" dirty="0">
                <a:effectLst/>
                <a:latin typeface="Arial"/>
                <a:ea typeface="Times New Roman" panose="02020603050405020304" pitchFamily="18" charset="0"/>
                <a:cs typeface="Times New Roman"/>
              </a:rPr>
              <a:t>After at least 30</a:t>
            </a:r>
            <a:r>
              <a:rPr lang="en-GB" sz="3000" b="1" i="1" dirty="0">
                <a:latin typeface="Arial"/>
                <a:ea typeface="Times New Roman" panose="02020603050405020304" pitchFamily="18" charset="0"/>
                <a:cs typeface="Times New Roman"/>
              </a:rPr>
              <a:t> (50 max)</a:t>
            </a:r>
            <a:r>
              <a:rPr lang="en-GB" sz="3000" b="1" i="1" dirty="0">
                <a:effectLst/>
                <a:latin typeface="Arial"/>
                <a:ea typeface="Times New Roman" panose="02020603050405020304" pitchFamily="18" charset="0"/>
                <a:cs typeface="Times New Roman"/>
              </a:rPr>
              <a:t> hours of placement/ CPD logbook hours</a:t>
            </a:r>
            <a:endParaRPr lang="en-GB" sz="3000" dirty="0">
              <a:effectLst/>
              <a:latin typeface="Arial"/>
              <a:ea typeface="Times New Roman" panose="02020603050405020304" pitchFamily="18" charset="0"/>
              <a:cs typeface="Times New Roman"/>
            </a:endParaRPr>
          </a:p>
          <a:p>
            <a:pPr>
              <a:lnSpc>
                <a:spcPct val="200000"/>
              </a:lnSpc>
            </a:pPr>
            <a:r>
              <a:rPr lang="en-GB" sz="2400" dirty="0">
                <a:effectLst/>
                <a:latin typeface="Arial"/>
                <a:ea typeface="Times New Roman" panose="02020603050405020304" pitchFamily="18" charset="0"/>
                <a:cs typeface="Times New Roman"/>
              </a:rPr>
              <a:t>Reflection essay of work placement/ CPD logbook.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effectLst/>
                <a:latin typeface="Arial"/>
                <a:ea typeface="Times New Roman" panose="02020603050405020304" pitchFamily="18" charset="0"/>
                <a:cs typeface="Times New Roman"/>
              </a:rPr>
              <a:t>For Pathway b – completed logbooks are to be handed in with the reflection essay.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Critical reflection is a key skill that is helpful through not only your degree process but also throughout your future career. 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Table of mentor meetings to be submitted as appendices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3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B78704E-E63E-2041-9862-B6C626EF9D3F}"/>
              </a:ext>
            </a:extLst>
          </p:cNvPr>
          <p:cNvSpPr txBox="1"/>
          <p:nvPr/>
        </p:nvSpPr>
        <p:spPr>
          <a:xfrm>
            <a:off x="5972176" y="365126"/>
            <a:ext cx="5709922" cy="861774"/>
          </a:xfrm>
          <a:prstGeom prst="rect">
            <a:avLst/>
          </a:prstGeom>
          <a:noFill/>
          <a:ln w="76200"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b="1" dirty="0"/>
              <a:t>May 15</a:t>
            </a:r>
            <a:r>
              <a:rPr lang="en-GB" sz="3200" b="1" baseline="30000" dirty="0"/>
              <a:t>th</a:t>
            </a:r>
            <a:r>
              <a:rPr lang="en-GB" sz="3200" b="1" dirty="0"/>
              <a:t> by 3pm </a:t>
            </a:r>
          </a:p>
          <a:p>
            <a:r>
              <a:rPr lang="en-GB" dirty="0"/>
              <a:t>All on one word document (if possible/ folder provided)</a:t>
            </a:r>
          </a:p>
        </p:txBody>
      </p:sp>
    </p:spTree>
    <p:extLst>
      <p:ext uri="{BB962C8B-B14F-4D97-AF65-F5344CB8AC3E}">
        <p14:creationId xmlns:p14="http://schemas.microsoft.com/office/powerpoint/2010/main" val="32641071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95133-612A-4149-B5E3-58296DA5E3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Asesiad</a:t>
            </a:r>
            <a:r>
              <a:rPr lang="en-US" dirty="0"/>
              <a:t> 2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3A881C5-1CE4-6F41-A2C1-ECFF40BE55B3}"/>
              </a:ext>
            </a:extLst>
          </p:cNvPr>
          <p:cNvSpPr txBox="1">
            <a:spLocks/>
          </p:cNvSpPr>
          <p:nvPr/>
        </p:nvSpPr>
        <p:spPr>
          <a:xfrm>
            <a:off x="351934" y="1277470"/>
            <a:ext cx="11165909" cy="4303059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en-GB" sz="3000" b="1" i="1" dirty="0" err="1">
                <a:latin typeface="Arial"/>
                <a:ea typeface="Times New Roman" panose="02020603050405020304" pitchFamily="18" charset="0"/>
                <a:cs typeface="Times New Roman"/>
              </a:rPr>
              <a:t>Ar</a:t>
            </a:r>
            <a:r>
              <a:rPr lang="en-GB" sz="3000" b="1" i="1" dirty="0">
                <a:latin typeface="Arial"/>
                <a:ea typeface="Times New Roman" panose="02020603050405020304" pitchFamily="18" charset="0"/>
                <a:cs typeface="Times New Roman"/>
              </a:rPr>
              <a:t> </a:t>
            </a:r>
            <a:r>
              <a:rPr lang="en-GB" sz="3000" b="1" i="1" dirty="0" err="1">
                <a:latin typeface="Arial"/>
                <a:ea typeface="Times New Roman" panose="02020603050405020304" pitchFamily="18" charset="0"/>
                <a:cs typeface="Times New Roman"/>
              </a:rPr>
              <a:t>ôl</a:t>
            </a:r>
            <a:r>
              <a:rPr lang="en-GB" sz="3000" b="1" i="1" dirty="0">
                <a:latin typeface="Arial"/>
                <a:ea typeface="Times New Roman" panose="02020603050405020304" pitchFamily="18" charset="0"/>
                <a:cs typeface="Times New Roman"/>
              </a:rPr>
              <a:t> o </a:t>
            </a:r>
            <a:r>
              <a:rPr lang="en-GB" sz="3000" b="1" i="1" dirty="0" err="1">
                <a:latin typeface="Arial"/>
                <a:ea typeface="Times New Roman" panose="02020603050405020304" pitchFamily="18" charset="0"/>
                <a:cs typeface="Times New Roman"/>
              </a:rPr>
              <a:t>leiaf</a:t>
            </a:r>
            <a:r>
              <a:rPr lang="en-GB" sz="3000" b="1" i="1" dirty="0">
                <a:latin typeface="Arial"/>
                <a:ea typeface="Times New Roman" panose="02020603050405020304" pitchFamily="18" charset="0"/>
                <a:cs typeface="Times New Roman"/>
              </a:rPr>
              <a:t> 30 (50 max) </a:t>
            </a:r>
            <a:r>
              <a:rPr lang="en-GB" sz="3000" b="1" i="1" dirty="0" err="1">
                <a:latin typeface="Arial"/>
                <a:ea typeface="Times New Roman" panose="02020603050405020304" pitchFamily="18" charset="0"/>
                <a:cs typeface="Times New Roman"/>
              </a:rPr>
              <a:t>awr</a:t>
            </a:r>
            <a:r>
              <a:rPr lang="en-GB" sz="3000" b="1" i="1" dirty="0">
                <a:latin typeface="Arial"/>
                <a:ea typeface="Times New Roman" panose="02020603050405020304" pitchFamily="18" charset="0"/>
                <a:cs typeface="Times New Roman"/>
              </a:rPr>
              <a:t> o </a:t>
            </a:r>
            <a:r>
              <a:rPr lang="en-GB" sz="3000" b="1" i="1" dirty="0" err="1">
                <a:latin typeface="Arial"/>
                <a:ea typeface="Times New Roman" panose="02020603050405020304" pitchFamily="18" charset="0"/>
                <a:cs typeface="Times New Roman"/>
              </a:rPr>
              <a:t>leoliad</a:t>
            </a:r>
            <a:r>
              <a:rPr lang="en-GB" sz="3000" b="1" i="1" dirty="0">
                <a:latin typeface="Arial"/>
                <a:ea typeface="Times New Roman" panose="02020603050405020304" pitchFamily="18" charset="0"/>
                <a:cs typeface="Times New Roman"/>
              </a:rPr>
              <a:t> / </a:t>
            </a:r>
            <a:r>
              <a:rPr lang="en-GB" sz="3000" b="1" i="1" dirty="0" err="1">
                <a:latin typeface="Arial"/>
                <a:ea typeface="Times New Roman" panose="02020603050405020304" pitchFamily="18" charset="0"/>
                <a:cs typeface="Times New Roman"/>
              </a:rPr>
              <a:t>llyfr</a:t>
            </a:r>
            <a:r>
              <a:rPr lang="en-GB" sz="3000" b="1" i="1" dirty="0">
                <a:latin typeface="Arial"/>
                <a:ea typeface="Times New Roman" panose="02020603050405020304" pitchFamily="18" charset="0"/>
                <a:cs typeface="Times New Roman"/>
              </a:rPr>
              <a:t> log CPD – </a:t>
            </a:r>
            <a:r>
              <a:rPr lang="en-GB" sz="3000" b="1" i="1" dirty="0" err="1">
                <a:latin typeface="Arial"/>
                <a:ea typeface="Times New Roman" panose="02020603050405020304" pitchFamily="18" charset="0"/>
                <a:cs typeface="Times New Roman"/>
              </a:rPr>
              <a:t>cyfwerth</a:t>
            </a:r>
            <a:r>
              <a:rPr lang="en-GB" sz="3000" b="1" i="1" dirty="0">
                <a:latin typeface="Arial"/>
                <a:ea typeface="Times New Roman" panose="02020603050405020304" pitchFamily="18" charset="0"/>
                <a:cs typeface="Times New Roman"/>
              </a:rPr>
              <a:t> â 30 </a:t>
            </a:r>
            <a:r>
              <a:rPr lang="en-GB" sz="3000" b="1" i="1" dirty="0" err="1">
                <a:latin typeface="Arial"/>
                <a:ea typeface="Times New Roman" panose="02020603050405020304" pitchFamily="18" charset="0"/>
                <a:cs typeface="Times New Roman"/>
              </a:rPr>
              <a:t>awr</a:t>
            </a:r>
            <a:endParaRPr lang="en-GB" sz="2400" b="1" i="1" dirty="0">
              <a:latin typeface="Arial"/>
              <a:ea typeface="Times New Roman" panose="02020603050405020304" pitchFamily="18" charset="0"/>
              <a:cs typeface="Times New Roman"/>
            </a:endParaRPr>
          </a:p>
          <a:p>
            <a:pPr>
              <a:lnSpc>
                <a:spcPct val="200000"/>
              </a:lnSpc>
            </a:pPr>
            <a:r>
              <a:rPr lang="en-GB" sz="2400" dirty="0" err="1">
                <a:latin typeface="Arial"/>
                <a:ea typeface="Times New Roman" panose="02020603050405020304" pitchFamily="18" charset="0"/>
                <a:cs typeface="Times New Roman"/>
              </a:rPr>
              <a:t>Traethawd</a:t>
            </a:r>
            <a:r>
              <a:rPr lang="en-GB" sz="2400" dirty="0">
                <a:latin typeface="Arial"/>
                <a:ea typeface="Times New Roman" panose="02020603050405020304" pitchFamily="18" charset="0"/>
                <a:cs typeface="Times New Roman"/>
              </a:rPr>
              <a:t> </a:t>
            </a:r>
            <a:r>
              <a:rPr lang="en-GB" sz="2400" dirty="0" err="1">
                <a:latin typeface="Arial"/>
                <a:ea typeface="Times New Roman" panose="02020603050405020304" pitchFamily="18" charset="0"/>
                <a:cs typeface="Times New Roman"/>
              </a:rPr>
              <a:t>yn</a:t>
            </a:r>
            <a:r>
              <a:rPr lang="en-GB" sz="2400" dirty="0">
                <a:latin typeface="Arial"/>
                <a:ea typeface="Times New Roman" panose="02020603050405020304" pitchFamily="18" charset="0"/>
                <a:cs typeface="Times New Roman"/>
              </a:rPr>
              <a:t> </a:t>
            </a:r>
            <a:r>
              <a:rPr lang="en-GB" sz="2400" dirty="0" err="1">
                <a:latin typeface="Arial"/>
                <a:ea typeface="Times New Roman" panose="02020603050405020304" pitchFamily="18" charset="0"/>
                <a:cs typeface="Times New Roman"/>
              </a:rPr>
              <a:t>myfyrio</a:t>
            </a:r>
            <a:r>
              <a:rPr lang="en-GB" sz="2400" dirty="0">
                <a:latin typeface="Arial"/>
                <a:ea typeface="Times New Roman" panose="02020603050405020304" pitchFamily="18" charset="0"/>
                <a:cs typeface="Times New Roman"/>
              </a:rPr>
              <a:t> </a:t>
            </a:r>
            <a:r>
              <a:rPr lang="en-GB" sz="2400" dirty="0" err="1">
                <a:latin typeface="Arial"/>
                <a:ea typeface="Times New Roman" panose="02020603050405020304" pitchFamily="18" charset="0"/>
                <a:cs typeface="Times New Roman"/>
              </a:rPr>
              <a:t>ar</a:t>
            </a:r>
            <a:r>
              <a:rPr lang="en-GB" sz="2400" dirty="0">
                <a:latin typeface="Arial"/>
                <a:ea typeface="Times New Roman" panose="02020603050405020304" pitchFamily="18" charset="0"/>
                <a:cs typeface="Times New Roman"/>
              </a:rPr>
              <a:t> </a:t>
            </a:r>
            <a:r>
              <a:rPr lang="en-GB" sz="2400" dirty="0" err="1">
                <a:latin typeface="Arial"/>
                <a:ea typeface="Times New Roman" panose="02020603050405020304" pitchFamily="18" charset="0"/>
                <a:cs typeface="Times New Roman"/>
              </a:rPr>
              <a:t>leoliad</a:t>
            </a:r>
            <a:r>
              <a:rPr lang="en-GB" sz="2400" dirty="0">
                <a:latin typeface="Arial"/>
                <a:ea typeface="Times New Roman" panose="02020603050405020304" pitchFamily="18" charset="0"/>
                <a:cs typeface="Times New Roman"/>
              </a:rPr>
              <a:t> </a:t>
            </a:r>
            <a:r>
              <a:rPr lang="en-GB" sz="2400" dirty="0" err="1">
                <a:latin typeface="Arial"/>
                <a:ea typeface="Times New Roman" panose="02020603050405020304" pitchFamily="18" charset="0"/>
                <a:cs typeface="Times New Roman"/>
              </a:rPr>
              <a:t>gwaith</a:t>
            </a:r>
            <a:r>
              <a:rPr lang="en-GB" sz="2400" dirty="0">
                <a:latin typeface="Arial"/>
                <a:ea typeface="Times New Roman" panose="02020603050405020304" pitchFamily="18" charset="0"/>
                <a:cs typeface="Times New Roman"/>
              </a:rPr>
              <a:t> / </a:t>
            </a:r>
            <a:r>
              <a:rPr lang="en-GB" sz="2400" dirty="0" err="1">
                <a:latin typeface="Arial"/>
                <a:ea typeface="Times New Roman" panose="02020603050405020304" pitchFamily="18" charset="0"/>
                <a:cs typeface="Times New Roman"/>
              </a:rPr>
              <a:t>llyfr</a:t>
            </a:r>
            <a:r>
              <a:rPr lang="en-GB" sz="2400" dirty="0">
                <a:latin typeface="Arial"/>
                <a:ea typeface="Times New Roman" panose="02020603050405020304" pitchFamily="18" charset="0"/>
                <a:cs typeface="Times New Roman"/>
              </a:rPr>
              <a:t> log CPD </a:t>
            </a:r>
            <a:endParaRPr lang="en-GB" sz="2400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sz="24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gyfer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Llwybr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b – </a:t>
            </a:r>
            <a:r>
              <a:rPr lang="en-GB" sz="24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angen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cyflwyno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llyfr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log </a:t>
            </a:r>
            <a:r>
              <a:rPr lang="en-GB" sz="24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wedi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cwblhau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gyda’r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traethawd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myfyrio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Mae </a:t>
            </a:r>
            <a:r>
              <a:rPr lang="en-GB" sz="24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myfyrio’n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gritigol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sgil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allweddol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24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fydd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eich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cynorthwyo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chi </a:t>
            </a:r>
            <a:r>
              <a:rPr lang="en-GB" sz="24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nid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unig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tra’n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astudio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graddau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one </a:t>
            </a:r>
            <a:r>
              <a:rPr lang="en-GB" sz="24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hefyd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trwy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gydol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eich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gyrfaoedd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i’r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dyfodol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>
              <a:lnSpc>
                <a:spcPct val="200000"/>
              </a:lnSpc>
            </a:pPr>
            <a:r>
              <a:rPr lang="en-GB" sz="2400" dirty="0" err="1">
                <a:latin typeface="Arial" panose="020B0604020202020204" pitchFamily="34" charset="0"/>
                <a:cs typeface="Times New Roman" panose="02020603050405020304" pitchFamily="18" charset="0"/>
              </a:rPr>
              <a:t>Tabl</a:t>
            </a:r>
            <a:r>
              <a:rPr lang="en-GB" sz="2400" dirty="0">
                <a:latin typeface="Arial" panose="020B06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2400" dirty="0" err="1">
                <a:latin typeface="Arial" panose="020B0604020202020204" pitchFamily="34" charset="0"/>
                <a:cs typeface="Times New Roman" panose="02020603050405020304" pitchFamily="18" charset="0"/>
              </a:rPr>
              <a:t>gyfarfodydd</a:t>
            </a:r>
            <a:r>
              <a:rPr lang="en-GB" sz="2400" dirty="0">
                <a:latin typeface="Arial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2400" dirty="0">
                <a:latin typeface="Arial" panose="020B0604020202020204" pitchFamily="34" charset="0"/>
                <a:cs typeface="Times New Roman" panose="02020603050405020304" pitchFamily="18" charset="0"/>
              </a:rPr>
              <a:t> mentor </a:t>
            </a:r>
            <a:r>
              <a:rPr lang="en-GB" sz="2400" dirty="0" err="1">
                <a:latin typeface="Arial" panose="020B06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2400" dirty="0">
                <a:latin typeface="Arial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Times New Roman" panose="02020603050405020304" pitchFamily="18" charset="0"/>
              </a:rPr>
              <a:t>ychwanegu</a:t>
            </a:r>
            <a:r>
              <a:rPr lang="en-GB" sz="2400" dirty="0">
                <a:latin typeface="Arial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Times New Roman" panose="02020603050405020304" pitchFamily="18" charset="0"/>
              </a:rPr>
              <a:t>atodiadau</a:t>
            </a:r>
            <a:r>
              <a:rPr lang="en-GB" sz="2400" dirty="0">
                <a:latin typeface="Arial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Times New Roman" panose="02020603050405020304" pitchFamily="18" charset="0"/>
              </a:rPr>
              <a:t>i’r</a:t>
            </a:r>
            <a:r>
              <a:rPr lang="en-GB" sz="2400" dirty="0">
                <a:latin typeface="Arial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Times New Roman" panose="02020603050405020304" pitchFamily="18" charset="0"/>
              </a:rPr>
              <a:t>aseiniad</a:t>
            </a:r>
            <a:endParaRPr lang="en-GB" sz="3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7B2CB4-0E1D-434F-AC30-FB85824491A7}"/>
              </a:ext>
            </a:extLst>
          </p:cNvPr>
          <p:cNvSpPr txBox="1"/>
          <p:nvPr/>
        </p:nvSpPr>
        <p:spPr>
          <a:xfrm>
            <a:off x="5343526" y="365126"/>
            <a:ext cx="6338572" cy="861774"/>
          </a:xfrm>
          <a:prstGeom prst="rect">
            <a:avLst/>
          </a:prstGeom>
          <a:noFill/>
          <a:ln w="76200"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b="1" dirty="0"/>
              <a:t>Mai 15fed : </a:t>
            </a:r>
            <a:r>
              <a:rPr lang="en-GB" sz="3200" b="1" dirty="0" err="1"/>
              <a:t>erbyn</a:t>
            </a:r>
            <a:r>
              <a:rPr lang="en-GB" sz="3200" b="1" dirty="0"/>
              <a:t> 3o’r </a:t>
            </a:r>
            <a:r>
              <a:rPr lang="en-GB" sz="3200" b="1" dirty="0" err="1"/>
              <a:t>gloch</a:t>
            </a:r>
            <a:r>
              <a:rPr lang="en-GB" sz="3200" b="1" dirty="0"/>
              <a:t> </a:t>
            </a:r>
          </a:p>
          <a:p>
            <a:r>
              <a:rPr lang="en-GB" dirty="0" err="1"/>
              <a:t>Popeth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un </a:t>
            </a:r>
            <a:r>
              <a:rPr lang="en-GB" dirty="0" err="1"/>
              <a:t>ddogfen</a:t>
            </a:r>
            <a:r>
              <a:rPr lang="en-GB" dirty="0"/>
              <a:t> word (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bosibl</a:t>
            </a:r>
            <a:r>
              <a:rPr lang="en-GB" dirty="0"/>
              <a:t>/</a:t>
            </a:r>
            <a:r>
              <a:rPr lang="en-GB" dirty="0" err="1"/>
              <a:t>rhenni’r</a:t>
            </a:r>
            <a:r>
              <a:rPr lang="en-GB" dirty="0"/>
              <a:t> </a:t>
            </a:r>
            <a:r>
              <a:rPr lang="en-GB" dirty="0" err="1"/>
              <a:t>ffolder</a:t>
            </a:r>
            <a:r>
              <a:rPr lang="en-GB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29020805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3BE83-9FF3-1C40-8A20-65C13765F4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Camau</a:t>
            </a:r>
            <a:r>
              <a:rPr lang="en-US" dirty="0"/>
              <a:t> </a:t>
            </a:r>
            <a:r>
              <a:rPr lang="en-US" dirty="0" err="1"/>
              <a:t>nesaf</a:t>
            </a:r>
            <a:r>
              <a:rPr lang="en-US" dirty="0"/>
              <a:t>                              Next steps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919BB3-2E17-1F43-A8E5-CFAB8BB3B6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15163" y="1825625"/>
            <a:ext cx="4824903" cy="3575934"/>
          </a:xfrm>
        </p:spPr>
        <p:txBody>
          <a:bodyPr/>
          <a:lstStyle/>
          <a:p>
            <a:r>
              <a:rPr lang="en-GB" dirty="0"/>
              <a:t>E-mail Placement / CPD mentors</a:t>
            </a:r>
          </a:p>
          <a:p>
            <a:endParaRPr lang="en-GB" dirty="0"/>
          </a:p>
          <a:p>
            <a:r>
              <a:rPr lang="en-GB" dirty="0"/>
              <a:t>Creu C.V. </a:t>
            </a:r>
            <a:r>
              <a:rPr lang="en-GB" dirty="0" err="1"/>
              <a:t>defnyddio</a:t>
            </a:r>
            <a:r>
              <a:rPr lang="en-GB" dirty="0"/>
              <a:t> Canva</a:t>
            </a:r>
          </a:p>
          <a:p>
            <a:endParaRPr lang="en-GB" dirty="0"/>
          </a:p>
          <a:p>
            <a:r>
              <a:rPr lang="en-GB" dirty="0"/>
              <a:t>Placement – complete documents</a:t>
            </a:r>
          </a:p>
          <a:p>
            <a:endParaRPr lang="en-GB" dirty="0"/>
          </a:p>
          <a:p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52AC488-610A-AC4C-A5A4-843655A2EED3}"/>
              </a:ext>
            </a:extLst>
          </p:cNvPr>
          <p:cNvSpPr txBox="1">
            <a:spLocks/>
          </p:cNvSpPr>
          <p:nvPr/>
        </p:nvSpPr>
        <p:spPr>
          <a:xfrm>
            <a:off x="643403" y="1825625"/>
            <a:ext cx="4824903" cy="357593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E-</a:t>
            </a:r>
            <a:r>
              <a:rPr lang="en-GB" dirty="0" err="1"/>
              <a:t>bostio</a:t>
            </a:r>
            <a:r>
              <a:rPr lang="en-GB" dirty="0"/>
              <a:t> </a:t>
            </a:r>
            <a:r>
              <a:rPr lang="en-GB" dirty="0" err="1"/>
              <a:t>Mentorwyr</a:t>
            </a:r>
            <a:r>
              <a:rPr lang="en-GB" dirty="0"/>
              <a:t> </a:t>
            </a:r>
            <a:r>
              <a:rPr lang="en-GB" dirty="0" err="1"/>
              <a:t>Lleoliad</a:t>
            </a:r>
            <a:r>
              <a:rPr lang="en-GB" dirty="0"/>
              <a:t>/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</a:t>
            </a:r>
            <a:r>
              <a:rPr lang="en-GB" dirty="0" err="1"/>
              <a:t>Parhaus</a:t>
            </a:r>
            <a:r>
              <a:rPr lang="en-GB" dirty="0"/>
              <a:t> (DPP) </a:t>
            </a:r>
          </a:p>
          <a:p>
            <a:endParaRPr lang="en-GB" dirty="0"/>
          </a:p>
          <a:p>
            <a:r>
              <a:rPr lang="en-GB" dirty="0"/>
              <a:t>Produce C.V. using Canva</a:t>
            </a:r>
          </a:p>
          <a:p>
            <a:endParaRPr lang="en-GB" dirty="0"/>
          </a:p>
          <a:p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lleoliad</a:t>
            </a:r>
            <a:r>
              <a:rPr lang="en-GB" dirty="0"/>
              <a:t> – </a:t>
            </a:r>
            <a:r>
              <a:rPr lang="en-GB" dirty="0" err="1"/>
              <a:t>cwblhau</a:t>
            </a:r>
            <a:r>
              <a:rPr lang="en-GB" dirty="0"/>
              <a:t> </a:t>
            </a:r>
            <a:r>
              <a:rPr lang="en-GB" dirty="0" err="1"/>
              <a:t>dogfenau</a:t>
            </a:r>
            <a:r>
              <a:rPr lang="en-GB" dirty="0"/>
              <a:t>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91255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3B1597-3713-5903-9D67-DB6F45E66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Adnoddau</a:t>
            </a:r>
            <a:r>
              <a:rPr lang="en-GB"/>
              <a:t> </a:t>
            </a:r>
            <a:r>
              <a:rPr lang="en-GB" err="1"/>
              <a:t>Ychwanegol</a:t>
            </a:r>
            <a:r>
              <a:rPr lang="en-GB"/>
              <a:t>           Additional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364A5B-22CE-F2BA-4F65-AD2C56BF0B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0062" y="1825625"/>
            <a:ext cx="4900004" cy="3575934"/>
          </a:xfrm>
        </p:spPr>
        <p:txBody>
          <a:bodyPr/>
          <a:lstStyle/>
          <a:p>
            <a:r>
              <a:rPr lang="en-GB"/>
              <a:t>Guest Speakers</a:t>
            </a:r>
          </a:p>
          <a:p>
            <a:endParaRPr lang="en-GB"/>
          </a:p>
          <a:p>
            <a:r>
              <a:rPr lang="en-GB"/>
              <a:t>Online Graduate Attribute Module generic resource units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B3AFD6F-7C68-344D-B748-76F9ED1247FE}"/>
              </a:ext>
            </a:extLst>
          </p:cNvPr>
          <p:cNvSpPr txBox="1">
            <a:spLocks/>
          </p:cNvSpPr>
          <p:nvPr/>
        </p:nvSpPr>
        <p:spPr>
          <a:xfrm>
            <a:off x="351935" y="1739929"/>
            <a:ext cx="4900004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err="1"/>
              <a:t>Siaradwyr</a:t>
            </a:r>
            <a:r>
              <a:rPr lang="en-GB"/>
              <a:t> </a:t>
            </a:r>
            <a:r>
              <a:rPr lang="en-GB" err="1"/>
              <a:t>Gwâdd</a:t>
            </a:r>
            <a:r>
              <a:rPr lang="en-GB"/>
              <a:t> </a:t>
            </a:r>
          </a:p>
          <a:p>
            <a:endParaRPr lang="en-GB"/>
          </a:p>
          <a:p>
            <a:r>
              <a:rPr lang="en-GB" err="1"/>
              <a:t>Cynnwys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lein</a:t>
            </a:r>
            <a:r>
              <a:rPr lang="en-GB"/>
              <a:t> – </a:t>
            </a:r>
            <a:r>
              <a:rPr lang="en-GB" err="1"/>
              <a:t>adnoddau</a:t>
            </a:r>
            <a:r>
              <a:rPr lang="en-GB"/>
              <a:t> </a:t>
            </a:r>
            <a:r>
              <a:rPr lang="en-GB" err="1"/>
              <a:t>cyffredinol</a:t>
            </a:r>
            <a:r>
              <a:rPr lang="en-GB"/>
              <a:t> o </a:t>
            </a:r>
            <a:r>
              <a:rPr lang="en-GB" err="1"/>
              <a:t>fewn</a:t>
            </a:r>
            <a:r>
              <a:rPr lang="en-GB"/>
              <a:t> </a:t>
            </a:r>
            <a:r>
              <a:rPr lang="en-GB" err="1"/>
              <a:t>unedau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ymwneud</a:t>
            </a:r>
            <a:r>
              <a:rPr lang="en-GB"/>
              <a:t> </a:t>
            </a:r>
            <a:r>
              <a:rPr lang="en-GB" err="1"/>
              <a:t>â</a:t>
            </a:r>
            <a:r>
              <a:rPr lang="en-GB"/>
              <a:t> </a:t>
            </a:r>
            <a:r>
              <a:rPr lang="en-GB" err="1"/>
              <a:t>adeiladu</a:t>
            </a:r>
            <a:r>
              <a:rPr lang="en-GB"/>
              <a:t> brand </a:t>
            </a:r>
            <a:r>
              <a:rPr lang="en-GB" err="1"/>
              <a:t>persool</a:t>
            </a:r>
            <a:r>
              <a:rPr lang="en-GB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42342948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7EF19F696A98440A924379150D22D5E" ma:contentTypeVersion="13" ma:contentTypeDescription="Create a new document." ma:contentTypeScope="" ma:versionID="1354f8f1dbb75041268488f46a6e3292">
  <xsd:schema xmlns:xsd="http://www.w3.org/2001/XMLSchema" xmlns:xs="http://www.w3.org/2001/XMLSchema" xmlns:p="http://schemas.microsoft.com/office/2006/metadata/properties" xmlns:ns3="1e817316-4aca-4b9e-ace6-40706940dca6" xmlns:ns4="616eabd9-892f-425c-aaec-cee6893c8e0e" targetNamespace="http://schemas.microsoft.com/office/2006/metadata/properties" ma:root="true" ma:fieldsID="d4bc3b2c0a8cdcf08ada045ae4e10f70" ns3:_="" ns4:_="">
    <xsd:import namespace="1e817316-4aca-4b9e-ace6-40706940dca6"/>
    <xsd:import namespace="616eabd9-892f-425c-aaec-cee6893c8e0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817316-4aca-4b9e-ace6-40706940dca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6eabd9-892f-425c-aaec-cee6893c8e0e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purl.org/dc/dcmitype/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616eabd9-892f-425c-aaec-cee6893c8e0e"/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1e817316-4aca-4b9e-ace6-40706940dca6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EBDE8A6B-CDE1-4572-8D77-55354A07E792}">
  <ds:schemaRefs>
    <ds:schemaRef ds:uri="1e817316-4aca-4b9e-ace6-40706940dca6"/>
    <ds:schemaRef ds:uri="616eabd9-892f-425c-aaec-cee6893c8e0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17618</TotalTime>
  <Words>1350</Words>
  <Application>Microsoft Office PowerPoint</Application>
  <PresentationFormat>Widescreen</PresentationFormat>
  <Paragraphs>148</Paragraphs>
  <Slides>17</Slides>
  <Notes>6</Notes>
  <HiddenSlides>1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17</vt:i4>
      </vt:variant>
    </vt:vector>
  </HeadingPairs>
  <TitlesOfParts>
    <vt:vector size="40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Amlinelliad Darlith                Lecture outline</vt:lpstr>
      <vt:lpstr>Strwythur / Structure</vt:lpstr>
      <vt:lpstr>PowerPoint Presentation</vt:lpstr>
      <vt:lpstr>PowerPoint Presentation</vt:lpstr>
      <vt:lpstr>Assessment 1 (equiv 1,200)</vt:lpstr>
      <vt:lpstr>Asesiad 1 (cyfateb i 1,200)</vt:lpstr>
      <vt:lpstr>Focus</vt:lpstr>
      <vt:lpstr>Mentorwyr Lleoliad &amp; DPP / Placement &amp; CPDMentors</vt:lpstr>
      <vt:lpstr>Rôl Mentorwyr : DPD              Mentors Role : CPD</vt:lpstr>
      <vt:lpstr>C.V.</vt:lpstr>
      <vt:lpstr>What is our starting point?           Man cychwyn? </vt:lpstr>
      <vt:lpstr>PowerPoint Presentation</vt:lpstr>
      <vt:lpstr>Assessment 2</vt:lpstr>
      <vt:lpstr>Asesiad 2</vt:lpstr>
      <vt:lpstr>Camau nesaf                              Next steps</vt:lpstr>
      <vt:lpstr>Adnoddau Ychwanegol           Additional Resources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Heddwen Davies</cp:lastModifiedBy>
  <cp:revision>12</cp:revision>
  <cp:lastPrinted>2024-09-30T07:44:35Z</cp:lastPrinted>
  <dcterms:created xsi:type="dcterms:W3CDTF">2021-03-09T15:35:42Z</dcterms:created>
  <dcterms:modified xsi:type="dcterms:W3CDTF">2025-09-18T13:35:09Z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0x01010027EF19F696A98440A924379150D22D5E</vt:lpwstr>
  </property>
</Properties>
</file>