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60" r:id="rId3"/>
    <p:sldId id="278" r:id="rId4"/>
    <p:sldId id="257" r:id="rId5"/>
    <p:sldId id="263" r:id="rId6"/>
    <p:sldId id="268" r:id="rId7"/>
    <p:sldId id="262" r:id="rId8"/>
    <p:sldId id="279" r:id="rId9"/>
    <p:sldId id="266" r:id="rId10"/>
    <p:sldId id="269" r:id="rId11"/>
    <p:sldId id="270" r:id="rId12"/>
    <p:sldId id="271" r:id="rId13"/>
    <p:sldId id="275" r:id="rId14"/>
    <p:sldId id="276" r:id="rId15"/>
    <p:sldId id="27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8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6" d="100"/>
          <a:sy n="86" d="100"/>
        </p:scale>
        <p:origin x="51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zh-CN" altLang="en-US"/>
              <a:t>单击此处编辑母版标题样式</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11"/>
          </p:nvPr>
        </p:nvSpPr>
        <p:spPr>
          <a:xfrm>
            <a:off x="2692397" y="5037663"/>
            <a:ext cx="5214635" cy="279400"/>
          </a:xfrm>
        </p:spPr>
        <p:txBody>
          <a:bodyPr/>
          <a:lstStyle/>
          <a:p>
            <a:endParaRPr lang="zh-CN" altLang="en-US"/>
          </a:p>
        </p:txBody>
      </p:sp>
      <p:sp>
        <p:nvSpPr>
          <p:cNvPr id="6" name="Slide Number Placeholder 5"/>
          <p:cNvSpPr>
            <a:spLocks noGrp="1"/>
          </p:cNvSpPr>
          <p:nvPr>
            <p:ph type="sldNum" sz="quarter" idx="12"/>
          </p:nvPr>
        </p:nvSpPr>
        <p:spPr>
          <a:xfrm>
            <a:off x="8956900" y="5037663"/>
            <a:ext cx="551167" cy="279400"/>
          </a:xfrm>
        </p:spPr>
        <p:txBody>
          <a:bodyPr/>
          <a:lstStyle/>
          <a:p>
            <a:fld id="{9444F9D5-136C-4BF7-B4B6-41DF2C664E6F}" type="slidenum">
              <a:rPr lang="zh-CN" altLang="en-US" smtClean="0"/>
              <a:t>‹#›</a:t>
            </a:fld>
            <a:endParaRPr lang="zh-CN" alt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t>‹#›</a:t>
            </a:fld>
            <a:endParaRPr lang="zh-CN" alt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44F9D5-136C-4BF7-B4B6-41DF2C664E6F}"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9444F9D5-136C-4BF7-B4B6-41DF2C664E6F}" type="slidenum">
              <a:rPr lang="zh-CN" altLang="en-US" smtClean="0"/>
              <a:t>‹#›</a:t>
            </a:fld>
            <a:endParaRPr lang="zh-CN" alt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9444F9D5-136C-4BF7-B4B6-41DF2C664E6F}" type="slidenum">
              <a:rPr lang="zh-CN" altLang="en-US" smtClean="0"/>
              <a:t>‹#›</a:t>
            </a:fld>
            <a:endParaRPr lang="zh-CN"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9444F9D5-136C-4BF7-B4B6-41DF2C664E6F}"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zh-CN" altLang="en-US"/>
              <a:t>单击此处编辑母版标题样式</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44F9D5-136C-4BF7-B4B6-41DF2C664E6F}" type="slidenum">
              <a:rPr lang="zh-CN" altLang="en-US" smtClean="0"/>
              <a:t>‹#›</a:t>
            </a:fld>
            <a:endParaRPr lang="zh-CN" alt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zh-CN" altLang="en-US"/>
              <a:t>单击此处编辑母版标题样式</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44F9D5-136C-4BF7-B4B6-41DF2C664E6F}"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44F9D5-136C-4BF7-B4B6-41DF2C664E6F}"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t>‹#›</a:t>
            </a:fld>
            <a:endParaRPr lang="zh-CN" alt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zh-CN" altLang="en-US"/>
              <a:t>单击此处编辑母版标题样式</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t>‹#›</a:t>
            </a:fld>
            <a:endParaRPr lang="zh-CN" alt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t>‹#›</a:t>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引言名片">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zh-CN" altLang="en-US"/>
              <a:t>单击此处编辑母版标题样式</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t>‹#›</a:t>
            </a:fld>
            <a:endParaRPr lang="zh-CN" alt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真或假">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zh-CN" altLang="en-US"/>
              <a:t>单击此处编辑母版标题样式</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t>‹#›</a:t>
            </a:fld>
            <a:endParaRPr lang="zh-CN" alt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ncho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t>‹#›</a:t>
            </a:fld>
            <a:endParaRPr lang="zh-CN"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44F9D5-136C-4BF7-B4B6-41DF2C664E6F}" type="slidenum">
              <a:rPr lang="zh-CN" altLang="en-US" smtClean="0"/>
              <a:t>‹#›</a:t>
            </a:fld>
            <a:endParaRPr lang="zh-CN" alt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9AD0CA5-75B6-49D9-8F9D-85AE353404BB}" type="datetimeFigureOut">
              <a:rPr lang="zh-CN" altLang="en-US" smtClean="0"/>
              <a:t>2021/4/25</a:t>
            </a:fld>
            <a:endParaRPr lang="zh-CN" alt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zh-CN" alt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444F9D5-136C-4BF7-B4B6-41DF2C664E6F}"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8.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8.pn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8.png"/><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8.pn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8.pn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8.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image" Target="../media/image15.jpe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8.pn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8.pn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8.png"/><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4"/>
          <a:stretch>
            <a:fillRect/>
          </a:stretch>
        </p:blipFill>
        <p:spPr>
          <a:xfrm>
            <a:off x="1065530" y="821690"/>
            <a:ext cx="9841230" cy="5627370"/>
          </a:xfrm>
          <a:prstGeom prst="rect">
            <a:avLst/>
          </a:prstGeom>
        </p:spPr>
      </p:pic>
      <p:sp>
        <p:nvSpPr>
          <p:cNvPr id="2" name="标题 1"/>
          <p:cNvSpPr>
            <a:spLocks noGrp="1"/>
          </p:cNvSpPr>
          <p:nvPr>
            <p:ph type="ctrTitle"/>
          </p:nvPr>
        </p:nvSpPr>
        <p:spPr>
          <a:xfrm>
            <a:off x="2174147" y="1795630"/>
            <a:ext cx="7843706" cy="1515533"/>
          </a:xfrm>
        </p:spPr>
        <p:txBody>
          <a:bodyPr/>
          <a:lstStyle/>
          <a:p>
            <a:pPr marL="0" marR="0" algn="ctr">
              <a:spcBef>
                <a:spcPts val="0"/>
              </a:spcBef>
              <a:spcAft>
                <a:spcPts val="0"/>
              </a:spcAft>
            </a:pPr>
            <a:r>
              <a:rPr lang="en-US" altLang="zh-CN" sz="2800" b="1" kern="100" dirty="0">
                <a:solidFill>
                  <a:schemeClr val="bg1"/>
                </a:solidFill>
                <a:effectLst/>
                <a:latin typeface="Times New Roman" panose="02020603050405020304" pitchFamily="18" charset="0"/>
                <a:ea typeface="宋体" panose="02010600030101010101" pitchFamily="2" charset="-122"/>
                <a:cs typeface="Times New Roman" panose="02020603050405020304" pitchFamily="18" charset="0"/>
              </a:rPr>
              <a:t>Task-based and </a:t>
            </a:r>
            <a:r>
              <a:rPr lang="en-US" altLang="zh-CN" sz="2800" b="1" kern="100" dirty="0">
                <a:solidFill>
                  <a:schemeClr val="bg1"/>
                </a:solidFill>
                <a:effectLst/>
                <a:latin typeface="Times New Roman" panose="02020603050405020304" pitchFamily="18" charset="0"/>
                <a:ea typeface="宋体" panose="02010600030101010101" pitchFamily="2" charset="-122"/>
              </a:rPr>
              <a:t>Computer-aided Role-playing </a:t>
            </a:r>
            <a:br>
              <a:rPr lang="en-US" altLang="zh-CN" sz="2800" b="1" kern="100" dirty="0">
                <a:solidFill>
                  <a:schemeClr val="bg1"/>
                </a:solidFill>
                <a:effectLst/>
                <a:latin typeface="Times New Roman" panose="02020603050405020304" pitchFamily="18" charset="0"/>
                <a:ea typeface="宋体" panose="02010600030101010101" pitchFamily="2" charset="-122"/>
              </a:rPr>
            </a:br>
            <a:r>
              <a:rPr lang="en-US" altLang="zh-CN" sz="2800" b="1" kern="100" dirty="0">
                <a:solidFill>
                  <a:schemeClr val="bg1"/>
                </a:solidFill>
                <a:effectLst/>
                <a:latin typeface="Times New Roman" panose="02020603050405020304" pitchFamily="18" charset="0"/>
                <a:ea typeface="宋体" panose="02010600030101010101" pitchFamily="2" charset="-122"/>
              </a:rPr>
              <a:t>in </a:t>
            </a:r>
            <a:r>
              <a:rPr lang="en-US" altLang="zh-CN" sz="2800" b="1" i="1" kern="100" dirty="0">
                <a:solidFill>
                  <a:schemeClr val="bg1"/>
                </a:solidFill>
                <a:effectLst/>
                <a:latin typeface="Times New Roman" panose="02020603050405020304" pitchFamily="18" charset="0"/>
                <a:ea typeface="宋体" panose="02010600030101010101" pitchFamily="2" charset="-122"/>
              </a:rPr>
              <a:t>College English</a:t>
            </a:r>
            <a:r>
              <a:rPr lang="en-US" altLang="zh-CN" sz="2800" b="1" kern="100" dirty="0">
                <a:solidFill>
                  <a:schemeClr val="bg1"/>
                </a:solidFill>
                <a:effectLst/>
                <a:latin typeface="Times New Roman" panose="02020603050405020304" pitchFamily="18" charset="0"/>
                <a:ea typeface="宋体" panose="02010600030101010101" pitchFamily="2" charset="-122"/>
              </a:rPr>
              <a:t> Teaching</a:t>
            </a:r>
            <a:br>
              <a:rPr lang="en-US" altLang="zh-CN" sz="2800" dirty="0">
                <a:solidFill>
                  <a:schemeClr val="bg1"/>
                </a:solidFill>
                <a:effectLst/>
                <a:latin typeface="Times New Roman" panose="02020603050405020304" pitchFamily="18" charset="0"/>
                <a:ea typeface="宋体" panose="02010600030101010101" pitchFamily="2" charset="-122"/>
              </a:rPr>
            </a:br>
            <a:r>
              <a:rPr lang="en-US" altLang="zh-CN" sz="2800" b="1" kern="100" dirty="0">
                <a:solidFill>
                  <a:schemeClr val="bg1"/>
                </a:solidFill>
                <a:effectLst/>
                <a:latin typeface="Times New Roman" panose="02020603050405020304" pitchFamily="18" charset="0"/>
                <a:ea typeface="宋体" panose="02010600030101010101" pitchFamily="2" charset="-122"/>
              </a:rPr>
              <a:t>and its Impacts on Its Syllabus Design</a:t>
            </a:r>
          </a:p>
        </p:txBody>
      </p:sp>
      <p:sp>
        <p:nvSpPr>
          <p:cNvPr id="3" name="副标题 2"/>
          <p:cNvSpPr>
            <a:spLocks noGrp="1"/>
          </p:cNvSpPr>
          <p:nvPr>
            <p:ph type="subTitle" idx="1"/>
          </p:nvPr>
        </p:nvSpPr>
        <p:spPr/>
        <p:txBody>
          <a:bodyPr/>
          <a:lstStyle/>
          <a:p>
            <a:r>
              <a:rPr lang="en-US" altLang="zh-CN" dirty="0">
                <a:solidFill>
                  <a:schemeClr val="bg1"/>
                </a:solidFill>
              </a:rPr>
              <a:t>By Lizhen LIU</a:t>
            </a:r>
          </a:p>
          <a:p>
            <a:r>
              <a:rPr lang="en-US" altLang="zh-CN" dirty="0">
                <a:solidFill>
                  <a:schemeClr val="bg1"/>
                </a:solidFill>
              </a:rPr>
              <a:t>2008001@student. uwtsd.ac.uk </a:t>
            </a:r>
          </a:p>
          <a:p>
            <a:endParaRPr lang="en-US" altLang="zh-CN" dirty="0">
              <a:solidFill>
                <a:schemeClr val="bg1"/>
              </a:solidFill>
            </a:endParaRPr>
          </a:p>
        </p:txBody>
      </p:sp>
      <p:pic>
        <p:nvPicPr>
          <p:cNvPr id="4" name="音频 3">
            <a:hlinkClick r:id="" action="ppaction://media"/>
            <a:extLst>
              <a:ext uri="{FF2B5EF4-FFF2-40B4-BE49-F238E27FC236}">
                <a16:creationId xmlns:a16="http://schemas.microsoft.com/office/drawing/2014/main" id="{9C955C70-45A5-46C2-951A-29F2BCE801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616"/>
    </mc:Choice>
    <mc:Fallback>
      <p:transition spd="slow" advTm="15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pPr algn="l"/>
            <a:r>
              <a:rPr lang="en-US" altLang="zh-CN" sz="3600" b="1" dirty="0">
                <a:solidFill>
                  <a:srgbClr val="FF0000"/>
                </a:solidFill>
                <a:latin typeface="Times New Roman" panose="02020603050405020304" pitchFamily="18" charset="0"/>
                <a:cs typeface="Times New Roman" panose="02020603050405020304" pitchFamily="18" charset="0"/>
              </a:rPr>
              <a:t>Definition</a:t>
            </a:r>
            <a:endParaRPr lang="zh-CN" altLang="en-US" sz="3600" b="1" dirty="0">
              <a:solidFill>
                <a:srgbClr val="FF0000"/>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a:xfrm>
            <a:off x="1295400" y="2556932"/>
            <a:ext cx="5868797" cy="3318936"/>
          </a:xfrm>
        </p:spPr>
        <p:txBody>
          <a:bodyPr>
            <a:normAutofit fontScale="85000" lnSpcReduction="10000"/>
          </a:bodyPr>
          <a:lstStyle/>
          <a:p>
            <a:r>
              <a:rPr lang="en-US" altLang="zh-CN" sz="3200" kern="100" dirty="0">
                <a:effectLst/>
                <a:latin typeface="Times New Roman" panose="02020603050405020304" pitchFamily="18" charset="0"/>
                <a:ea typeface="宋体" panose="02010600030101010101" pitchFamily="2" charset="-122"/>
                <a:cs typeface="Times New Roman" panose="02020603050405020304" pitchFamily="18" charset="0"/>
              </a:rPr>
              <a:t>T</a:t>
            </a:r>
            <a:r>
              <a:rPr lang="en-US" altLang="zh-CN" sz="3200" kern="100" dirty="0">
                <a:effectLst/>
                <a:latin typeface="Times New Roman" panose="02020603050405020304" pitchFamily="18" charset="0"/>
                <a:ea typeface="宋体" panose="02010600030101010101" pitchFamily="2" charset="-122"/>
              </a:rPr>
              <a:t>ask-based and computer-aided role-playing in </a:t>
            </a:r>
            <a:r>
              <a:rPr lang="en-US" altLang="zh-CN" sz="3200" i="1" kern="100" dirty="0">
                <a:effectLst/>
                <a:latin typeface="Times New Roman" panose="02020603050405020304" pitchFamily="18" charset="0"/>
                <a:ea typeface="宋体" panose="02010600030101010101" pitchFamily="2" charset="-122"/>
              </a:rPr>
              <a:t>College English</a:t>
            </a:r>
            <a:r>
              <a:rPr lang="en-US" altLang="zh-CN" sz="3200" kern="100" dirty="0">
                <a:effectLst/>
                <a:latin typeface="Times New Roman" panose="02020603050405020304" pitchFamily="18" charset="0"/>
                <a:ea typeface="宋体" panose="02010600030101010101" pitchFamily="2" charset="-122"/>
              </a:rPr>
              <a:t> teaching can be defined as an all-round educational method to fully involve both teachers and students to demonstrate various </a:t>
            </a:r>
            <a:r>
              <a:rPr lang="en-US" altLang="zh-CN" sz="3200" i="1" kern="100" dirty="0">
                <a:effectLst/>
                <a:latin typeface="Times New Roman" panose="02020603050405020304" pitchFamily="18" charset="0"/>
                <a:ea typeface="宋体" panose="02010600030101010101" pitchFamily="2" charset="-122"/>
              </a:rPr>
              <a:t>College English</a:t>
            </a:r>
            <a:r>
              <a:rPr lang="en-US" altLang="zh-CN" sz="3200" kern="100" dirty="0">
                <a:effectLst/>
                <a:latin typeface="Times New Roman" panose="02020603050405020304" pitchFamily="18" charset="0"/>
                <a:ea typeface="宋体" panose="02010600030101010101" pitchFamily="2" charset="-122"/>
              </a:rPr>
              <a:t> knowledge by </a:t>
            </a:r>
            <a:r>
              <a:rPr lang="en-US" altLang="zh-CN" sz="3200" kern="100" dirty="0">
                <a:latin typeface="Times New Roman" panose="02020603050405020304" pitchFamily="18" charset="0"/>
                <a:ea typeface="宋体" panose="02010600030101010101" pitchFamily="2" charset="-122"/>
                <a:sym typeface="+mn-ea"/>
              </a:rPr>
              <a:t>role-playing </a:t>
            </a:r>
            <a:r>
              <a:rPr lang="en-US" altLang="zh-CN" sz="3200" kern="100" dirty="0">
                <a:effectLst/>
                <a:latin typeface="Times New Roman" panose="02020603050405020304" pitchFamily="18" charset="0"/>
                <a:ea typeface="宋体" panose="02010600030101010101" pitchFamily="2" charset="-122"/>
              </a:rPr>
              <a:t>in the living experiential environments.</a:t>
            </a:r>
            <a:endParaRPr lang="en-US" altLang="zh-CN" sz="3200" dirty="0">
              <a:effectLst/>
              <a:latin typeface="Times New Roman" panose="02020603050405020304" pitchFamily="18" charset="0"/>
              <a:ea typeface="宋体" panose="02010600030101010101" pitchFamily="2" charset="-122"/>
            </a:endParaRPr>
          </a:p>
          <a:p>
            <a:endParaRPr lang="zh-CN" altLang="en-US" dirty="0"/>
          </a:p>
        </p:txBody>
      </p:sp>
      <p:pic>
        <p:nvPicPr>
          <p:cNvPr id="4" name="图片 3"/>
          <p:cNvPicPr>
            <a:picLocks noChangeAspect="1"/>
          </p:cNvPicPr>
          <p:nvPr/>
        </p:nvPicPr>
        <p:blipFill>
          <a:blip r:embed="rId4"/>
          <a:stretch>
            <a:fillRect/>
          </a:stretch>
        </p:blipFill>
        <p:spPr>
          <a:xfrm>
            <a:off x="7226300" y="2664460"/>
            <a:ext cx="4150995" cy="2767330"/>
          </a:xfrm>
          <a:prstGeom prst="rect">
            <a:avLst/>
          </a:prstGeom>
        </p:spPr>
      </p:pic>
      <p:pic>
        <p:nvPicPr>
          <p:cNvPr id="5" name="音频 4">
            <a:hlinkClick r:id="" action="ppaction://media"/>
            <a:extLst>
              <a:ext uri="{FF2B5EF4-FFF2-40B4-BE49-F238E27FC236}">
                <a16:creationId xmlns:a16="http://schemas.microsoft.com/office/drawing/2014/main" id="{1E6DBF25-86EA-4BF4-8FA8-9DD4EE3F81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2620"/>
    </mc:Choice>
    <mc:Fallback>
      <p:transition spd="slow" advTm="22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4294967295"/>
          </p:nvPr>
        </p:nvSpPr>
        <p:spPr>
          <a:xfrm>
            <a:off x="1387475" y="713740"/>
            <a:ext cx="3599180" cy="746125"/>
          </a:xfrm>
        </p:spPr>
        <p:txBody>
          <a:bodyPr>
            <a:normAutofit/>
          </a:bodyPr>
          <a:lstStyle/>
          <a:p>
            <a:r>
              <a:rPr lang="en-US" altLang="zh-CN" sz="3600" dirty="0">
                <a:solidFill>
                  <a:srgbClr val="FF0000"/>
                </a:solidFill>
                <a:latin typeface="Times New Roman" panose="02020603050405020304" pitchFamily="18" charset="0"/>
                <a:cs typeface="Times New Roman" panose="02020603050405020304" pitchFamily="18" charset="0"/>
              </a:rPr>
              <a:t>C</a:t>
            </a:r>
            <a:r>
              <a:rPr lang="en-US" altLang="zh-CN" sz="3600" dirty="0">
                <a:solidFill>
                  <a:srgbClr val="FF0000"/>
                </a:solidFill>
                <a:latin typeface="Times New Roman" panose="02020603050405020304" pitchFamily="18" charset="0"/>
                <a:cs typeface="Times New Roman" panose="02020603050405020304" pitchFamily="18" charset="0"/>
                <a:sym typeface="+mn-ea"/>
              </a:rPr>
              <a:t>haracteristics</a:t>
            </a:r>
            <a:endParaRPr lang="zh-CN" altLang="en-US" sz="3600" dirty="0">
              <a:solidFill>
                <a:srgbClr val="FF0000"/>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4294967295"/>
          </p:nvPr>
        </p:nvSpPr>
        <p:spPr>
          <a:xfrm>
            <a:off x="1020445" y="1791335"/>
            <a:ext cx="10048240" cy="4235450"/>
          </a:xfrm>
        </p:spPr>
        <p:txBody>
          <a:bodyPr>
            <a:noAutofit/>
          </a:bodyPr>
          <a:lstStyle/>
          <a:p>
            <a:r>
              <a:rPr lang="en-US" altLang="zh-CN" kern="100" dirty="0">
                <a:effectLst/>
                <a:latin typeface="Times New Roman" panose="02020603050405020304" pitchFamily="18" charset="0"/>
                <a:ea typeface="宋体" panose="02010600030101010101" pitchFamily="2" charset="-122"/>
                <a:cs typeface="Times New Roman" panose="02020603050405020304" pitchFamily="18" charset="0"/>
              </a:rPr>
              <a:t>T</a:t>
            </a:r>
            <a:r>
              <a:rPr lang="en-US" altLang="zh-CN" kern="100" dirty="0">
                <a:effectLst/>
                <a:latin typeface="Times New Roman" panose="02020603050405020304" pitchFamily="18" charset="0"/>
                <a:ea typeface="宋体" panose="02010600030101010101" pitchFamily="2" charset="-122"/>
              </a:rPr>
              <a:t>ask-based and computer-aided role-playing </a:t>
            </a:r>
            <a:r>
              <a:rPr lang="en-US" altLang="zh-CN" kern="100" dirty="0">
                <a:effectLst/>
                <a:latin typeface="Times New Roman" panose="02020603050405020304" pitchFamily="18" charset="0"/>
                <a:ea typeface="宋体" panose="02010600030101010101" pitchFamily="2" charset="-122"/>
                <a:cs typeface="Times New Roman" panose="02020603050405020304" pitchFamily="18" charset="0"/>
              </a:rPr>
              <a:t>belongs</a:t>
            </a:r>
            <a:r>
              <a:rPr lang="en-US" altLang="zh-CN" kern="100" dirty="0">
                <a:effectLst/>
                <a:latin typeface="Times New Roman" panose="02020603050405020304" pitchFamily="18" charset="0"/>
                <a:ea typeface="宋体" panose="02010600030101010101" pitchFamily="2" charset="-122"/>
              </a:rPr>
              <a:t> to the catalogue of experiential learning and teaching. It has three characteristics: </a:t>
            </a:r>
          </a:p>
          <a:p>
            <a:r>
              <a:rPr lang="en-US" altLang="zh-CN" kern="100" dirty="0">
                <a:effectLst/>
                <a:latin typeface="Times New Roman" panose="02020603050405020304" pitchFamily="18" charset="0"/>
                <a:ea typeface="宋体" panose="02010600030101010101" pitchFamily="2" charset="-122"/>
              </a:rPr>
              <a:t>First, </a:t>
            </a:r>
            <a:r>
              <a:rPr lang="en-US" altLang="zh-CN" kern="100" dirty="0">
                <a:solidFill>
                  <a:srgbClr val="0038A8"/>
                </a:solidFill>
                <a:effectLst/>
                <a:latin typeface="Times New Roman" panose="02020603050405020304" pitchFamily="18" charset="0"/>
                <a:ea typeface="宋体" panose="02010600030101010101" pitchFamily="2" charset="-122"/>
              </a:rPr>
              <a:t>task-based</a:t>
            </a:r>
            <a:r>
              <a:rPr lang="en-US" altLang="zh-CN" kern="100" dirty="0">
                <a:effectLst/>
                <a:latin typeface="Times New Roman" panose="02020603050405020304" pitchFamily="18" charset="0"/>
                <a:ea typeface="宋体" panose="02010600030101010101" pitchFamily="2" charset="-122"/>
              </a:rPr>
              <a:t>: teachers design the theme of the task and guide it in the whole teaching process.</a:t>
            </a:r>
          </a:p>
          <a:p>
            <a:r>
              <a:rPr lang="en-US" altLang="zh-CN" kern="100" dirty="0">
                <a:effectLst/>
                <a:latin typeface="Times New Roman" panose="02020603050405020304" pitchFamily="18" charset="0"/>
                <a:ea typeface="宋体" panose="02010600030101010101" pitchFamily="2" charset="-122"/>
              </a:rPr>
              <a:t>Second</a:t>
            </a:r>
            <a:r>
              <a:rPr lang="en-US" altLang="zh-CN" kern="100" dirty="0">
                <a:solidFill>
                  <a:srgbClr val="0038A8"/>
                </a:solidFill>
                <a:effectLst/>
                <a:latin typeface="Times New Roman" panose="02020603050405020304" pitchFamily="18" charset="0"/>
                <a:ea typeface="宋体" panose="02010600030101010101" pitchFamily="2" charset="-122"/>
              </a:rPr>
              <a:t>, computer-aided</a:t>
            </a:r>
            <a:r>
              <a:rPr lang="en-US" altLang="zh-CN" kern="100" dirty="0">
                <a:effectLst/>
                <a:latin typeface="Times New Roman" panose="02020603050405020304" pitchFamily="18" charset="0"/>
                <a:ea typeface="宋体" panose="02010600030101010101" pitchFamily="2" charset="-122"/>
              </a:rPr>
              <a:t>: with the popularity of social APP for making videos, such as QQ video, storm video, love editing, etc. on the cellphone, college students can shoot and edit their videos on their own conveniently. </a:t>
            </a:r>
          </a:p>
          <a:p>
            <a:r>
              <a:rPr lang="en-US" altLang="zh-CN" kern="100" dirty="0">
                <a:effectLst/>
                <a:latin typeface="Times New Roman" panose="02020603050405020304" pitchFamily="18" charset="0"/>
                <a:ea typeface="宋体" panose="02010600030101010101" pitchFamily="2" charset="-122"/>
              </a:rPr>
              <a:t>Third, </a:t>
            </a:r>
            <a:r>
              <a:rPr lang="en-US" altLang="zh-CN" kern="100" dirty="0">
                <a:solidFill>
                  <a:srgbClr val="0038A8"/>
                </a:solidFill>
                <a:effectLst/>
                <a:latin typeface="Times New Roman" panose="02020603050405020304" pitchFamily="18" charset="0"/>
                <a:ea typeface="宋体" panose="02010600030101010101" pitchFamily="2" charset="-122"/>
              </a:rPr>
              <a:t>student-centered</a:t>
            </a:r>
            <a:r>
              <a:rPr lang="en-US" altLang="zh-CN" kern="100" dirty="0">
                <a:effectLst/>
                <a:latin typeface="Times New Roman" panose="02020603050405020304" pitchFamily="18" charset="0"/>
                <a:ea typeface="宋体" panose="02010600030101010101" pitchFamily="2" charset="-122"/>
              </a:rPr>
              <a:t>: students of one team choose their own directors, characters, editors spontaneously, according to the theme the teacher has assigned</a:t>
            </a:r>
            <a:r>
              <a:rPr lang="zh-CN" altLang="en-US" kern="100" dirty="0">
                <a:latin typeface="Times New Roman" panose="02020603050405020304" pitchFamily="18" charset="0"/>
                <a:ea typeface="宋体" panose="02010600030101010101" pitchFamily="2" charset="-122"/>
              </a:rPr>
              <a:t>， </a:t>
            </a:r>
            <a:r>
              <a:rPr lang="en-US" altLang="zh-CN" kern="100" dirty="0">
                <a:latin typeface="Times New Roman" panose="02020603050405020304" pitchFamily="18" charset="0"/>
                <a:ea typeface="宋体" panose="02010600030101010101" pitchFamily="2" charset="-122"/>
              </a:rPr>
              <a:t>and try their best to make their theme understood creatively.</a:t>
            </a:r>
            <a:endParaRPr lang="en-US" altLang="zh-CN" dirty="0">
              <a:effectLst/>
              <a:latin typeface="Times New Roman" panose="02020603050405020304" pitchFamily="18" charset="0"/>
              <a:ea typeface="宋体" panose="02010600030101010101" pitchFamily="2" charset="-122"/>
            </a:endParaRPr>
          </a:p>
        </p:txBody>
      </p:sp>
      <p:pic>
        <p:nvPicPr>
          <p:cNvPr id="4" name="图片 3" descr="卡通人物&#10;&#10;描述已自动生成"/>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863965" y="713740"/>
            <a:ext cx="1367155" cy="1026160"/>
          </a:xfrm>
          <a:prstGeom prst="rect">
            <a:avLst/>
          </a:prstGeom>
        </p:spPr>
      </p:pic>
      <p:pic>
        <p:nvPicPr>
          <p:cNvPr id="7" name="音频 6">
            <a:hlinkClick r:id="" action="ppaction://media"/>
            <a:extLst>
              <a:ext uri="{FF2B5EF4-FFF2-40B4-BE49-F238E27FC236}">
                <a16:creationId xmlns:a16="http://schemas.microsoft.com/office/drawing/2014/main" id="{605317BA-F455-40B3-A526-471948B9CE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190"/>
    </mc:Choice>
    <mc:Fallback>
      <p:transition spd="slow" advTm="48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295401" y="764019"/>
            <a:ext cx="2236363" cy="729222"/>
          </a:xfrm>
        </p:spPr>
        <p:txBody>
          <a:bodyPr>
            <a:normAutofit/>
          </a:bodyPr>
          <a:lstStyle/>
          <a:p>
            <a:r>
              <a:rPr lang="en-US" altLang="zh-CN" sz="4000" b="1" dirty="0">
                <a:solidFill>
                  <a:srgbClr val="FF0000"/>
                </a:solidFill>
                <a:latin typeface="Times New Roman" panose="02020603050405020304" pitchFamily="18" charset="0"/>
                <a:cs typeface="Times New Roman" panose="02020603050405020304" pitchFamily="18" charset="0"/>
              </a:rPr>
              <a:t>Aims</a:t>
            </a:r>
            <a:endParaRPr lang="zh-CN" altLang="en-US" sz="4000" b="1" dirty="0">
              <a:solidFill>
                <a:srgbClr val="FF0000"/>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a:xfrm>
            <a:off x="880845" y="1937854"/>
            <a:ext cx="10729518" cy="4156127"/>
          </a:xfrm>
        </p:spPr>
        <p:txBody>
          <a:bodyPr>
            <a:noAutofit/>
          </a:bodyPr>
          <a:lstStyle/>
          <a:p>
            <a:pPr marL="0" marR="0">
              <a:spcBef>
                <a:spcPts val="0"/>
              </a:spcBef>
              <a:spcAft>
                <a:spcPts val="0"/>
              </a:spcAft>
            </a:pPr>
            <a:r>
              <a:rPr lang="en-US" altLang="zh-CN" sz="2800" b="1" dirty="0">
                <a:latin typeface="Times New Roman" panose="02020603050405020304" pitchFamily="18" charset="0"/>
                <a:cs typeface="Times New Roman" panose="02020603050405020304" pitchFamily="18" charset="0"/>
              </a:rPr>
              <a:t>1. </a:t>
            </a:r>
            <a:r>
              <a:rPr lang="en-US" altLang="zh-CN" sz="2800" b="1" kern="100" dirty="0">
                <a:effectLst/>
                <a:latin typeface="Times New Roman" panose="02020603050405020304" pitchFamily="18" charset="0"/>
                <a:ea typeface="宋体" panose="02010600030101010101" pitchFamily="2" charset="-122"/>
              </a:rPr>
              <a:t>To gain a </a:t>
            </a:r>
            <a:r>
              <a:rPr lang="en-US" altLang="zh-CN" sz="2800" b="1" kern="100" dirty="0">
                <a:solidFill>
                  <a:srgbClr val="0038A8"/>
                </a:solidFill>
                <a:effectLst/>
                <a:latin typeface="Times New Roman" panose="02020603050405020304" pitchFamily="18" charset="0"/>
                <a:ea typeface="宋体" panose="02010600030101010101" pitchFamily="2" charset="-122"/>
              </a:rPr>
              <a:t>basic understanding </a:t>
            </a:r>
            <a:r>
              <a:rPr lang="en-US" altLang="zh-CN" sz="2800" b="1" kern="100" dirty="0">
                <a:effectLst/>
                <a:latin typeface="Times New Roman" panose="02020603050405020304" pitchFamily="18" charset="0"/>
                <a:ea typeface="宋体" panose="02010600030101010101" pitchFamily="2" charset="-122"/>
              </a:rPr>
              <a:t>of experiential teaching, especially </a:t>
            </a:r>
            <a:r>
              <a:rPr lang="en-US" altLang="zh-CN" sz="2800" b="1" kern="100" dirty="0">
                <a:effectLst/>
                <a:latin typeface="Times New Roman" panose="02020603050405020304" pitchFamily="18" charset="0"/>
                <a:ea typeface="宋体" panose="02010600030101010101" pitchFamily="2" charset="-122"/>
                <a:cs typeface="Times New Roman" panose="02020603050405020304" pitchFamily="18" charset="0"/>
              </a:rPr>
              <a:t>in </a:t>
            </a:r>
            <a:r>
              <a:rPr lang="en-US" altLang="zh-CN" sz="2800" b="1" kern="100" dirty="0">
                <a:effectLst/>
                <a:latin typeface="Times New Roman" panose="02020603050405020304" pitchFamily="18" charset="0"/>
                <a:ea typeface="宋体" panose="02010600030101010101" pitchFamily="2" charset="-122"/>
              </a:rPr>
              <a:t>task-based and computer-aided role-playing.</a:t>
            </a:r>
            <a:endParaRPr lang="en-US" altLang="zh-CN" sz="2800" dirty="0">
              <a:effectLst/>
              <a:latin typeface="Times New Roman" panose="02020603050405020304" pitchFamily="18" charset="0"/>
              <a:ea typeface="宋体" panose="02010600030101010101" pitchFamily="2" charset="-122"/>
            </a:endParaRPr>
          </a:p>
          <a:p>
            <a:pPr marL="0" marR="0">
              <a:spcBef>
                <a:spcPts val="0"/>
              </a:spcBef>
              <a:spcAft>
                <a:spcPts val="0"/>
              </a:spcAft>
            </a:pPr>
            <a:r>
              <a:rPr lang="en-US" altLang="zh-CN" sz="2800" b="1" dirty="0">
                <a:latin typeface="Times New Roman" panose="02020603050405020304" pitchFamily="18" charset="0"/>
                <a:cs typeface="Times New Roman" panose="02020603050405020304" pitchFamily="18" charset="0"/>
              </a:rPr>
              <a:t>2. </a:t>
            </a:r>
            <a:r>
              <a:rPr lang="en-US" altLang="zh-CN" sz="2800" b="1" kern="100" dirty="0">
                <a:effectLst/>
                <a:latin typeface="Times New Roman" panose="02020603050405020304" pitchFamily="18" charset="0"/>
                <a:ea typeface="宋体" panose="02010600030101010101" pitchFamily="2" charset="-122"/>
              </a:rPr>
              <a:t>To understand how task-based and computer-aided role-playing </a:t>
            </a:r>
            <a:r>
              <a:rPr lang="en-US" altLang="zh-CN" sz="2800" b="1" kern="100" dirty="0">
                <a:solidFill>
                  <a:srgbClr val="0038A8"/>
                </a:solidFill>
                <a:effectLst/>
                <a:latin typeface="Times New Roman" panose="02020603050405020304" pitchFamily="18" charset="0"/>
                <a:ea typeface="宋体" panose="02010600030101010101" pitchFamily="2" charset="-122"/>
              </a:rPr>
              <a:t>applied</a:t>
            </a:r>
            <a:r>
              <a:rPr lang="en-US" altLang="zh-CN" sz="2800" b="1" kern="100" dirty="0">
                <a:effectLst/>
                <a:latin typeface="Times New Roman" panose="02020603050405020304" pitchFamily="18" charset="0"/>
                <a:ea typeface="宋体" panose="02010600030101010101" pitchFamily="2" charset="-122"/>
              </a:rPr>
              <a:t> in </a:t>
            </a:r>
            <a:r>
              <a:rPr lang="en-US" altLang="zh-CN" sz="2800" b="1" i="1" kern="100" dirty="0">
                <a:effectLst/>
                <a:latin typeface="Times New Roman" panose="02020603050405020304" pitchFamily="18" charset="0"/>
                <a:ea typeface="宋体" panose="02010600030101010101" pitchFamily="2" charset="-122"/>
              </a:rPr>
              <a:t>College English</a:t>
            </a:r>
            <a:r>
              <a:rPr lang="en-US" altLang="zh-CN" sz="2800" b="1" kern="100" dirty="0">
                <a:effectLst/>
                <a:latin typeface="Times New Roman" panose="02020603050405020304" pitchFamily="18" charset="0"/>
                <a:ea typeface="宋体" panose="02010600030101010101" pitchFamily="2" charset="-122"/>
              </a:rPr>
              <a:t> teaching.</a:t>
            </a:r>
            <a:endParaRPr lang="en-US" altLang="zh-CN" sz="2800" dirty="0">
              <a:effectLst/>
              <a:latin typeface="Times New Roman" panose="02020603050405020304" pitchFamily="18" charset="0"/>
              <a:ea typeface="宋体" panose="02010600030101010101" pitchFamily="2" charset="-122"/>
            </a:endParaRPr>
          </a:p>
          <a:p>
            <a:pPr marL="0" marR="0" indent="352425" algn="just">
              <a:spcBef>
                <a:spcPts val="0"/>
              </a:spcBef>
              <a:spcAft>
                <a:spcPts val="0"/>
              </a:spcAft>
            </a:pPr>
            <a:r>
              <a:rPr lang="en-US" altLang="zh-CN" sz="2800" b="1" dirty="0">
                <a:latin typeface="Times New Roman" panose="02020603050405020304" pitchFamily="18" charset="0"/>
                <a:cs typeface="Times New Roman" panose="02020603050405020304" pitchFamily="18" charset="0"/>
              </a:rPr>
              <a:t>3. </a:t>
            </a:r>
            <a:r>
              <a:rPr lang="en-US" altLang="zh-CN" sz="2800" b="1" kern="100" dirty="0">
                <a:effectLst/>
                <a:latin typeface="Times New Roman" panose="02020603050405020304" pitchFamily="18" charset="0"/>
                <a:ea typeface="宋体" panose="02010600030101010101" pitchFamily="2" charset="-122"/>
              </a:rPr>
              <a:t>To immerse students in </a:t>
            </a:r>
            <a:r>
              <a:rPr lang="en-US" altLang="zh-CN" sz="2800" b="1" kern="100" dirty="0">
                <a:solidFill>
                  <a:srgbClr val="0038A8"/>
                </a:solidFill>
                <a:effectLst/>
                <a:latin typeface="Times New Roman" panose="02020603050405020304" pitchFamily="18" charset="0"/>
                <a:ea typeface="宋体" panose="02010600030101010101" pitchFamily="2" charset="-122"/>
              </a:rPr>
              <a:t>a fully exposed L2 atmosphere </a:t>
            </a:r>
            <a:r>
              <a:rPr lang="en-US" altLang="zh-CN" sz="2800" b="1" kern="100" dirty="0">
                <a:effectLst/>
                <a:latin typeface="Times New Roman" panose="02020603050405020304" pitchFamily="18" charset="0"/>
                <a:ea typeface="宋体" panose="02010600030101010101" pitchFamily="2" charset="-122"/>
              </a:rPr>
              <a:t>for achieving their full potential in </a:t>
            </a:r>
            <a:r>
              <a:rPr lang="en-US" altLang="zh-CN" sz="2800" b="1" i="1" kern="100" dirty="0">
                <a:effectLst/>
                <a:latin typeface="Times New Roman" panose="02020603050405020304" pitchFamily="18" charset="0"/>
                <a:ea typeface="宋体" panose="02010600030101010101" pitchFamily="2" charset="-122"/>
              </a:rPr>
              <a:t>College English</a:t>
            </a:r>
            <a:r>
              <a:rPr lang="en-US" altLang="zh-CN" sz="2800" b="1" kern="100" dirty="0">
                <a:effectLst/>
                <a:latin typeface="Times New Roman" panose="02020603050405020304" pitchFamily="18" charset="0"/>
                <a:ea typeface="宋体" panose="02010600030101010101" pitchFamily="2" charset="-122"/>
              </a:rPr>
              <a:t> teaching.</a:t>
            </a:r>
            <a:endParaRPr lang="en-US" altLang="zh-CN" sz="2800" dirty="0">
              <a:effectLst/>
              <a:latin typeface="Times New Roman" panose="02020603050405020304" pitchFamily="18" charset="0"/>
              <a:ea typeface="宋体" panose="02010600030101010101" pitchFamily="2" charset="-122"/>
            </a:endParaRPr>
          </a:p>
          <a:p>
            <a:r>
              <a:rPr lang="en-US" altLang="zh-CN" sz="2800" b="1" dirty="0">
                <a:latin typeface="Times New Roman" panose="02020603050405020304" pitchFamily="18" charset="0"/>
                <a:cs typeface="Times New Roman" panose="02020603050405020304" pitchFamily="18" charset="0"/>
              </a:rPr>
              <a:t>4. </a:t>
            </a:r>
            <a:r>
              <a:rPr lang="en-US" altLang="zh-CN" sz="2800" b="1" kern="100" dirty="0">
                <a:effectLst/>
                <a:latin typeface="Times New Roman" panose="02020603050405020304" pitchFamily="18" charset="0"/>
                <a:ea typeface="宋体" panose="02010600030101010101" pitchFamily="2" charset="-122"/>
              </a:rPr>
              <a:t>To explore how </a:t>
            </a:r>
            <a:r>
              <a:rPr lang="en-US" altLang="zh-CN" sz="2800" b="1" kern="100" dirty="0">
                <a:solidFill>
                  <a:srgbClr val="0038A8"/>
                </a:solidFill>
                <a:effectLst/>
                <a:latin typeface="Times New Roman" panose="02020603050405020304" pitchFamily="18" charset="0"/>
                <a:ea typeface="宋体" panose="02010600030101010101" pitchFamily="2" charset="-122"/>
              </a:rPr>
              <a:t>to do TEFL </a:t>
            </a:r>
            <a:r>
              <a:rPr lang="en-US" altLang="zh-CN" sz="2800" b="1" kern="100" dirty="0">
                <a:solidFill>
                  <a:srgbClr val="0038A8"/>
                </a:solidFill>
                <a:effectLst/>
                <a:latin typeface="Times New Roman" panose="02020603050405020304" pitchFamily="18" charset="0"/>
                <a:ea typeface="宋体" panose="02010600030101010101" pitchFamily="2" charset="-122"/>
                <a:cs typeface="Times New Roman" panose="02020603050405020304" pitchFamily="18" charset="0"/>
              </a:rPr>
              <a:t>through</a:t>
            </a:r>
            <a:r>
              <a:rPr lang="en-US" altLang="zh-CN" sz="2800" b="1" kern="100" dirty="0">
                <a:solidFill>
                  <a:srgbClr val="0038A8"/>
                </a:solidFill>
                <a:effectLst/>
                <a:latin typeface="Times New Roman" panose="02020603050405020304" pitchFamily="18" charset="0"/>
                <a:ea typeface="宋体" panose="02010600030101010101" pitchFamily="2" charset="-122"/>
              </a:rPr>
              <a:t> autonomic learning for a lifetime </a:t>
            </a:r>
            <a:r>
              <a:rPr lang="en-US" altLang="zh-CN" sz="2800" b="1" kern="100" dirty="0">
                <a:effectLst/>
                <a:latin typeface="Times New Roman" panose="02020603050405020304" pitchFamily="18" charset="0"/>
                <a:ea typeface="宋体" panose="02010600030101010101" pitchFamily="2" charset="-122"/>
              </a:rPr>
              <a:t>through task-based and computer-aided role-playing in </a:t>
            </a:r>
            <a:r>
              <a:rPr lang="en-US" altLang="zh-CN" sz="2800" b="1" i="1" kern="100" dirty="0">
                <a:effectLst/>
                <a:latin typeface="Times New Roman" panose="02020603050405020304" pitchFamily="18" charset="0"/>
                <a:ea typeface="宋体" panose="02010600030101010101" pitchFamily="2" charset="-122"/>
              </a:rPr>
              <a:t>College English</a:t>
            </a:r>
            <a:r>
              <a:rPr lang="en-US" altLang="zh-CN" sz="2800" b="1" kern="100" dirty="0">
                <a:effectLst/>
                <a:latin typeface="Times New Roman" panose="02020603050405020304" pitchFamily="18" charset="0"/>
                <a:ea typeface="宋体" panose="02010600030101010101" pitchFamily="2" charset="-122"/>
              </a:rPr>
              <a:t> teaching.</a:t>
            </a:r>
            <a:endParaRPr lang="en-US" altLang="zh-CN" sz="2800" dirty="0">
              <a:effectLst/>
              <a:latin typeface="Times New Roman" panose="02020603050405020304" pitchFamily="18" charset="0"/>
              <a:ea typeface="宋体" panose="02010600030101010101" pitchFamily="2" charset="-122"/>
            </a:endParaRPr>
          </a:p>
          <a:p>
            <a:endParaRPr lang="en-US" altLang="zh-CN" sz="3200" b="1" dirty="0">
              <a:latin typeface="Times New Roman" panose="02020603050405020304" pitchFamily="18" charset="0"/>
              <a:cs typeface="Times New Roman" panose="02020603050405020304" pitchFamily="18" charset="0"/>
            </a:endParaRPr>
          </a:p>
        </p:txBody>
      </p:sp>
      <p:pic>
        <p:nvPicPr>
          <p:cNvPr id="5" name="图片 4" descr="形状&#10;&#10;描述已自动生成"/>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235407" y="622413"/>
            <a:ext cx="1315441" cy="1315441"/>
          </a:xfrm>
          <a:prstGeom prst="rect">
            <a:avLst/>
          </a:prstGeom>
        </p:spPr>
      </p:pic>
      <p:pic>
        <p:nvPicPr>
          <p:cNvPr id="7" name="音频 6">
            <a:hlinkClick r:id="" action="ppaction://media"/>
            <a:extLst>
              <a:ext uri="{FF2B5EF4-FFF2-40B4-BE49-F238E27FC236}">
                <a16:creationId xmlns:a16="http://schemas.microsoft.com/office/drawing/2014/main" id="{D466F7B3-D08E-40C6-85EA-9ECBE24F1C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5654"/>
    </mc:Choice>
    <mc:Fallback>
      <p:transition spd="slow" advTm="45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1320085" y="1027492"/>
            <a:ext cx="2949911" cy="1063167"/>
          </a:xfrm>
        </p:spPr>
        <p:txBody>
          <a:bodyPr>
            <a:normAutofit fontScale="90000"/>
          </a:bodyPr>
          <a:lstStyle/>
          <a:p>
            <a:r>
              <a:rPr lang="en-US" altLang="zh-CN" sz="3600" b="1" dirty="0">
                <a:solidFill>
                  <a:srgbClr val="FF0000"/>
                </a:solidFill>
                <a:latin typeface="Times New Roman" panose="02020603050405020304" pitchFamily="18" charset="0"/>
                <a:cs typeface="Times New Roman" panose="02020603050405020304" pitchFamily="18" charset="0"/>
              </a:rPr>
              <a:t>Background information </a:t>
            </a:r>
            <a:endParaRPr lang="zh-CN" altLang="en-US" sz="3600" b="1" dirty="0">
              <a:solidFill>
                <a:srgbClr val="FF0000"/>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a:xfrm>
            <a:off x="973124" y="2457974"/>
            <a:ext cx="10217790" cy="3737553"/>
          </a:xfrm>
        </p:spPr>
        <p:txBody>
          <a:bodyPr anchor="ctr">
            <a:normAutofit/>
          </a:bodyPr>
          <a:lstStyle/>
          <a:p>
            <a:pPr>
              <a:lnSpc>
                <a:spcPct val="90000"/>
              </a:lnSpc>
            </a:pPr>
            <a:r>
              <a:rPr lang="en-US" altLang="zh-CN" sz="32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China formally joined the “Washington Accord” in 2016, which calls for </a:t>
            </a:r>
            <a:r>
              <a:rPr lang="en-US" altLang="zh-CN" sz="3200" i="1"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College English</a:t>
            </a:r>
            <a:r>
              <a:rPr lang="en-US" altLang="zh-CN" sz="3200"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Teaching to improve bilingual Chinese engineers’ language proficiency by achieving international </a:t>
            </a:r>
            <a:r>
              <a:rPr lang="en-US" altLang="zh-CN" sz="3200" kern="100" dirty="0">
                <a:solidFill>
                  <a:srgbClr val="000000"/>
                </a:solidFill>
                <a:latin typeface="Times New Roman" panose="02020603050405020304" pitchFamily="18" charset="0"/>
                <a:ea typeface="宋体" panose="02010600030101010101" pitchFamily="2" charset="-122"/>
                <a:cs typeface="Times New Roman" panose="02020603050405020304" pitchFamily="18" charset="0"/>
              </a:rPr>
              <a:t>substantive equivalence for Higher Engineering Education. Ta</a:t>
            </a:r>
            <a:r>
              <a:rPr lang="en-US" altLang="zh-CN" sz="3200" kern="100" dirty="0">
                <a:solidFill>
                  <a:srgbClr val="000000"/>
                </a:solidFill>
                <a:effectLst/>
                <a:latin typeface="Times New Roman" panose="02020603050405020304" pitchFamily="18" charset="0"/>
                <a:ea typeface="宋体" panose="02010600030101010101" pitchFamily="2" charset="-122"/>
              </a:rPr>
              <a:t>sk-based and computer-aided role-playing quickly stimulates our interests and satisfies our needs in this </a:t>
            </a:r>
            <a:r>
              <a:rPr lang="en-US" altLang="zh-CN" sz="3200" i="1" kern="100" dirty="0">
                <a:solidFill>
                  <a:srgbClr val="000000"/>
                </a:solidFill>
                <a:effectLst/>
                <a:latin typeface="Times New Roman" panose="02020603050405020304" pitchFamily="18" charset="0"/>
                <a:ea typeface="宋体" panose="02010600030101010101" pitchFamily="2" charset="-122"/>
              </a:rPr>
              <a:t>College English</a:t>
            </a:r>
            <a:r>
              <a:rPr lang="en-US" altLang="zh-CN" sz="3200" kern="100" dirty="0">
                <a:solidFill>
                  <a:srgbClr val="000000"/>
                </a:solidFill>
                <a:effectLst/>
                <a:latin typeface="Times New Roman" panose="02020603050405020304" pitchFamily="18" charset="0"/>
                <a:ea typeface="宋体" panose="02010600030101010101" pitchFamily="2" charset="-122"/>
              </a:rPr>
              <a:t> teaching reform.</a:t>
            </a:r>
            <a:endParaRPr lang="en-US" altLang="zh-CN" sz="17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pic>
        <p:nvPicPr>
          <p:cNvPr id="8" name="图片 7" descr="卡通人物&#10;&#10;描述已自动生成"/>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32441" y="742646"/>
            <a:ext cx="2783113" cy="1632857"/>
          </a:xfrm>
          <a:prstGeom prst="rect">
            <a:avLst/>
          </a:prstGeom>
        </p:spPr>
      </p:pic>
      <p:pic>
        <p:nvPicPr>
          <p:cNvPr id="4" name="音频 3">
            <a:hlinkClick r:id="" action="ppaction://media"/>
            <a:extLst>
              <a:ext uri="{FF2B5EF4-FFF2-40B4-BE49-F238E27FC236}">
                <a16:creationId xmlns:a16="http://schemas.microsoft.com/office/drawing/2014/main" id="{5BAFD4CC-70DE-4121-B1AB-7C19A88CB3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1867"/>
    </mc:Choice>
    <mc:Fallback>
      <p:transition spd="slow" advTm="31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txBox="1"/>
          <p:nvPr/>
        </p:nvSpPr>
        <p:spPr>
          <a:xfrm>
            <a:off x="1068900" y="831131"/>
            <a:ext cx="2454477" cy="821500"/>
          </a:xfrm>
          <a:prstGeom prst="rect">
            <a:avLst/>
          </a:prstGeom>
        </p:spPr>
        <p:txBody>
          <a:bodyP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zh-CN" sz="3600" b="1" dirty="0">
                <a:solidFill>
                  <a:srgbClr val="FF0000"/>
                </a:solidFill>
                <a:latin typeface="Times New Roman" panose="02020603050405020304" pitchFamily="18" charset="0"/>
                <a:cs typeface="Times New Roman" panose="02020603050405020304" pitchFamily="18" charset="0"/>
              </a:rPr>
              <a:t>Settings</a:t>
            </a:r>
            <a:endParaRPr lang="zh-CN" altLang="en-US" sz="3600" b="1" dirty="0">
              <a:solidFill>
                <a:srgbClr val="FF0000"/>
              </a:solidFill>
              <a:latin typeface="Times New Roman" panose="02020603050405020304" pitchFamily="18" charset="0"/>
              <a:cs typeface="Times New Roman" panose="02020603050405020304" pitchFamily="18" charset="0"/>
            </a:endParaRPr>
          </a:p>
        </p:txBody>
      </p:sp>
      <p:sp>
        <p:nvSpPr>
          <p:cNvPr id="4" name="文本框 3"/>
          <p:cNvSpPr txBox="1"/>
          <p:nvPr/>
        </p:nvSpPr>
        <p:spPr>
          <a:xfrm>
            <a:off x="1068900" y="1795551"/>
            <a:ext cx="10469460" cy="4154170"/>
          </a:xfrm>
          <a:prstGeom prst="rect">
            <a:avLst/>
          </a:prstGeom>
          <a:noFill/>
        </p:spPr>
        <p:txBody>
          <a:bodyPr wrap="square">
            <a:spAutoFit/>
          </a:bodyPr>
          <a:lstStyle/>
          <a:p>
            <a:r>
              <a:rPr lang="en-US" altLang="zh-CN" sz="2400" kern="100" dirty="0">
                <a:effectLst/>
                <a:latin typeface="Times New Roman" panose="02020603050405020304" pitchFamily="18" charset="0"/>
                <a:ea typeface="宋体" panose="02010600030101010101" pitchFamily="2" charset="-122"/>
              </a:rPr>
              <a:t>The participants we choose are </a:t>
            </a:r>
            <a:r>
              <a:rPr lang="en-US" altLang="zh-CN" sz="2400" kern="100" dirty="0">
                <a:solidFill>
                  <a:srgbClr val="0038A8"/>
                </a:solidFill>
                <a:effectLst/>
                <a:latin typeface="Times New Roman" panose="02020603050405020304" pitchFamily="18" charset="0"/>
                <a:ea typeface="宋体" panose="02010600030101010101" pitchFamily="2" charset="-122"/>
              </a:rPr>
              <a:t>82 sophomores </a:t>
            </a:r>
            <a:r>
              <a:rPr lang="en-US" altLang="zh-CN" sz="2400" kern="100" dirty="0">
                <a:effectLst/>
                <a:latin typeface="Times New Roman" panose="02020603050405020304" pitchFamily="18" charset="0"/>
                <a:ea typeface="宋体" panose="02010600030101010101" pitchFamily="2" charset="-122"/>
              </a:rPr>
              <a:t>of Communication Engineering in Grade 2019 who have been undergoing task-based and computer-aided role-playing in </a:t>
            </a:r>
            <a:r>
              <a:rPr lang="en-US" altLang="zh-CN" sz="2400" i="1" kern="100" dirty="0">
                <a:effectLst/>
                <a:latin typeface="Times New Roman" panose="02020603050405020304" pitchFamily="18" charset="0"/>
                <a:ea typeface="宋体" panose="02010600030101010101" pitchFamily="2" charset="-122"/>
              </a:rPr>
              <a:t>College English</a:t>
            </a:r>
            <a:r>
              <a:rPr lang="en-US" altLang="zh-CN" sz="2400" kern="100" dirty="0">
                <a:effectLst/>
                <a:latin typeface="Times New Roman" panose="02020603050405020304" pitchFamily="18" charset="0"/>
                <a:ea typeface="宋体" panose="02010600030101010101" pitchFamily="2" charset="-122"/>
              </a:rPr>
              <a:t> teaching for almost two years and </a:t>
            </a:r>
            <a:r>
              <a:rPr lang="en-US" altLang="zh-CN" sz="2400" kern="100" dirty="0">
                <a:solidFill>
                  <a:srgbClr val="0038A8"/>
                </a:solidFill>
                <a:effectLst/>
                <a:latin typeface="Times New Roman" panose="02020603050405020304" pitchFamily="18" charset="0"/>
                <a:ea typeface="宋体" panose="02010600030101010101" pitchFamily="2" charset="-122"/>
              </a:rPr>
              <a:t>85 freshmen </a:t>
            </a:r>
            <a:r>
              <a:rPr lang="en-US" altLang="zh-CN" sz="2400" kern="100" dirty="0">
                <a:effectLst/>
                <a:latin typeface="Times New Roman" panose="02020603050405020304" pitchFamily="18" charset="0"/>
                <a:ea typeface="宋体" panose="02010600030101010101" pitchFamily="2" charset="-122"/>
              </a:rPr>
              <a:t>in Grade 2020 who have not this experience. </a:t>
            </a:r>
          </a:p>
          <a:p>
            <a:r>
              <a:rPr lang="en-US" altLang="zh-CN" sz="2400" kern="100" dirty="0">
                <a:effectLst/>
                <a:latin typeface="Times New Roman" panose="02020603050405020304" pitchFamily="18" charset="0"/>
                <a:ea typeface="宋体" panose="02010600030101010101" pitchFamily="2" charset="-122"/>
              </a:rPr>
              <a:t>Both groups have almost the same college entrance mark and have equal gender distribution in the same major, then What are the different learning experiences that affecting their life now and in the future? What are the advantages and the disadvantages of task-based and computer-aided role-playing?   How to make up for these disadvantages? For example, there will be a small group of students who do not want to take in the role-playing or do not enjoy in this learning experience, what should we do? Let them go or push them in? …</a:t>
            </a:r>
            <a:endParaRPr lang="en-US" altLang="zh-CN" sz="2400" dirty="0">
              <a:effectLst/>
              <a:latin typeface="Times New Roman" panose="02020603050405020304" pitchFamily="18" charset="0"/>
              <a:ea typeface="宋体" panose="02010600030101010101" pitchFamily="2" charset="-122"/>
            </a:endParaRPr>
          </a:p>
        </p:txBody>
      </p:sp>
      <p:pic>
        <p:nvPicPr>
          <p:cNvPr id="3" name="图片 2"/>
          <p:cNvPicPr>
            <a:picLocks noChangeAspect="1"/>
          </p:cNvPicPr>
          <p:nvPr/>
        </p:nvPicPr>
        <p:blipFill>
          <a:blip r:embed="rId4"/>
          <a:stretch>
            <a:fillRect/>
          </a:stretch>
        </p:blipFill>
        <p:spPr>
          <a:xfrm>
            <a:off x="8733790" y="630555"/>
            <a:ext cx="1581785" cy="1249680"/>
          </a:xfrm>
          <a:prstGeom prst="rect">
            <a:avLst/>
          </a:prstGeom>
        </p:spPr>
      </p:pic>
      <p:pic>
        <p:nvPicPr>
          <p:cNvPr id="6" name="音频 5">
            <a:hlinkClick r:id="" action="ppaction://media"/>
            <a:extLst>
              <a:ext uri="{FF2B5EF4-FFF2-40B4-BE49-F238E27FC236}">
                <a16:creationId xmlns:a16="http://schemas.microsoft.com/office/drawing/2014/main" id="{4EF286B0-E835-48B9-BE5B-230E64EF7E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631"/>
    </mc:Choice>
    <mc:Fallback>
      <p:transition spd="slow" advTm="64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a:spLocks noGrp="1" noRot="1" noChangeAspect="1" noMove="1" noResize="1" noEditPoints="1" noAdjustHandles="1" noChangeArrowheads="1" noChangeShapeType="1" noTextEdit="1"/>
          </p:cNvSpPr>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文本框 10"/>
          <p:cNvSpPr txBox="1"/>
          <p:nvPr/>
        </p:nvSpPr>
        <p:spPr>
          <a:xfrm>
            <a:off x="5000438" y="559837"/>
            <a:ext cx="6569521" cy="699797"/>
          </a:xfrm>
          <a:prstGeom prst="rect">
            <a:avLst/>
          </a:prstGeom>
        </p:spPr>
        <p:txBody>
          <a:bodyPr vert="horz" lIns="91440" tIns="45720" rIns="91440" bIns="45720" rtlCol="0" anchor="ctr">
            <a:normAutofit/>
          </a:bodyPr>
          <a:lstStyle/>
          <a:p>
            <a:pPr marL="0" marR="0" defTabSz="914400">
              <a:lnSpc>
                <a:spcPct val="90000"/>
              </a:lnSpc>
              <a:spcBef>
                <a:spcPct val="0"/>
              </a:spcBef>
              <a:spcAft>
                <a:spcPts val="600"/>
              </a:spcAft>
            </a:pPr>
            <a:r>
              <a:rPr lang="en-US" altLang="zh-CN" sz="3600" b="1" dirty="0">
                <a:solidFill>
                  <a:srgbClr val="0038A8"/>
                </a:solidFill>
                <a:effectLst/>
                <a:latin typeface="+mj-lt"/>
                <a:ea typeface="+mj-ea"/>
                <a:cs typeface="+mj-cs"/>
              </a:rPr>
              <a:t>Dewey’s pragmatic education</a:t>
            </a:r>
          </a:p>
        </p:txBody>
      </p:sp>
      <p:sp>
        <p:nvSpPr>
          <p:cNvPr id="20" name="Freeform 62"/>
          <p:cNvSpPr>
            <a:spLocks noGrp="1" noRot="1" noChangeAspect="1" noMove="1" noResize="1" noEditPoints="1" noAdjustHandles="1" noChangeArrowheads="1" noChangeShapeType="1" noTextEdit="1"/>
          </p:cNvSpPr>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图片 4" descr="图片包含 不同, 食物, 游戏机, 桌子&#10;&#10;描述已自动生成"/>
          <p:cNvPicPr>
            <a:picLocks noChangeAspect="1"/>
          </p:cNvPicPr>
          <p:nvPr/>
        </p:nvPicPr>
        <p:blipFill rotWithShape="1">
          <a:blip r:embed="rId5">
            <a:extLst>
              <a:ext uri="{28A0092B-C50C-407E-A947-70E740481C1C}">
                <a14:useLocalDpi xmlns:a14="http://schemas.microsoft.com/office/drawing/2010/main" val="0"/>
              </a:ext>
            </a:extLst>
          </a:blip>
          <a:srcRect l="12063" r="14132" b="3"/>
          <a:stretch>
            <a:fillRect/>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内容占位符 2"/>
          <p:cNvSpPr>
            <a:spLocks noGrp="1"/>
          </p:cNvSpPr>
          <p:nvPr>
            <p:ph idx="4294967295"/>
          </p:nvPr>
        </p:nvSpPr>
        <p:spPr>
          <a:xfrm>
            <a:off x="5162835" y="1035700"/>
            <a:ext cx="6569521" cy="5262463"/>
          </a:xfrm>
        </p:spPr>
        <p:txBody>
          <a:bodyPr vert="horz" lIns="91440" tIns="45720" rIns="91440" bIns="45720" rtlCol="0" anchor="ctr">
            <a:normAutofit/>
          </a:bodyPr>
          <a:lstStyle/>
          <a:p>
            <a:pPr marL="0" marR="0" indent="-228600" defTabSz="914400">
              <a:lnSpc>
                <a:spcPct val="90000"/>
              </a:lnSpc>
              <a:spcBef>
                <a:spcPts val="0"/>
              </a:spcBef>
              <a:spcAft>
                <a:spcPts val="0"/>
              </a:spcAft>
              <a:buFont typeface="Arial" panose="020B0604020202020204" pitchFamily="34" charset="0"/>
              <a:buChar char="•"/>
            </a:pPr>
            <a:r>
              <a:rPr lang="en-US" altLang="zh-CN" sz="2800" dirty="0">
                <a:solidFill>
                  <a:srgbClr val="000000"/>
                </a:solidFill>
                <a:effectLst/>
                <a:latin typeface="Times New Roman" panose="02020603050405020304" pitchFamily="18" charset="0"/>
                <a:cs typeface="Times New Roman" panose="02020603050405020304" pitchFamily="18" charset="0"/>
              </a:rPr>
              <a:t>Dewey’s “</a:t>
            </a:r>
            <a:r>
              <a:rPr lang="en-US" altLang="zh-CN" sz="2800" dirty="0">
                <a:solidFill>
                  <a:srgbClr val="0038A8"/>
                </a:solidFill>
                <a:effectLst/>
                <a:latin typeface="Times New Roman" panose="02020603050405020304" pitchFamily="18" charset="0"/>
                <a:cs typeface="Times New Roman" panose="02020603050405020304" pitchFamily="18" charset="0"/>
              </a:rPr>
              <a:t>Learning from doing</a:t>
            </a:r>
            <a:r>
              <a:rPr lang="en-US" altLang="zh-CN" sz="2800" dirty="0">
                <a:solidFill>
                  <a:srgbClr val="000000"/>
                </a:solidFill>
                <a:effectLst/>
                <a:latin typeface="Times New Roman" panose="02020603050405020304" pitchFamily="18" charset="0"/>
                <a:cs typeface="Times New Roman" panose="02020603050405020304" pitchFamily="18" charset="0"/>
              </a:rPr>
              <a:t>”</a:t>
            </a:r>
          </a:p>
          <a:p>
            <a:pPr marL="0" marR="0" indent="-228600" defTabSz="914400">
              <a:lnSpc>
                <a:spcPct val="90000"/>
              </a:lnSpc>
              <a:spcBef>
                <a:spcPts val="0"/>
              </a:spcBef>
              <a:spcAft>
                <a:spcPts val="0"/>
              </a:spcAft>
              <a:buFont typeface="Arial" panose="020B0604020202020204" pitchFamily="34" charset="0"/>
              <a:buChar char="•"/>
            </a:pPr>
            <a:r>
              <a:rPr lang="en-US" altLang="zh-CN" kern="100" dirty="0">
                <a:effectLst/>
                <a:latin typeface="Times New Roman" panose="02020603050405020304" pitchFamily="18" charset="0"/>
                <a:ea typeface="宋体" panose="02010600030101010101" pitchFamily="2" charset="-122"/>
              </a:rPr>
              <a:t>Dewey (1913: 65 - 66) argued: “… activity should cover all the things that involve growth of power …. (otherwise) this has no</a:t>
            </a:r>
            <a:r>
              <a:rPr lang="en-US" altLang="zh-CN" dirty="0">
                <a:effectLst/>
                <a:latin typeface="Times New Roman" panose="02020603050405020304" pitchFamily="18" charset="0"/>
                <a:ea typeface="宋体" panose="02010600030101010101" pitchFamily="2" charset="-122"/>
              </a:rPr>
              <a:t> </a:t>
            </a:r>
            <a:r>
              <a:rPr lang="en-US" altLang="zh-CN" kern="100" dirty="0">
                <a:effectLst/>
                <a:latin typeface="Times New Roman" panose="02020603050405020304" pitchFamily="18" charset="0"/>
                <a:ea typeface="宋体" panose="02010600030101010101" pitchFamily="2" charset="-122"/>
              </a:rPr>
              <a:t>significance for the mind of him who performs it. …” </a:t>
            </a:r>
          </a:p>
          <a:p>
            <a:pPr marL="0" marR="0" indent="-228600" defTabSz="914400">
              <a:lnSpc>
                <a:spcPct val="90000"/>
              </a:lnSpc>
              <a:spcBef>
                <a:spcPts val="0"/>
              </a:spcBef>
              <a:spcAft>
                <a:spcPts val="0"/>
              </a:spcAft>
              <a:buFont typeface="Arial" panose="020B0604020202020204" pitchFamily="34" charset="0"/>
              <a:buChar char="•"/>
            </a:pPr>
            <a:endParaRPr lang="en-US" altLang="zh-CN" dirty="0">
              <a:solidFill>
                <a:srgbClr val="000000"/>
              </a:solidFill>
              <a:effectLst/>
              <a:latin typeface="Times New Roman" panose="02020603050405020304" pitchFamily="18" charset="0"/>
              <a:cs typeface="Times New Roman" panose="02020603050405020304" pitchFamily="18" charset="0"/>
            </a:endParaRPr>
          </a:p>
          <a:p>
            <a:pPr indent="-228600" defTabSz="914400">
              <a:lnSpc>
                <a:spcPct val="90000"/>
              </a:lnSpc>
              <a:buFont typeface="Arial" panose="020B0604020202020204" pitchFamily="34" charset="0"/>
              <a:buChar char="•"/>
            </a:pPr>
            <a:r>
              <a:rPr lang="en-US" altLang="zh-CN" sz="2800" dirty="0">
                <a:solidFill>
                  <a:srgbClr val="000000"/>
                </a:solidFill>
                <a:effectLst/>
                <a:latin typeface="Times New Roman" panose="02020603050405020304" pitchFamily="18" charset="0"/>
                <a:cs typeface="Times New Roman" panose="02020603050405020304" pitchFamily="18" charset="0"/>
              </a:rPr>
              <a:t>Dewey’s “</a:t>
            </a:r>
            <a:r>
              <a:rPr lang="en-US" altLang="zh-CN" sz="2800" dirty="0">
                <a:solidFill>
                  <a:srgbClr val="0038A8"/>
                </a:solidFill>
                <a:effectLst/>
                <a:latin typeface="Times New Roman" panose="02020603050405020304" pitchFamily="18" charset="0"/>
                <a:cs typeface="Times New Roman" panose="02020603050405020304" pitchFamily="18" charset="0"/>
              </a:rPr>
              <a:t>School is society</a:t>
            </a:r>
            <a:r>
              <a:rPr lang="en-US" altLang="zh-CN" sz="2800" dirty="0">
                <a:solidFill>
                  <a:srgbClr val="000000"/>
                </a:solidFill>
                <a:effectLst/>
                <a:latin typeface="Times New Roman" panose="02020603050405020304" pitchFamily="18" charset="0"/>
                <a:cs typeface="Times New Roman" panose="02020603050405020304" pitchFamily="18" charset="0"/>
              </a:rPr>
              <a:t>”</a:t>
            </a:r>
          </a:p>
          <a:p>
            <a:pPr indent="-228600" defTabSz="914400">
              <a:lnSpc>
                <a:spcPct val="90000"/>
              </a:lnSpc>
              <a:buFont typeface="Arial" panose="020B0604020202020204" pitchFamily="34" charset="0"/>
              <a:buChar char="•"/>
            </a:pPr>
            <a:r>
              <a:rPr lang="en-US" altLang="zh-CN" kern="100" dirty="0">
                <a:solidFill>
                  <a:srgbClr val="000000"/>
                </a:solidFill>
                <a:effectLst/>
                <a:latin typeface="Times New Roman" panose="02020603050405020304" pitchFamily="18" charset="0"/>
                <a:ea typeface="宋体" panose="02010600030101010101" pitchFamily="2" charset="-122"/>
              </a:rPr>
              <a:t>Dewey emphasized: “What the best and wisest parent wants for his own child, that must be the community want for all of its children.” (Dewey, 1915: 3) and “</a:t>
            </a:r>
            <a:r>
              <a:rPr lang="en-US" altLang="zh-CN" kern="100" dirty="0">
                <a:solidFill>
                  <a:srgbClr val="000000"/>
                </a:solidFill>
                <a:latin typeface="Times New Roman" panose="02020603050405020304" pitchFamily="18" charset="0"/>
                <a:ea typeface="宋体" panose="02010600030101010101" pitchFamily="2" charset="-122"/>
              </a:rPr>
              <a:t>…</a:t>
            </a:r>
            <a:r>
              <a:rPr lang="zh-CN" altLang="en-US" kern="100" dirty="0">
                <a:solidFill>
                  <a:srgbClr val="000000"/>
                </a:solidFill>
                <a:latin typeface="Times New Roman" panose="02020603050405020304" pitchFamily="18" charset="0"/>
                <a:ea typeface="宋体" panose="02010600030101010101" pitchFamily="2" charset="-122"/>
              </a:rPr>
              <a:t> </a:t>
            </a:r>
            <a:r>
              <a:rPr lang="en-US" altLang="zh-CN" kern="100" dirty="0">
                <a:solidFill>
                  <a:srgbClr val="000000"/>
                </a:solidFill>
                <a:effectLst/>
                <a:latin typeface="Times New Roman" panose="02020603050405020304" pitchFamily="18" charset="0"/>
                <a:ea typeface="宋体" panose="02010600030101010101" pitchFamily="2" charset="-122"/>
              </a:rPr>
              <a:t>we shall have the deepest and best guaranty of a larger society which is worthy</a:t>
            </a:r>
            <a:r>
              <a:rPr lang="zh-CN" altLang="zh-CN"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dirty="0">
                <a:solidFill>
                  <a:srgbClr val="000000"/>
                </a:solidFill>
                <a:effectLst/>
                <a:latin typeface="Times New Roman" panose="02020603050405020304" pitchFamily="18" charset="0"/>
                <a:ea typeface="宋体" panose="02010600030101010101" pitchFamily="2" charset="-122"/>
              </a:rPr>
              <a:t>lovely, and harmonious.</a:t>
            </a:r>
            <a:r>
              <a:rPr lang="zh-CN" altLang="zh-CN"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dirty="0">
                <a:solidFill>
                  <a:srgbClr val="000000"/>
                </a:solidFill>
                <a:effectLst/>
                <a:latin typeface="Times New Roman" panose="02020603050405020304" pitchFamily="18" charset="0"/>
                <a:ea typeface="宋体" panose="02010600030101010101" pitchFamily="2" charset="-122"/>
              </a:rPr>
              <a:t>(Dewey</a:t>
            </a:r>
            <a:r>
              <a:rPr lang="zh-CN" altLang="zh-CN" kern="1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dirty="0">
                <a:solidFill>
                  <a:srgbClr val="000000"/>
                </a:solidFill>
                <a:effectLst/>
                <a:latin typeface="Times New Roman" panose="02020603050405020304" pitchFamily="18" charset="0"/>
                <a:ea typeface="宋体" panose="02010600030101010101" pitchFamily="2" charset="-122"/>
              </a:rPr>
              <a:t>1915: 27) </a:t>
            </a:r>
            <a:endParaRPr lang="en-US" altLang="zh-CN" dirty="0">
              <a:solidFill>
                <a:srgbClr val="000000"/>
              </a:solidFill>
              <a:effectLst/>
              <a:latin typeface="Times New Roman" panose="02020603050405020304" pitchFamily="18" charset="0"/>
              <a:cs typeface="Times New Roman" panose="02020603050405020304" pitchFamily="18" charset="0"/>
            </a:endParaRPr>
          </a:p>
        </p:txBody>
      </p:sp>
      <p:sp>
        <p:nvSpPr>
          <p:cNvPr id="2" name="标题 1"/>
          <p:cNvSpPr>
            <a:spLocks noGrp="1"/>
          </p:cNvSpPr>
          <p:nvPr/>
        </p:nvSpPr>
        <p:spPr>
          <a:xfrm>
            <a:off x="820420" y="850265"/>
            <a:ext cx="2387600" cy="712470"/>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zh-CN" sz="3600" dirty="0">
                <a:solidFill>
                  <a:srgbClr val="FF0000"/>
                </a:solidFill>
                <a:latin typeface="Times New Roman" panose="02020603050405020304" pitchFamily="18" charset="0"/>
                <a:cs typeface="Times New Roman" panose="02020603050405020304" pitchFamily="18" charset="0"/>
              </a:rPr>
              <a:t>Rationale</a:t>
            </a:r>
            <a:endParaRPr lang="zh-CN" altLang="en-US" sz="3600" dirty="0">
              <a:solidFill>
                <a:srgbClr val="FF0000"/>
              </a:solidFill>
              <a:latin typeface="Times New Roman" panose="02020603050405020304" pitchFamily="18" charset="0"/>
              <a:cs typeface="Times New Roman" panose="02020603050405020304" pitchFamily="18" charset="0"/>
            </a:endParaRPr>
          </a:p>
        </p:txBody>
      </p:sp>
      <p:pic>
        <p:nvPicPr>
          <p:cNvPr id="6" name="音频 5">
            <a:hlinkClick r:id="" action="ppaction://media"/>
            <a:extLst>
              <a:ext uri="{FF2B5EF4-FFF2-40B4-BE49-F238E27FC236}">
                <a16:creationId xmlns:a16="http://schemas.microsoft.com/office/drawing/2014/main" id="{501EDBC5-DA2B-48E3-ABF6-A551459AD4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7021"/>
    </mc:Choice>
    <mc:Fallback>
      <p:transition spd="slow" advTm="47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7410975-4783-413A-99F1-DCDE394A3ED3}"/>
              </a:ext>
            </a:extLst>
          </p:cNvPr>
          <p:cNvSpPr txBox="1"/>
          <p:nvPr/>
        </p:nvSpPr>
        <p:spPr>
          <a:xfrm>
            <a:off x="4545368" y="1474594"/>
            <a:ext cx="6826927" cy="4745979"/>
          </a:xfrm>
          <a:prstGeom prst="rect">
            <a:avLst/>
          </a:prstGeom>
          <a:noFill/>
        </p:spPr>
        <p:txBody>
          <a:bodyPr wrap="square">
            <a:spAutoFit/>
          </a:bodyPr>
          <a:lstStyle/>
          <a:p>
            <a:pPr indent="-228600" defTabSz="914400">
              <a:lnSpc>
                <a:spcPct val="90000"/>
              </a:lnSpc>
              <a:buFont typeface="Arial" panose="020B0604020202020204" pitchFamily="34" charset="0"/>
              <a:buChar char="•"/>
            </a:pPr>
            <a:r>
              <a:rPr lang="en-US" altLang="zh-CN" sz="2800" dirty="0">
                <a:solidFill>
                  <a:srgbClr val="000000"/>
                </a:solidFill>
                <a:effectLst/>
                <a:latin typeface="Times New Roman" panose="02020603050405020304" pitchFamily="18" charset="0"/>
                <a:cs typeface="Times New Roman" panose="02020603050405020304" pitchFamily="18" charset="0"/>
              </a:rPr>
              <a:t>All in all, based on Dewey’s educational ideals, task-based and computer-aided role-playing becomes more and more popular in </a:t>
            </a:r>
            <a:r>
              <a:rPr lang="en-US" altLang="zh-CN" sz="2800" i="1" dirty="0">
                <a:solidFill>
                  <a:srgbClr val="000000"/>
                </a:solidFill>
                <a:effectLst/>
                <a:latin typeface="Times New Roman" panose="02020603050405020304" pitchFamily="18" charset="0"/>
                <a:cs typeface="Times New Roman" panose="02020603050405020304" pitchFamily="18" charset="0"/>
              </a:rPr>
              <a:t>College English</a:t>
            </a:r>
            <a:r>
              <a:rPr lang="en-US" altLang="zh-CN" sz="2800" dirty="0">
                <a:solidFill>
                  <a:srgbClr val="000000"/>
                </a:solidFill>
                <a:effectLst/>
                <a:latin typeface="Times New Roman" panose="02020603050405020304" pitchFamily="18" charset="0"/>
                <a:cs typeface="Times New Roman" panose="02020603050405020304" pitchFamily="18" charset="0"/>
              </a:rPr>
              <a:t> teaching in China to encourage students to learn from doing as responsible social members. </a:t>
            </a:r>
          </a:p>
          <a:p>
            <a:pPr indent="-228600" defTabSz="914400">
              <a:lnSpc>
                <a:spcPct val="90000"/>
              </a:lnSpc>
              <a:buFont typeface="Arial" panose="020B0604020202020204" pitchFamily="34" charset="0"/>
              <a:buChar char="•"/>
            </a:pPr>
            <a:endParaRPr lang="en-US" altLang="zh-CN" sz="2800" dirty="0">
              <a:solidFill>
                <a:srgbClr val="000000"/>
              </a:solidFill>
              <a:effectLst/>
              <a:latin typeface="Times New Roman" panose="02020603050405020304" pitchFamily="18" charset="0"/>
              <a:cs typeface="Times New Roman" panose="02020603050405020304" pitchFamily="18" charset="0"/>
            </a:endParaRPr>
          </a:p>
          <a:p>
            <a:pPr indent="-228600" defTabSz="914400">
              <a:lnSpc>
                <a:spcPct val="90000"/>
              </a:lnSpc>
              <a:buFont typeface="Arial" panose="020B0604020202020204" pitchFamily="34" charset="0"/>
              <a:buChar char="•"/>
            </a:pPr>
            <a:r>
              <a:rPr lang="en-US" altLang="zh-CN" sz="2800" dirty="0">
                <a:solidFill>
                  <a:srgbClr val="000000"/>
                </a:solidFill>
                <a:effectLst/>
                <a:latin typeface="Times New Roman" panose="02020603050405020304" pitchFamily="18" charset="0"/>
                <a:cs typeface="Times New Roman" panose="02020603050405020304" pitchFamily="18" charset="0"/>
              </a:rPr>
              <a:t>Textbook teaching is important, but the spirit of democracy, the contribution to teamwork and the ability of problem-solving in experiential teaching are even more vital in our real lives.</a:t>
            </a:r>
            <a:endParaRPr lang="en-US" altLang="zh-CN" sz="2800" dirty="0">
              <a:solidFill>
                <a:srgbClr val="000000"/>
              </a:solidFill>
              <a:effectLst/>
            </a:endParaRPr>
          </a:p>
        </p:txBody>
      </p:sp>
      <p:sp>
        <p:nvSpPr>
          <p:cNvPr id="4" name="文本框 3">
            <a:extLst>
              <a:ext uri="{FF2B5EF4-FFF2-40B4-BE49-F238E27FC236}">
                <a16:creationId xmlns:a16="http://schemas.microsoft.com/office/drawing/2014/main" id="{623984E7-1488-42E8-8BDF-432B27362B64}"/>
              </a:ext>
            </a:extLst>
          </p:cNvPr>
          <p:cNvSpPr txBox="1"/>
          <p:nvPr/>
        </p:nvSpPr>
        <p:spPr>
          <a:xfrm>
            <a:off x="5501173" y="774797"/>
            <a:ext cx="6569521" cy="699797"/>
          </a:xfrm>
          <a:prstGeom prst="rect">
            <a:avLst/>
          </a:prstGeom>
        </p:spPr>
        <p:txBody>
          <a:bodyPr vert="horz" lIns="91440" tIns="45720" rIns="91440" bIns="45720" rtlCol="0" anchor="ctr">
            <a:normAutofit/>
          </a:bodyPr>
          <a:lstStyle/>
          <a:p>
            <a:pPr marL="0" marR="0" defTabSz="914400">
              <a:lnSpc>
                <a:spcPct val="90000"/>
              </a:lnSpc>
              <a:spcBef>
                <a:spcPct val="0"/>
              </a:spcBef>
              <a:spcAft>
                <a:spcPts val="600"/>
              </a:spcAft>
            </a:pPr>
            <a:r>
              <a:rPr lang="en-US" altLang="zh-CN" sz="3200" b="1" dirty="0">
                <a:solidFill>
                  <a:srgbClr val="0038A8"/>
                </a:solidFill>
                <a:effectLst/>
                <a:latin typeface="+mj-lt"/>
                <a:ea typeface="+mj-ea"/>
                <a:cs typeface="+mj-cs"/>
              </a:rPr>
              <a:t>Dewey’s pragmatic education</a:t>
            </a:r>
          </a:p>
        </p:txBody>
      </p:sp>
      <p:pic>
        <p:nvPicPr>
          <p:cNvPr id="5" name="图片 4" descr="图片包含 不同, 食物, 游戏机, 桌子&#10;&#10;描述已自动生成">
            <a:extLst>
              <a:ext uri="{FF2B5EF4-FFF2-40B4-BE49-F238E27FC236}">
                <a16:creationId xmlns:a16="http://schemas.microsoft.com/office/drawing/2014/main" id="{25B654EB-B7A4-4E8E-973A-EC7A7B88CBFE}"/>
              </a:ext>
            </a:extLst>
          </p:cNvPr>
          <p:cNvPicPr>
            <a:picLocks noChangeAspect="1"/>
          </p:cNvPicPr>
          <p:nvPr/>
        </p:nvPicPr>
        <p:blipFill rotWithShape="1">
          <a:blip r:embed="rId4">
            <a:extLst>
              <a:ext uri="{28A0092B-C50C-407E-A947-70E740481C1C}">
                <a14:useLocalDpi xmlns:a14="http://schemas.microsoft.com/office/drawing/2010/main" val="0"/>
              </a:ext>
            </a:extLst>
          </a:blip>
          <a:srcRect l="12063" r="14132" b="3"/>
          <a:stretch>
            <a:fillRect/>
          </a:stretch>
        </p:blipFill>
        <p:spPr>
          <a:xfrm>
            <a:off x="819705" y="923765"/>
            <a:ext cx="3409278" cy="3568337"/>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pic>
        <p:nvPicPr>
          <p:cNvPr id="2" name="音频 1">
            <a:hlinkClick r:id="" action="ppaction://media"/>
            <a:extLst>
              <a:ext uri="{FF2B5EF4-FFF2-40B4-BE49-F238E27FC236}">
                <a16:creationId xmlns:a16="http://schemas.microsoft.com/office/drawing/2014/main" id="{8A6BA216-62EC-41DF-918D-111CF1630E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22413851"/>
      </p:ext>
    </p:extLst>
  </p:cSld>
  <p:clrMapOvr>
    <a:masterClrMapping/>
  </p:clrMapOvr>
  <mc:AlternateContent xmlns:mc="http://schemas.openxmlformats.org/markup-compatibility/2006">
    <mc:Choice xmlns:p14="http://schemas.microsoft.com/office/powerpoint/2010/main" Requires="p14">
      <p:transition spd="slow" p14:dur="2000" advTm="34567"/>
    </mc:Choice>
    <mc:Fallback>
      <p:transition spd="slow" advTm="34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txBox="1"/>
          <p:nvPr/>
        </p:nvSpPr>
        <p:spPr>
          <a:xfrm>
            <a:off x="676697" y="826519"/>
            <a:ext cx="3054979" cy="800945"/>
          </a:xfrm>
          <a:prstGeom prst="rect">
            <a:avLst/>
          </a:prstGeom>
        </p:spPr>
        <p:txBody>
          <a:bodyP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zh-CN" sz="3600" b="1" dirty="0">
                <a:solidFill>
                  <a:srgbClr val="FF0000"/>
                </a:solidFill>
                <a:latin typeface="Times New Roman" panose="02020603050405020304" pitchFamily="18" charset="0"/>
                <a:cs typeface="Times New Roman" panose="02020603050405020304" pitchFamily="18" charset="0"/>
              </a:rPr>
              <a:t>Questions</a:t>
            </a:r>
            <a:endParaRPr lang="zh-CN" altLang="en-US" sz="3600" b="1" dirty="0">
              <a:solidFill>
                <a:srgbClr val="FF0000"/>
              </a:solidFill>
              <a:latin typeface="Times New Roman" panose="02020603050405020304" pitchFamily="18" charset="0"/>
              <a:cs typeface="Times New Roman" panose="02020603050405020304" pitchFamily="18" charset="0"/>
            </a:endParaRPr>
          </a:p>
        </p:txBody>
      </p:sp>
      <p:sp>
        <p:nvSpPr>
          <p:cNvPr id="4" name="文本框 3"/>
          <p:cNvSpPr txBox="1"/>
          <p:nvPr/>
        </p:nvSpPr>
        <p:spPr>
          <a:xfrm>
            <a:off x="880844" y="2061163"/>
            <a:ext cx="10259736" cy="3970318"/>
          </a:xfrm>
          <a:prstGeom prst="rect">
            <a:avLst/>
          </a:prstGeom>
          <a:noFill/>
        </p:spPr>
        <p:txBody>
          <a:bodyPr wrap="square">
            <a:spAutoFit/>
          </a:bodyPr>
          <a:lstStyle/>
          <a:p>
            <a:pPr marL="0" marR="0" indent="35560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1</a:t>
            </a:r>
            <a:r>
              <a:rPr lang="zh-CN" altLang="en-US" sz="2800" kern="100" dirty="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What are the advantages of task-based and computer-aided role-playing in </a:t>
            </a:r>
            <a:r>
              <a:rPr lang="en-US" altLang="zh-CN" sz="2800" i="1" kern="100" dirty="0">
                <a:effectLst/>
                <a:latin typeface="Times New Roman" panose="02020603050405020304" pitchFamily="18" charset="0"/>
                <a:ea typeface="宋体" panose="02010600030101010101" pitchFamily="2" charset="-122"/>
                <a:cs typeface="Times New Roman" panose="02020603050405020304" pitchFamily="18" charset="0"/>
              </a:rPr>
              <a:t>College English</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experiential teaching?</a:t>
            </a:r>
            <a:endParaRPr lang="en-US" altLang="zh-CN" sz="2800" dirty="0">
              <a:effectLst/>
              <a:latin typeface="Times New Roman" panose="02020603050405020304" pitchFamily="18" charset="0"/>
              <a:ea typeface="宋体" panose="02010600030101010101" pitchFamily="2" charset="-122"/>
              <a:cs typeface="Times New Roman" panose="02020603050405020304" pitchFamily="18" charset="0"/>
            </a:endParaRPr>
          </a:p>
          <a:p>
            <a:pPr marL="0" marR="0" indent="35560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2)  How to apply task-based and computer-aided role-playing in </a:t>
            </a:r>
            <a:r>
              <a:rPr lang="en-US" altLang="zh-CN" sz="2800" i="1" kern="100" dirty="0">
                <a:effectLst/>
                <a:latin typeface="Times New Roman" panose="02020603050405020304" pitchFamily="18" charset="0"/>
                <a:ea typeface="宋体" panose="02010600030101010101" pitchFamily="2" charset="-122"/>
                <a:cs typeface="Times New Roman" panose="02020603050405020304" pitchFamily="18" charset="0"/>
              </a:rPr>
              <a:t>College English</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teaching in an effective way?</a:t>
            </a:r>
            <a:endParaRPr lang="en-US" altLang="zh-CN" sz="2800" dirty="0">
              <a:effectLst/>
              <a:latin typeface="Times New Roman" panose="02020603050405020304" pitchFamily="18" charset="0"/>
              <a:ea typeface="宋体" panose="02010600030101010101" pitchFamily="2" charset="-122"/>
              <a:cs typeface="Times New Roman" panose="02020603050405020304" pitchFamily="18" charset="0"/>
            </a:endParaRPr>
          </a:p>
          <a:p>
            <a:pPr marL="0" marR="0" indent="35560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3</a:t>
            </a:r>
            <a:r>
              <a:rPr lang="zh-CN" altLang="en-US" sz="2800" kern="100" dirty="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How to cultivate students’ cross-cultural understanding through task-based and computer-aided role-playing to achieve their full potential?</a:t>
            </a:r>
            <a:endParaRPr lang="en-US" altLang="zh-CN" sz="2800" dirty="0">
              <a:effectLst/>
              <a:latin typeface="Times New Roman" panose="02020603050405020304" pitchFamily="18" charset="0"/>
              <a:ea typeface="宋体" panose="02010600030101010101" pitchFamily="2" charset="-122"/>
              <a:cs typeface="Times New Roman" panose="02020603050405020304" pitchFamily="18" charset="0"/>
            </a:endParaRPr>
          </a:p>
          <a:p>
            <a:pPr marL="0" marR="0" indent="35560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4</a:t>
            </a:r>
            <a:r>
              <a:rPr lang="zh-CN" altLang="en-US" sz="2800" kern="100" dirty="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What are the disadvantages of task-based and computer-aided role-playing?   How to avoid these disadvantages?</a:t>
            </a:r>
            <a:endParaRPr lang="en-US" altLang="zh-CN" sz="2800" dirty="0">
              <a:effectLst/>
              <a:latin typeface="Times New Roman" panose="02020603050405020304" pitchFamily="18" charset="0"/>
              <a:ea typeface="宋体" panose="02010600030101010101" pitchFamily="2" charset="-122"/>
              <a:cs typeface="Times New Roman" panose="02020603050405020304" pitchFamily="18" charset="0"/>
            </a:endParaRPr>
          </a:p>
        </p:txBody>
      </p:sp>
      <p:pic>
        <p:nvPicPr>
          <p:cNvPr id="5" name="图片 4" descr="图标&#10;&#10;描述已自动生成"/>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84538" y="625658"/>
            <a:ext cx="1435505" cy="1435505"/>
          </a:xfrm>
          <a:prstGeom prst="rect">
            <a:avLst/>
          </a:prstGeom>
        </p:spPr>
      </p:pic>
      <p:pic>
        <p:nvPicPr>
          <p:cNvPr id="11" name="音频 10">
            <a:hlinkClick r:id="" action="ppaction://media"/>
            <a:extLst>
              <a:ext uri="{FF2B5EF4-FFF2-40B4-BE49-F238E27FC236}">
                <a16:creationId xmlns:a16="http://schemas.microsoft.com/office/drawing/2014/main" id="{3FEDA888-CAFB-4549-9C05-CAF006C329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0840"/>
    </mc:Choice>
    <mc:Fallback>
      <p:transition spd="slow" advTm="40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txBox="1"/>
          <p:nvPr/>
        </p:nvSpPr>
        <p:spPr>
          <a:xfrm>
            <a:off x="676697" y="826519"/>
            <a:ext cx="3054979" cy="800945"/>
          </a:xfrm>
          <a:prstGeom prst="rect">
            <a:avLst/>
          </a:prstGeom>
        </p:spPr>
        <p:txBody>
          <a:bodyP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zh-CN" sz="3600" b="1" dirty="0">
                <a:solidFill>
                  <a:srgbClr val="FF0000"/>
                </a:solidFill>
                <a:latin typeface="Times New Roman" panose="02020603050405020304" pitchFamily="18" charset="0"/>
                <a:cs typeface="Times New Roman" panose="02020603050405020304" pitchFamily="18" charset="0"/>
              </a:rPr>
              <a:t>Methods</a:t>
            </a:r>
            <a:endParaRPr lang="zh-CN" altLang="en-US" sz="3600" b="1" dirty="0">
              <a:solidFill>
                <a:srgbClr val="FF0000"/>
              </a:solidFill>
              <a:latin typeface="Times New Roman" panose="02020603050405020304" pitchFamily="18" charset="0"/>
              <a:cs typeface="Times New Roman" panose="02020603050405020304" pitchFamily="18" charset="0"/>
            </a:endParaRPr>
          </a:p>
        </p:txBody>
      </p:sp>
      <p:sp>
        <p:nvSpPr>
          <p:cNvPr id="4" name="文本框 3"/>
          <p:cNvSpPr txBox="1"/>
          <p:nvPr/>
        </p:nvSpPr>
        <p:spPr>
          <a:xfrm>
            <a:off x="1073790" y="1708824"/>
            <a:ext cx="10167457" cy="4401205"/>
          </a:xfrm>
          <a:prstGeom prst="rect">
            <a:avLst/>
          </a:prstGeom>
          <a:noFill/>
        </p:spPr>
        <p:txBody>
          <a:bodyPr wrap="square">
            <a:spAutoFit/>
          </a:bodyPr>
          <a:lstStyle/>
          <a:p>
            <a:pPr marL="0" marR="0" indent="35560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To answer the research questions mentioned above comprehensively, this project will apply a combination of quantitative research method and qualitative research method. </a:t>
            </a:r>
            <a:endParaRPr lang="en-US" altLang="zh-CN" sz="2800" dirty="0">
              <a:latin typeface="Times New Roman" panose="02020603050405020304" pitchFamily="18" charset="0"/>
              <a:ea typeface="宋体" panose="02010600030101010101" pitchFamily="2" charset="-122"/>
              <a:cs typeface="Times New Roman" panose="02020603050405020304" pitchFamily="18" charset="0"/>
            </a:endParaRPr>
          </a:p>
          <a:p>
            <a:pPr indent="355600" algn="just"/>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1. </a:t>
            </a:r>
            <a:r>
              <a:rPr lang="en-US" altLang="zh-CN" sz="2800" kern="100" dirty="0">
                <a:solidFill>
                  <a:srgbClr val="0038A8"/>
                </a:solidFill>
                <a:effectLst/>
                <a:latin typeface="Times New Roman" panose="02020603050405020304" pitchFamily="18" charset="0"/>
                <a:ea typeface="宋体" panose="02010600030101010101" pitchFamily="2" charset="-122"/>
                <a:cs typeface="Times New Roman" panose="02020603050405020304" pitchFamily="18" charset="0"/>
              </a:rPr>
              <a:t>The quantitative research</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is mainly about the questionnaires and grades of finial examinations. E.g. </a:t>
            </a:r>
            <a:r>
              <a:rPr lang="en-US" altLang="zh-CN" sz="2800" kern="100" dirty="0">
                <a:effectLst/>
                <a:latin typeface="Times New Roman" panose="02020603050405020304" pitchFamily="18" charset="0"/>
                <a:ea typeface="宋体" panose="02010600030101010101" pitchFamily="2" charset="-122"/>
              </a:rPr>
              <a:t>To what degree does role-playing help in emotion participation in solving our real-life problems?</a:t>
            </a:r>
            <a:endPar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endParaRPr>
          </a:p>
          <a:p>
            <a:pPr indent="355600" algn="just"/>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2. </a:t>
            </a:r>
            <a:r>
              <a:rPr lang="en-US" altLang="zh-CN" sz="2800" kern="100" dirty="0">
                <a:solidFill>
                  <a:srgbClr val="0038A8"/>
                </a:solidFill>
                <a:effectLst/>
                <a:latin typeface="Times New Roman" panose="02020603050405020304" pitchFamily="18" charset="0"/>
                <a:ea typeface="宋体" panose="02010600030101010101" pitchFamily="2" charset="-122"/>
                <a:cs typeface="Times New Roman" panose="02020603050405020304" pitchFamily="18" charset="0"/>
              </a:rPr>
              <a:t>The qualitative research</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is mainly classified into two parts: interviews and case studies, which are much open-ended. E.g.</a:t>
            </a:r>
            <a:r>
              <a:rPr lang="en-US" altLang="zh-CN" sz="2800" kern="100" dirty="0">
                <a:effectLst/>
                <a:latin typeface="Times New Roman" panose="02020603050405020304" pitchFamily="18" charset="0"/>
                <a:ea typeface="宋体" panose="02010600030101010101" pitchFamily="2" charset="-122"/>
              </a:rPr>
              <a:t> In your case, how do you make up your shortcomings in role-playing in </a:t>
            </a:r>
            <a:r>
              <a:rPr lang="en-US" altLang="zh-CN" sz="2800" i="1" kern="100" dirty="0">
                <a:effectLst/>
                <a:latin typeface="Times New Roman" panose="02020603050405020304" pitchFamily="18" charset="0"/>
                <a:ea typeface="宋体" panose="02010600030101010101" pitchFamily="2" charset="-122"/>
              </a:rPr>
              <a:t>College English</a:t>
            </a:r>
            <a:r>
              <a:rPr lang="en-US" altLang="zh-CN" sz="2800" kern="100" dirty="0">
                <a:effectLst/>
                <a:latin typeface="Times New Roman" panose="02020603050405020304" pitchFamily="18" charset="0"/>
                <a:ea typeface="宋体" panose="02010600030101010101" pitchFamily="2" charset="-122"/>
              </a:rPr>
              <a:t> teaching? </a:t>
            </a:r>
            <a:endParaRPr lang="en-US" altLang="zh-CN" sz="2800" dirty="0">
              <a:effectLst/>
              <a:latin typeface="Times New Roman" panose="02020603050405020304" pitchFamily="18" charset="0"/>
              <a:ea typeface="宋体" panose="02010600030101010101" pitchFamily="2" charset="-122"/>
            </a:endParaRPr>
          </a:p>
        </p:txBody>
      </p:sp>
      <p:pic>
        <p:nvPicPr>
          <p:cNvPr id="5" name="音频 4">
            <a:hlinkClick r:id="" action="ppaction://media"/>
            <a:extLst>
              <a:ext uri="{FF2B5EF4-FFF2-40B4-BE49-F238E27FC236}">
                <a16:creationId xmlns:a16="http://schemas.microsoft.com/office/drawing/2014/main" id="{BCCA0B3E-84F8-4640-8F95-5C94FBBF7D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9759"/>
    </mc:Choice>
    <mc:Fallback>
      <p:transition spd="slow" advTm="49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943762" y="827624"/>
            <a:ext cx="3552738" cy="646331"/>
          </a:xfrm>
          <a:prstGeom prst="rect">
            <a:avLst/>
          </a:prstGeom>
          <a:noFill/>
        </p:spPr>
        <p:txBody>
          <a:bodyPr wrap="square">
            <a:spAutoFit/>
          </a:bodyPr>
          <a:lstStyle/>
          <a:p>
            <a:pPr marL="0" marR="0">
              <a:spcBef>
                <a:spcPts val="0"/>
              </a:spcBef>
              <a:spcAft>
                <a:spcPts val="0"/>
              </a:spcAft>
            </a:pPr>
            <a:r>
              <a:rPr lang="en-US" altLang="zh-CN" sz="3600" b="1" kern="100" dirty="0">
                <a:solidFill>
                  <a:srgbClr val="FF0000"/>
                </a:solidFill>
                <a:latin typeface="Times New Roman" panose="02020603050405020304" pitchFamily="18" charset="0"/>
                <a:ea typeface="宋体" panose="02010600030101010101" pitchFamily="2" charset="-122"/>
              </a:rPr>
              <a:t>E</a:t>
            </a:r>
            <a:r>
              <a:rPr lang="en-US" altLang="zh-CN" sz="3600" b="1" kern="100" dirty="0">
                <a:solidFill>
                  <a:srgbClr val="FF0000"/>
                </a:solidFill>
                <a:effectLst/>
                <a:latin typeface="Times New Roman" panose="02020603050405020304" pitchFamily="18" charset="0"/>
                <a:ea typeface="宋体" panose="02010600030101010101" pitchFamily="2" charset="-122"/>
              </a:rPr>
              <a:t>thical issues</a:t>
            </a:r>
            <a:endParaRPr lang="en-US" altLang="zh-CN" sz="3600" dirty="0">
              <a:solidFill>
                <a:srgbClr val="FF0000"/>
              </a:solidFill>
              <a:effectLst/>
              <a:latin typeface="Times New Roman" panose="02020603050405020304" pitchFamily="18" charset="0"/>
              <a:ea typeface="宋体" panose="02010600030101010101" pitchFamily="2" charset="-122"/>
            </a:endParaRPr>
          </a:p>
        </p:txBody>
      </p:sp>
      <p:sp>
        <p:nvSpPr>
          <p:cNvPr id="5" name="文本框 4"/>
          <p:cNvSpPr txBox="1"/>
          <p:nvPr/>
        </p:nvSpPr>
        <p:spPr>
          <a:xfrm>
            <a:off x="876651" y="1629171"/>
            <a:ext cx="9701866" cy="4401205"/>
          </a:xfrm>
          <a:prstGeom prst="rect">
            <a:avLst/>
          </a:prstGeom>
          <a:noFill/>
        </p:spPr>
        <p:txBody>
          <a:bodyPr wrap="square">
            <a:spAutoFit/>
          </a:bodyPr>
          <a:lstStyle/>
          <a:p>
            <a:pPr marL="342900" marR="0" indent="-342900" algn="just">
              <a:spcBef>
                <a:spcPts val="0"/>
              </a:spcBef>
              <a:spcAft>
                <a:spcPts val="0"/>
              </a:spcAft>
              <a:buAutoNum type="arabicParenR"/>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students’ activity of participation; then how to encourage these students? </a:t>
            </a:r>
          </a:p>
          <a:p>
            <a:pPr marL="342900" marR="0" indent="-342900" algn="just">
              <a:spcBef>
                <a:spcPts val="0"/>
              </a:spcBef>
              <a:spcAft>
                <a:spcPts val="0"/>
              </a:spcAft>
              <a:buAutoNum type="arabicParenR"/>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students’ willingness to public their performance in their role-playing, questionnaires, and interview; then how to protect these students’ privacy? </a:t>
            </a:r>
          </a:p>
          <a:p>
            <a:pPr marL="342900" marR="0" indent="-342900" algn="just">
              <a:spcBef>
                <a:spcPts val="0"/>
              </a:spcBef>
              <a:spcAft>
                <a:spcPts val="0"/>
              </a:spcAft>
              <a:buAutoNum type="arabicParenR"/>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students’ rights of keeping silence in their performance; then how to interpret this kind of silence? </a:t>
            </a:r>
          </a:p>
          <a:p>
            <a:pPr marR="0" algn="just">
              <a:spcBef>
                <a:spcPts val="0"/>
              </a:spcBef>
              <a:spcAft>
                <a:spcPts val="0"/>
              </a:spcAft>
            </a:pP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All in all, we should respect individuals’ privacy and the confidentiality of relating data to them</a:t>
            </a:r>
            <a:r>
              <a:rPr lang="en-US" altLang="zh-CN" sz="2800" kern="100" dirty="0">
                <a:latin typeface="Times New Roman" panose="02020603050405020304" pitchFamily="18" charset="0"/>
                <a:ea typeface="宋体" panose="02010600030101010101" pitchFamily="2" charset="-122"/>
                <a:cs typeface="Times New Roman" panose="02020603050405020304" pitchFamily="18" charset="0"/>
              </a:rPr>
              <a:t> to make</a:t>
            </a:r>
            <a:r>
              <a:rPr lang="en-US" altLang="zh-CN" sz="2800" kern="100" dirty="0">
                <a:effectLst/>
                <a:latin typeface="Times New Roman" panose="02020603050405020304" pitchFamily="18" charset="0"/>
                <a:ea typeface="宋体" panose="02010600030101010101" pitchFamily="2" charset="-122"/>
                <a:cs typeface="Times New Roman" panose="02020603050405020304" pitchFamily="18" charset="0"/>
              </a:rPr>
              <a:t> our project be ethical, justifiable and sound with human touch.</a:t>
            </a:r>
            <a:endParaRPr lang="en-US" altLang="zh-CN" sz="2800" dirty="0">
              <a:effectLst/>
              <a:latin typeface="Times New Roman" panose="02020603050405020304" pitchFamily="18" charset="0"/>
              <a:ea typeface="宋体" panose="02010600030101010101" pitchFamily="2" charset="-122"/>
              <a:cs typeface="Times New Roman" panose="02020603050405020304" pitchFamily="18" charset="0"/>
            </a:endParaRPr>
          </a:p>
        </p:txBody>
      </p:sp>
      <p:pic>
        <p:nvPicPr>
          <p:cNvPr id="6" name="音频 5">
            <a:hlinkClick r:id="" action="ppaction://media"/>
            <a:extLst>
              <a:ext uri="{FF2B5EF4-FFF2-40B4-BE49-F238E27FC236}">
                <a16:creationId xmlns:a16="http://schemas.microsoft.com/office/drawing/2014/main" id="{304F339A-B3D9-4F91-9DE3-E7C9F261D0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0020"/>
    </mc:Choice>
    <mc:Fallback>
      <p:transition spd="slow" advTm="40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1094763" y="872347"/>
            <a:ext cx="2227277" cy="646331"/>
          </a:xfrm>
          <a:prstGeom prst="rect">
            <a:avLst/>
          </a:prstGeom>
          <a:noFill/>
        </p:spPr>
        <p:txBody>
          <a:bodyPr wrap="square">
            <a:spAutoFit/>
          </a:bodyPr>
          <a:lstStyle/>
          <a:p>
            <a:pPr marR="0">
              <a:spcBef>
                <a:spcPts val="0"/>
              </a:spcBef>
              <a:spcAft>
                <a:spcPts val="0"/>
              </a:spcAft>
            </a:pPr>
            <a:r>
              <a:rPr lang="en-US" altLang="zh-CN" sz="3600" b="1" kern="100" dirty="0">
                <a:solidFill>
                  <a:srgbClr val="FF0000"/>
                </a:solidFill>
                <a:latin typeface="Times New Roman" panose="02020603050405020304" pitchFamily="18" charset="0"/>
                <a:ea typeface="宋体" panose="02010600030101010101" pitchFamily="2" charset="-122"/>
              </a:rPr>
              <a:t>Timetable</a:t>
            </a:r>
            <a:endParaRPr lang="en-US" altLang="zh-CN" sz="3600" dirty="0">
              <a:solidFill>
                <a:srgbClr val="FF0000"/>
              </a:solidFill>
              <a:latin typeface="Times New Roman" panose="02020603050405020304" pitchFamily="18" charset="0"/>
              <a:ea typeface="宋体" panose="02010600030101010101" pitchFamily="2" charset="-122"/>
            </a:endParaRPr>
          </a:p>
        </p:txBody>
      </p:sp>
      <p:sp>
        <p:nvSpPr>
          <p:cNvPr id="100" name="文本框 99"/>
          <p:cNvSpPr txBox="1"/>
          <p:nvPr/>
        </p:nvSpPr>
        <p:spPr>
          <a:xfrm>
            <a:off x="1346835" y="1725930"/>
            <a:ext cx="10158730" cy="3969385"/>
          </a:xfrm>
          <a:prstGeom prst="rect">
            <a:avLst/>
          </a:prstGeom>
          <a:noFill/>
          <a:ln w="9525">
            <a:noFill/>
          </a:ln>
        </p:spPr>
        <p:txBody>
          <a:bodyPr wrap="square">
            <a:spAutoFit/>
          </a:bodyPr>
          <a:lstStyle/>
          <a:p>
            <a:pPr indent="361950"/>
            <a:r>
              <a:rPr lang="en-US" sz="2800" b="0" dirty="0">
                <a:solidFill>
                  <a:srgbClr val="0038A8"/>
                </a:solidFill>
                <a:latin typeface="Times New Roman" panose="02020603050405020304" pitchFamily="18" charset="0"/>
                <a:ea typeface="宋体" panose="02010600030101010101" pitchFamily="2" charset="-122"/>
              </a:rPr>
              <a:t>    Stage one:</a:t>
            </a:r>
            <a:r>
              <a:rPr lang="en-US" sz="2800" b="0" dirty="0">
                <a:latin typeface="Times New Roman" panose="02020603050405020304" pitchFamily="18" charset="0"/>
                <a:ea typeface="宋体" panose="02010600030101010101" pitchFamily="2" charset="-122"/>
              </a:rPr>
              <a:t> (April 2021 – July 2022) Data collected from questionnaires, classroom observations and interviews task-based and computer-aided role-playing in</a:t>
            </a:r>
            <a:r>
              <a:rPr lang="en-US" sz="2800" b="0" i="1" dirty="0">
                <a:latin typeface="Times New Roman" panose="02020603050405020304" pitchFamily="18" charset="0"/>
                <a:ea typeface="宋体" panose="02010600030101010101" pitchFamily="2" charset="-122"/>
              </a:rPr>
              <a:t> College English</a:t>
            </a:r>
            <a:r>
              <a:rPr lang="en-US" sz="2800" b="0" dirty="0">
                <a:latin typeface="Times New Roman" panose="02020603050405020304" pitchFamily="18" charset="0"/>
                <a:ea typeface="宋体" panose="02010600030101010101" pitchFamily="2" charset="-122"/>
              </a:rPr>
              <a:t> teaching.</a:t>
            </a:r>
          </a:p>
          <a:p>
            <a:pPr indent="361950"/>
            <a:r>
              <a:rPr lang="en-US" sz="2800" b="0" dirty="0">
                <a:latin typeface="Times New Roman" panose="02020603050405020304" pitchFamily="18" charset="0"/>
                <a:ea typeface="宋体" panose="02010600030101010101" pitchFamily="2" charset="-122"/>
              </a:rPr>
              <a:t>   </a:t>
            </a:r>
            <a:r>
              <a:rPr lang="en-US" sz="2800" b="0" dirty="0">
                <a:solidFill>
                  <a:srgbClr val="0038A8"/>
                </a:solidFill>
                <a:latin typeface="Times New Roman" panose="02020603050405020304" pitchFamily="18" charset="0"/>
                <a:ea typeface="宋体" panose="02010600030101010101" pitchFamily="2" charset="-122"/>
              </a:rPr>
              <a:t>Stage two:</a:t>
            </a:r>
            <a:r>
              <a:rPr lang="en-US" sz="2800" b="0" dirty="0">
                <a:latin typeface="Times New Roman" panose="02020603050405020304" pitchFamily="18" charset="0"/>
                <a:ea typeface="宋体" panose="02010600030101010101" pitchFamily="2" charset="-122"/>
              </a:rPr>
              <a:t> (July 2022 – December 2022) Data analysis for questionnaires, classroom observations and interviews task-based and computer-aided role-playing in</a:t>
            </a:r>
            <a:r>
              <a:rPr lang="en-US" sz="2800" b="0" i="1" dirty="0">
                <a:latin typeface="Times New Roman" panose="02020603050405020304" pitchFamily="18" charset="0"/>
                <a:ea typeface="宋体" panose="02010600030101010101" pitchFamily="2" charset="-122"/>
              </a:rPr>
              <a:t> College English</a:t>
            </a:r>
            <a:r>
              <a:rPr lang="en-US" sz="2800" b="0" dirty="0">
                <a:latin typeface="Times New Roman" panose="02020603050405020304" pitchFamily="18" charset="0"/>
                <a:ea typeface="宋体" panose="02010600030101010101" pitchFamily="2" charset="-122"/>
              </a:rPr>
              <a:t> teaching.</a:t>
            </a:r>
          </a:p>
          <a:p>
            <a:pPr indent="361950"/>
            <a:r>
              <a:rPr lang="en-US" sz="2800" b="0">
                <a:latin typeface="Times New Roman" panose="02020603050405020304" pitchFamily="18" charset="0"/>
                <a:ea typeface="宋体" panose="02010600030101010101" pitchFamily="2" charset="-122"/>
              </a:rPr>
              <a:t>   </a:t>
            </a:r>
            <a:r>
              <a:rPr lang="en-US" sz="2800" b="0">
                <a:solidFill>
                  <a:srgbClr val="0038A8"/>
                </a:solidFill>
                <a:latin typeface="Times New Roman" panose="02020603050405020304" pitchFamily="18" charset="0"/>
                <a:ea typeface="宋体" panose="02010600030101010101" pitchFamily="2" charset="-122"/>
              </a:rPr>
              <a:t>Stage </a:t>
            </a:r>
            <a:r>
              <a:rPr lang="en-US" sz="2800" b="0" dirty="0">
                <a:solidFill>
                  <a:srgbClr val="0038A8"/>
                </a:solidFill>
                <a:latin typeface="Times New Roman" panose="02020603050405020304" pitchFamily="18" charset="0"/>
                <a:ea typeface="宋体" panose="02010600030101010101" pitchFamily="2" charset="-122"/>
              </a:rPr>
              <a:t>three:</a:t>
            </a:r>
            <a:r>
              <a:rPr lang="en-US" sz="2800" b="0" dirty="0">
                <a:latin typeface="Times New Roman" panose="02020603050405020304" pitchFamily="18" charset="0"/>
                <a:ea typeface="宋体" panose="02010600030101010101" pitchFamily="2" charset="-122"/>
              </a:rPr>
              <a:t> (December 2022 - April 2023) Reports writing and essays published as a conclusion for task-based and computer-aided role-playing in</a:t>
            </a:r>
            <a:r>
              <a:rPr lang="en-US" sz="2800" b="0" i="1" dirty="0">
                <a:latin typeface="Times New Roman" panose="02020603050405020304" pitchFamily="18" charset="0"/>
                <a:ea typeface="宋体" panose="02010600030101010101" pitchFamily="2" charset="-122"/>
              </a:rPr>
              <a:t> College English</a:t>
            </a:r>
            <a:r>
              <a:rPr lang="en-US" sz="2800" b="0" dirty="0">
                <a:latin typeface="Times New Roman" panose="02020603050405020304" pitchFamily="18" charset="0"/>
                <a:ea typeface="宋体" panose="02010600030101010101" pitchFamily="2" charset="-122"/>
              </a:rPr>
              <a:t> teaching.</a:t>
            </a:r>
            <a:endParaRPr lang="zh-CN" altLang="en-US" sz="2800" dirty="0"/>
          </a:p>
        </p:txBody>
      </p:sp>
      <p:pic>
        <p:nvPicPr>
          <p:cNvPr id="2" name="音频 1">
            <a:hlinkClick r:id="" action="ppaction://media"/>
            <a:extLst>
              <a:ext uri="{FF2B5EF4-FFF2-40B4-BE49-F238E27FC236}">
                <a16:creationId xmlns:a16="http://schemas.microsoft.com/office/drawing/2014/main" id="{8DEF6065-84D4-4149-9115-6CB04A6B825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322"/>
    </mc:Choice>
    <mc:Fallback>
      <p:transition spd="slow" advTm="38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文本框 99"/>
          <p:cNvSpPr txBox="1"/>
          <p:nvPr/>
        </p:nvSpPr>
        <p:spPr>
          <a:xfrm>
            <a:off x="995680" y="1013460"/>
            <a:ext cx="10493375" cy="4831080"/>
          </a:xfrm>
          <a:prstGeom prst="rect">
            <a:avLst/>
          </a:prstGeom>
          <a:noFill/>
          <a:ln w="9525">
            <a:noFill/>
          </a:ln>
        </p:spPr>
        <p:txBody>
          <a:bodyPr wrap="square">
            <a:spAutoFit/>
          </a:bodyPr>
          <a:lstStyle/>
          <a:p>
            <a:pPr indent="352425"/>
            <a:r>
              <a:rPr lang="en-US" sz="2800" b="0">
                <a:latin typeface="Times New Roman" panose="02020603050405020304" pitchFamily="18" charset="0"/>
                <a:ea typeface="宋体" panose="02010600030101010101" pitchFamily="2" charset="-122"/>
                <a:cs typeface="Times New Roman" panose="02020603050405020304" pitchFamily="18" charset="0"/>
              </a:rPr>
              <a:t>In this project, we will take task-based and computer-aided role-playing in </a:t>
            </a:r>
            <a:r>
              <a:rPr lang="en-US" sz="2800" b="0" i="1">
                <a:latin typeface="Times New Roman" panose="02020603050405020304" pitchFamily="18" charset="0"/>
                <a:ea typeface="宋体" panose="02010600030101010101" pitchFamily="2" charset="-122"/>
                <a:cs typeface="Times New Roman" panose="02020603050405020304" pitchFamily="18" charset="0"/>
              </a:rPr>
              <a:t>College English</a:t>
            </a:r>
            <a:r>
              <a:rPr lang="en-US" sz="2800" b="0">
                <a:latin typeface="Times New Roman" panose="02020603050405020304" pitchFamily="18" charset="0"/>
                <a:ea typeface="宋体" panose="02010600030101010101" pitchFamily="2" charset="-122"/>
                <a:cs typeface="Times New Roman" panose="02020603050405020304" pitchFamily="18" charset="0"/>
              </a:rPr>
              <a:t> Teaching in China for example, to explore how to gain a more effective and more appealing English teaching under John Dewey’s pragmatic education and to explore how it impacts on its syllabus design.</a:t>
            </a:r>
          </a:p>
          <a:p>
            <a:pPr indent="352425"/>
            <a:r>
              <a:rPr lang="en-US" altLang="zh-CN" sz="2800">
                <a:latin typeface="Times New Roman" panose="02020603050405020304" pitchFamily="18" charset="0"/>
                <a:cs typeface="Times New Roman" panose="02020603050405020304" pitchFamily="18" charset="0"/>
              </a:rPr>
              <a:t>We are not going to replace textbook teaching but to embody it and renrich it with flexibility, creativity and practicality.</a:t>
            </a:r>
          </a:p>
          <a:p>
            <a:pPr indent="352425"/>
            <a:r>
              <a:rPr lang="en-US" altLang="zh-CN" sz="2800">
                <a:latin typeface="Times New Roman" panose="02020603050405020304" pitchFamily="18" charset="0"/>
                <a:cs typeface="Times New Roman" panose="02020603050405020304" pitchFamily="18" charset="0"/>
              </a:rPr>
              <a:t>Task-based and computer-aided role-playing in College English teaching is not only a reform of College English class, but also a shift of building a harmonious relationship among teachers, students, parents, employers, etc. in a real- life society with a shared future.</a:t>
            </a:r>
          </a:p>
        </p:txBody>
      </p:sp>
      <p:pic>
        <p:nvPicPr>
          <p:cNvPr id="4" name="音频 3">
            <a:hlinkClick r:id="" action="ppaction://media"/>
            <a:extLst>
              <a:ext uri="{FF2B5EF4-FFF2-40B4-BE49-F238E27FC236}">
                <a16:creationId xmlns:a16="http://schemas.microsoft.com/office/drawing/2014/main" id="{0D091103-EB3E-406A-A2C0-A78B488CA71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092"/>
    </mc:Choice>
    <mc:Fallback>
      <p:transition spd="slow" advTm="52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文本框 99"/>
          <p:cNvSpPr txBox="1"/>
          <p:nvPr/>
        </p:nvSpPr>
        <p:spPr>
          <a:xfrm>
            <a:off x="1012190" y="843280"/>
            <a:ext cx="2476500" cy="645160"/>
          </a:xfrm>
          <a:prstGeom prst="rect">
            <a:avLst/>
          </a:prstGeom>
          <a:noFill/>
          <a:ln w="9525">
            <a:noFill/>
          </a:ln>
        </p:spPr>
        <p:txBody>
          <a:bodyPr wrap="square">
            <a:spAutoFit/>
          </a:bodyPr>
          <a:lstStyle/>
          <a:p>
            <a:pPr indent="0"/>
            <a:r>
              <a:rPr lang="en-US" sz="3600" b="1">
                <a:solidFill>
                  <a:srgbClr val="FF0000"/>
                </a:solidFill>
                <a:latin typeface="Times New Roman" panose="02020603050405020304" pitchFamily="18" charset="0"/>
                <a:ea typeface="宋体" panose="02010600030101010101" pitchFamily="2" charset="-122"/>
              </a:rPr>
              <a:t>References</a:t>
            </a:r>
            <a:endParaRPr lang="en-US" altLang="en-US" sz="3600" b="1">
              <a:solidFill>
                <a:srgbClr val="FF0000"/>
              </a:solidFill>
              <a:latin typeface="Times New Roman" panose="02020603050405020304" pitchFamily="18" charset="0"/>
              <a:ea typeface="宋体" panose="02010600030101010101" pitchFamily="2" charset="-122"/>
            </a:endParaRPr>
          </a:p>
        </p:txBody>
      </p:sp>
      <p:sp>
        <p:nvSpPr>
          <p:cNvPr id="2" name="文本框 1"/>
          <p:cNvSpPr txBox="1"/>
          <p:nvPr/>
        </p:nvSpPr>
        <p:spPr>
          <a:xfrm>
            <a:off x="1090295" y="1659890"/>
            <a:ext cx="9349105" cy="4276725"/>
          </a:xfrm>
          <a:prstGeom prst="rect">
            <a:avLst/>
          </a:prstGeom>
          <a:noFill/>
          <a:ln w="9525">
            <a:noFill/>
          </a:ln>
        </p:spPr>
        <p:txBody>
          <a:bodyPr wrap="square">
            <a:spAutoFit/>
          </a:bodyPr>
          <a:lstStyle/>
          <a:p>
            <a:pPr indent="0"/>
            <a:r>
              <a:rPr lang="en-US" sz="1600" b="0">
                <a:latin typeface="Times New Roman" panose="02020603050405020304" pitchFamily="18" charset="0"/>
                <a:ea typeface="宋体" panose="02010600030101010101" pitchFamily="2" charset="-122"/>
              </a:rPr>
              <a:t>[1] Dewey, J. (1974) Archambault, Reginald D (Ed.) </a:t>
            </a:r>
            <a:r>
              <a:rPr lang="en-US" sz="1600" b="0" i="1">
                <a:latin typeface="Times New Roman" panose="02020603050405020304" pitchFamily="18" charset="0"/>
                <a:ea typeface="宋体" panose="02010600030101010101" pitchFamily="2" charset="-122"/>
              </a:rPr>
              <a:t>John Dewey on Education</a:t>
            </a:r>
            <a:r>
              <a:rPr lang="en-US" sz="1600" b="0">
                <a:latin typeface="Times New Roman" panose="02020603050405020304" pitchFamily="18" charset="0"/>
                <a:ea typeface="宋体" panose="02010600030101010101" pitchFamily="2" charset="-122"/>
              </a:rPr>
              <a:t>, Chicago: The university of Chicago Press, pp 300.</a:t>
            </a:r>
          </a:p>
          <a:p>
            <a:pPr indent="0"/>
            <a:r>
              <a:rPr lang="en-US" sz="1600" b="0">
                <a:latin typeface="Times New Roman" panose="02020603050405020304" pitchFamily="18" charset="0"/>
                <a:ea typeface="宋体" panose="02010600030101010101" pitchFamily="2" charset="-122"/>
              </a:rPr>
              <a:t>[2] Dewey, J. (1916) </a:t>
            </a:r>
            <a:r>
              <a:rPr lang="en-US" sz="1600" b="0" i="1">
                <a:latin typeface="Times New Roman" panose="02020603050405020304" pitchFamily="18" charset="0"/>
                <a:ea typeface="宋体" panose="02010600030101010101" pitchFamily="2" charset="-122"/>
              </a:rPr>
              <a:t>Democracy and Education</a:t>
            </a:r>
            <a:r>
              <a:rPr lang="en-US" sz="1600" b="0">
                <a:latin typeface="Times New Roman" panose="02020603050405020304" pitchFamily="18" charset="0"/>
                <a:ea typeface="宋体" panose="02010600030101010101" pitchFamily="2" charset="-122"/>
              </a:rPr>
              <a:t>, in J.-A. Boydon (ed.) </a:t>
            </a:r>
            <a:r>
              <a:rPr lang="en-US" sz="1600" b="0" i="1">
                <a:latin typeface="Times New Roman" panose="02020603050405020304" pitchFamily="18" charset="0"/>
                <a:ea typeface="宋体" panose="02010600030101010101" pitchFamily="2" charset="-122"/>
              </a:rPr>
              <a:t>The Middle Works of John Dewey, 1899–1924 Volume 9. The Collected Works of John Dewey, 1882–1953</a:t>
            </a:r>
            <a:r>
              <a:rPr lang="en-US" sz="1600" b="0">
                <a:latin typeface="Times New Roman" panose="02020603050405020304" pitchFamily="18" charset="0"/>
                <a:ea typeface="宋体" panose="02010600030101010101" pitchFamily="2" charset="-122"/>
              </a:rPr>
              <a:t> (Carbondale, IL, Southern Illinois University Press)</a:t>
            </a:r>
          </a:p>
          <a:p>
            <a:pPr indent="0"/>
            <a:r>
              <a:rPr lang="en-US" sz="1600" b="0">
                <a:latin typeface="Times New Roman" panose="02020603050405020304" pitchFamily="18" charset="0"/>
                <a:ea typeface="宋体" panose="02010600030101010101" pitchFamily="2" charset="-122"/>
              </a:rPr>
              <a:t>[3] Dewey, J. (1939) </a:t>
            </a:r>
            <a:r>
              <a:rPr lang="en-US" sz="1600" b="0" i="1">
                <a:latin typeface="Times New Roman" panose="02020603050405020304" pitchFamily="18" charset="0"/>
                <a:ea typeface="宋体" panose="02010600030101010101" pitchFamily="2" charset="-122"/>
              </a:rPr>
              <a:t>Freedom and Culture</a:t>
            </a:r>
            <a:r>
              <a:rPr lang="en-US" sz="1600" b="0">
                <a:latin typeface="Times New Roman" panose="02020603050405020304" pitchFamily="18" charset="0"/>
                <a:ea typeface="宋体" panose="02010600030101010101" pitchFamily="2" charset="-122"/>
              </a:rPr>
              <a:t>, in J.-A. Boydon (ed.) </a:t>
            </a:r>
            <a:r>
              <a:rPr lang="en-US" sz="1600" b="0" i="1">
                <a:latin typeface="Times New Roman" panose="02020603050405020304" pitchFamily="18" charset="0"/>
                <a:ea typeface="宋体" panose="02010600030101010101" pitchFamily="2" charset="-122"/>
              </a:rPr>
              <a:t>The Later Works of John Dewey, 1925–1953</a:t>
            </a:r>
            <a:r>
              <a:rPr lang="en-US" sz="1600" b="0">
                <a:latin typeface="Times New Roman" panose="02020603050405020304" pitchFamily="18" charset="0"/>
                <a:ea typeface="宋体" panose="02010600030101010101" pitchFamily="2" charset="-122"/>
              </a:rPr>
              <a:t> Volume 13 (Carbondale, IL, Southern Illinois University Press).</a:t>
            </a:r>
          </a:p>
          <a:p>
            <a:pPr indent="0"/>
            <a:r>
              <a:rPr lang="en-US" sz="1600" b="0">
                <a:latin typeface="Times New Roman" panose="02020603050405020304" pitchFamily="18" charset="0"/>
                <a:ea typeface="宋体" panose="02010600030101010101" pitchFamily="2" charset="-122"/>
              </a:rPr>
              <a:t>[4] Dewey, J. (1938) </a:t>
            </a:r>
            <a:r>
              <a:rPr lang="en-US" sz="1600" b="0" i="1">
                <a:latin typeface="Times New Roman" panose="02020603050405020304" pitchFamily="18" charset="0"/>
                <a:ea typeface="宋体" panose="02010600030101010101" pitchFamily="2" charset="-122"/>
              </a:rPr>
              <a:t>Logic the Theory of Inquiry</a:t>
            </a:r>
            <a:r>
              <a:rPr lang="en-US" sz="1600" b="0">
                <a:latin typeface="Times New Roman" panose="02020603050405020304" pitchFamily="18" charset="0"/>
                <a:ea typeface="宋体" panose="02010600030101010101" pitchFamily="2" charset="-122"/>
              </a:rPr>
              <a:t>, in J.-A. Boydon (ed.) </a:t>
            </a:r>
            <a:r>
              <a:rPr lang="en-US" sz="1600" b="0" i="1">
                <a:latin typeface="Times New Roman" panose="02020603050405020304" pitchFamily="18" charset="0"/>
                <a:ea typeface="宋体" panose="02010600030101010101" pitchFamily="2" charset="-122"/>
              </a:rPr>
              <a:t>The Later Works of John Dewey, 1925–1953 Volume 12</a:t>
            </a:r>
            <a:r>
              <a:rPr lang="en-US" sz="1600" b="0">
                <a:latin typeface="Times New Roman" panose="02020603050405020304" pitchFamily="18" charset="0"/>
                <a:ea typeface="宋体" panose="02010600030101010101" pitchFamily="2" charset="-122"/>
              </a:rPr>
              <a:t> (Carbondale, IL, Southern Illinois University Press). </a:t>
            </a:r>
          </a:p>
          <a:p>
            <a:pPr indent="0"/>
            <a:r>
              <a:rPr lang="en-US" sz="1600" b="0">
                <a:latin typeface="Times New Roman" panose="02020603050405020304" pitchFamily="18" charset="0"/>
                <a:ea typeface="宋体" panose="02010600030101010101" pitchFamily="2" charset="-122"/>
              </a:rPr>
              <a:t>[5] Dewey, J. (1913) </a:t>
            </a:r>
            <a:r>
              <a:rPr lang="en-US" sz="1600" b="0" i="1">
                <a:latin typeface="Times New Roman" panose="02020603050405020304" pitchFamily="18" charset="0"/>
                <a:ea typeface="宋体" panose="02010600030101010101" pitchFamily="2" charset="-122"/>
              </a:rPr>
              <a:t>Interest and Effort in Education</a:t>
            </a:r>
            <a:r>
              <a:rPr lang="en-US" sz="1600" b="0">
                <a:latin typeface="Times New Roman" panose="02020603050405020304" pitchFamily="18" charset="0"/>
                <a:ea typeface="宋体" panose="02010600030101010101" pitchFamily="2" charset="-122"/>
              </a:rPr>
              <a:t>, Carbondale: Southern Illinois University Press, pp 65-66.</a:t>
            </a:r>
          </a:p>
          <a:p>
            <a:pPr indent="0"/>
            <a:r>
              <a:rPr lang="en-US" sz="1600" b="0">
                <a:latin typeface="Times New Roman" panose="02020603050405020304" pitchFamily="18" charset="0"/>
                <a:ea typeface="宋体" panose="02010600030101010101" pitchFamily="2" charset="-122"/>
              </a:rPr>
              <a:t>[6] Dewey, John. (1915) </a:t>
            </a:r>
            <a:r>
              <a:rPr lang="en-US" sz="1600" b="0" i="1">
                <a:latin typeface="Times New Roman" panose="02020603050405020304" pitchFamily="18" charset="0"/>
                <a:ea typeface="宋体" panose="02010600030101010101" pitchFamily="2" charset="-122"/>
              </a:rPr>
              <a:t>The School and Society</a:t>
            </a:r>
            <a:r>
              <a:rPr lang="en-US" sz="1600" b="0">
                <a:latin typeface="Times New Roman" panose="02020603050405020304" pitchFamily="18" charset="0"/>
                <a:ea typeface="宋体" panose="02010600030101010101" pitchFamily="2" charset="-122"/>
              </a:rPr>
              <a:t>. Chicago: The University of Chicago Press.</a:t>
            </a:r>
          </a:p>
          <a:p>
            <a:pPr indent="0"/>
            <a:r>
              <a:rPr lang="en-US" sz="1600" b="0">
                <a:latin typeface="Times New Roman" panose="02020603050405020304" pitchFamily="18" charset="0"/>
                <a:ea typeface="宋体" panose="02010600030101010101" pitchFamily="2" charset="-122"/>
              </a:rPr>
              <a:t>[7] Livingstone, C. (1983) </a:t>
            </a:r>
            <a:r>
              <a:rPr lang="en-US" sz="1600" b="0" i="1">
                <a:latin typeface="Times New Roman" panose="02020603050405020304" pitchFamily="18" charset="0"/>
                <a:ea typeface="宋体" panose="02010600030101010101" pitchFamily="2" charset="-122"/>
              </a:rPr>
              <a:t>Role play in language learning</a:t>
            </a:r>
            <a:r>
              <a:rPr lang="en-US" sz="1600" b="0">
                <a:latin typeface="Times New Roman" panose="02020603050405020304" pitchFamily="18" charset="0"/>
                <a:ea typeface="宋体" panose="02010600030101010101" pitchFamily="2" charset="-122"/>
              </a:rPr>
              <a:t>. Harlow: Longman. </a:t>
            </a:r>
          </a:p>
          <a:p>
            <a:pPr indent="0"/>
            <a:r>
              <a:rPr lang="en-US" sz="1600" b="0">
                <a:latin typeface="Times New Roman" panose="02020603050405020304" pitchFamily="18" charset="0"/>
                <a:ea typeface="宋体" panose="02010600030101010101" pitchFamily="2" charset="-122"/>
              </a:rPr>
              <a:t>[8] Richards, J. C. (1998) </a:t>
            </a:r>
            <a:r>
              <a:rPr lang="en-US" sz="1600" b="0" i="1">
                <a:latin typeface="Times New Roman" panose="02020603050405020304" pitchFamily="18" charset="0"/>
                <a:ea typeface="宋体" panose="02010600030101010101" pitchFamily="2" charset="-122"/>
              </a:rPr>
              <a:t>Second Language Teacher Education</a:t>
            </a:r>
            <a:r>
              <a:rPr lang="en-US" sz="1600" b="0">
                <a:latin typeface="Times New Roman" panose="02020603050405020304" pitchFamily="18" charset="0"/>
                <a:ea typeface="宋体" panose="02010600030101010101" pitchFamily="2" charset="-122"/>
              </a:rPr>
              <a:t>. Cambridge: Cambridge University Press.</a:t>
            </a:r>
          </a:p>
          <a:p>
            <a:pPr indent="0"/>
            <a:r>
              <a:rPr lang="en-US" sz="1600" b="0">
                <a:latin typeface="Times New Roman" panose="02020603050405020304" pitchFamily="18" charset="0"/>
                <a:ea typeface="宋体" panose="02010600030101010101" pitchFamily="2" charset="-122"/>
              </a:rPr>
              <a:t>[9] Rogers, C., (1983) </a:t>
            </a:r>
            <a:r>
              <a:rPr lang="en-US" sz="1600" b="0" i="1">
                <a:latin typeface="Times New Roman" panose="02020603050405020304" pitchFamily="18" charset="0"/>
                <a:ea typeface="宋体" panose="02010600030101010101" pitchFamily="2" charset="-122"/>
              </a:rPr>
              <a:t>Freedom to Learn for the 80s</a:t>
            </a:r>
            <a:r>
              <a:rPr lang="en-US" sz="1600" b="0">
                <a:latin typeface="Times New Roman" panose="02020603050405020304" pitchFamily="18" charset="0"/>
                <a:ea typeface="宋体" panose="02010600030101010101" pitchFamily="2" charset="-122"/>
              </a:rPr>
              <a:t>. Merrill, Columbus.</a:t>
            </a:r>
          </a:p>
          <a:p>
            <a:pPr indent="0"/>
            <a:r>
              <a:rPr lang="en-US" sz="1600" b="0">
                <a:latin typeface="Times New Roman" panose="02020603050405020304" pitchFamily="18" charset="0"/>
                <a:ea typeface="宋体" panose="02010600030101010101" pitchFamily="2" charset="-122"/>
              </a:rPr>
              <a:t>[10] Schön, D., (1987) </a:t>
            </a:r>
            <a:r>
              <a:rPr lang="en-US" sz="1600" b="0" i="1">
                <a:latin typeface="Times New Roman" panose="02020603050405020304" pitchFamily="18" charset="0"/>
                <a:ea typeface="宋体" panose="02010600030101010101" pitchFamily="2" charset="-122"/>
              </a:rPr>
              <a:t>Educating the Reflective Practitioner</a:t>
            </a:r>
            <a:r>
              <a:rPr lang="en-US" sz="1600" b="0">
                <a:latin typeface="Times New Roman" panose="02020603050405020304" pitchFamily="18" charset="0"/>
                <a:ea typeface="宋体" panose="02010600030101010101" pitchFamily="2" charset="-122"/>
              </a:rPr>
              <a:t>. Jossey Bass, San Francisco.</a:t>
            </a:r>
          </a:p>
          <a:p>
            <a:pPr indent="0"/>
            <a:r>
              <a:rPr lang="en-US" sz="1600" b="0">
                <a:latin typeface="Times New Roman" panose="02020603050405020304" pitchFamily="18" charset="0"/>
                <a:ea typeface="宋体" panose="02010600030101010101" pitchFamily="2" charset="-122"/>
              </a:rPr>
              <a:t>[11] Van Ments, M. (1989). </a:t>
            </a:r>
            <a:r>
              <a:rPr lang="en-US" sz="1600" b="0" i="1">
                <a:latin typeface="Times New Roman" panose="02020603050405020304" pitchFamily="18" charset="0"/>
                <a:ea typeface="宋体" panose="02010600030101010101" pitchFamily="2" charset="-122"/>
              </a:rPr>
              <a:t>The Effective use of Role-play</a:t>
            </a:r>
            <a:r>
              <a:rPr lang="en-US" sz="1600" b="0">
                <a:latin typeface="Times New Roman" panose="02020603050405020304" pitchFamily="18" charset="0"/>
                <a:ea typeface="宋体" panose="02010600030101010101" pitchFamily="2" charset="-122"/>
              </a:rPr>
              <a:t>. London: Nichols Publishing.</a:t>
            </a:r>
          </a:p>
          <a:p>
            <a:pPr indent="0"/>
            <a:r>
              <a:rPr lang="en-US" sz="1600" b="0">
                <a:latin typeface="Times New Roman" panose="02020603050405020304" pitchFamily="18" charset="0"/>
                <a:ea typeface="宋体" panose="02010600030101010101" pitchFamily="2" charset="-122"/>
              </a:rPr>
              <a:t>[12] Vygotsky, L. S. (1978). </a:t>
            </a:r>
            <a:r>
              <a:rPr lang="en-US" sz="1600" b="0" i="1">
                <a:latin typeface="Times New Roman" panose="02020603050405020304" pitchFamily="18" charset="0"/>
                <a:ea typeface="宋体" panose="02010600030101010101" pitchFamily="2" charset="-122"/>
              </a:rPr>
              <a:t>Mind in society</a:t>
            </a:r>
            <a:r>
              <a:rPr lang="en-US" sz="1600" b="0">
                <a:latin typeface="Times New Roman" panose="02020603050405020304" pitchFamily="18" charset="0"/>
                <a:ea typeface="宋体" panose="02010600030101010101" pitchFamily="2" charset="-122"/>
              </a:rPr>
              <a:t>. MA: Harvard University Press</a:t>
            </a:r>
            <a:endParaRPr lang="zh-CN" altLang="en-US" sz="1600"/>
          </a:p>
        </p:txBody>
      </p:sp>
      <p:pic>
        <p:nvPicPr>
          <p:cNvPr id="3" name="音频 2">
            <a:hlinkClick r:id="" action="ppaction://media"/>
            <a:extLst>
              <a:ext uri="{FF2B5EF4-FFF2-40B4-BE49-F238E27FC236}">
                <a16:creationId xmlns:a16="http://schemas.microsoft.com/office/drawing/2014/main" id="{AF616CEE-BC55-4A75-A11A-A7EB463812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421"/>
    </mc:Choice>
    <mc:Fallback>
      <p:transition spd="slow" advTm="4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4"/>
          <a:stretch>
            <a:fillRect/>
          </a:stretch>
        </p:blipFill>
        <p:spPr>
          <a:xfrm>
            <a:off x="640080" y="612775"/>
            <a:ext cx="10913110" cy="5633085"/>
          </a:xfrm>
          <a:prstGeom prst="rect">
            <a:avLst/>
          </a:prstGeom>
        </p:spPr>
      </p:pic>
      <p:sp>
        <p:nvSpPr>
          <p:cNvPr id="2" name="标题 1"/>
          <p:cNvSpPr>
            <a:spLocks noGrp="1"/>
          </p:cNvSpPr>
          <p:nvPr/>
        </p:nvSpPr>
        <p:spPr>
          <a:xfrm>
            <a:off x="2010317" y="1108560"/>
            <a:ext cx="7843706" cy="1515533"/>
          </a:xfrm>
          <a:prstGeom prst="rect">
            <a:avLst/>
          </a:prstGeom>
          <a:effectLst/>
        </p:spPr>
        <p:txBody>
          <a:bodyPr vert="horz" lIns="91440" tIns="45720" rIns="91440" bIns="45720" rtlCol="0" anchor="b">
            <a:noAutofit/>
          </a:bodyPr>
          <a:lstStyle>
            <a:lvl1pPr algn="ctr" defTabSz="457200" rtl="0" eaLnBrk="1" latinLnBrk="0" hangingPunct="1">
              <a:spcBef>
                <a:spcPct val="0"/>
              </a:spcBef>
              <a:buNone/>
              <a:defRPr sz="5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algn="ctr">
              <a:spcBef>
                <a:spcPts val="0"/>
              </a:spcBef>
              <a:spcAft>
                <a:spcPts val="0"/>
              </a:spcAft>
            </a:pPr>
            <a:r>
              <a:rPr lang="en-US" altLang="zh-CN" sz="2800" b="1" kern="100" dirty="0">
                <a:effectLst/>
                <a:latin typeface="Times New Roman" panose="02020603050405020304" pitchFamily="18" charset="0"/>
                <a:ea typeface="宋体" panose="02010600030101010101" pitchFamily="2" charset="-122"/>
                <a:cs typeface="Times New Roman" panose="02020603050405020304" pitchFamily="18" charset="0"/>
              </a:rPr>
              <a:t>Task-based and </a:t>
            </a:r>
            <a:r>
              <a:rPr lang="en-US" altLang="zh-CN" sz="2800" b="1" kern="100" dirty="0">
                <a:effectLst/>
                <a:latin typeface="Times New Roman" panose="02020603050405020304" pitchFamily="18" charset="0"/>
                <a:ea typeface="宋体" panose="02010600030101010101" pitchFamily="2" charset="-122"/>
              </a:rPr>
              <a:t>Computer-aided Role-playing </a:t>
            </a:r>
            <a:br>
              <a:rPr lang="en-US" altLang="zh-CN" sz="2800" b="1" kern="100" dirty="0">
                <a:effectLst/>
                <a:latin typeface="Times New Roman" panose="02020603050405020304" pitchFamily="18" charset="0"/>
                <a:ea typeface="宋体" panose="02010600030101010101" pitchFamily="2" charset="-122"/>
              </a:rPr>
            </a:br>
            <a:r>
              <a:rPr lang="en-US" altLang="zh-CN" sz="2800" b="1" kern="100" dirty="0">
                <a:effectLst/>
                <a:latin typeface="Times New Roman" panose="02020603050405020304" pitchFamily="18" charset="0"/>
                <a:ea typeface="宋体" panose="02010600030101010101" pitchFamily="2" charset="-122"/>
              </a:rPr>
              <a:t>in </a:t>
            </a:r>
            <a:r>
              <a:rPr lang="en-US" altLang="zh-CN" sz="2800" b="1" i="1" kern="100" dirty="0">
                <a:effectLst/>
                <a:latin typeface="Times New Roman" panose="02020603050405020304" pitchFamily="18" charset="0"/>
                <a:ea typeface="宋体" panose="02010600030101010101" pitchFamily="2" charset="-122"/>
              </a:rPr>
              <a:t>College English</a:t>
            </a:r>
            <a:r>
              <a:rPr lang="en-US" altLang="zh-CN" sz="2800" b="1" kern="100" dirty="0">
                <a:effectLst/>
                <a:latin typeface="Times New Roman" panose="02020603050405020304" pitchFamily="18" charset="0"/>
                <a:ea typeface="宋体" panose="02010600030101010101" pitchFamily="2" charset="-122"/>
              </a:rPr>
              <a:t> Teaching</a:t>
            </a:r>
            <a:br>
              <a:rPr lang="en-US" altLang="zh-CN" sz="2800" dirty="0">
                <a:effectLst/>
                <a:latin typeface="Times New Roman" panose="02020603050405020304" pitchFamily="18" charset="0"/>
                <a:ea typeface="宋体" panose="02010600030101010101" pitchFamily="2" charset="-122"/>
              </a:rPr>
            </a:br>
            <a:r>
              <a:rPr lang="en-US" altLang="zh-CN" sz="2800" b="1" kern="100" dirty="0">
                <a:effectLst/>
                <a:latin typeface="Times New Roman" panose="02020603050405020304" pitchFamily="18" charset="0"/>
                <a:ea typeface="宋体" panose="02010600030101010101" pitchFamily="2" charset="-122"/>
              </a:rPr>
              <a:t>and its Impacts on Its Syllabus Design</a:t>
            </a:r>
            <a:endParaRPr lang="en-US" altLang="zh-CN" sz="2800" dirty="0">
              <a:effectLst/>
              <a:latin typeface="Times New Roman" panose="02020603050405020304" pitchFamily="18" charset="0"/>
              <a:ea typeface="宋体" panose="02010600030101010101" pitchFamily="2" charset="-122"/>
            </a:endParaRPr>
          </a:p>
        </p:txBody>
      </p:sp>
      <p:sp>
        <p:nvSpPr>
          <p:cNvPr id="3" name="副标题 2"/>
          <p:cNvSpPr>
            <a:spLocks noGrp="1"/>
          </p:cNvSpPr>
          <p:nvPr/>
        </p:nvSpPr>
        <p:spPr>
          <a:xfrm>
            <a:off x="6584315" y="4431030"/>
            <a:ext cx="4737100" cy="1320800"/>
          </a:xfrm>
          <a:prstGeom prst="rect">
            <a:avLst/>
          </a:prstGeom>
        </p:spPr>
        <p:txBody>
          <a:bodyPr vert="horz" lIns="91440" tIns="45720" rIns="91440" bIns="45720" rtlCol="0" anchor="t">
            <a:normAutofit/>
          </a:bodyPr>
          <a:lstStyle>
            <a:lvl1pPr marL="0" indent="0" algn="ctr" defTabSz="457200" rtl="0" eaLnBrk="1" latinLnBrk="0" hangingPunct="1">
              <a:spcBef>
                <a:spcPct val="20000"/>
              </a:spcBef>
              <a:spcAft>
                <a:spcPts val="600"/>
              </a:spcAft>
              <a:buClr>
                <a:schemeClr val="accent1"/>
              </a:buClr>
              <a:buSzPct val="115000"/>
              <a:buFont typeface="Arial" panose="020B0604020202020204"/>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buClr>
              <a:buSzPct val="115000"/>
              <a:buFont typeface="Arial" panose="020B0604020202020204"/>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buClr>
              <a:buSzPct val="115000"/>
              <a:buFont typeface="Arial" panose="020B0604020202020204"/>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buClr>
              <a:buSzPct val="115000"/>
              <a:buFont typeface="Arial" panose="020B0604020202020204"/>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buClr>
              <a:buSzPct val="115000"/>
              <a:buFont typeface="Arial" panose="020B0604020202020204"/>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buClr>
              <a:buSzPct val="115000"/>
              <a:buFont typeface="Arial" panose="020B0604020202020204"/>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buClr>
              <a:buSzPct val="115000"/>
              <a:buFont typeface="Arial" panose="020B0604020202020204"/>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buClr>
              <a:buSzPct val="115000"/>
              <a:buFont typeface="Arial" panose="020B0604020202020204"/>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buClr>
              <a:buSzPct val="115000"/>
              <a:buFont typeface="Arial" panose="020B0604020202020204"/>
              <a:buNone/>
              <a:defRPr sz="1400" kern="1200" cap="none">
                <a:solidFill>
                  <a:schemeClr val="tx1">
                    <a:tint val="75000"/>
                  </a:schemeClr>
                </a:solidFill>
                <a:effectLst/>
                <a:latin typeface="+mn-lt"/>
                <a:ea typeface="+mn-ea"/>
                <a:cs typeface="+mn-cs"/>
              </a:defRPr>
            </a:lvl9pPr>
          </a:lstStyle>
          <a:p>
            <a:r>
              <a:rPr lang="en-US" altLang="zh-CN" dirty="0"/>
              <a:t>By Lizhen LIU</a:t>
            </a:r>
          </a:p>
          <a:p>
            <a:r>
              <a:rPr lang="en-US" altLang="zh-CN" dirty="0"/>
              <a:t>2008001@student. uwtsd.ac.uk </a:t>
            </a:r>
          </a:p>
          <a:p>
            <a:endParaRPr lang="zh-CN" altLang="en-US" dirty="0"/>
          </a:p>
        </p:txBody>
      </p:sp>
      <p:pic>
        <p:nvPicPr>
          <p:cNvPr id="5" name="音频 4">
            <a:hlinkClick r:id="" action="ppaction://media"/>
            <a:extLst>
              <a:ext uri="{FF2B5EF4-FFF2-40B4-BE49-F238E27FC236}">
                <a16:creationId xmlns:a16="http://schemas.microsoft.com/office/drawing/2014/main" id="{7CC84BCF-C916-4945-8A86-F9B8912D98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328"/>
    </mc:Choice>
    <mc:Fallback>
      <p:transition spd="slow" advTm="4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环保">
  <a:themeElements>
    <a:clrScheme name="环保">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环保">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环保">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75</TotalTime>
  <Words>1517</Words>
  <Application>Microsoft Office PowerPoint</Application>
  <PresentationFormat>宽屏</PresentationFormat>
  <Paragraphs>68</Paragraphs>
  <Slides>15</Slides>
  <Notes>0</Notes>
  <HiddenSlides>0</HiddenSlides>
  <MMClips>15</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15</vt:i4>
      </vt:variant>
    </vt:vector>
  </HeadingPairs>
  <TitlesOfParts>
    <vt:vector size="19" baseType="lpstr">
      <vt:lpstr>Arial</vt:lpstr>
      <vt:lpstr>Garamond</vt:lpstr>
      <vt:lpstr>Times New Roman</vt:lpstr>
      <vt:lpstr>环保</vt:lpstr>
      <vt:lpstr>Task-based and Computer-aided Role-playing  in College English Teaching and its Impacts on Its Syllabus Design</vt:lpstr>
      <vt:lpstr>Definition</vt:lpstr>
      <vt:lpstr>Characteristics</vt:lpstr>
      <vt:lpstr>Aims</vt:lpstr>
      <vt:lpstr>Background information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Task-based Experimental Teaching in College English Teaching</dc:title>
  <dc:creator>Lizhen Liu (2008001)</dc:creator>
  <cp:lastModifiedBy>丽珍 刘</cp:lastModifiedBy>
  <cp:revision>12</cp:revision>
  <dcterms:created xsi:type="dcterms:W3CDTF">2021-04-06T13:59:00Z</dcterms:created>
  <dcterms:modified xsi:type="dcterms:W3CDTF">2021-04-25T09:28:10Z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SaveFontToCloudKey">
    <vt:lpwstr>761526632_btnclosed</vt:lpwstr>
  </property>
  <property fmtid="{D5CDD505-2E9C-101B-9397-08002B2CF9AE}" pid="3" name="ICV">
    <vt:lpwstr>A66A85A3C13A4B21A70B623326EE4ED5</vt:lpwstr>
  </property>
  <property fmtid="{D5CDD505-2E9C-101B-9397-08002B2CF9AE}" pid="4" name="KSOProductBuildVer">
    <vt:lpwstr>2052-11.1.0.10356</vt:lpwstr>
  </property>
</Properties>
</file>