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9"/>
  </p:notesMasterIdLst>
  <p:sldIdLst>
    <p:sldId id="621" r:id="rId4"/>
    <p:sldId id="389" r:id="rId5"/>
    <p:sldId id="628" r:id="rId6"/>
    <p:sldId id="629" r:id="rId7"/>
    <p:sldId id="397" r:id="rId8"/>
    <p:sldId id="630" r:id="rId9"/>
    <p:sldId id="645" r:id="rId10"/>
    <p:sldId id="631" r:id="rId11"/>
    <p:sldId id="632" r:id="rId12"/>
    <p:sldId id="633" r:id="rId13"/>
    <p:sldId id="634" r:id="rId14"/>
    <p:sldId id="635" r:id="rId15"/>
    <p:sldId id="636" r:id="rId16"/>
    <p:sldId id="637" r:id="rId17"/>
    <p:sldId id="622" r:id="rId18"/>
    <p:sldId id="280" r:id="rId19"/>
    <p:sldId id="640" r:id="rId20"/>
    <p:sldId id="641" r:id="rId21"/>
    <p:sldId id="624" r:id="rId22"/>
    <p:sldId id="404" r:id="rId23"/>
    <p:sldId id="406" r:id="rId24"/>
    <p:sldId id="408" r:id="rId25"/>
    <p:sldId id="410" r:id="rId26"/>
    <p:sldId id="412" r:id="rId27"/>
    <p:sldId id="414" r:id="rId28"/>
    <p:sldId id="399" r:id="rId29"/>
    <p:sldId id="646" r:id="rId30"/>
    <p:sldId id="642" r:id="rId31"/>
    <p:sldId id="644" r:id="rId32"/>
    <p:sldId id="643" r:id="rId33"/>
    <p:sldId id="396" r:id="rId34"/>
    <p:sldId id="393" r:id="rId35"/>
    <p:sldId id="390" r:id="rId36"/>
    <p:sldId id="394" r:id="rId37"/>
    <p:sldId id="392" r:id="rId3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51332" autoAdjust="0"/>
  </p:normalViewPr>
  <p:slideViewPr>
    <p:cSldViewPr>
      <p:cViewPr varScale="1">
        <p:scale>
          <a:sx n="103" d="100"/>
          <a:sy n="103" d="100"/>
        </p:scale>
        <p:origin x="840"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07/11/2023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dirty="0"/>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16</a:t>
            </a:fld>
            <a:endParaRPr lang="en-GB" altLang="en-US"/>
          </a:p>
        </p:txBody>
      </p:sp>
    </p:spTree>
    <p:extLst>
      <p:ext uri="{BB962C8B-B14F-4D97-AF65-F5344CB8AC3E}">
        <p14:creationId xmlns:p14="http://schemas.microsoft.com/office/powerpoint/2010/main" val="90090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19</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91509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48FF0DF-EA78-451F-82AF-A24ED660CBEE}"/>
              </a:ext>
            </a:extLst>
          </p:cNvPr>
          <p:cNvSpPr>
            <a:spLocks noGrp="1" noRot="1" noChangeAspect="1" noTextEdit="1"/>
          </p:cNvSpPr>
          <p:nvPr>
            <p:ph type="sldImg"/>
          </p:nvPr>
        </p:nvSpPr>
        <p:spPr>
          <a:ln>
            <a:solidFill>
              <a:srgbClr val="000000"/>
            </a:solidFill>
            <a:miter lim="800000"/>
            <a:headEnd/>
            <a:tailEnd/>
          </a:ln>
        </p:spPr>
      </p:sp>
      <p:sp>
        <p:nvSpPr>
          <p:cNvPr id="20483" name="Notes Placeholder 2">
            <a:extLst>
              <a:ext uri="{FF2B5EF4-FFF2-40B4-BE49-F238E27FC236}">
                <a16:creationId xmlns:a16="http://schemas.microsoft.com/office/drawing/2014/main" id="{A1D27E9B-DBEB-42F9-914E-B55B7D7B0E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18E6EAC8-1936-4C0D-96A8-B2DFADD697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E9E7EF0-4C8A-484A-B2CC-781EC165E34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3F465E-7C0A-43C6-AC94-BD9A73A83213}"/>
              </a:ext>
            </a:extLst>
          </p:cNvPr>
          <p:cNvSpPr>
            <a:spLocks noGrp="1" noRot="1" noChangeAspect="1" noTextEdit="1"/>
          </p:cNvSpPr>
          <p:nvPr>
            <p:ph type="sldImg"/>
          </p:nvPr>
        </p:nvSpPr>
        <p:spPr>
          <a:ln>
            <a:solidFill>
              <a:srgbClr val="000000"/>
            </a:solidFill>
            <a:miter lim="800000"/>
            <a:headEnd/>
            <a:tailEnd/>
          </a:ln>
        </p:spPr>
      </p:sp>
      <p:sp>
        <p:nvSpPr>
          <p:cNvPr id="22531" name="Notes Placeholder 2">
            <a:extLst>
              <a:ext uri="{FF2B5EF4-FFF2-40B4-BE49-F238E27FC236}">
                <a16:creationId xmlns:a16="http://schemas.microsoft.com/office/drawing/2014/main" id="{42FAE647-E8A5-44CA-B20F-4709514428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E54B70BA-88ED-42BB-B1EE-DD3E00D259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6BE4A3EB-13BD-471B-88B5-9BE588F0FC7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884F599-7DAD-44A4-A17F-E305AC731771}"/>
              </a:ext>
            </a:extLst>
          </p:cNvPr>
          <p:cNvSpPr>
            <a:spLocks noGrp="1" noRot="1" noChangeAspect="1" noTextEdit="1"/>
          </p:cNvSpPr>
          <p:nvPr>
            <p:ph type="sldImg"/>
          </p:nvPr>
        </p:nvSpPr>
        <p:spPr>
          <a:ln>
            <a:solidFill>
              <a:srgbClr val="000000"/>
            </a:solidFill>
            <a:miter lim="800000"/>
            <a:headEnd/>
            <a:tailEnd/>
          </a:ln>
        </p:spPr>
      </p:sp>
      <p:sp>
        <p:nvSpPr>
          <p:cNvPr id="24579" name="Notes Placeholder 2">
            <a:extLst>
              <a:ext uri="{FF2B5EF4-FFF2-40B4-BE49-F238E27FC236}">
                <a16:creationId xmlns:a16="http://schemas.microsoft.com/office/drawing/2014/main" id="{41DA8C53-585B-4539-9AE2-D2A2A98186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EF7E759E-19E6-4C02-B59D-9646C4F381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18F867DA-D2D8-48D7-8F80-E1E8DA0F4055}"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17D9307-01CE-495C-AC69-2A596027259C}"/>
              </a:ext>
            </a:extLst>
          </p:cNvPr>
          <p:cNvSpPr>
            <a:spLocks noGrp="1" noRot="1" noChangeAspect="1" noTextEdit="1"/>
          </p:cNvSpPr>
          <p:nvPr>
            <p:ph type="sldImg"/>
          </p:nvPr>
        </p:nvSpPr>
        <p:spPr>
          <a:ln>
            <a:solidFill>
              <a:srgbClr val="000000"/>
            </a:solidFill>
            <a:miter lim="800000"/>
            <a:headEnd/>
            <a:tailEnd/>
          </a:ln>
        </p:spPr>
      </p:sp>
      <p:sp>
        <p:nvSpPr>
          <p:cNvPr id="26627" name="Notes Placeholder 2">
            <a:extLst>
              <a:ext uri="{FF2B5EF4-FFF2-40B4-BE49-F238E27FC236}">
                <a16:creationId xmlns:a16="http://schemas.microsoft.com/office/drawing/2014/main" id="{3871034E-3159-40C6-84CB-D0F55F0E1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ABCBF57F-5F25-4EED-962C-CE9CEE895B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4B8BD30-345C-4944-A438-233FBEAC68A3}"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AD4B74C-FB1A-4A54-8580-D9D1A44598B3}"/>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EE4BE8D2-76F3-47B2-98AF-6A66B7212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E1A49A15-8CEA-46F7-BF0E-4DA013DD30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806AD2B-5689-4D9F-B3C1-969C35B40A0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4AACA31-4B2E-40D4-BAAC-620EC01CCC01}"/>
              </a:ext>
            </a:extLst>
          </p:cNvPr>
          <p:cNvSpPr>
            <a:spLocks noGrp="1" noRot="1" noChangeAspect="1" noTextEdit="1"/>
          </p:cNvSpPr>
          <p:nvPr>
            <p:ph type="sldImg"/>
          </p:nvPr>
        </p:nvSpPr>
        <p:spPr>
          <a:ln>
            <a:solidFill>
              <a:srgbClr val="000000"/>
            </a:solidFill>
            <a:miter lim="800000"/>
            <a:headEnd/>
            <a:tailEnd/>
          </a:ln>
        </p:spPr>
      </p:sp>
      <p:sp>
        <p:nvSpPr>
          <p:cNvPr id="30723" name="Notes Placeholder 2">
            <a:extLst>
              <a:ext uri="{FF2B5EF4-FFF2-40B4-BE49-F238E27FC236}">
                <a16:creationId xmlns:a16="http://schemas.microsoft.com/office/drawing/2014/main" id="{2FAA8A7E-8593-4B4C-B3EE-F84A1288B7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715E8BC4-785B-41A3-B058-40DC663671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B8134F41-C633-4D80-A677-0A4995D89FC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19BA390-0BD1-40FA-BB1F-3DC174DB962E}"/>
              </a:ext>
            </a:extLst>
          </p:cNvPr>
          <p:cNvSpPr>
            <a:spLocks noGrp="1" noRot="1" noChangeAspect="1" noTextEdit="1"/>
          </p:cNvSpPr>
          <p:nvPr>
            <p:ph type="sldImg"/>
          </p:nvPr>
        </p:nvSpPr>
        <p:spPr>
          <a:ln>
            <a:solidFill>
              <a:srgbClr val="000000"/>
            </a:solidFill>
            <a:miter lim="800000"/>
            <a:headEnd/>
            <a:tailEnd/>
          </a:ln>
        </p:spPr>
      </p:sp>
      <p:sp>
        <p:nvSpPr>
          <p:cNvPr id="15363" name="Notes Placeholder 2">
            <a:extLst>
              <a:ext uri="{FF2B5EF4-FFF2-40B4-BE49-F238E27FC236}">
                <a16:creationId xmlns:a16="http://schemas.microsoft.com/office/drawing/2014/main" id="{356DABED-B6A9-4765-980C-2FC819B83B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5364" name="Slide Number Placeholder 3">
            <a:extLst>
              <a:ext uri="{FF2B5EF4-FFF2-40B4-BE49-F238E27FC236}">
                <a16:creationId xmlns:a16="http://schemas.microsoft.com/office/drawing/2014/main" id="{C9794E47-10FE-4CFC-A658-A673DC6C081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D4620DAA-6535-407C-B030-C0506D9ADA7F}"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07/11/2023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07/11/2023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07/11/2023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07/11/2023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07/11/2023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07/11/2023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07/11/2023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07/11/2023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07/11/2023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07/11/2023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07/11/2023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07/11/2023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07/11/2023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07/11/2023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07/11/2023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07/11/2023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07/11/2023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07/11/2023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07/11/2023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07/11/2023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07/11/2023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07/11/2023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hyperlink" Target="http://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theconversation.com/exploring-the-indian-ocean-as-a-rich-archive-of-history-above-and-below-the-water-line-133817"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ptHIA5bMnio" TargetMode="Externa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www.planetjune.com/blog/patchwork-embellished-tote" TargetMode="External"/><Relationship Id="rId2" Type="http://schemas.openxmlformats.org/officeDocument/2006/relationships/image" Target="../media/image8.jpe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Referencing</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07/11/2023</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dirty="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dirty="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dirty="0">
                <a:latin typeface="Calibri" panose="020F0502020204030204" pitchFamily="34" charset="0"/>
                <a:cs typeface="Calibri" panose="020F0502020204030204" pitchFamily="34" charset="0"/>
              </a:rPr>
              <a:t>To understand the various kinds of academic misconduct. </a:t>
            </a:r>
          </a:p>
          <a:p>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Discuss</a:t>
            </a:r>
            <a:r>
              <a:rPr lang="en-GB" dirty="0"/>
              <a:t> </a:t>
            </a: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What is referencing? </a:t>
            </a:r>
          </a:p>
          <a:p>
            <a:r>
              <a:rPr lang="en-GB" sz="2800" dirty="0">
                <a:latin typeface="Calibri" panose="020F0502020204030204" pitchFamily="34" charset="0"/>
                <a:cs typeface="Calibri" panose="020F0502020204030204" pitchFamily="34" charset="0"/>
              </a:rPr>
              <a:t>Why is referencing important?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1835696" y="2947244"/>
            <a:ext cx="4968552" cy="2714003"/>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dirty="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r>
              <a:rPr lang="en-GB" altLang="en-US"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104456"/>
          </a:xfrm>
        </p:spPr>
        <p:txBody>
          <a:bodyPr/>
          <a:lstStyle/>
          <a:p>
            <a:pPr algn="just"/>
            <a:r>
              <a:rPr lang="en-US" sz="2200" dirty="0">
                <a:latin typeface="Calibri" panose="020F0502020204030204" pitchFamily="34" charset="0"/>
                <a:cs typeface="Calibri" panose="020F0502020204030204" pitchFamily="34" charset="0"/>
              </a:rPr>
              <a:t>Referencing is an important part of academic work. </a:t>
            </a:r>
          </a:p>
          <a:p>
            <a:pPr algn="just"/>
            <a:r>
              <a:rPr lang="en-US" sz="2200" dirty="0">
                <a:latin typeface="Calibri" panose="020F0502020204030204" pitchFamily="34" charset="0"/>
                <a:cs typeface="Calibri" panose="020F0502020204030204" pitchFamily="34" charset="0"/>
              </a:rPr>
              <a:t>To write an assignment, you will have to read a range of sources (e.g., </a:t>
            </a:r>
            <a:r>
              <a:rPr lang="en-US" sz="2200" u="sng" dirty="0">
                <a:latin typeface="Calibri" panose="020F0502020204030204" pitchFamily="34" charset="0"/>
                <a:cs typeface="Calibri" panose="020F0502020204030204" pitchFamily="34" charset="0"/>
              </a:rPr>
              <a:t>books, journal articles</a:t>
            </a:r>
            <a:r>
              <a:rPr lang="en-US" sz="2200" dirty="0">
                <a:latin typeface="Calibri" panose="020F0502020204030204" pitchFamily="34" charset="0"/>
                <a:cs typeface="Calibri" panose="020F0502020204030204" pitchFamily="34" charset="0"/>
              </a:rPr>
              <a:t>). This will allow you to understand a topic better. </a:t>
            </a:r>
          </a:p>
          <a:p>
            <a:pPr algn="just"/>
            <a:r>
              <a:rPr lang="en-US" sz="2200" dirty="0">
                <a:latin typeface="Calibri" panose="020F0502020204030204" pitchFamily="34" charset="0"/>
                <a:cs typeface="Calibri" panose="020F0502020204030204" pitchFamily="34" charset="0"/>
              </a:rPr>
              <a:t>If you use someone else’s work, you must acknowledge your original source or sources. This is what we mean by referencing. </a:t>
            </a:r>
            <a:endParaRPr lang="en-GB" sz="2200" dirty="0">
              <a:latin typeface="Calibri" panose="020F0502020204030204" pitchFamily="34" charset="0"/>
              <a:cs typeface="Calibri" panose="020F0502020204030204" pitchFamily="34" charset="0"/>
            </a:endParaRPr>
          </a:p>
          <a:p>
            <a:pPr algn="just"/>
            <a:r>
              <a:rPr lang="en-GB" sz="2200" dirty="0">
                <a:latin typeface="Calibri" panose="020F0502020204030204" pitchFamily="34" charset="0"/>
                <a:cs typeface="Calibri" panose="020F0502020204030204" pitchFamily="34" charset="0"/>
              </a:rPr>
              <a:t>You should acknowledge your sources twice: </a:t>
            </a:r>
          </a:p>
          <a:p>
            <a:pPr marL="457200" indent="-457200" algn="just">
              <a:buAutoNum type="alphaLcParenR"/>
            </a:pPr>
            <a:r>
              <a:rPr lang="en-GB" sz="2200" dirty="0">
                <a:latin typeface="Calibri" panose="020F0502020204030204" pitchFamily="34" charset="0"/>
                <a:cs typeface="Calibri" panose="020F0502020204030204" pitchFamily="34" charset="0"/>
              </a:rPr>
              <a:t>in the body of your work (in-text citation or short referencing)</a:t>
            </a:r>
          </a:p>
          <a:p>
            <a:pPr marL="457200" indent="-457200" algn="just">
              <a:buAutoNum type="alphaLcParenR"/>
            </a:pPr>
            <a:r>
              <a:rPr lang="en-GB" sz="2200" dirty="0">
                <a:latin typeface="Calibri" panose="020F0502020204030204" pitchFamily="34" charset="0"/>
                <a:cs typeface="Calibri" panose="020F0502020204030204" pitchFamily="34" charset="0"/>
              </a:rPr>
              <a:t>In the reference list (full reference)</a:t>
            </a:r>
            <a:endParaRPr lang="en-US" sz="22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lgn="just"/>
            <a:r>
              <a:rPr lang="en-US" sz="2200" dirty="0">
                <a:latin typeface="Calibri" panose="020F0502020204030204" pitchFamily="34" charset="0"/>
                <a:cs typeface="Calibri" panose="020F0502020204030204" pitchFamily="34" charset="0"/>
              </a:rPr>
              <a:t>Referencing correctly is an essential skill. When writing an assignment, you will be expected to acknowledge other people’s work by referencing them in a recognized and consistent format.</a:t>
            </a:r>
          </a:p>
          <a:p>
            <a:pPr algn="just"/>
            <a:r>
              <a:rPr lang="en-GB" sz="2200" dirty="0">
                <a:latin typeface="Calibri" panose="020F0502020204030204" pitchFamily="34" charset="0"/>
                <a:cs typeface="Calibri" panose="020F0502020204030204" pitchFamily="34" charset="0"/>
              </a:rPr>
              <a:t>When you reference your assignment correctly you are demonstrating that you </a:t>
            </a:r>
            <a:r>
              <a:rPr lang="en-GB" sz="2200" b="1" dirty="0">
                <a:latin typeface="Calibri" panose="020F0502020204030204" pitchFamily="34" charset="0"/>
                <a:cs typeface="Calibri" panose="020F0502020204030204" pitchFamily="34" charset="0"/>
              </a:rPr>
              <a:t>have read widely </a:t>
            </a:r>
            <a:r>
              <a:rPr lang="en-GB" sz="2200" dirty="0">
                <a:latin typeface="Calibri" panose="020F0502020204030204" pitchFamily="34" charset="0"/>
                <a:cs typeface="Calibri" panose="020F0502020204030204" pitchFamily="34" charset="0"/>
              </a:rPr>
              <a:t>on a topic and can </a:t>
            </a:r>
            <a:r>
              <a:rPr lang="en-GB" sz="2200" b="1" dirty="0">
                <a:latin typeface="Calibri" panose="020F0502020204030204" pitchFamily="34" charset="0"/>
                <a:cs typeface="Calibri" panose="020F0502020204030204" pitchFamily="34" charset="0"/>
              </a:rPr>
              <a:t>support the theme </a:t>
            </a:r>
            <a:r>
              <a:rPr lang="en-GB" sz="2200" dirty="0">
                <a:latin typeface="Calibri" panose="020F0502020204030204" pitchFamily="34" charset="0"/>
                <a:cs typeface="Calibri" panose="020F0502020204030204" pitchFamily="34" charset="0"/>
              </a:rPr>
              <a:t>of your work with </a:t>
            </a:r>
            <a:r>
              <a:rPr lang="en-GB" sz="2200" u="sng" dirty="0">
                <a:latin typeface="Calibri" panose="020F0502020204030204" pitchFamily="34" charset="0"/>
                <a:cs typeface="Calibri" panose="020F0502020204030204" pitchFamily="34" charset="0"/>
              </a:rPr>
              <a:t>evidence</a:t>
            </a:r>
            <a:r>
              <a:rPr lang="en-GB" sz="2200" dirty="0">
                <a:latin typeface="Calibri" panose="020F0502020204030204" pitchFamily="34" charset="0"/>
                <a:cs typeface="Calibri" panose="020F0502020204030204" pitchFamily="34" charset="0"/>
              </a:rPr>
              <a:t> and </a:t>
            </a:r>
            <a:r>
              <a:rPr lang="en-GB" sz="2200" u="sng" dirty="0">
                <a:latin typeface="Calibri" panose="020F0502020204030204" pitchFamily="34" charset="0"/>
                <a:cs typeface="Calibri" panose="020F0502020204030204" pitchFamily="34" charset="0"/>
              </a:rPr>
              <a:t>comments </a:t>
            </a:r>
            <a:r>
              <a:rPr lang="en-GB" sz="2200" b="1" u="sng" dirty="0">
                <a:latin typeface="Calibri" panose="020F0502020204030204" pitchFamily="34" charset="0"/>
                <a:cs typeface="Calibri" panose="020F0502020204030204" pitchFamily="34" charset="0"/>
              </a:rPr>
              <a:t>from experts.</a:t>
            </a:r>
          </a:p>
          <a:p>
            <a:pPr algn="just"/>
            <a:r>
              <a:rPr lang="en-GB" sz="2200" dirty="0">
                <a:latin typeface="Calibri" panose="020F0502020204030204" pitchFamily="34" charset="0"/>
                <a:cs typeface="Calibri" panose="020F0502020204030204" pitchFamily="34" charset="0"/>
              </a:rPr>
              <a:t>Referencing your sources will also ensure that you are not accused of </a:t>
            </a:r>
            <a:r>
              <a:rPr lang="en-GB" sz="2200" b="1" dirty="0">
                <a:latin typeface="Calibri" panose="020F0502020204030204" pitchFamily="34" charset="0"/>
                <a:cs typeface="Calibri" panose="020F0502020204030204" pitchFamily="34" charset="0"/>
              </a:rPr>
              <a:t>plagiarism</a:t>
            </a:r>
            <a:r>
              <a:rPr lang="en-GB" sz="2200" dirty="0">
                <a:latin typeface="Calibri" panose="020F0502020204030204" pitchFamily="34" charset="0"/>
                <a:cs typeface="Calibri" panose="020F0502020204030204" pitchFamily="34" charset="0"/>
              </a:rPr>
              <a:t>, i.e. copying, using or misusing another person’s ideas without acknowledging the source. </a:t>
            </a:r>
          </a:p>
          <a:p>
            <a:pPr algn="just"/>
            <a:endParaRPr lang="en-GB" sz="2200" b="1" u="sng" dirty="0">
              <a:latin typeface="Calibri" panose="020F0502020204030204" pitchFamily="34" charset="0"/>
              <a:cs typeface="Calibri" panose="020F0502020204030204" pitchFamily="34" charset="0"/>
            </a:endParaRPr>
          </a:p>
          <a:p>
            <a:pPr algn="just"/>
            <a:endParaRPr lang="en-US" sz="2200" dirty="0">
              <a:latin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457200" y="54241"/>
            <a:ext cx="8229600" cy="1143000"/>
          </a:xfrm>
        </p:spPr>
        <p:txBody>
          <a:bodyPr/>
          <a:lstStyle/>
          <a:p>
            <a:r>
              <a:rPr lang="en-GB" b="1" dirty="0">
                <a:latin typeface="Calibri" panose="020F0502020204030204" pitchFamily="34" charset="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83330" y="1233936"/>
            <a:ext cx="8229600" cy="4390127"/>
          </a:xfrm>
        </p:spPr>
        <p:txBody>
          <a:bodyPr/>
          <a:lstStyle/>
          <a:p>
            <a:r>
              <a:rPr lang="en-GB" sz="2000" dirty="0">
                <a:latin typeface="Calibri" panose="020F0502020204030204" pitchFamily="34" charset="0"/>
                <a:cs typeface="Calibri" panose="020F0502020204030204" pitchFamily="34" charset="0"/>
              </a:rPr>
              <a:t>So, can I copy what someone has said as long as I reference it?</a:t>
            </a:r>
          </a:p>
          <a:p>
            <a:r>
              <a:rPr lang="en-GB" sz="2000" dirty="0">
                <a:latin typeface="Calibri" panose="020F0502020204030204" pitchFamily="34" charset="0"/>
                <a:cs typeface="Calibri" panose="020F0502020204030204" pitchFamily="34" charset="0"/>
              </a:rPr>
              <a:t>You can use the exact words from a source, and this is called a quotation. </a:t>
            </a:r>
          </a:p>
          <a:p>
            <a:r>
              <a:rPr lang="en-GB" sz="2000" b="1" dirty="0" err="1">
                <a:latin typeface="Calibri" panose="020F0502020204030204" pitchFamily="34" charset="0"/>
                <a:cs typeface="Calibri" panose="020F0502020204030204" pitchFamily="34" charset="0"/>
              </a:rPr>
              <a:t>Pureheart</a:t>
            </a:r>
            <a:r>
              <a:rPr lang="en-GB" sz="2000" b="1" dirty="0">
                <a:latin typeface="Calibri" panose="020F0502020204030204" pitchFamily="34" charset="0"/>
                <a:cs typeface="Calibri" panose="020F0502020204030204" pitchFamily="34" charset="0"/>
              </a:rPr>
              <a:t> (2018, p.11) </a:t>
            </a:r>
            <a:r>
              <a:rPr lang="en-GB" sz="2000" dirty="0">
                <a:latin typeface="Calibri" panose="020F0502020204030204" pitchFamily="34" charset="0"/>
                <a:cs typeface="Calibri" panose="020F0502020204030204" pitchFamily="34" charset="0"/>
              </a:rPr>
              <a:t>states that “managing your time reduces your stress level”. </a:t>
            </a:r>
          </a:p>
          <a:p>
            <a:r>
              <a:rPr lang="en-GB" sz="2000" dirty="0">
                <a:latin typeface="Calibri" panose="020F0502020204030204" pitchFamily="34" charset="0"/>
                <a:cs typeface="Calibri" panose="020F0502020204030204" pitchFamily="34" charset="0"/>
              </a:rPr>
              <a:t>Please remember that a quotation must be </a:t>
            </a:r>
            <a:r>
              <a:rPr lang="en-GB" sz="2000" u="sng" dirty="0">
                <a:latin typeface="Calibri" panose="020F0502020204030204" pitchFamily="34" charset="0"/>
                <a:cs typeface="Calibri" panose="020F0502020204030204" pitchFamily="34" charset="0"/>
              </a:rPr>
              <a:t>contained within quotation marks </a:t>
            </a:r>
            <a:r>
              <a:rPr lang="en-GB" sz="2000" dirty="0">
                <a:latin typeface="Calibri" panose="020F0502020204030204" pitchFamily="34" charset="0"/>
                <a:cs typeface="Calibri" panose="020F0502020204030204" pitchFamily="34" charset="0"/>
              </a:rPr>
              <a:t>and must not be more than </a:t>
            </a:r>
            <a:r>
              <a:rPr lang="en-GB" sz="2000" u="sng" dirty="0">
                <a:latin typeface="Calibri" panose="020F0502020204030204" pitchFamily="34" charset="0"/>
                <a:cs typeface="Calibri" panose="020F0502020204030204" pitchFamily="34" charset="0"/>
              </a:rPr>
              <a:t>two, three lines long</a:t>
            </a:r>
            <a:r>
              <a:rPr lang="en-GB" sz="2000" dirty="0">
                <a:latin typeface="Calibri" panose="020F0502020204030204" pitchFamily="34" charset="0"/>
                <a:cs typeface="Calibri" panose="020F0502020204030204" pitchFamily="34" charset="0"/>
              </a:rPr>
              <a:t>. </a:t>
            </a:r>
          </a:p>
          <a:p>
            <a:r>
              <a:rPr lang="en-GB" sz="2000" dirty="0">
                <a:latin typeface="Calibri" panose="020F0502020204030204" pitchFamily="34" charset="0"/>
                <a:cs typeface="Calibri" panose="020F0502020204030204" pitchFamily="34" charset="0"/>
              </a:rPr>
              <a:t>There are two other ways  that you can use a source without committing plagiarism. These are:</a:t>
            </a:r>
          </a:p>
          <a:p>
            <a:r>
              <a:rPr lang="en-GB" sz="2000" b="1" dirty="0">
                <a:latin typeface="Calibri" panose="020F0502020204030204" pitchFamily="34" charset="0"/>
                <a:cs typeface="Calibri" panose="020F0502020204030204" pitchFamily="34" charset="0"/>
              </a:rPr>
              <a:t>Paraphrasing </a:t>
            </a:r>
          </a:p>
          <a:p>
            <a:r>
              <a:rPr lang="en-GB" sz="2000" b="1" dirty="0">
                <a:latin typeface="Calibri" panose="020F0502020204030204" pitchFamily="34" charset="0"/>
                <a:cs typeface="Calibri" panose="020F0502020204030204" pitchFamily="34" charset="0"/>
              </a:rPr>
              <a:t>Summarising (both will be taught next week)</a:t>
            </a:r>
          </a:p>
          <a:p>
            <a:r>
              <a:rPr lang="en-GB" sz="2000" dirty="0">
                <a:latin typeface="Calibri" panose="020F0502020204030204" pitchFamily="34" charset="0"/>
                <a:cs typeface="Calibri" panose="020F0502020204030204" pitchFamily="34" charset="0"/>
              </a:rPr>
              <a:t>For now, you should understand that these are two acceptable ways in which a source can be changed without changing its meaning and referenced to avoid plagiarism.</a:t>
            </a:r>
          </a:p>
          <a:p>
            <a:endParaRPr lang="en-GB" sz="20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463370" y="1429394"/>
            <a:ext cx="8229600" cy="3916363"/>
          </a:xfrm>
        </p:spPr>
        <p:txBody>
          <a:bodyPr/>
          <a:lstStyle/>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There are different ways to reference your sources. On this programme you are expected to use </a:t>
            </a:r>
            <a:r>
              <a:rPr lang="en-GB" sz="2200" b="1" u="sng" dirty="0">
                <a:latin typeface="Calibri" panose="020F0502020204030204" pitchFamily="34" charset="0"/>
                <a:cs typeface="Calibri" panose="020F0502020204030204" pitchFamily="34" charset="0"/>
              </a:rPr>
              <a:t>Harvard referencing system</a:t>
            </a:r>
            <a:r>
              <a:rPr lang="en-GB" sz="2200" dirty="0">
                <a:latin typeface="Calibri" panose="020F0502020204030204" pitchFamily="34" charset="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You can find a full and detailed guide on the UWTSD website by following this link: </a:t>
            </a:r>
            <a:r>
              <a:rPr lang="en-GB" altLang="en-US" sz="2200" dirty="0">
                <a:latin typeface="Calibri" panose="020F0502020204030204" pitchFamily="34" charset="0"/>
                <a:cs typeface="Calibri" panose="020F0502020204030204" pitchFamily="34" charset="0"/>
                <a:hlinkClick r:id="rId2"/>
              </a:rPr>
              <a:t>https://www.uwtsd.ac.uk/library/student-essentials/referencing-handbooks/</a:t>
            </a:r>
            <a:r>
              <a:rPr lang="en-GB" altLang="en-US" sz="2200" dirty="0">
                <a:latin typeface="Calibri" panose="020F0502020204030204" pitchFamily="34" charset="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There is also a handy guide ‘Cite them Right’ which is available in the library and online: </a:t>
            </a:r>
            <a:r>
              <a:rPr lang="en-GB" sz="22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http://www.citethemrightonline.com/</a:t>
            </a:r>
            <a:r>
              <a:rPr lang="en-GB" sz="2200" dirty="0">
                <a:latin typeface="Calibri" panose="020F0502020204030204" pitchFamily="34" charset="0"/>
                <a:cs typeface="Calibri" panose="020F0502020204030204" pitchFamily="34" charset="0"/>
              </a:rPr>
              <a:t>  </a:t>
            </a:r>
          </a:p>
          <a:p>
            <a:pPr>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123728" y="191683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755231" y="2996953"/>
            <a:ext cx="1457076" cy="1296143"/>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319625" y="3176971"/>
            <a:ext cx="1457079" cy="936104"/>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683568" y="4379496"/>
            <a:ext cx="2736304"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436096" y="4401301"/>
            <a:ext cx="2520280"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457200" y="1700808"/>
            <a:ext cx="8229600" cy="3916363"/>
          </a:xfrm>
        </p:spPr>
        <p:txBody>
          <a:bodyPr/>
          <a:lstStyle/>
          <a:p>
            <a:r>
              <a:rPr lang="en-GB" sz="2200" dirty="0">
                <a:latin typeface="Calibri" panose="020F0502020204030204" pitchFamily="34" charset="0"/>
                <a:cs typeface="Calibri" panose="020F0502020204030204" pitchFamily="34" charset="0"/>
              </a:rPr>
              <a:t>You need to provide an in-text citation in the main body of your assignment, every time you mention an idea or theme from an external source in your work.</a:t>
            </a:r>
          </a:p>
          <a:p>
            <a:r>
              <a:rPr lang="en-GB" sz="2200" dirty="0">
                <a:latin typeface="Calibri" panose="020F0502020204030204" pitchFamily="34" charset="0"/>
                <a:cs typeface="Calibri" panose="020F0502020204030204" pitchFamily="34" charset="0"/>
              </a:rPr>
              <a:t>You have to provide an in-text citation every time you paraphrase, summarize or quote another author/authors. </a:t>
            </a:r>
          </a:p>
          <a:p>
            <a:r>
              <a:rPr lang="en-GB" sz="2200" dirty="0">
                <a:latin typeface="Calibri" panose="020F0502020204030204" pitchFamily="34" charset="0"/>
                <a:cs typeface="Calibri" panose="020F0502020204030204" pitchFamily="34" charset="0"/>
              </a:rPr>
              <a:t>When you provide an in-text citation, you have to include the </a:t>
            </a:r>
            <a:r>
              <a:rPr lang="en-GB" sz="2200" b="1" u="sng" dirty="0">
                <a:latin typeface="Calibri" panose="020F0502020204030204" pitchFamily="34" charset="0"/>
                <a:cs typeface="Calibri" panose="020F0502020204030204" pitchFamily="34" charset="0"/>
              </a:rPr>
              <a:t>surname of the author </a:t>
            </a:r>
            <a:r>
              <a:rPr lang="en-GB" sz="2200" dirty="0">
                <a:latin typeface="Calibri" panose="020F0502020204030204" pitchFamily="34" charset="0"/>
                <a:cs typeface="Calibri" panose="020F0502020204030204" pitchFamily="34" charset="0"/>
              </a:rPr>
              <a:t>and the </a:t>
            </a:r>
            <a:r>
              <a:rPr lang="en-GB" sz="2200" b="1" u="sng" dirty="0">
                <a:latin typeface="Calibri" panose="020F0502020204030204" pitchFamily="34" charset="0"/>
                <a:cs typeface="Calibri" panose="020F0502020204030204" pitchFamily="34" charset="0"/>
              </a:rPr>
              <a:t>year of publication. </a:t>
            </a:r>
            <a:endParaRPr lang="en-GB" sz="2200" b="1"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When you take the exact wording as used by another author (quoting) and insert it in your work, you should also provide a page number. </a:t>
            </a:r>
          </a:p>
          <a:p>
            <a:endParaRPr lang="en-GB" sz="2200" u="sng" dirty="0">
              <a:latin typeface="Calibri" panose="020F0502020204030204" pitchFamily="34" charset="0"/>
              <a:cs typeface="Calibri" panose="020F0502020204030204" pitchFamily="34" charset="0"/>
            </a:endParaRPr>
          </a:p>
          <a:p>
            <a:pPr marL="0" indent="0">
              <a:buNone/>
            </a:pP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4000" dirty="0">
                <a:latin typeface="Calibri" panose="020F0502020204030204" pitchFamily="34" charset="0"/>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42762" y="1844824"/>
            <a:ext cx="8229600" cy="2476872"/>
          </a:xfrm>
        </p:spPr>
        <p:txBody>
          <a:bodyPr/>
          <a:lstStyle/>
          <a:p>
            <a:pPr marL="0" indent="0">
              <a:buNone/>
            </a:pPr>
            <a:r>
              <a:rPr lang="en-GB" sz="2200" dirty="0">
                <a:latin typeface="Calibri" panose="020F0502020204030204" pitchFamily="34" charset="0"/>
                <a:cs typeface="Calibri" panose="020F0502020204030204" pitchFamily="34" charset="0"/>
              </a:rPr>
              <a:t>Time-management is one of the most important skills an individual will develop</a:t>
            </a:r>
            <a:r>
              <a:rPr lang="en-GB" sz="2200" b="1" dirty="0">
                <a:latin typeface="Calibri" panose="020F0502020204030204" pitchFamily="34" charset="0"/>
                <a:cs typeface="Calibri" panose="020F0502020204030204" pitchFamily="34" charset="0"/>
              </a:rPr>
              <a:t>. According to </a:t>
            </a:r>
            <a:r>
              <a:rPr lang="en-GB" sz="2200" b="1" dirty="0" err="1">
                <a:latin typeface="Calibri" panose="020F0502020204030204" pitchFamily="34" charset="0"/>
                <a:cs typeface="Calibri" panose="020F0502020204030204" pitchFamily="34" charset="0"/>
              </a:rPr>
              <a:t>Pureheart</a:t>
            </a:r>
            <a:r>
              <a:rPr lang="en-GB" sz="2200" b="1" dirty="0">
                <a:latin typeface="Calibri" panose="020F0502020204030204" pitchFamily="34" charset="0"/>
                <a:cs typeface="Calibri" panose="020F0502020204030204" pitchFamily="34" charset="0"/>
              </a:rPr>
              <a:t> (2018, p.11)  </a:t>
            </a:r>
            <a:r>
              <a:rPr lang="en-GB" sz="2200" dirty="0">
                <a:latin typeface="Calibri" panose="020F0502020204030204" pitchFamily="34" charset="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200" b="1" dirty="0">
                <a:latin typeface="Calibri" panose="020F0502020204030204" pitchFamily="34" charset="0"/>
                <a:cs typeface="Calibri" panose="020F0502020204030204" pitchFamily="34" charset="0"/>
              </a:rPr>
              <a:t>Lawani, 2016</a:t>
            </a:r>
            <a:r>
              <a:rPr lang="en-GB" sz="2200" dirty="0">
                <a:latin typeface="Calibri" panose="020F0502020204030204" pitchFamily="34" charset="0"/>
                <a:cs typeface="Calibri" panose="020F0502020204030204" pitchFamily="34" charset="0"/>
              </a:rPr>
              <a:t>). </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Using in-text citations –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457200" y="1700808"/>
            <a:ext cx="8229600" cy="3888432"/>
          </a:xfrm>
        </p:spPr>
        <p:txBody>
          <a:bodyPr/>
          <a:lstStyle/>
          <a:p>
            <a:r>
              <a:rPr lang="en-GB" sz="2200" b="1" dirty="0">
                <a:latin typeface="Calibri" panose="020F0502020204030204" pitchFamily="34" charset="0"/>
                <a:cs typeface="Calibri" panose="020F0502020204030204" pitchFamily="34" charset="0"/>
              </a:rPr>
              <a:t>According to </a:t>
            </a:r>
            <a:r>
              <a:rPr lang="en-GB" sz="2200" dirty="0">
                <a:latin typeface="Calibri" panose="020F0502020204030204" pitchFamily="34" charset="0"/>
                <a:cs typeface="Calibri" panose="020F0502020204030204" pitchFamily="34" charset="0"/>
              </a:rPr>
              <a:t>Jones (1998), students found referencing difficult, especially if they had never referenced external materials before. 		     </a:t>
            </a:r>
          </a:p>
          <a:p>
            <a:pPr marL="0" indent="0">
              <a:buNone/>
            </a:pPr>
            <a:r>
              <a:rPr lang="en-GB" sz="2200" dirty="0">
                <a:latin typeface="Calibri" panose="020F0502020204030204" pitchFamily="34" charset="0"/>
                <a:cs typeface="Calibri" panose="020F0502020204030204" pitchFamily="34" charset="0"/>
              </a:rPr>
              <a:t>			    or </a:t>
            </a:r>
          </a:p>
          <a:p>
            <a:r>
              <a:rPr lang="en-GB" sz="2200" b="1" dirty="0">
                <a:latin typeface="Calibri" panose="020F0502020204030204" pitchFamily="34" charset="0"/>
                <a:cs typeface="Calibri" panose="020F0502020204030204" pitchFamily="34" charset="0"/>
              </a:rPr>
              <a:t>Jones</a:t>
            </a:r>
            <a:r>
              <a:rPr lang="en-GB" sz="2200" dirty="0">
                <a:latin typeface="Calibri" panose="020F0502020204030204" pitchFamily="34" charset="0"/>
                <a:cs typeface="Calibri" panose="020F0502020204030204" pitchFamily="34" charset="0"/>
              </a:rPr>
              <a:t> (1998) </a:t>
            </a:r>
            <a:r>
              <a:rPr lang="en-GB" sz="2200" b="1" dirty="0">
                <a:latin typeface="Calibri" panose="020F0502020204030204" pitchFamily="34" charset="0"/>
                <a:cs typeface="Calibri" panose="020F0502020204030204" pitchFamily="34" charset="0"/>
              </a:rPr>
              <a:t>claimed</a:t>
            </a:r>
            <a:r>
              <a:rPr lang="en-GB" sz="2200" dirty="0">
                <a:latin typeface="Calibri" panose="020F0502020204030204" pitchFamily="34" charset="0"/>
                <a:cs typeface="Calibri" panose="020F0502020204030204" pitchFamily="34" charset="0"/>
              </a:rPr>
              <a:t> that students found referencing difficult, especially if they had never referenced external materials before.</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Jones’s (1998, p.4) stated that students struggle with referencing because they “fail to purchase a style manual or ask their teacher for help”. </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p:txBody>
          <a:bodyPr/>
          <a:lstStyle/>
          <a:p>
            <a:r>
              <a:rPr lang="en-GB" dirty="0"/>
              <a:t>Expressions to introduce in-text citation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819275"/>
            <a:ext cx="8229600" cy="3845023"/>
          </a:xfrm>
        </p:spPr>
        <p:txBody>
          <a:bodyPr/>
          <a:lstStyle/>
          <a:p>
            <a:r>
              <a:rPr lang="en-GB" sz="2200" dirty="0">
                <a:latin typeface="Calibri" panose="020F0502020204030204" pitchFamily="34" charset="0"/>
                <a:cs typeface="Calibri" panose="020F0502020204030204" pitchFamily="34" charset="0"/>
              </a:rPr>
              <a:t>According to author’s surname (year of publication)…..</a:t>
            </a:r>
          </a:p>
          <a:p>
            <a:r>
              <a:rPr lang="en-GB" sz="2200" dirty="0">
                <a:latin typeface="Calibri" panose="020F0502020204030204" pitchFamily="34" charset="0"/>
                <a:cs typeface="Calibri" panose="020F0502020204030204" pitchFamily="34" charset="0"/>
              </a:rPr>
              <a:t>The author (year of publication) states that……</a:t>
            </a:r>
          </a:p>
          <a:p>
            <a:r>
              <a:rPr lang="en-GB" sz="2200" dirty="0">
                <a:latin typeface="Calibri" panose="020F0502020204030204" pitchFamily="34" charset="0"/>
                <a:cs typeface="Calibri" panose="020F0502020204030204" pitchFamily="34" charset="0"/>
              </a:rPr>
              <a:t>The author (year of publication) argues that……</a:t>
            </a:r>
          </a:p>
          <a:p>
            <a:r>
              <a:rPr lang="en-GB" sz="2200" dirty="0">
                <a:latin typeface="Calibri" panose="020F0502020204030204" pitchFamily="34" charset="0"/>
                <a:cs typeface="Calibri" panose="020F0502020204030204" pitchFamily="34" charset="0"/>
              </a:rPr>
              <a:t>The authors (year of publication) examined….</a:t>
            </a:r>
          </a:p>
          <a:p>
            <a:r>
              <a:rPr lang="en-GB" sz="2200" dirty="0">
                <a:latin typeface="Calibri" panose="020F0502020204030204" pitchFamily="34" charset="0"/>
                <a:cs typeface="Calibri" panose="020F0502020204030204" pitchFamily="34" charset="0"/>
              </a:rPr>
              <a:t>The authors (year of publication) suggested…….</a:t>
            </a:r>
          </a:p>
          <a:p>
            <a:r>
              <a:rPr lang="en-GB" sz="2200" dirty="0">
                <a:latin typeface="Calibri" panose="020F0502020204030204" pitchFamily="34" charset="0"/>
                <a:cs typeface="Calibri" panose="020F0502020204030204" pitchFamily="34" charset="0"/>
              </a:rPr>
              <a:t>Malley (1998, p.28) found that “study skills are increasingly used by Higher education institutions”.</a:t>
            </a:r>
          </a:p>
          <a:p>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792" y="1198562"/>
            <a:ext cx="8435975" cy="4462685"/>
          </a:xfrm>
        </p:spPr>
        <p:txBody>
          <a:bodyPr/>
          <a:lstStyle/>
          <a:p>
            <a:pPr algn="just" eaLnBrk="1" hangingPunct="1">
              <a:lnSpc>
                <a:spcPct val="90000"/>
              </a:lnSpc>
              <a:defRPr/>
            </a:pPr>
            <a:r>
              <a:rPr lang="en-GB" sz="2200" dirty="0">
                <a:latin typeface="Calibri" panose="020F0502020204030204" pitchFamily="34" charset="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latin typeface="Calibri" panose="020F0502020204030204" pitchFamily="34" charset="0"/>
                <a:cs typeface="Calibri" panose="020F0502020204030204" pitchFamily="34" charset="0"/>
              </a:rPr>
              <a:t>Your reference list should be in </a:t>
            </a:r>
            <a:r>
              <a:rPr lang="en-GB" sz="2200" b="1" dirty="0">
                <a:latin typeface="Calibri" panose="020F0502020204030204" pitchFamily="34" charset="0"/>
                <a:cs typeface="Calibri" panose="020F0502020204030204" pitchFamily="34" charset="0"/>
              </a:rPr>
              <a:t>a new page </a:t>
            </a:r>
            <a:r>
              <a:rPr lang="en-GB" sz="2200" dirty="0">
                <a:latin typeface="Calibri" panose="020F0502020204030204" pitchFamily="34" charset="0"/>
                <a:cs typeface="Calibri" panose="020F0502020204030204" pitchFamily="34" charset="0"/>
              </a:rPr>
              <a:t>and should list all the sources used in </a:t>
            </a:r>
            <a:r>
              <a:rPr lang="en-GB" sz="2200" b="1" dirty="0">
                <a:latin typeface="Calibri" panose="020F0502020204030204" pitchFamily="34" charset="0"/>
                <a:cs typeface="Calibri" panose="020F0502020204030204" pitchFamily="34" charset="0"/>
              </a:rPr>
              <a:t>alphabetical order. </a:t>
            </a:r>
          </a:p>
          <a:p>
            <a:pPr algn="just" eaLnBrk="1" hangingPunct="1">
              <a:lnSpc>
                <a:spcPct val="90000"/>
              </a:lnSpc>
              <a:defRPr/>
            </a:pPr>
            <a:r>
              <a:rPr lang="en-GB" sz="2200" dirty="0">
                <a:latin typeface="Calibri" panose="020F0502020204030204" pitchFamily="34" charset="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latin typeface="Calibri" panose="020F0502020204030204" pitchFamily="34" charset="0"/>
              <a:cs typeface="Calibri" panose="020F0502020204030204" pitchFamily="34" charset="0"/>
            </a:endParaRPr>
          </a:p>
          <a:p>
            <a:pPr marL="0" indent="0" algn="just" eaLnBrk="1" hangingPunct="1">
              <a:lnSpc>
                <a:spcPct val="90000"/>
              </a:lnSpc>
              <a:buNone/>
              <a:defRPr/>
            </a:pPr>
            <a:r>
              <a:rPr lang="en-GB" sz="2200" b="1" dirty="0">
                <a:latin typeface="Calibri" panose="020F0502020204030204" pitchFamily="34" charset="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r>
              <a:rPr lang="en-GB" sz="2200" dirty="0">
                <a:latin typeface="Calibri" panose="020F0502020204030204" pitchFamily="34" charset="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2779470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a:t>The Economist</a:t>
            </a:r>
            <a:r>
              <a:rPr lang="en-GB" sz="1800" dirty="0"/>
              <a:t>, vol. 23, no.2, pp. 108-125.</a:t>
            </a:r>
          </a:p>
          <a:p>
            <a:pPr marL="0" indent="0" eaLnBrk="1" hangingPunct="1">
              <a:buNone/>
              <a:defRPr/>
            </a:pPr>
            <a:endParaRPr lang="en-GB" sz="1000" dirty="0"/>
          </a:p>
          <a:p>
            <a:pPr marL="0" indent="0" eaLnBrk="1" hangingPunct="1">
              <a:buNone/>
              <a:defRPr/>
            </a:pPr>
            <a:r>
              <a:rPr lang="en-GB" sz="1800" dirty="0"/>
              <a:t>Robins, J. (2008) ‘Positive effects of globalisation’. Available at: </a:t>
            </a:r>
            <a:r>
              <a:rPr lang="en-GB" sz="1800" dirty="0">
                <a:hlinkClick r:id="rId3"/>
              </a:rPr>
              <a:t>http://www.port.ac.uk/eco/global</a:t>
            </a:r>
            <a:r>
              <a:rPr lang="en-GB" sz="1800" dirty="0"/>
              <a:t> (Accessed 12 January 2009).</a:t>
            </a:r>
          </a:p>
          <a:p>
            <a:pPr marL="0" indent="0" eaLnBrk="1" hangingPunct="1">
              <a:buNone/>
              <a:defRPr/>
            </a:pPr>
            <a:endParaRPr lang="en-GB" sz="1050" dirty="0"/>
          </a:p>
          <a:p>
            <a:pPr marL="0" indent="0" eaLnBrk="1" hangingPunct="1">
              <a:buNone/>
              <a:defRPr/>
            </a:pPr>
            <a:r>
              <a:rPr lang="en-GB" sz="1800" dirty="0" err="1"/>
              <a:t>Hofmeyr</a:t>
            </a:r>
            <a:r>
              <a:rPr lang="en-GB" sz="1800" dirty="0"/>
              <a:t>, I., </a:t>
            </a:r>
            <a:r>
              <a:rPr lang="en-GB" sz="1800" dirty="0" err="1"/>
              <a:t>Lavery</a:t>
            </a:r>
            <a:r>
              <a:rPr lang="en-GB" sz="1800" dirty="0"/>
              <a:t>, C. (2020) ‘Exploring the Indian Ocean as a rich archive of history – above and below the water line’. Available at: </a:t>
            </a:r>
            <a:r>
              <a:rPr lang="en-GB" sz="1800" dirty="0">
                <a:hlinkClick r:id="rId4"/>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sz="3000" b="1" dirty="0">
                <a:effectLst/>
              </a:rPr>
              <a:t>Bell, J. (2010) </a:t>
            </a:r>
            <a:r>
              <a:rPr lang="en-GB" altLang="en-US" sz="3000" b="1" i="1" dirty="0">
                <a:effectLst/>
              </a:rPr>
              <a:t>Doing your research project. </a:t>
            </a:r>
            <a:r>
              <a:rPr lang="en-GB" altLang="en-US" sz="3000" b="1" dirty="0">
                <a:effectLst/>
              </a:rPr>
              <a:t>5</a:t>
            </a:r>
            <a:r>
              <a:rPr lang="en-GB" altLang="en-US" sz="3000" b="1" baseline="30000" dirty="0">
                <a:effectLst/>
              </a:rPr>
              <a:t>th</a:t>
            </a:r>
            <a:r>
              <a:rPr lang="en-GB" altLang="en-US" sz="3000" b="1" dirty="0">
                <a:effectLst/>
              </a:rPr>
              <a:t> </a:t>
            </a:r>
            <a:r>
              <a:rPr lang="en-GB" altLang="en-US" sz="3000" b="1" dirty="0" err="1">
                <a:effectLst/>
              </a:rPr>
              <a:t>edn</a:t>
            </a:r>
            <a:r>
              <a:rPr lang="en-GB" altLang="en-US" sz="3000" b="1" dirty="0">
                <a:effectLst/>
              </a:rPr>
              <a:t>. Maidenhead: Open University Press</a:t>
            </a:r>
          </a:p>
          <a:p>
            <a:pPr marL="0" indent="0">
              <a:buFont typeface="Arial" panose="020B0604020202020204" pitchFamily="34" charset="0"/>
              <a:buNone/>
            </a:pPr>
            <a:endParaRPr lang="en-GB" altLang="en-US" dirty="0"/>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Surname/ comma</a:t>
            </a:r>
          </a:p>
          <a:p>
            <a:r>
              <a:rPr lang="en-GB" altLang="en-US" dirty="0">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dirty="0">
                <a:solidFill>
                  <a:srgbClr val="0070C0"/>
                </a:solidFill>
                <a:latin typeface="Arial" panose="020B0604020202020204" pitchFamily="34" charset="0"/>
                <a:cs typeface="Arial" panose="020B0604020202020204" pitchFamily="34" charset="0"/>
              </a:rPr>
              <a:t>Edition if applicable</a:t>
            </a:r>
            <a:endParaRPr lang="en-GB" dirty="0">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dirty="0"/>
          </a:p>
          <a:p>
            <a:pPr marL="0" indent="0">
              <a:buNone/>
            </a:pPr>
            <a:r>
              <a:rPr lang="en-GB" sz="2200" b="1" dirty="0">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dirty="0">
              <a:latin typeface="Calibri" panose="020F0502020204030204" pitchFamily="34" charset="0"/>
              <a:cs typeface="Calibri" panose="020F0502020204030204" pitchFamily="34" charset="0"/>
            </a:endParaRPr>
          </a:p>
          <a:p>
            <a:pPr marL="0" indent="0">
              <a:buNone/>
            </a:pPr>
            <a:r>
              <a:rPr lang="en-GB" sz="2600" b="1" dirty="0">
                <a:latin typeface="Calibri" panose="020F0502020204030204" pitchFamily="34" charset="0"/>
                <a:cs typeface="Calibri" panose="020F0502020204030204" pitchFamily="34" charset="0"/>
              </a:rPr>
              <a:t>Price, S. (2014) ‘Planning for change’, </a:t>
            </a:r>
            <a:r>
              <a:rPr lang="en-GB" sz="2600" b="1" i="1" dirty="0">
                <a:latin typeface="Calibri" panose="020F0502020204030204" pitchFamily="34" charset="0"/>
                <a:cs typeface="Calibri" panose="020F0502020204030204" pitchFamily="34" charset="0"/>
              </a:rPr>
              <a:t>Leadership and Business Planning</a:t>
            </a:r>
            <a:r>
              <a:rPr lang="en-GB" sz="2600" b="1" dirty="0">
                <a:latin typeface="Calibri" panose="020F0502020204030204" pitchFamily="34" charset="0"/>
                <a:cs typeface="Calibri" panose="020F0502020204030204" pitchFamily="34" charset="0"/>
              </a:rPr>
              <a:t>, 15(3), pp. 154-166. </a:t>
            </a:r>
          </a:p>
          <a:p>
            <a:pPr marL="0" indent="0">
              <a:buNone/>
            </a:pPr>
            <a:endParaRPr lang="en-GB" sz="2600" b="1" dirty="0">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dirty="0"/>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 Quiz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3916363"/>
          </a:xfrm>
        </p:spPr>
        <p:txBody>
          <a:bodyPr/>
          <a:lstStyle/>
          <a:p>
            <a:pPr eaLnBrk="1" hangingPunct="1">
              <a:buFontTx/>
              <a:buNone/>
            </a:pPr>
            <a:r>
              <a:rPr lang="en-GB" altLang="en-US" sz="2800" b="1" dirty="0">
                <a:latin typeface="Calibri" panose="020F0502020204030204" pitchFamily="34" charset="0"/>
                <a:cs typeface="Calibri" panose="020F0502020204030204" pitchFamily="34" charset="0"/>
              </a:rPr>
              <a:t>Question:</a:t>
            </a:r>
          </a:p>
          <a:p>
            <a:pPr eaLnBrk="1" hangingPunct="1"/>
            <a:r>
              <a:rPr lang="en-GB" altLang="en-US" sz="2800" dirty="0">
                <a:latin typeface="Calibri" panose="020F0502020204030204" pitchFamily="34" charset="0"/>
                <a:cs typeface="Calibri" panose="020F0502020204030204" pitchFamily="34" charset="0"/>
              </a:rPr>
              <a:t>When you quote an author or give a summary or paraphrase in your essays, how many times do you need to acknowledge it?</a:t>
            </a:r>
          </a:p>
          <a:p>
            <a:pPr eaLnBrk="1" hangingPunct="1"/>
            <a:endParaRPr lang="en-GB" altLang="en-US" sz="2800" dirty="0">
              <a:latin typeface="Calibri" panose="020F0502020204030204" pitchFamily="34" charset="0"/>
              <a:cs typeface="Calibri" panose="020F0502020204030204" pitchFamily="34" charset="0"/>
            </a:endParaRPr>
          </a:p>
          <a:p>
            <a:pPr eaLnBrk="1" hangingPunct="1">
              <a:buFontTx/>
              <a:buNone/>
            </a:pPr>
            <a:r>
              <a:rPr lang="en-GB" altLang="en-US" sz="2800" b="1" dirty="0">
                <a:latin typeface="Calibri" panose="020F0502020204030204" pitchFamily="34" charset="0"/>
                <a:cs typeface="Calibri" panose="020F0502020204030204" pitchFamily="34" charset="0"/>
              </a:rPr>
              <a:t>Answer:  </a:t>
            </a:r>
            <a:r>
              <a:rPr lang="en-GB" altLang="en-US" sz="2800" b="1" dirty="0">
                <a:solidFill>
                  <a:srgbClr val="FF0000"/>
                </a:solidFill>
                <a:latin typeface="Calibri" panose="020F0502020204030204" pitchFamily="34" charset="0"/>
                <a:cs typeface="Calibri" panose="020F0502020204030204" pitchFamily="34" charset="0"/>
              </a:rPr>
              <a:t>Twice</a:t>
            </a:r>
          </a:p>
          <a:p>
            <a:pPr eaLnBrk="1" hangingPunct="1"/>
            <a:r>
              <a:rPr lang="en-GB" altLang="en-US" sz="2800" dirty="0">
                <a:latin typeface="Calibri" panose="020F0502020204030204" pitchFamily="34" charset="0"/>
                <a:cs typeface="Calibri" panose="020F0502020204030204" pitchFamily="34" charset="0"/>
              </a:rPr>
              <a:t>Once in the text </a:t>
            </a:r>
            <a:r>
              <a:rPr lang="en-GB" altLang="en-US" sz="2800" b="1" i="1" dirty="0">
                <a:solidFill>
                  <a:srgbClr val="FF0000"/>
                </a:solidFill>
                <a:latin typeface="Calibri" panose="020F0502020204030204" pitchFamily="34" charset="0"/>
                <a:cs typeface="Calibri" panose="020F0502020204030204" pitchFamily="34" charset="0"/>
              </a:rPr>
              <a:t>(short reference)</a:t>
            </a:r>
          </a:p>
          <a:p>
            <a:pPr eaLnBrk="1" hangingPunct="1"/>
            <a:r>
              <a:rPr lang="en-GB" altLang="en-US" sz="2800" dirty="0">
                <a:latin typeface="Calibri" panose="020F0502020204030204" pitchFamily="34" charset="0"/>
                <a:cs typeface="Calibri" panose="020F0502020204030204" pitchFamily="34" charset="0"/>
              </a:rPr>
              <a:t>Once in the list of references </a:t>
            </a:r>
            <a:r>
              <a:rPr lang="en-GB" altLang="en-US" sz="2800" b="1" i="1" dirty="0">
                <a:solidFill>
                  <a:srgbClr val="FF0000"/>
                </a:solidFill>
                <a:latin typeface="Calibri" panose="020F0502020204030204" pitchFamily="34" charset="0"/>
                <a:cs typeface="Calibri" panose="020F0502020204030204" pitchFamily="34" charset="0"/>
              </a:rPr>
              <a:t>(full reference)</a:t>
            </a:r>
          </a:p>
          <a:p>
            <a:pPr eaLnBrk="1" hangingPunct="1"/>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308105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559B814-C583-45B7-ACCE-C20D2696300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27651" name="Rectangle 3">
            <a:extLst>
              <a:ext uri="{FF2B5EF4-FFF2-40B4-BE49-F238E27FC236}">
                <a16:creationId xmlns:a16="http://schemas.microsoft.com/office/drawing/2014/main" id="{F278C9E6-2A75-4B96-89D6-3A2DA641272E}"/>
              </a:ext>
            </a:extLst>
          </p:cNvPr>
          <p:cNvSpPr>
            <a:spLocks noGrp="1" noChangeArrowheads="1"/>
          </p:cNvSpPr>
          <p:nvPr>
            <p:ph type="body" idx="1"/>
          </p:nvPr>
        </p:nvSpPr>
        <p:spPr>
          <a:xfrm>
            <a:off x="457200" y="1340768"/>
            <a:ext cx="8229600" cy="4320480"/>
          </a:xfrm>
        </p:spPr>
        <p:txBody>
          <a:bodyPr/>
          <a:lstStyle/>
          <a:p>
            <a:pPr eaLnBrk="1" hangingPunct="1">
              <a:lnSpc>
                <a:spcPct val="80000"/>
              </a:lnSpc>
              <a:buFontTx/>
              <a:buNone/>
            </a:pPr>
            <a:r>
              <a:rPr lang="en-GB" altLang="en-US" sz="2800" b="1" dirty="0">
                <a:latin typeface="Calibri" panose="020F0502020204030204" pitchFamily="34" charset="0"/>
                <a:cs typeface="Calibri" panose="020F0502020204030204" pitchFamily="34" charset="0"/>
              </a:rPr>
              <a:t>Question:</a:t>
            </a:r>
          </a:p>
          <a:p>
            <a:pPr eaLnBrk="1" hangingPunct="1">
              <a:lnSpc>
                <a:spcPct val="80000"/>
              </a:lnSpc>
            </a:pPr>
            <a:r>
              <a:rPr lang="en-GB" altLang="en-US" sz="2800" dirty="0">
                <a:latin typeface="Calibri" panose="020F0502020204030204" pitchFamily="34" charset="0"/>
                <a:cs typeface="Calibri" panose="020F0502020204030204" pitchFamily="34" charset="0"/>
              </a:rPr>
              <a:t>Suppose you have written a quotation from page 27 of the following book:</a:t>
            </a:r>
          </a:p>
          <a:p>
            <a:pPr eaLnBrk="1" hangingPunct="1">
              <a:lnSpc>
                <a:spcPct val="80000"/>
              </a:lnSpc>
              <a:buFontTx/>
              <a:buNone/>
            </a:pPr>
            <a:r>
              <a:rPr lang="en-GB" altLang="en-US" sz="2800" b="1" dirty="0">
                <a:solidFill>
                  <a:srgbClr val="00B0F0"/>
                </a:solidFill>
                <a:latin typeface="Calibri" panose="020F0502020204030204" pitchFamily="34" charset="0"/>
                <a:cs typeface="Calibri" panose="020F0502020204030204" pitchFamily="34" charset="0"/>
              </a:rPr>
              <a:t>Smith, J. (2008) </a:t>
            </a:r>
            <a:r>
              <a:rPr lang="en-GB" altLang="en-US" sz="2800" b="1" i="1" dirty="0">
                <a:solidFill>
                  <a:srgbClr val="00B0F0"/>
                </a:solidFill>
                <a:latin typeface="Calibri" panose="020F0502020204030204" pitchFamily="34" charset="0"/>
                <a:cs typeface="Calibri" panose="020F0502020204030204" pitchFamily="34" charset="0"/>
              </a:rPr>
              <a:t>Academic Writing Can Be Fun. </a:t>
            </a:r>
            <a:r>
              <a:rPr lang="en-GB" altLang="en-US" sz="2800" b="1" dirty="0">
                <a:solidFill>
                  <a:srgbClr val="00B0F0"/>
                </a:solidFill>
                <a:latin typeface="Calibri" panose="020F0502020204030204" pitchFamily="34" charset="0"/>
                <a:cs typeface="Calibri" panose="020F0502020204030204" pitchFamily="34" charset="0"/>
              </a:rPr>
              <a:t>Cambridge: Cambridge University Press.</a:t>
            </a:r>
            <a:endParaRPr lang="en-GB" altLang="en-US" sz="2800" dirty="0">
              <a:latin typeface="Calibri" panose="020F0502020204030204" pitchFamily="34" charset="0"/>
              <a:cs typeface="Calibri" panose="020F0502020204030204" pitchFamily="34" charset="0"/>
            </a:endParaRPr>
          </a:p>
          <a:p>
            <a:pPr eaLnBrk="1" hangingPunct="1">
              <a:lnSpc>
                <a:spcPct val="80000"/>
              </a:lnSpc>
            </a:pPr>
            <a:r>
              <a:rPr lang="en-GB" altLang="en-US" sz="28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(Smith, 2008, p.27) </a:t>
            </a:r>
            <a:r>
              <a:rPr lang="en-GB" altLang="en-US" sz="2800" i="1" dirty="0">
                <a:solidFill>
                  <a:srgbClr val="FF0000"/>
                </a:solidFill>
                <a:latin typeface="Calibri" panose="020F0502020204030204" pitchFamily="34" charset="0"/>
                <a:cs typeface="Calibri" panose="020F0502020204030204" pitchFamily="34" charset="0"/>
              </a:rPr>
              <a:t>OR</a:t>
            </a:r>
          </a:p>
          <a:p>
            <a:pPr eaLnBrk="1" hangingPunct="1"/>
            <a:r>
              <a:rPr lang="en-GB" altLang="en-US" sz="2800" dirty="0">
                <a:latin typeface="Calibri" panose="020F0502020204030204" pitchFamily="34" charset="0"/>
                <a:cs typeface="Calibri" panose="020F0502020204030204" pitchFamily="34" charset="0"/>
              </a:rPr>
              <a:t>According to Smith (2008, p.27)…</a:t>
            </a:r>
            <a:endParaRPr lang="en-GB" altLang="en-US" sz="2800" i="1" dirty="0">
              <a:solidFill>
                <a:srgbClr val="FF0000"/>
              </a:solidFill>
              <a:latin typeface="Calibri" panose="020F0502020204030204" pitchFamily="34" charset="0"/>
              <a:cs typeface="Calibri" panose="020F0502020204030204" pitchFamily="34" charset="0"/>
            </a:endParaRP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2765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1B61153-C17A-41A0-B701-5F857C49AF1B}"/>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29699" name="Rectangle 3">
            <a:extLst>
              <a:ext uri="{FF2B5EF4-FFF2-40B4-BE49-F238E27FC236}">
                <a16:creationId xmlns:a16="http://schemas.microsoft.com/office/drawing/2014/main" id="{DE78D7A7-028D-494B-B282-3A927740C829}"/>
              </a:ext>
            </a:extLst>
          </p:cNvPr>
          <p:cNvSpPr>
            <a:spLocks noGrp="1" noChangeArrowheads="1"/>
          </p:cNvSpPr>
          <p:nvPr>
            <p:ph type="body" idx="1"/>
          </p:nvPr>
        </p:nvSpPr>
        <p:spPr>
          <a:xfrm>
            <a:off x="468313" y="1268413"/>
            <a:ext cx="8424862" cy="5040312"/>
          </a:xfrm>
        </p:spPr>
        <p:txBody>
          <a:bodyPr/>
          <a:lstStyle/>
          <a:p>
            <a:pPr eaLnBrk="1" hangingPunct="1">
              <a:lnSpc>
                <a:spcPct val="90000"/>
              </a:lnSpc>
              <a:buFontTx/>
              <a:buNone/>
            </a:pPr>
            <a:r>
              <a:rPr lang="en-GB" altLang="en-US" sz="2800" b="1" dirty="0">
                <a:latin typeface="Calibri" panose="020F0502020204030204" pitchFamily="34" charset="0"/>
                <a:cs typeface="Calibri" panose="020F0502020204030204" pitchFamily="34" charset="0"/>
              </a:rPr>
              <a:t>Question:</a:t>
            </a:r>
          </a:p>
          <a:p>
            <a:pPr eaLnBrk="1" hangingPunct="1">
              <a:lnSpc>
                <a:spcPct val="90000"/>
              </a:lnSpc>
            </a:pPr>
            <a:r>
              <a:rPr lang="en-GB" altLang="en-US" sz="2800" dirty="0">
                <a:latin typeface="Calibri" panose="020F0502020204030204" pitchFamily="34" charset="0"/>
                <a:cs typeface="Calibri" panose="020F0502020204030204" pitchFamily="34" charset="0"/>
              </a:rPr>
              <a:t>Suppose you have written a paraphrase from the following book:</a:t>
            </a:r>
          </a:p>
          <a:p>
            <a:pPr eaLnBrk="1" hangingPunct="1">
              <a:lnSpc>
                <a:spcPct val="90000"/>
              </a:lnSpc>
              <a:buFontTx/>
              <a:buNone/>
            </a:pPr>
            <a:r>
              <a:rPr lang="en-GB" altLang="en-US" sz="2400" b="1" dirty="0">
                <a:solidFill>
                  <a:srgbClr val="00B0F0"/>
                </a:solidFill>
                <a:latin typeface="Calibri" panose="020F0502020204030204" pitchFamily="34" charset="0"/>
                <a:cs typeface="Calibri" panose="020F0502020204030204" pitchFamily="34" charset="0"/>
              </a:rPr>
              <a:t>Baker, E., Barrett, M. &amp; Roberts, L. (2002) </a:t>
            </a:r>
            <a:r>
              <a:rPr lang="en-GB" altLang="en-US" sz="2400" b="1" i="1" dirty="0">
                <a:solidFill>
                  <a:srgbClr val="00B0F0"/>
                </a:solidFill>
                <a:latin typeface="Calibri" panose="020F0502020204030204" pitchFamily="34" charset="0"/>
                <a:cs typeface="Calibri" panose="020F0502020204030204" pitchFamily="34" charset="0"/>
              </a:rPr>
              <a:t>Working Communication.</a:t>
            </a:r>
            <a:r>
              <a:rPr lang="en-GB" altLang="en-US" sz="2400" b="1" dirty="0">
                <a:solidFill>
                  <a:srgbClr val="00B0F0"/>
                </a:solidFill>
                <a:latin typeface="Calibri" panose="020F0502020204030204" pitchFamily="34" charset="0"/>
                <a:cs typeface="Calibri" panose="020F0502020204030204" pitchFamily="34" charset="0"/>
              </a:rPr>
              <a:t> Milton: John Wiley and Sons.</a:t>
            </a:r>
          </a:p>
          <a:p>
            <a:pPr eaLnBrk="1" hangingPunct="1">
              <a:lnSpc>
                <a:spcPct val="90000"/>
              </a:lnSpc>
            </a:pPr>
            <a:r>
              <a:rPr lang="en-GB" altLang="en-US" sz="2800" dirty="0">
                <a:latin typeface="Calibri" panose="020F0502020204030204" pitchFamily="34" charset="0"/>
                <a:cs typeface="Calibri" panose="020F0502020204030204" pitchFamily="34" charset="0"/>
              </a:rPr>
              <a:t>How do you provide the in-text reference?</a:t>
            </a:r>
          </a:p>
          <a:p>
            <a:pPr eaLnBrk="1" hangingPunct="1">
              <a:lnSpc>
                <a:spcPct val="90000"/>
              </a:lnSpc>
            </a:pPr>
            <a:endParaRPr lang="en-GB" altLang="en-US" sz="1100" dirty="0">
              <a:latin typeface="Calibri" panose="020F0502020204030204" pitchFamily="34" charset="0"/>
              <a:cs typeface="Calibri" panose="020F0502020204030204" pitchFamily="34" charset="0"/>
            </a:endParaRP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(Baker, Barrett and Roberts, 2002) </a:t>
            </a:r>
            <a:r>
              <a:rPr lang="en-GB" altLang="en-US" sz="2000" i="1" dirty="0">
                <a:solidFill>
                  <a:srgbClr val="FF0000"/>
                </a:solidFill>
                <a:latin typeface="Calibri" panose="020F0502020204030204" pitchFamily="34" charset="0"/>
                <a:cs typeface="Calibri" panose="020F0502020204030204" pitchFamily="34" charset="0"/>
              </a:rPr>
              <a:t>indirect </a:t>
            </a:r>
          </a:p>
          <a:p>
            <a:pPr eaLnBrk="1" hangingPunct="1"/>
            <a:r>
              <a:rPr lang="en-GB" altLang="en-US" sz="2800" dirty="0">
                <a:latin typeface="Calibri" panose="020F0502020204030204" pitchFamily="34" charset="0"/>
                <a:cs typeface="Calibri" panose="020F0502020204030204" pitchFamily="34" charset="0"/>
              </a:rPr>
              <a:t>Baker, Barrett and Roberts (2002) discuss…. </a:t>
            </a:r>
            <a:r>
              <a:rPr lang="en-GB" altLang="en-US" sz="2000" i="1" dirty="0">
                <a:solidFill>
                  <a:srgbClr val="FF0000"/>
                </a:solidFill>
                <a:latin typeface="Calibri" panose="020F0502020204030204" pitchFamily="34" charset="0"/>
                <a:cs typeface="Calibri" panose="020F0502020204030204" pitchFamily="34" charset="0"/>
              </a:rPr>
              <a:t>direct</a:t>
            </a:r>
          </a:p>
          <a:p>
            <a:pPr eaLnBrk="1" hangingPunct="1"/>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969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48C10DF-58F4-45A4-8759-2B24A5C0431E}"/>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19459" name="Rectangle 3">
            <a:extLst>
              <a:ext uri="{FF2B5EF4-FFF2-40B4-BE49-F238E27FC236}">
                <a16:creationId xmlns:a16="http://schemas.microsoft.com/office/drawing/2014/main" id="{27EFA0D2-430D-43AB-962D-DC79C94C48F0}"/>
              </a:ext>
            </a:extLst>
          </p:cNvPr>
          <p:cNvSpPr>
            <a:spLocks noGrp="1" noChangeArrowheads="1"/>
          </p:cNvSpPr>
          <p:nvPr>
            <p:ph type="body" idx="1"/>
          </p:nvPr>
        </p:nvSpPr>
        <p:spPr>
          <a:xfrm>
            <a:off x="457200" y="1340768"/>
            <a:ext cx="8435280" cy="3916363"/>
          </a:xfrm>
        </p:spPr>
        <p:txBody>
          <a:bodyPr/>
          <a:lstStyle/>
          <a:p>
            <a:pPr eaLnBrk="1" hangingPunct="1">
              <a:lnSpc>
                <a:spcPct val="90000"/>
              </a:lnSpc>
              <a:buFontTx/>
              <a:buNone/>
            </a:pPr>
            <a:r>
              <a:rPr lang="en-GB" altLang="en-US" sz="2400" b="1" dirty="0">
                <a:latin typeface="Calibri" panose="020F0502020204030204" pitchFamily="34" charset="0"/>
                <a:cs typeface="Calibri" panose="020F0502020204030204" pitchFamily="34" charset="0"/>
              </a:rPr>
              <a:t>Question:</a:t>
            </a:r>
          </a:p>
          <a:p>
            <a:pPr eaLnBrk="1" hangingPunct="1">
              <a:lnSpc>
                <a:spcPct val="90000"/>
              </a:lnSpc>
            </a:pPr>
            <a:r>
              <a:rPr lang="en-GB" altLang="en-US" sz="2400" dirty="0">
                <a:latin typeface="Calibri" panose="020F0502020204030204" pitchFamily="34" charset="0"/>
                <a:cs typeface="Calibri" panose="020F0502020204030204" pitchFamily="34" charset="0"/>
              </a:rPr>
              <a:t>Suppose you have written a paraphrase from the following journal article:</a:t>
            </a:r>
          </a:p>
          <a:p>
            <a:pPr eaLnBrk="1" hangingPunct="1">
              <a:lnSpc>
                <a:spcPct val="90000"/>
              </a:lnSpc>
              <a:buFontTx/>
              <a:buNone/>
            </a:pPr>
            <a:r>
              <a:rPr lang="en-GB" altLang="en-US" sz="2400" b="1" dirty="0">
                <a:solidFill>
                  <a:srgbClr val="00B0F0"/>
                </a:solidFill>
                <a:latin typeface="Calibri" panose="020F0502020204030204" pitchFamily="34" charset="0"/>
                <a:cs typeface="Calibri" panose="020F0502020204030204" pitchFamily="34" charset="0"/>
              </a:rPr>
              <a:t>Jones, M. (2006) ‘The Effects of Globalisation on the Chinese Economy’, </a:t>
            </a:r>
            <a:r>
              <a:rPr lang="en-GB" altLang="en-US" sz="2400" b="1" i="1" dirty="0">
                <a:solidFill>
                  <a:srgbClr val="00B0F0"/>
                </a:solidFill>
                <a:latin typeface="Calibri" panose="020F0502020204030204" pitchFamily="34" charset="0"/>
                <a:cs typeface="Calibri" panose="020F0502020204030204" pitchFamily="34" charset="0"/>
              </a:rPr>
              <a:t>The Economist</a:t>
            </a:r>
            <a:r>
              <a:rPr lang="en-GB" altLang="en-US" sz="2400" b="1" dirty="0">
                <a:solidFill>
                  <a:srgbClr val="00B0F0"/>
                </a:solidFill>
                <a:latin typeface="Calibri" panose="020F0502020204030204" pitchFamily="34" charset="0"/>
                <a:cs typeface="Calibri" panose="020F0502020204030204" pitchFamily="34" charset="0"/>
              </a:rPr>
              <a:t>, vol. 23, no.2, pp. 108-125.</a:t>
            </a:r>
          </a:p>
          <a:p>
            <a:pPr eaLnBrk="1" hangingPunct="1">
              <a:lnSpc>
                <a:spcPct val="90000"/>
              </a:lnSpc>
            </a:pPr>
            <a:r>
              <a:rPr lang="en-GB" altLang="en-US" sz="24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400" b="1" dirty="0">
                <a:latin typeface="Calibri" panose="020F0502020204030204" pitchFamily="34" charset="0"/>
                <a:cs typeface="Calibri" panose="020F0502020204030204" pitchFamily="34" charset="0"/>
              </a:rPr>
              <a:t>Answer:</a:t>
            </a:r>
          </a:p>
          <a:p>
            <a:pPr eaLnBrk="1" hangingPunct="1"/>
            <a:r>
              <a:rPr lang="en-GB" altLang="en-US" sz="2400" dirty="0">
                <a:latin typeface="Calibri" panose="020F0502020204030204" pitchFamily="34" charset="0"/>
                <a:cs typeface="Calibri" panose="020F0502020204030204" pitchFamily="34" charset="0"/>
              </a:rPr>
              <a:t>(Jones, 2006)</a:t>
            </a:r>
          </a:p>
          <a:p>
            <a:pPr eaLnBrk="1" hangingPunct="1">
              <a:lnSpc>
                <a:spcPct val="90000"/>
              </a:lnSpc>
            </a:pPr>
            <a:r>
              <a:rPr lang="en-GB" altLang="en-US" sz="2400" dirty="0">
                <a:latin typeface="Calibri" panose="020F0502020204030204" pitchFamily="34" charset="0"/>
                <a:cs typeface="Calibri" panose="020F0502020204030204" pitchFamily="34" charset="0"/>
              </a:rPr>
              <a:t>According to Jones (2006) …</a:t>
            </a:r>
          </a:p>
          <a:p>
            <a:pPr eaLnBrk="1" hangingPunct="1">
              <a:lnSpc>
                <a:spcPct val="90000"/>
              </a:lnSpc>
              <a:buFontTx/>
              <a:buNone/>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1945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CF71E21-8C75-44B0-A23C-751088DB342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5843" name="Rectangle 3">
            <a:extLst>
              <a:ext uri="{FF2B5EF4-FFF2-40B4-BE49-F238E27FC236}">
                <a16:creationId xmlns:a16="http://schemas.microsoft.com/office/drawing/2014/main" id="{F7BF67FB-5648-47DE-9C4E-30D5DC2BA0A7}"/>
              </a:ext>
            </a:extLst>
          </p:cNvPr>
          <p:cNvSpPr>
            <a:spLocks noGrp="1" noChangeArrowheads="1"/>
          </p:cNvSpPr>
          <p:nvPr>
            <p:ph type="body" idx="1"/>
          </p:nvPr>
        </p:nvSpPr>
        <p:spPr>
          <a:xfrm>
            <a:off x="457200" y="1196752"/>
            <a:ext cx="8229600" cy="4392488"/>
          </a:xfrm>
        </p:spPr>
        <p:txBody>
          <a:bodyPr/>
          <a:lstStyle/>
          <a:p>
            <a:pPr eaLnBrk="1" hangingPunct="1">
              <a:buFontTx/>
              <a:buNone/>
            </a:pPr>
            <a:r>
              <a:rPr lang="en-GB" altLang="en-US" sz="2800" b="1" dirty="0">
                <a:latin typeface="Calibri" panose="020F0502020204030204" pitchFamily="34" charset="0"/>
                <a:cs typeface="Calibri" panose="020F0502020204030204" pitchFamily="34" charset="0"/>
              </a:rPr>
              <a:t>Question:</a:t>
            </a:r>
          </a:p>
          <a:p>
            <a:pPr eaLnBrk="1" hangingPunct="1"/>
            <a:r>
              <a:rPr lang="en-GB" altLang="en-US" sz="2800" dirty="0">
                <a:latin typeface="Calibri" panose="020F0502020204030204" pitchFamily="34" charset="0"/>
                <a:cs typeface="Calibri" panose="020F0502020204030204" pitchFamily="34" charset="0"/>
              </a:rPr>
              <a:t>Suppose you have written a paraphrase from the following newspaper article:</a:t>
            </a:r>
          </a:p>
          <a:p>
            <a:pPr eaLnBrk="1" hangingPunct="1">
              <a:buFontTx/>
              <a:buNone/>
            </a:pPr>
            <a:r>
              <a:rPr lang="en-GB" altLang="en-US" sz="2800" dirty="0">
                <a:solidFill>
                  <a:srgbClr val="00B0F0"/>
                </a:solidFill>
                <a:latin typeface="Calibri" panose="020F0502020204030204" pitchFamily="34" charset="0"/>
                <a:cs typeface="Calibri" panose="020F0502020204030204" pitchFamily="34" charset="0"/>
              </a:rPr>
              <a:t>Simpson, C. (2009) ‘The Crunch’, </a:t>
            </a:r>
            <a:r>
              <a:rPr lang="en-GB" altLang="en-US" sz="2800" i="1" dirty="0">
                <a:solidFill>
                  <a:srgbClr val="00B0F0"/>
                </a:solidFill>
                <a:latin typeface="Calibri" panose="020F0502020204030204" pitchFamily="34" charset="0"/>
                <a:cs typeface="Calibri" panose="020F0502020204030204" pitchFamily="34" charset="0"/>
              </a:rPr>
              <a:t>The Financial Times</a:t>
            </a:r>
            <a:r>
              <a:rPr lang="en-GB" altLang="en-US" sz="2800" dirty="0">
                <a:solidFill>
                  <a:srgbClr val="00B0F0"/>
                </a:solidFill>
                <a:latin typeface="Calibri" panose="020F0502020204030204" pitchFamily="34" charset="0"/>
                <a:cs typeface="Calibri" panose="020F0502020204030204" pitchFamily="34" charset="0"/>
              </a:rPr>
              <a:t>, 18 February.</a:t>
            </a:r>
          </a:p>
          <a:p>
            <a:pPr eaLnBrk="1" hangingPunct="1">
              <a:buFontTx/>
              <a:buNone/>
            </a:pPr>
            <a:r>
              <a:rPr lang="en-GB" altLang="en-US" sz="28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(Simpson, 2009)</a:t>
            </a:r>
          </a:p>
          <a:p>
            <a:pPr eaLnBrk="1" hangingPunct="1"/>
            <a:r>
              <a:rPr lang="en-GB" altLang="en-US" sz="2800" dirty="0">
                <a:latin typeface="Calibri" panose="020F0502020204030204" pitchFamily="34" charset="0"/>
                <a:cs typeface="Calibri" panose="020F0502020204030204" pitchFamily="34" charset="0"/>
              </a:rPr>
              <a:t>In his recent article, Simpson (2009) says that</a:t>
            </a:r>
            <a:r>
              <a:rPr lang="en-GB" altLang="en-US" sz="2800" dirty="0"/>
              <a:t>….</a:t>
            </a:r>
          </a:p>
          <a:p>
            <a:pPr eaLnBrk="1" hangingPunct="1"/>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3584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07C757B-E1A3-4077-B01C-C919D570678C}"/>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7891" name="Rectangle 3">
            <a:extLst>
              <a:ext uri="{FF2B5EF4-FFF2-40B4-BE49-F238E27FC236}">
                <a16:creationId xmlns:a16="http://schemas.microsoft.com/office/drawing/2014/main" id="{45D3379D-1D1A-4EB9-9F5C-6F9A7810D91F}"/>
              </a:ext>
            </a:extLst>
          </p:cNvPr>
          <p:cNvSpPr>
            <a:spLocks noGrp="1" noChangeArrowheads="1"/>
          </p:cNvSpPr>
          <p:nvPr>
            <p:ph type="body" idx="1"/>
          </p:nvPr>
        </p:nvSpPr>
        <p:spPr>
          <a:xfrm>
            <a:off x="449296" y="1196752"/>
            <a:ext cx="8229600" cy="4464496"/>
          </a:xfrm>
        </p:spPr>
        <p:txBody>
          <a:bodyPr/>
          <a:lstStyle/>
          <a:p>
            <a:pPr eaLnBrk="1" hangingPunct="1">
              <a:lnSpc>
                <a:spcPct val="90000"/>
              </a:lnSpc>
              <a:buFontTx/>
              <a:buNone/>
              <a:defRPr/>
            </a:pPr>
            <a:r>
              <a:rPr lang="en-GB" altLang="en-US" sz="2800" b="1" dirty="0">
                <a:latin typeface="Calibri" panose="020F0502020204030204" pitchFamily="34" charset="0"/>
                <a:cs typeface="Calibri" panose="020F0502020204030204" pitchFamily="34" charset="0"/>
              </a:rPr>
              <a:t>Question:</a:t>
            </a:r>
          </a:p>
          <a:p>
            <a:pPr eaLnBrk="1" hangingPunct="1">
              <a:lnSpc>
                <a:spcPct val="90000"/>
              </a:lnSpc>
              <a:defRPr/>
            </a:pPr>
            <a:r>
              <a:rPr lang="en-GB" altLang="en-US" sz="2800" dirty="0">
                <a:latin typeface="Calibri" panose="020F0502020204030204" pitchFamily="34" charset="0"/>
                <a:cs typeface="Calibri" panose="020F0502020204030204" pitchFamily="34" charset="0"/>
              </a:rPr>
              <a:t>Suppose you have written a paraphrase from the following website:</a:t>
            </a:r>
          </a:p>
          <a:p>
            <a:pPr eaLnBrk="1" hangingPunct="1">
              <a:lnSpc>
                <a:spcPct val="90000"/>
              </a:lnSpc>
              <a:buFontTx/>
              <a:buNone/>
              <a:defRPr/>
            </a:pPr>
            <a:r>
              <a:rPr lang="en-GB" altLang="en-US" sz="2000" b="1" dirty="0">
                <a:solidFill>
                  <a:srgbClr val="00B0F0"/>
                </a:solidFill>
                <a:latin typeface="Calibri" panose="020F0502020204030204" pitchFamily="34" charset="0"/>
                <a:cs typeface="Calibri" panose="020F0502020204030204" pitchFamily="34" charset="0"/>
              </a:rPr>
              <a:t>Robins, J. (2008) </a:t>
            </a:r>
            <a:r>
              <a:rPr lang="en-GB" altLang="en-US" sz="2000" b="1" i="1" dirty="0">
                <a:solidFill>
                  <a:srgbClr val="00B0F0"/>
                </a:solidFill>
                <a:latin typeface="Calibri" panose="020F0502020204030204" pitchFamily="34" charset="0"/>
                <a:cs typeface="Calibri" panose="020F0502020204030204" pitchFamily="34" charset="0"/>
              </a:rPr>
              <a:t>Positive effects of globalisation</a:t>
            </a:r>
            <a:r>
              <a:rPr lang="en-GB" altLang="en-US" sz="2000" b="1" dirty="0">
                <a:solidFill>
                  <a:srgbClr val="00B0F0"/>
                </a:solidFill>
                <a:latin typeface="Calibri" panose="020F0502020204030204" pitchFamily="34" charset="0"/>
                <a:cs typeface="Calibri" panose="020F0502020204030204" pitchFamily="34" charset="0"/>
              </a:rPr>
              <a:t>,</a:t>
            </a:r>
            <a:r>
              <a:rPr lang="en-GB" altLang="en-US" sz="2000" b="1" dirty="0">
                <a:solidFill>
                  <a:schemeClr val="bg2">
                    <a:lumMod val="50000"/>
                  </a:schemeClr>
                </a:solidFill>
                <a:latin typeface="Calibri" panose="020F0502020204030204" pitchFamily="34" charset="0"/>
                <a:cs typeface="Calibri" panose="020F0502020204030204" pitchFamily="34" charset="0"/>
              </a:rPr>
              <a:t> </a:t>
            </a:r>
            <a:r>
              <a:rPr lang="en-GB" altLang="en-US" sz="2000" b="1" dirty="0">
                <a:latin typeface="Calibri" panose="020F0502020204030204" pitchFamily="34" charset="0"/>
                <a:cs typeface="Calibri" panose="020F0502020204030204" pitchFamily="34" charset="0"/>
                <a:hlinkClick r:id="rId3"/>
              </a:rPr>
              <a:t>http://www.port.ac.uk/eco/global</a:t>
            </a:r>
            <a:r>
              <a:rPr lang="en-GB" altLang="en-US" sz="2000" b="1" dirty="0">
                <a:latin typeface="Calibri" panose="020F0502020204030204" pitchFamily="34" charset="0"/>
                <a:cs typeface="Calibri" panose="020F0502020204030204" pitchFamily="34" charset="0"/>
              </a:rPr>
              <a:t> </a:t>
            </a:r>
            <a:r>
              <a:rPr lang="en-GB" altLang="en-US" sz="2000" b="1" dirty="0">
                <a:solidFill>
                  <a:srgbClr val="00B0F0"/>
                </a:solidFill>
                <a:latin typeface="Calibri" panose="020F0502020204030204" pitchFamily="34" charset="0"/>
                <a:cs typeface="Calibri" panose="020F0502020204030204" pitchFamily="34" charset="0"/>
              </a:rPr>
              <a:t>[accessed January 12, 2009]</a:t>
            </a:r>
          </a:p>
          <a:p>
            <a:pPr eaLnBrk="1" hangingPunct="1">
              <a:lnSpc>
                <a:spcPct val="90000"/>
              </a:lnSpc>
              <a:defRPr/>
            </a:pPr>
            <a:r>
              <a:rPr lang="en-GB" altLang="en-US" sz="2800" dirty="0">
                <a:latin typeface="Calibri" panose="020F0502020204030204" pitchFamily="34" charset="0"/>
                <a:cs typeface="Calibri" panose="020F0502020204030204" pitchFamily="34" charset="0"/>
              </a:rPr>
              <a:t>How do you provide the in-text reference?</a:t>
            </a:r>
          </a:p>
          <a:p>
            <a:pPr marL="0" indent="0" eaLnBrk="1" hangingPunct="1">
              <a:lnSpc>
                <a:spcPct val="90000"/>
              </a:lnSpc>
              <a:buFont typeface="Wingdings" panose="05000000000000000000" pitchFamily="2" charset="2"/>
              <a:buNone/>
              <a:defRPr/>
            </a:pPr>
            <a:endParaRPr lang="en-GB" altLang="en-US" sz="2800" dirty="0">
              <a:latin typeface="Calibri" panose="020F0502020204030204" pitchFamily="34" charset="0"/>
              <a:cs typeface="Calibri" panose="020F0502020204030204" pitchFamily="34" charset="0"/>
            </a:endParaRPr>
          </a:p>
          <a:p>
            <a:pPr marL="0" indent="0" eaLnBrk="1" hangingPunct="1">
              <a:lnSpc>
                <a:spcPct val="90000"/>
              </a:lnSpc>
              <a:buFont typeface="Wingdings" panose="05000000000000000000" pitchFamily="2" charset="2"/>
              <a:buNone/>
              <a:defRPr/>
            </a:pPr>
            <a:r>
              <a:rPr lang="en-GB" altLang="en-US" sz="2800" b="1" dirty="0">
                <a:latin typeface="Calibri" panose="020F0502020204030204" pitchFamily="34" charset="0"/>
                <a:cs typeface="Calibri" panose="020F0502020204030204" pitchFamily="34" charset="0"/>
              </a:rPr>
              <a:t>Answer:</a:t>
            </a:r>
          </a:p>
          <a:p>
            <a:pPr eaLnBrk="1" hangingPunct="1">
              <a:lnSpc>
                <a:spcPct val="90000"/>
              </a:lnSpc>
              <a:defRPr/>
            </a:pPr>
            <a:r>
              <a:rPr lang="en-GB" altLang="en-US" sz="2800" dirty="0">
                <a:latin typeface="Calibri" panose="020F0502020204030204" pitchFamily="34" charset="0"/>
                <a:cs typeface="Calibri" panose="020F0502020204030204" pitchFamily="34" charset="0"/>
              </a:rPr>
              <a:t>(Robins, 2008)</a:t>
            </a:r>
          </a:p>
          <a:p>
            <a:pPr eaLnBrk="1" hangingPunct="1">
              <a:lnSpc>
                <a:spcPct val="90000"/>
              </a:lnSpc>
              <a:defRPr/>
            </a:pPr>
            <a:r>
              <a:rPr lang="en-GB" altLang="en-US" sz="2800" dirty="0">
                <a:latin typeface="Calibri" panose="020F0502020204030204" pitchFamily="34" charset="0"/>
                <a:cs typeface="Calibri" panose="020F0502020204030204" pitchFamily="34" charset="0"/>
              </a:rPr>
              <a:t>According to Robins (2008)….</a:t>
            </a:r>
          </a:p>
          <a:p>
            <a:pPr eaLnBrk="1" hangingPunct="1">
              <a:lnSpc>
                <a:spcPct val="90000"/>
              </a:lnSpc>
              <a:defRPr/>
            </a:pPr>
            <a:endParaRPr lang="en-GB" altLang="en-US" sz="2800" dirty="0"/>
          </a:p>
          <a:p>
            <a:pPr eaLnBrk="1" hangingPunct="1">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3789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5F74CF4-83D6-4A9F-8EEF-F9C1CC0E0AF7}"/>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9939" name="Rectangle 3">
            <a:extLst>
              <a:ext uri="{FF2B5EF4-FFF2-40B4-BE49-F238E27FC236}">
                <a16:creationId xmlns:a16="http://schemas.microsoft.com/office/drawing/2014/main" id="{B41F41D1-92AB-4A64-93EB-218A183B3775}"/>
              </a:ext>
            </a:extLst>
          </p:cNvPr>
          <p:cNvSpPr>
            <a:spLocks noGrp="1" noChangeArrowheads="1"/>
          </p:cNvSpPr>
          <p:nvPr>
            <p:ph type="body" idx="1"/>
          </p:nvPr>
        </p:nvSpPr>
        <p:spPr>
          <a:xfrm>
            <a:off x="431543" y="1417638"/>
            <a:ext cx="8229600" cy="4315618"/>
          </a:xfrm>
        </p:spPr>
        <p:txBody>
          <a:bodyPr/>
          <a:lstStyle/>
          <a:p>
            <a:pPr eaLnBrk="1" hangingPunct="1">
              <a:buFontTx/>
              <a:buNone/>
            </a:pPr>
            <a:r>
              <a:rPr lang="en-GB" altLang="en-US" sz="2400" b="1" dirty="0">
                <a:latin typeface="Calibri" panose="020F0502020204030204" pitchFamily="34" charset="0"/>
                <a:cs typeface="Calibri" panose="020F0502020204030204" pitchFamily="34" charset="0"/>
              </a:rPr>
              <a:t>Question:</a:t>
            </a:r>
          </a:p>
          <a:p>
            <a:pPr eaLnBrk="1" hangingPunct="1"/>
            <a:r>
              <a:rPr lang="en-GB" altLang="en-US" sz="2400" dirty="0">
                <a:latin typeface="Calibri" panose="020F0502020204030204" pitchFamily="34" charset="0"/>
                <a:cs typeface="Calibri" panose="020F0502020204030204" pitchFamily="34" charset="0"/>
              </a:rPr>
              <a:t>What do you do if the website has no date on it?</a:t>
            </a: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r>
              <a:rPr lang="en-GB" altLang="en-US" sz="2400" b="1" dirty="0">
                <a:latin typeface="Calibri" panose="020F0502020204030204" pitchFamily="34" charset="0"/>
                <a:cs typeface="Calibri" panose="020F0502020204030204" pitchFamily="34" charset="0"/>
              </a:rPr>
              <a:t>Answer:</a:t>
            </a:r>
          </a:p>
          <a:p>
            <a:pPr eaLnBrk="1" hangingPunct="1"/>
            <a:r>
              <a:rPr lang="en-GB" altLang="en-US" sz="2400" dirty="0">
                <a:latin typeface="Calibri" panose="020F0502020204030204" pitchFamily="34" charset="0"/>
                <a:cs typeface="Calibri" panose="020F0502020204030204" pitchFamily="34" charset="0"/>
              </a:rPr>
              <a:t>Consider if you still want to use it </a:t>
            </a:r>
          </a:p>
          <a:p>
            <a:pPr eaLnBrk="1" hangingPunct="1"/>
            <a:r>
              <a:rPr lang="en-GB" altLang="en-US" sz="2400" dirty="0">
                <a:latin typeface="Calibri" panose="020F0502020204030204" pitchFamily="34" charset="0"/>
                <a:cs typeface="Calibri" panose="020F0502020204030204" pitchFamily="34" charset="0"/>
              </a:rPr>
              <a:t>Use ‘no date’ or ‘date unknown’</a:t>
            </a:r>
          </a:p>
          <a:p>
            <a:pPr eaLnBrk="1" hangingPunct="1"/>
            <a:r>
              <a:rPr lang="en-GB" altLang="en-US" sz="2400" dirty="0">
                <a:latin typeface="Calibri" panose="020F0502020204030204" pitchFamily="34" charset="0"/>
                <a:cs typeface="Calibri" panose="020F0502020204030204" pitchFamily="34" charset="0"/>
              </a:rPr>
              <a:t>Use n.d. (to stand for ‘no date’)</a:t>
            </a:r>
          </a:p>
          <a:p>
            <a:pPr lvl="2" eaLnBrk="1" hangingPunct="1"/>
            <a:r>
              <a:rPr lang="en-GB" altLang="en-US" dirty="0">
                <a:latin typeface="Calibri" panose="020F0502020204030204" pitchFamily="34" charset="0"/>
                <a:cs typeface="Calibri" panose="020F0502020204030204" pitchFamily="34" charset="0"/>
              </a:rPr>
              <a:t>E.g. (Smith, n.d.)</a:t>
            </a:r>
          </a:p>
          <a:p>
            <a:pPr lvl="2" eaLnBrk="1" hangingPunct="1"/>
            <a:endParaRPr lang="en-GB" altLang="en-US"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939">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9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3993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0361EB4-AF91-4DCB-96A4-CBA3854AD3AC}"/>
              </a:ext>
            </a:extLst>
          </p:cNvPr>
          <p:cNvSpPr>
            <a:spLocks noGrp="1" noChangeArrowheads="1"/>
          </p:cNvSpPr>
          <p:nvPr>
            <p:ph type="title"/>
          </p:nvPr>
        </p:nvSpPr>
        <p:spPr/>
        <p:txBody>
          <a:bodyPr/>
          <a:lstStyle/>
          <a:p>
            <a:pPr eaLnBrk="1" hangingPunct="1"/>
            <a:r>
              <a:rPr lang="en-GB" altLang="en-US" b="1" dirty="0"/>
              <a:t>Referencing</a:t>
            </a:r>
          </a:p>
        </p:txBody>
      </p:sp>
      <p:sp>
        <p:nvSpPr>
          <p:cNvPr id="23555" name="Rectangle 3">
            <a:extLst>
              <a:ext uri="{FF2B5EF4-FFF2-40B4-BE49-F238E27FC236}">
                <a16:creationId xmlns:a16="http://schemas.microsoft.com/office/drawing/2014/main" id="{F614D5EC-1F75-4DBE-B711-49A2BB9446D7}"/>
              </a:ext>
            </a:extLst>
          </p:cNvPr>
          <p:cNvSpPr>
            <a:spLocks noGrp="1" noChangeArrowheads="1"/>
          </p:cNvSpPr>
          <p:nvPr>
            <p:ph type="body" idx="1"/>
          </p:nvPr>
        </p:nvSpPr>
        <p:spPr>
          <a:xfrm>
            <a:off x="457200" y="1268760"/>
            <a:ext cx="8229600" cy="3916363"/>
          </a:xfrm>
        </p:spPr>
        <p:txBody>
          <a:bodyPr/>
          <a:lstStyle/>
          <a:p>
            <a:pPr eaLnBrk="1" hangingPunct="1">
              <a:buFontTx/>
              <a:buNone/>
              <a:defRPr/>
            </a:pPr>
            <a:r>
              <a:rPr lang="en-GB" sz="2800" b="1" dirty="0"/>
              <a:t>Question:</a:t>
            </a:r>
          </a:p>
          <a:p>
            <a:pPr eaLnBrk="1" hangingPunct="1">
              <a:defRPr/>
            </a:pPr>
            <a:r>
              <a:rPr lang="en-GB" sz="2800" dirty="0"/>
              <a:t>What is the difference between a list of references and a bibliography?</a:t>
            </a:r>
          </a:p>
          <a:p>
            <a:pPr marL="0" indent="0" eaLnBrk="1" hangingPunct="1">
              <a:buFont typeface="Wingdings" panose="05000000000000000000" pitchFamily="2" charset="2"/>
              <a:buNone/>
              <a:defRPr/>
            </a:pPr>
            <a:endParaRPr lang="en-GB" sz="2800" dirty="0"/>
          </a:p>
          <a:p>
            <a:pPr eaLnBrk="1" hangingPunct="1">
              <a:lnSpc>
                <a:spcPct val="90000"/>
              </a:lnSpc>
              <a:buFontTx/>
              <a:buNone/>
              <a:defRPr/>
            </a:pPr>
            <a:r>
              <a:rPr lang="en-GB" altLang="en-US" sz="2800" b="1" dirty="0"/>
              <a:t>Answer:</a:t>
            </a:r>
          </a:p>
          <a:p>
            <a:pPr eaLnBrk="1" hangingPunct="1">
              <a:lnSpc>
                <a:spcPct val="90000"/>
              </a:lnSpc>
              <a:defRPr/>
            </a:pPr>
            <a:r>
              <a:rPr lang="en-GB" altLang="en-US" sz="2800" dirty="0"/>
              <a:t>A list of references covers all and </a:t>
            </a:r>
            <a:r>
              <a:rPr lang="en-GB" altLang="en-US" sz="2800" u="sng" dirty="0"/>
              <a:t>only</a:t>
            </a:r>
            <a:r>
              <a:rPr lang="en-GB" altLang="en-US" sz="2800" dirty="0"/>
              <a:t> the sources you have cited in your essay.</a:t>
            </a:r>
          </a:p>
          <a:p>
            <a:pPr eaLnBrk="1" hangingPunct="1">
              <a:lnSpc>
                <a:spcPct val="90000"/>
              </a:lnSpc>
              <a:defRPr/>
            </a:pPr>
            <a:r>
              <a:rPr lang="en-GB" altLang="en-US" sz="2800" dirty="0"/>
              <a:t>A bibliography covers all of the sources you have consulted in the writing of your essay.</a:t>
            </a:r>
          </a:p>
          <a:p>
            <a:pPr marL="0" indent="0" eaLnBrk="1" hangingPunct="1">
              <a:buFont typeface="Wingdings" panose="05000000000000000000" pitchFamily="2" charset="2"/>
              <a:buNone/>
              <a:defRPr/>
            </a:pPr>
            <a:endParaRPr lang="en-GB" dirty="0"/>
          </a:p>
          <a:p>
            <a:pPr eaLnBrk="1" hangingPunct="1">
              <a:buFontTx/>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2355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Referencing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34044" y="1470818"/>
            <a:ext cx="8229600" cy="3916363"/>
          </a:xfrm>
        </p:spPr>
        <p:txBody>
          <a:bodyPr/>
          <a:lstStyle/>
          <a:p>
            <a:r>
              <a:rPr lang="en-GB" sz="2200" dirty="0">
                <a:latin typeface="Calibri" panose="020F0502020204030204" pitchFamily="34" charset="0"/>
                <a:cs typeface="Calibri" panose="020F0502020204030204" pitchFamily="34" charset="0"/>
              </a:rPr>
              <a:t>The list of references at the end of the report for this module should show </a:t>
            </a:r>
            <a:r>
              <a:rPr lang="en-GB" sz="2200" b="1" u="sng" dirty="0">
                <a:latin typeface="Calibri" panose="020F0502020204030204" pitchFamily="34" charset="0"/>
                <a:cs typeface="Calibri" panose="020F0502020204030204" pitchFamily="34" charset="0"/>
              </a:rPr>
              <a:t>at least 8 sources </a:t>
            </a:r>
            <a:r>
              <a:rPr lang="en-GB" sz="2200" dirty="0">
                <a:latin typeface="Calibri" panose="020F0502020204030204" pitchFamily="34" charset="0"/>
                <a:cs typeface="Calibri" panose="020F0502020204030204" pitchFamily="34" charset="0"/>
              </a:rPr>
              <a:t>which have been cited in-text.</a:t>
            </a:r>
          </a:p>
          <a:p>
            <a:endParaRPr lang="en-GB" sz="2200" dirty="0">
              <a:latin typeface="Calibri" panose="020F0502020204030204" pitchFamily="34" charset="0"/>
              <a:cs typeface="Calibri" panose="020F0502020204030204" pitchFamily="34" charset="0"/>
            </a:endParaRPr>
          </a:p>
          <a:p>
            <a:pPr marL="0" indent="0">
              <a:buNone/>
            </a:pPr>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These should be a variety of books and articles from your essential reading list or a few websites. A list of only websites or sources you have not read is </a:t>
            </a:r>
            <a:r>
              <a:rPr lang="en-GB" sz="2200" u="sng" dirty="0">
                <a:latin typeface="Calibri" panose="020F0502020204030204" pitchFamily="34" charset="0"/>
                <a:cs typeface="Calibri" panose="020F0502020204030204" pitchFamily="34" charset="0"/>
              </a:rPr>
              <a:t>not</a:t>
            </a:r>
            <a:r>
              <a:rPr lang="en-GB" sz="2200" dirty="0">
                <a:latin typeface="Calibri" panose="020F0502020204030204" pitchFamily="34" charset="0"/>
                <a:cs typeface="Calibri" panose="020F0502020204030204" pitchFamily="34" charset="0"/>
              </a:rPr>
              <a:t> acceptable.</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Activity 1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r>
              <a:rPr lang="en-GB" sz="2400" dirty="0">
                <a:latin typeface="Calibri" panose="020F0502020204030204" pitchFamily="34" charset="0"/>
                <a:cs typeface="Calibri" panose="020F0502020204030204" pitchFamily="34" charset="0"/>
              </a:rPr>
              <a:t>Find the Academic and Employability skills module on Moodle and scroll down to week 4a Referencing. </a:t>
            </a:r>
          </a:p>
          <a:p>
            <a:r>
              <a:rPr lang="en-GB" sz="2400" dirty="0">
                <a:latin typeface="Calibri" panose="020F0502020204030204" pitchFamily="34" charset="0"/>
                <a:cs typeface="Calibri" panose="020F0502020204030204" pitchFamily="34" charset="0"/>
              </a:rPr>
              <a:t>Download both word documents. </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pic>
        <p:nvPicPr>
          <p:cNvPr id="6" name="Picture 5">
            <a:extLst>
              <a:ext uri="{FF2B5EF4-FFF2-40B4-BE49-F238E27FC236}">
                <a16:creationId xmlns:a16="http://schemas.microsoft.com/office/drawing/2014/main" id="{12F301B0-7F69-5DC7-EA95-574B1170D922}"/>
              </a:ext>
            </a:extLst>
          </p:cNvPr>
          <p:cNvPicPr>
            <a:picLocks noChangeAspect="1"/>
          </p:cNvPicPr>
          <p:nvPr/>
        </p:nvPicPr>
        <p:blipFill>
          <a:blip r:embed="rId2"/>
          <a:stretch>
            <a:fillRect/>
          </a:stretch>
        </p:blipFill>
        <p:spPr>
          <a:xfrm>
            <a:off x="611560" y="2367460"/>
            <a:ext cx="7728347" cy="3238666"/>
          </a:xfrm>
          <a:prstGeom prst="rect">
            <a:avLst/>
          </a:prstGeom>
        </p:spPr>
      </p:pic>
    </p:spTree>
    <p:extLst>
      <p:ext uri="{BB962C8B-B14F-4D97-AF65-F5344CB8AC3E}">
        <p14:creationId xmlns:p14="http://schemas.microsoft.com/office/powerpoint/2010/main" val="8311821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F61B-514B-182C-52C4-2ABC9C469D1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is plagiarism?</a:t>
            </a:r>
          </a:p>
        </p:txBody>
      </p:sp>
      <p:sp>
        <p:nvSpPr>
          <p:cNvPr id="3" name="Content Placeholder 2">
            <a:extLst>
              <a:ext uri="{FF2B5EF4-FFF2-40B4-BE49-F238E27FC236}">
                <a16:creationId xmlns:a16="http://schemas.microsoft.com/office/drawing/2014/main" id="{A2B7EFAC-4595-256C-5C21-6B7F178D5F0C}"/>
              </a:ext>
            </a:extLst>
          </p:cNvPr>
          <p:cNvSpPr>
            <a:spLocks noGrp="1"/>
          </p:cNvSpPr>
          <p:nvPr>
            <p:ph idx="1"/>
          </p:nvPr>
        </p:nvSpPr>
        <p:spPr>
          <a:xfrm>
            <a:off x="395536" y="1340769"/>
            <a:ext cx="8291264" cy="2232248"/>
          </a:xfrm>
        </p:spPr>
        <p:txBody>
          <a:bodyPr/>
          <a:lstStyle/>
          <a:p>
            <a:pPr marL="0" indent="0">
              <a:buNone/>
            </a:pPr>
            <a:endParaRPr lang="en-GB" sz="2600" dirty="0">
              <a:latin typeface="Calibri" panose="020F0502020204030204" pitchFamily="34" charset="0"/>
              <a:cs typeface="Calibri" panose="020F0502020204030204" pitchFamily="34" charset="0"/>
              <a:hlinkClick r:id="rId2"/>
            </a:endParaRPr>
          </a:p>
          <a:p>
            <a:pPr marL="0" indent="0">
              <a:buNone/>
            </a:pPr>
            <a:endParaRPr lang="en-GB" sz="2600" dirty="0">
              <a:latin typeface="Calibri" panose="020F0502020204030204" pitchFamily="34" charset="0"/>
              <a:cs typeface="Calibri" panose="020F0502020204030204" pitchFamily="34" charset="0"/>
              <a:hlinkClick r:id="rId2"/>
            </a:endParaRPr>
          </a:p>
          <a:p>
            <a:pPr marL="0" indent="0">
              <a:buNone/>
            </a:pPr>
            <a:r>
              <a:rPr lang="en-GB" dirty="0">
                <a:hlinkClick r:id="rId2"/>
              </a:rPr>
              <a:t>Understanding Plagiarism – YouTube</a:t>
            </a: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29959004-D3A3-6FA9-F199-BFCE1CC1FD6C}"/>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
        <p:nvSpPr>
          <p:cNvPr id="5" name="TextBox 4">
            <a:extLst>
              <a:ext uri="{FF2B5EF4-FFF2-40B4-BE49-F238E27FC236}">
                <a16:creationId xmlns:a16="http://schemas.microsoft.com/office/drawing/2014/main" id="{625DBEFB-8335-10AB-BF82-6719381FF164}"/>
              </a:ext>
            </a:extLst>
          </p:cNvPr>
          <p:cNvSpPr txBox="1"/>
          <p:nvPr/>
        </p:nvSpPr>
        <p:spPr>
          <a:xfrm>
            <a:off x="457200" y="1460003"/>
            <a:ext cx="6696744"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Watch the video below to learn what plagiarism is.</a:t>
            </a:r>
          </a:p>
        </p:txBody>
      </p:sp>
      <p:pic>
        <p:nvPicPr>
          <p:cNvPr id="7" name="Picture 6">
            <a:extLst>
              <a:ext uri="{FF2B5EF4-FFF2-40B4-BE49-F238E27FC236}">
                <a16:creationId xmlns:a16="http://schemas.microsoft.com/office/drawing/2014/main" id="{BA8DA526-0A46-B60A-4DDB-42EA849D77C8}"/>
              </a:ext>
            </a:extLst>
          </p:cNvPr>
          <p:cNvPicPr>
            <a:picLocks noChangeAspect="1"/>
          </p:cNvPicPr>
          <p:nvPr/>
        </p:nvPicPr>
        <p:blipFill>
          <a:blip r:embed="rId3"/>
          <a:stretch>
            <a:fillRect/>
          </a:stretch>
        </p:blipFill>
        <p:spPr>
          <a:xfrm>
            <a:off x="4507937" y="3072009"/>
            <a:ext cx="4352925" cy="2571750"/>
          </a:xfrm>
          <a:prstGeom prst="rect">
            <a:avLst/>
          </a:prstGeom>
        </p:spPr>
      </p:pic>
    </p:spTree>
    <p:extLst>
      <p:ext uri="{BB962C8B-B14F-4D97-AF65-F5344CB8AC3E}">
        <p14:creationId xmlns:p14="http://schemas.microsoft.com/office/powerpoint/2010/main" val="2700993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656E-698D-4EDE-B8B7-FF46600FADE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is plagiarism?</a:t>
            </a:r>
          </a:p>
        </p:txBody>
      </p:sp>
      <p:sp>
        <p:nvSpPr>
          <p:cNvPr id="3" name="Content Placeholder 2">
            <a:extLst>
              <a:ext uri="{FF2B5EF4-FFF2-40B4-BE49-F238E27FC236}">
                <a16:creationId xmlns:a16="http://schemas.microsoft.com/office/drawing/2014/main" id="{6DA5D2BD-0365-B6CE-BBC8-84BDFF6356FF}"/>
              </a:ext>
            </a:extLst>
          </p:cNvPr>
          <p:cNvSpPr>
            <a:spLocks noGrp="1"/>
          </p:cNvSpPr>
          <p:nvPr>
            <p:ph idx="1"/>
          </p:nvPr>
        </p:nvSpPr>
        <p:spPr>
          <a:xfrm>
            <a:off x="480893" y="1556792"/>
            <a:ext cx="8229600" cy="3916363"/>
          </a:xfrm>
        </p:spPr>
        <p:txBody>
          <a:bodyPr/>
          <a:lstStyle/>
          <a:p>
            <a:r>
              <a:rPr lang="en-GB" sz="2400" dirty="0">
                <a:latin typeface="Calibri" panose="020F0502020204030204" pitchFamily="34" charset="0"/>
                <a:cs typeface="Calibri" panose="020F0502020204030204" pitchFamily="34" charset="0"/>
              </a:rPr>
              <a:t>Plagiarism is presenting someone else’s work as your own. </a:t>
            </a:r>
          </a:p>
          <a:p>
            <a:r>
              <a:rPr lang="en-GB" sz="2400" dirty="0">
                <a:latin typeface="Calibri" panose="020F0502020204030204" pitchFamily="34" charset="0"/>
                <a:cs typeface="Calibri" panose="020F0502020204030204" pitchFamily="34" charset="0"/>
              </a:rPr>
              <a:t>Students often use incorporate into their work someone else’s ideas without acknowledging the source. This is an academic offence and students can fail. </a:t>
            </a:r>
          </a:p>
          <a:p>
            <a:r>
              <a:rPr lang="en-GB" sz="2400" dirty="0">
                <a:latin typeface="Calibri" panose="020F0502020204030204" pitchFamily="34" charset="0"/>
                <a:cs typeface="Calibri" panose="020F0502020204030204" pitchFamily="34" charset="0"/>
              </a:rPr>
              <a:t>To avoid being accused of plagiarism you need to </a:t>
            </a:r>
          </a:p>
          <a:p>
            <a:pPr lvl="2"/>
            <a:r>
              <a:rPr lang="en-GB" altLang="en-US" sz="2400" b="1" dirty="0"/>
              <a:t>Summarize </a:t>
            </a:r>
          </a:p>
          <a:p>
            <a:pPr lvl="2"/>
            <a:r>
              <a:rPr lang="en-GB" altLang="en-US" sz="2400" b="1" dirty="0"/>
              <a:t>Paraphrase</a:t>
            </a:r>
          </a:p>
          <a:p>
            <a:pPr lvl="2"/>
            <a:r>
              <a:rPr lang="en-GB" altLang="en-US" b="1" dirty="0"/>
              <a:t>A</a:t>
            </a:r>
            <a:r>
              <a:rPr lang="en-GB" altLang="en-US" sz="2400" b="1" dirty="0"/>
              <a:t>lways reference your sources</a:t>
            </a:r>
          </a:p>
          <a:p>
            <a:endParaRPr lang="en-GB" sz="2400" b="1"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29FE956-1B5D-1C91-08E9-C46D44B33EAD}"/>
              </a:ext>
            </a:extLst>
          </p:cNvPr>
          <p:cNvSpPr>
            <a:spLocks noGrp="1"/>
          </p:cNvSpPr>
          <p:nvPr>
            <p:ph type="dt" sz="half" idx="10"/>
          </p:nvPr>
        </p:nvSpPr>
        <p:spPr/>
        <p:txBody>
          <a:bodyPr/>
          <a:lstStyle/>
          <a:p>
            <a:pPr>
              <a:defRPr/>
            </a:pPr>
            <a:fld id="{7734DD8D-AE26-4A6C-B780-968F72A0D9BC}" type="datetime1">
              <a:rPr lang="en-GB" smtClean="0"/>
              <a:pPr>
                <a:defRPr/>
              </a:pPr>
              <a:t>07/11/2023</a:t>
            </a:fld>
            <a:endParaRPr lang="en-GB"/>
          </a:p>
        </p:txBody>
      </p:sp>
    </p:spTree>
    <p:extLst>
      <p:ext uri="{BB962C8B-B14F-4D97-AF65-F5344CB8AC3E}">
        <p14:creationId xmlns:p14="http://schemas.microsoft.com/office/powerpoint/2010/main" val="2703092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7E66B8D-1547-4391-A76D-1B7964A7BD12}"/>
              </a:ext>
            </a:extLst>
          </p:cNvPr>
          <p:cNvSpPr>
            <a:spLocks noGrp="1" noChangeArrowheads="1"/>
          </p:cNvSpPr>
          <p:nvPr>
            <p:ph type="title"/>
          </p:nvPr>
        </p:nvSpPr>
        <p:spPr/>
        <p:txBody>
          <a:bodyPr/>
          <a:lstStyle/>
          <a:p>
            <a:r>
              <a:rPr lang="en-GB" altLang="en-US" b="1" dirty="0">
                <a:latin typeface="Calibri" panose="020F0502020204030204" pitchFamily="34" charset="0"/>
                <a:cs typeface="Calibri" panose="020F0502020204030204" pitchFamily="34" charset="0"/>
              </a:rPr>
              <a:t>What is plagiarism? </a:t>
            </a:r>
          </a:p>
        </p:txBody>
      </p:sp>
      <p:sp>
        <p:nvSpPr>
          <p:cNvPr id="3" name="Content Placeholder 2">
            <a:extLst>
              <a:ext uri="{FF2B5EF4-FFF2-40B4-BE49-F238E27FC236}">
                <a16:creationId xmlns:a16="http://schemas.microsoft.com/office/drawing/2014/main" id="{A6B85028-E47F-4410-8A0A-7F358CD9FFF6}"/>
              </a:ext>
            </a:extLst>
          </p:cNvPr>
          <p:cNvSpPr>
            <a:spLocks noGrp="1" noChangeArrowheads="1"/>
          </p:cNvSpPr>
          <p:nvPr>
            <p:ph idx="1"/>
          </p:nvPr>
        </p:nvSpPr>
        <p:spPr>
          <a:xfrm>
            <a:off x="491718" y="1340768"/>
            <a:ext cx="8229600" cy="3916363"/>
          </a:xfrm>
        </p:spPr>
        <p:txBody>
          <a:bodyPr/>
          <a:lstStyle/>
          <a:p>
            <a:r>
              <a:rPr lang="en-GB" altLang="en-US" sz="2800" dirty="0"/>
              <a:t>You must be able to show which ideas come from you and which belong to other authors. </a:t>
            </a:r>
          </a:p>
          <a:p>
            <a:endParaRPr lang="en-GB" altLang="en-US" sz="2800" dirty="0"/>
          </a:p>
          <a:p>
            <a:r>
              <a:rPr lang="en-GB" altLang="en-US" sz="2800" dirty="0"/>
              <a:t>How can you do that? </a:t>
            </a:r>
          </a:p>
          <a:p>
            <a:pPr lvl="2"/>
            <a:r>
              <a:rPr lang="en-GB" altLang="en-US" dirty="0"/>
              <a:t>reference everything that does not come from you</a:t>
            </a:r>
          </a:p>
          <a:p>
            <a:pPr lvl="2"/>
            <a:r>
              <a:rPr lang="en-GB" altLang="en-US" dirty="0"/>
              <a:t>everything that you write without a reference is considered to be your own</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310C0BD-2621-465F-BD86-3127A32CF6BB}"/>
              </a:ext>
            </a:extLst>
          </p:cNvPr>
          <p:cNvSpPr>
            <a:spLocks noGrp="1" noChangeArrowheads="1"/>
          </p:cNvSpPr>
          <p:nvPr>
            <p:ph type="title"/>
          </p:nvPr>
        </p:nvSpPr>
        <p:spPr>
          <a:xfrm>
            <a:off x="390364" y="260648"/>
            <a:ext cx="8629972" cy="1143000"/>
          </a:xfrm>
        </p:spPr>
        <p:txBody>
          <a:bodyPr/>
          <a:lstStyle/>
          <a:p>
            <a:r>
              <a:rPr lang="en-GB" altLang="en-US" sz="2000" b="1" dirty="0"/>
              <a:t>Match the different kinds of academic misconduct to their definitions:</a:t>
            </a:r>
            <a:br>
              <a:rPr lang="en-GB" altLang="en-US" b="1" dirty="0"/>
            </a:br>
            <a:endParaRPr lang="en-GB" altLang="en-US" b="1" dirty="0"/>
          </a:p>
        </p:txBody>
      </p:sp>
      <p:sp>
        <p:nvSpPr>
          <p:cNvPr id="7171" name="Content Placeholder 2">
            <a:extLst>
              <a:ext uri="{FF2B5EF4-FFF2-40B4-BE49-F238E27FC236}">
                <a16:creationId xmlns:a16="http://schemas.microsoft.com/office/drawing/2014/main" id="{D9ADD035-D7A7-48A4-B2B1-05C8CBBFCC4F}"/>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9D44A9B0-3696-41AF-B329-20BB5C4457DB}"/>
              </a:ext>
            </a:extLst>
          </p:cNvPr>
          <p:cNvGraphicFramePr>
            <a:graphicFrameLocks noGrp="1"/>
          </p:cNvGraphicFramePr>
          <p:nvPr>
            <p:extLst>
              <p:ext uri="{D42A27DB-BD31-4B8C-83A1-F6EECF244321}">
                <p14:modId xmlns:p14="http://schemas.microsoft.com/office/powerpoint/2010/main" val="4229398475"/>
              </p:ext>
            </p:extLst>
          </p:nvPr>
        </p:nvGraphicFramePr>
        <p:xfrm>
          <a:off x="457200" y="742950"/>
          <a:ext cx="8496300" cy="4773613"/>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370593">
                <a:tc>
                  <a:txBody>
                    <a:bodyPr/>
                    <a:lstStyle/>
                    <a:p>
                      <a:pPr>
                        <a:lnSpc>
                          <a:spcPct val="115000"/>
                        </a:lnSpc>
                        <a:spcAft>
                          <a:spcPts val="0"/>
                        </a:spcAft>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0988">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13">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05">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C.</a:t>
                      </a:r>
                      <a:r>
                        <a:rPr lang="en-GB" sz="1600" dirty="0">
                          <a:effectLst/>
                          <a:latin typeface="+mn-lt"/>
                          <a:ea typeface="Times New Roman"/>
                          <a:cs typeface="Times New Roman"/>
                        </a:rPr>
                        <a:t> the partial rewording or reordering of words of another person’s work</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186">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37">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791">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a:t>
                      </a:r>
                      <a:r>
                        <a:rPr lang="en-GB" sz="1600" dirty="0">
                          <a:effectLst/>
                          <a:latin typeface="+mn-lt"/>
                          <a:ea typeface="Times New Roman"/>
                          <a:cs typeface="Times New Roman"/>
                        </a:rPr>
                        <a:t> Use of a </a:t>
                      </a:r>
                      <a:r>
                        <a:rPr lang="en-GB" sz="1600" dirty="0" err="1">
                          <a:effectLst/>
                          <a:latin typeface="+mn-lt"/>
                          <a:ea typeface="Times New Roman"/>
                          <a:cs typeface="Times New Roman"/>
                        </a:rPr>
                        <a:t>ghostwriting</a:t>
                      </a:r>
                      <a:r>
                        <a:rPr lang="en-GB" sz="1600" dirty="0">
                          <a:effectLst/>
                          <a:latin typeface="+mn-lt"/>
                          <a:ea typeface="Times New Roman"/>
                          <a:cs typeface="Times New Roman"/>
                        </a:rPr>
                        <a:t> firm or another person to produce work </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011B5BE-1E45-4DE1-8839-01D92462D9CA}"/>
              </a:ext>
            </a:extLst>
          </p:cNvPr>
          <p:cNvSpPr>
            <a:spLocks noGrp="1" noChangeArrowheads="1"/>
          </p:cNvSpPr>
          <p:nvPr>
            <p:ph type="title"/>
          </p:nvPr>
        </p:nvSpPr>
        <p:spPr/>
        <p:txBody>
          <a:bodyPr/>
          <a:lstStyle/>
          <a:p>
            <a:r>
              <a:rPr lang="en-GB" altLang="en-US" b="1" dirty="0"/>
              <a:t>Review</a:t>
            </a:r>
          </a:p>
        </p:txBody>
      </p:sp>
      <p:sp>
        <p:nvSpPr>
          <p:cNvPr id="8195" name="Content Placeholder 2">
            <a:extLst>
              <a:ext uri="{FF2B5EF4-FFF2-40B4-BE49-F238E27FC236}">
                <a16:creationId xmlns:a16="http://schemas.microsoft.com/office/drawing/2014/main" id="{C65F1033-6ECC-4A88-8EBB-7C4313DD2492}"/>
              </a:ext>
            </a:extLst>
          </p:cNvPr>
          <p:cNvSpPr>
            <a:spLocks noGrp="1" noChangeArrowheads="1"/>
          </p:cNvSpPr>
          <p:nvPr>
            <p:ph idx="1"/>
          </p:nvPr>
        </p:nvSpPr>
        <p:spPr>
          <a:xfrm>
            <a:off x="457200" y="1268760"/>
            <a:ext cx="8229600" cy="3916363"/>
          </a:xfrm>
        </p:spPr>
        <p:txBody>
          <a:bodyPr/>
          <a:lstStyle/>
          <a:p>
            <a:r>
              <a:rPr lang="en-GB" altLang="en-US" dirty="0"/>
              <a:t>Is your essay like patchwork? </a:t>
            </a:r>
          </a:p>
          <a:p>
            <a:endParaRPr lang="en-GB" altLang="en-US" dirty="0"/>
          </a:p>
        </p:txBody>
      </p:sp>
      <p:pic>
        <p:nvPicPr>
          <p:cNvPr id="8196" name="Picture 2" descr="E:\patchwork3.jpg">
            <a:extLst>
              <a:ext uri="{FF2B5EF4-FFF2-40B4-BE49-F238E27FC236}">
                <a16:creationId xmlns:a16="http://schemas.microsoft.com/office/drawing/2014/main" id="{E5564016-20C8-42B1-A1E5-306794512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6772" y="1821950"/>
            <a:ext cx="4044327" cy="3623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Box 3">
            <a:extLst>
              <a:ext uri="{FF2B5EF4-FFF2-40B4-BE49-F238E27FC236}">
                <a16:creationId xmlns:a16="http://schemas.microsoft.com/office/drawing/2014/main" id="{B83C90CA-4DDF-4D94-8703-B55807943A37}"/>
              </a:ext>
            </a:extLst>
          </p:cNvPr>
          <p:cNvSpPr txBox="1">
            <a:spLocks noChangeArrowheads="1"/>
          </p:cNvSpPr>
          <p:nvPr/>
        </p:nvSpPr>
        <p:spPr bwMode="auto">
          <a:xfrm>
            <a:off x="2268537" y="5445224"/>
            <a:ext cx="3992562"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ct val="20000"/>
              </a:spcBef>
              <a:buClr>
                <a:schemeClr val="accent1"/>
              </a:buClr>
              <a:buFont typeface="Wingdings" panose="05000000000000000000" pitchFamily="2" charset="2"/>
              <a:buChar char="n"/>
              <a:defRPr sz="2000" b="1">
                <a:solidFill>
                  <a:schemeClr val="tx1"/>
                </a:solidFill>
                <a:latin typeface="Arial" panose="020B0604020202020204" pitchFamily="34" charset="0"/>
                <a:ea typeface="华文细黑" panose="02010600040101010101" pitchFamily="2" charset="-122"/>
              </a:defRPr>
            </a:lvl1pPr>
            <a:lvl2pPr marL="742950" indent="-285750">
              <a:lnSpc>
                <a:spcPct val="120000"/>
              </a:lnSpc>
              <a:spcBef>
                <a:spcPct val="20000"/>
              </a:spcBef>
              <a:buClr>
                <a:schemeClr val="accent1"/>
              </a:buClr>
              <a:buFont typeface="Wingdings" panose="05000000000000000000" pitchFamily="2" charset="2"/>
              <a:buChar char="n"/>
              <a:defRPr b="1">
                <a:solidFill>
                  <a:schemeClr val="tx1"/>
                </a:solidFill>
                <a:latin typeface="Arial" panose="020B0604020202020204" pitchFamily="34" charset="0"/>
                <a:ea typeface="华文细黑" panose="02010600040101010101" pitchFamily="2" charset="-122"/>
              </a:defRPr>
            </a:lvl2pPr>
            <a:lvl3pPr marL="1143000" indent="-228600">
              <a:lnSpc>
                <a:spcPct val="120000"/>
              </a:lnSpc>
              <a:spcBef>
                <a:spcPct val="20000"/>
              </a:spcBef>
              <a:buClr>
                <a:schemeClr val="accent2"/>
              </a:buClr>
              <a:buFont typeface="Wingdings" panose="05000000000000000000" pitchFamily="2" charset="2"/>
              <a:buChar char="n"/>
              <a:defRPr sz="1600" b="1">
                <a:solidFill>
                  <a:schemeClr val="tx1"/>
                </a:solidFill>
                <a:latin typeface="Arial" panose="020B0604020202020204" pitchFamily="34" charset="0"/>
                <a:ea typeface="华文细黑" panose="02010600040101010101" pitchFamily="2" charset="-122"/>
              </a:defRPr>
            </a:lvl3pPr>
            <a:lvl4pPr marL="1600200" indent="-228600">
              <a:lnSpc>
                <a:spcPct val="120000"/>
              </a:lnSpc>
              <a:spcBef>
                <a:spcPct val="20000"/>
              </a:spcBef>
              <a:buClr>
                <a:schemeClr val="hlink"/>
              </a:buClr>
              <a:buFont typeface="Wingdings" panose="05000000000000000000" pitchFamily="2" charset="2"/>
              <a:buChar char="n"/>
              <a:defRPr sz="1400" b="1">
                <a:solidFill>
                  <a:schemeClr val="tx1"/>
                </a:solidFill>
                <a:latin typeface="Arial" panose="020B0604020202020204" pitchFamily="34" charset="0"/>
                <a:ea typeface="华文细黑" panose="02010600040101010101" pitchFamily="2" charset="-122"/>
              </a:defRPr>
            </a:lvl4pPr>
            <a:lvl5pPr marL="2057400" indent="-228600">
              <a:spcBef>
                <a:spcPct val="20000"/>
              </a:spcBef>
              <a:buChar char="»"/>
              <a:defRPr>
                <a:solidFill>
                  <a:schemeClr val="tx1"/>
                </a:solidFill>
                <a:latin typeface="Arial" panose="020B0604020202020204" pitchFamily="34" charset="0"/>
                <a:ea typeface="华文细黑" panose="02010600040101010101" pitchFamily="2" charset="-122"/>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9pPr>
          </a:lstStyle>
          <a:p>
            <a:pPr eaLnBrk="1" hangingPunct="1">
              <a:lnSpc>
                <a:spcPct val="100000"/>
              </a:lnSpc>
              <a:spcBef>
                <a:spcPct val="0"/>
              </a:spcBef>
              <a:buClrTx/>
              <a:buFontTx/>
              <a:buNone/>
            </a:pPr>
            <a:r>
              <a:rPr lang="en-GB" altLang="en-US" sz="900" b="0" dirty="0"/>
              <a:t>Image source: </a:t>
            </a:r>
            <a:r>
              <a:rPr lang="en-GB" altLang="en-US" sz="900" b="0" dirty="0">
                <a:hlinkClick r:id="rId3"/>
              </a:rPr>
              <a:t>http://www.planetjune.com/blog/patchwork-embellished-tote</a:t>
            </a:r>
            <a:endParaRPr lang="en-GB" altLang="en-US" sz="900" b="0" dirty="0"/>
          </a:p>
          <a:p>
            <a:pPr eaLnBrk="1" hangingPunct="1">
              <a:lnSpc>
                <a:spcPct val="100000"/>
              </a:lnSpc>
              <a:spcBef>
                <a:spcPct val="0"/>
              </a:spcBef>
              <a:buClrTx/>
              <a:buFontTx/>
              <a:buNone/>
            </a:pPr>
            <a:endParaRPr lang="en-GB" altLang="en-US" sz="1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8724BC0-A889-4213-9C40-4E39BF640629}"/>
              </a:ext>
            </a:extLst>
          </p:cNvPr>
          <p:cNvSpPr>
            <a:spLocks noGrp="1" noChangeArrowheads="1"/>
          </p:cNvSpPr>
          <p:nvPr>
            <p:ph type="title"/>
          </p:nvPr>
        </p:nvSpPr>
        <p:spPr/>
        <p:txBody>
          <a:bodyPr/>
          <a:lstStyle/>
          <a:p>
            <a:r>
              <a:rPr lang="en-GB" altLang="en-US" sz="3200" b="1" dirty="0"/>
              <a:t>ANSWERS:</a:t>
            </a:r>
            <a:br>
              <a:rPr lang="en-GB" altLang="en-US" dirty="0"/>
            </a:br>
            <a:endParaRPr lang="en-GB" altLang="en-US" dirty="0"/>
          </a:p>
        </p:txBody>
      </p:sp>
      <p:sp>
        <p:nvSpPr>
          <p:cNvPr id="9219" name="Content Placeholder 2">
            <a:extLst>
              <a:ext uri="{FF2B5EF4-FFF2-40B4-BE49-F238E27FC236}">
                <a16:creationId xmlns:a16="http://schemas.microsoft.com/office/drawing/2014/main" id="{76459F48-9A74-4FFB-B359-482848245000}"/>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E389C759-8544-4116-8B1C-9F59819B8A56}"/>
              </a:ext>
            </a:extLst>
          </p:cNvPr>
          <p:cNvGraphicFramePr>
            <a:graphicFrameLocks noGrp="1"/>
          </p:cNvGraphicFramePr>
          <p:nvPr>
            <p:extLst>
              <p:ext uri="{D42A27DB-BD31-4B8C-83A1-F6EECF244321}">
                <p14:modId xmlns:p14="http://schemas.microsoft.com/office/powerpoint/2010/main" val="1279402258"/>
              </p:ext>
            </p:extLst>
          </p:nvPr>
        </p:nvGraphicFramePr>
        <p:xfrm>
          <a:off x="323850" y="792956"/>
          <a:ext cx="8496300" cy="4940300"/>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536991">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p>
                      <a:pPr>
                        <a:lnSpc>
                          <a:spcPct val="115000"/>
                        </a:lnSpc>
                        <a:spcAft>
                          <a:spcPts val="0"/>
                        </a:spcAft>
                      </a:pP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1034">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60">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C. </a:t>
                      </a:r>
                      <a:r>
                        <a:rPr lang="en-GB" sz="1600" dirty="0">
                          <a:effectLst/>
                          <a:latin typeface="+mn-lt"/>
                          <a:ea typeface="Times New Roman"/>
                          <a:cs typeface="Times New Roman"/>
                        </a:rPr>
                        <a:t>the partial rewording or reordering of words of another person’s work</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56">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241">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 </a:t>
                      </a:r>
                      <a:r>
                        <a:rPr lang="en-GB" sz="1600" b="0" dirty="0">
                          <a:effectLst/>
                          <a:latin typeface="+mn-lt"/>
                          <a:ea typeface="Times New Roman"/>
                          <a:cs typeface="Times New Roman"/>
                        </a:rPr>
                        <a:t>Use of a </a:t>
                      </a:r>
                      <a:r>
                        <a:rPr lang="en-GB" sz="1600" b="0" dirty="0" err="1">
                          <a:effectLst/>
                          <a:latin typeface="+mn-lt"/>
                          <a:ea typeface="Times New Roman"/>
                          <a:cs typeface="Times New Roman"/>
                        </a:rPr>
                        <a:t>ghostwriting</a:t>
                      </a:r>
                      <a:r>
                        <a:rPr lang="en-GB" sz="1600" b="0" dirty="0">
                          <a:effectLst/>
                          <a:latin typeface="+mn-lt"/>
                          <a:ea typeface="Times New Roman"/>
                          <a:cs typeface="Times New Roman"/>
                        </a:rPr>
                        <a:t> firm or another person to produce work </a:t>
                      </a:r>
                      <a:r>
                        <a:rPr lang="en-GB" sz="1600" dirty="0">
                          <a:effectLst/>
                          <a:latin typeface="+mn-lt"/>
                          <a:ea typeface="Times New Roman"/>
                          <a:cs typeface="Times New Roman"/>
                        </a:rPr>
                        <a:t>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90">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828">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dirty="0"/>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dirty="0"/>
              <a:t>Please remember that you can reference your sources using cite-them right</a:t>
            </a:r>
          </a:p>
          <a:p>
            <a:pPr marL="0" indent="0" eaLnBrk="1" hangingPunct="1">
              <a:buNone/>
            </a:pPr>
            <a:endParaRPr lang="en-GB" altLang="en-US" dirty="0"/>
          </a:p>
          <a:p>
            <a:pPr marL="0" indent="0" eaLnBrk="1" hangingPunct="1">
              <a:buNone/>
            </a:pPr>
            <a:r>
              <a:rPr lang="en-GB" altLang="en-US" dirty="0"/>
              <a:t>https://moodle.uwtsd.ac.uk/mod/url/view.php?id=485942</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2251</Words>
  <Application>Microsoft Office PowerPoint</Application>
  <PresentationFormat>On-screen Show (4:3)</PresentationFormat>
  <Paragraphs>298</Paragraphs>
  <Slides>35</Slides>
  <Notes>12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35</vt:i4>
      </vt:variant>
    </vt:vector>
  </HeadingPairs>
  <TitlesOfParts>
    <vt:vector size="43" baseType="lpstr">
      <vt:lpstr>Myriad Pro</vt:lpstr>
      <vt:lpstr>Arial</vt:lpstr>
      <vt:lpstr>Calibri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Discuss </vt:lpstr>
      <vt:lpstr>What is referencing? </vt:lpstr>
      <vt:lpstr>Referencing </vt:lpstr>
      <vt:lpstr>Importance of referencing  </vt:lpstr>
      <vt:lpstr>Avoiding Plagiarism </vt:lpstr>
      <vt:lpstr>How to reference </vt:lpstr>
      <vt:lpstr>How to reference</vt:lpstr>
      <vt:lpstr>In-text citation (short reference)</vt:lpstr>
      <vt:lpstr>Example of an in-text citation from a student’s work </vt:lpstr>
      <vt:lpstr>Using in-text citations – more examples </vt:lpstr>
      <vt:lpstr>Expressions to introduce in-text citation  </vt:lpstr>
      <vt:lpstr>Reference list </vt:lpstr>
      <vt:lpstr>Example of a reference list </vt:lpstr>
      <vt:lpstr>Referencing a book (one author) – full reference</vt:lpstr>
      <vt:lpstr>Referencing a journal article – full reference </vt:lpstr>
      <vt:lpstr>Journal articles </vt:lpstr>
      <vt:lpstr>Referencing Quiz </vt:lpstr>
      <vt:lpstr>Referencing</vt:lpstr>
      <vt:lpstr>Referencing</vt:lpstr>
      <vt:lpstr>Referencing</vt:lpstr>
      <vt:lpstr>Referencing</vt:lpstr>
      <vt:lpstr>Referencing</vt:lpstr>
      <vt:lpstr>Referencing</vt:lpstr>
      <vt:lpstr>Referencing</vt:lpstr>
      <vt:lpstr>Referencing </vt:lpstr>
      <vt:lpstr>Activity 1 </vt:lpstr>
      <vt:lpstr>What is plagiarism?</vt:lpstr>
      <vt:lpstr>What is plagiarism?</vt:lpstr>
      <vt:lpstr>What is plagiarism? </vt:lpstr>
      <vt:lpstr>Match the different kinds of academic misconduct to their definitions: </vt:lpstr>
      <vt:lpstr>Review</vt:lpstr>
      <vt:lpstr>ANSWERS: </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376</cp:revision>
  <dcterms:created xsi:type="dcterms:W3CDTF">2012-10-20T16:04:33Z</dcterms:created>
  <dcterms:modified xsi:type="dcterms:W3CDTF">2023-11-07T07:56:19Z</dcterms:modified>
</cp:coreProperties>
</file>