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1"/>
  </p:sldMasterIdLst>
  <p:notesMasterIdLst>
    <p:notesMasterId r:id="rId17"/>
  </p:notesMasterIdLst>
  <p:handoutMasterIdLst>
    <p:handoutMasterId r:id="rId18"/>
  </p:handoutMasterIdLst>
  <p:sldIdLst>
    <p:sldId id="257" r:id="rId2"/>
    <p:sldId id="309" r:id="rId3"/>
    <p:sldId id="299" r:id="rId4"/>
    <p:sldId id="298" r:id="rId5"/>
    <p:sldId id="306" r:id="rId6"/>
    <p:sldId id="305" r:id="rId7"/>
    <p:sldId id="301" r:id="rId8"/>
    <p:sldId id="317" r:id="rId9"/>
    <p:sldId id="310" r:id="rId10"/>
    <p:sldId id="311" r:id="rId11"/>
    <p:sldId id="313" r:id="rId12"/>
    <p:sldId id="314" r:id="rId13"/>
    <p:sldId id="318" r:id="rId14"/>
    <p:sldId id="316" r:id="rId15"/>
    <p:sldId id="303" r:id="rId1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C05B969-E517-B766-A426-A28F40CDAA44}" v="223" dt="2018-10-11T15:22:01.90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160"/>
        <p:guide pos="384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Wallis" userId="S::rachel.wallis@uwtsd.ac.uk::adcac562-1b9c-4c6f-a47a-6cb162b6111e" providerId="AD" clId="Web-{DC05B969-E517-B766-A426-A28F40CDAA44}"/>
    <pc:docChg chg="addSld delSld modSld">
      <pc:chgData name="Rachel Wallis" userId="S::rachel.wallis@uwtsd.ac.uk::adcac562-1b9c-4c6f-a47a-6cb162b6111e" providerId="AD" clId="Web-{DC05B969-E517-B766-A426-A28F40CDAA44}" dt="2018-10-11T15:22:01.908" v="274" actId="20577"/>
      <pc:docMkLst>
        <pc:docMk/>
      </pc:docMkLst>
      <pc:sldChg chg="modSp">
        <pc:chgData name="Rachel Wallis" userId="S::rachel.wallis@uwtsd.ac.uk::adcac562-1b9c-4c6f-a47a-6cb162b6111e" providerId="AD" clId="Web-{DC05B969-E517-B766-A426-A28F40CDAA44}" dt="2018-10-11T15:21:47.783" v="230" actId="1076"/>
        <pc:sldMkLst>
          <pc:docMk/>
          <pc:sldMk cId="3803460079" sldId="303"/>
        </pc:sldMkLst>
        <pc:spChg chg="mod">
          <ac:chgData name="Rachel Wallis" userId="S::rachel.wallis@uwtsd.ac.uk::adcac562-1b9c-4c6f-a47a-6cb162b6111e" providerId="AD" clId="Web-{DC05B969-E517-B766-A426-A28F40CDAA44}" dt="2018-10-11T15:21:47.783" v="230" actId="1076"/>
          <ac:spMkLst>
            <pc:docMk/>
            <pc:sldMk cId="3803460079" sldId="303"/>
            <ac:spMk id="4" creationId="{00000000-0000-0000-0000-000000000000}"/>
          </ac:spMkLst>
        </pc:spChg>
      </pc:sldChg>
      <pc:sldChg chg="addSp delSp modSp">
        <pc:chgData name="Rachel Wallis" userId="S::rachel.wallis@uwtsd.ac.uk::adcac562-1b9c-4c6f-a47a-6cb162b6111e" providerId="AD" clId="Web-{DC05B969-E517-B766-A426-A28F40CDAA44}" dt="2018-10-11T15:06:41.253" v="185" actId="1076"/>
        <pc:sldMkLst>
          <pc:docMk/>
          <pc:sldMk cId="1195484084" sldId="309"/>
        </pc:sldMkLst>
        <pc:spChg chg="add del mod">
          <ac:chgData name="Rachel Wallis" userId="S::rachel.wallis@uwtsd.ac.uk::adcac562-1b9c-4c6f-a47a-6cb162b6111e" providerId="AD" clId="Web-{DC05B969-E517-B766-A426-A28F40CDAA44}" dt="2018-10-11T15:05:55.598" v="127"/>
          <ac:spMkLst>
            <pc:docMk/>
            <pc:sldMk cId="1195484084" sldId="309"/>
            <ac:spMk id="2" creationId="{77C78716-5E83-4AFE-BD4C-34F1B288B90B}"/>
          </ac:spMkLst>
        </pc:spChg>
        <pc:spChg chg="add mod">
          <ac:chgData name="Rachel Wallis" userId="S::rachel.wallis@uwtsd.ac.uk::adcac562-1b9c-4c6f-a47a-6cb162b6111e" providerId="AD" clId="Web-{DC05B969-E517-B766-A426-A28F40CDAA44}" dt="2018-10-11T15:06:41.253" v="185" actId="1076"/>
          <ac:spMkLst>
            <pc:docMk/>
            <pc:sldMk cId="1195484084" sldId="309"/>
            <ac:spMk id="3" creationId="{0DA63ED4-9219-4AFE-9D22-A05C74B6E4FA}"/>
          </ac:spMkLst>
        </pc:spChg>
        <pc:spChg chg="del mod">
          <ac:chgData name="Rachel Wallis" userId="S::rachel.wallis@uwtsd.ac.uk::adcac562-1b9c-4c6f-a47a-6cb162b6111e" providerId="AD" clId="Web-{DC05B969-E517-B766-A426-A28F40CDAA44}" dt="2018-10-11T15:05:11.786" v="65"/>
          <ac:spMkLst>
            <pc:docMk/>
            <pc:sldMk cId="1195484084" sldId="309"/>
            <ac:spMk id="7" creationId="{00000000-0000-0000-0000-000000000000}"/>
          </ac:spMkLst>
        </pc:spChg>
        <pc:picChg chg="mod">
          <ac:chgData name="Rachel Wallis" userId="S::rachel.wallis@uwtsd.ac.uk::adcac562-1b9c-4c6f-a47a-6cb162b6111e" providerId="AD" clId="Web-{DC05B969-E517-B766-A426-A28F40CDAA44}" dt="2018-10-11T15:05:14.068" v="66" actId="1076"/>
          <ac:picMkLst>
            <pc:docMk/>
            <pc:sldMk cId="1195484084" sldId="309"/>
            <ac:picMk id="4" creationId="{00000000-0000-0000-0000-000000000000}"/>
          </ac:picMkLst>
        </pc:picChg>
        <pc:picChg chg="mod">
          <ac:chgData name="Rachel Wallis" userId="S::rachel.wallis@uwtsd.ac.uk::adcac562-1b9c-4c6f-a47a-6cb162b6111e" providerId="AD" clId="Web-{DC05B969-E517-B766-A426-A28F40CDAA44}" dt="2018-10-11T15:05:17.036" v="67" actId="1076"/>
          <ac:picMkLst>
            <pc:docMk/>
            <pc:sldMk cId="1195484084" sldId="309"/>
            <ac:picMk id="6" creationId="{00000000-0000-0000-0000-000000000000}"/>
          </ac:picMkLst>
        </pc:picChg>
      </pc:sldChg>
      <pc:sldChg chg="modSp add del">
        <pc:chgData name="Rachel Wallis" userId="S::rachel.wallis@uwtsd.ac.uk::adcac562-1b9c-4c6f-a47a-6cb162b6111e" providerId="AD" clId="Web-{DC05B969-E517-B766-A426-A28F40CDAA44}" dt="2018-10-11T15:21:57.314" v="268"/>
        <pc:sldMkLst>
          <pc:docMk/>
          <pc:sldMk cId="2313773075" sldId="314"/>
        </pc:sldMkLst>
        <pc:picChg chg="mod">
          <ac:chgData name="Rachel Wallis" userId="S::rachel.wallis@uwtsd.ac.uk::adcac562-1b9c-4c6f-a47a-6cb162b6111e" providerId="AD" clId="Web-{DC05B969-E517-B766-A426-A28F40CDAA44}" dt="2018-10-11T15:12:22.075" v="187" actId="1076"/>
          <ac:picMkLst>
            <pc:docMk/>
            <pc:sldMk cId="2313773075" sldId="314"/>
            <ac:picMk id="2050" creationId="{00000000-0000-0000-0000-000000000000}"/>
          </ac:picMkLst>
        </pc:picChg>
      </pc:sldChg>
      <pc:sldChg chg="modSp">
        <pc:chgData name="Rachel Wallis" userId="S::rachel.wallis@uwtsd.ac.uk::adcac562-1b9c-4c6f-a47a-6cb162b6111e" providerId="AD" clId="Web-{DC05B969-E517-B766-A426-A28F40CDAA44}" dt="2018-10-11T15:22:01.908" v="273" actId="20577"/>
        <pc:sldMkLst>
          <pc:docMk/>
          <pc:sldMk cId="1025397295" sldId="318"/>
        </pc:sldMkLst>
        <pc:spChg chg="mod">
          <ac:chgData name="Rachel Wallis" userId="S::rachel.wallis@uwtsd.ac.uk::adcac562-1b9c-4c6f-a47a-6cb162b6111e" providerId="AD" clId="Web-{DC05B969-E517-B766-A426-A28F40CDAA44}" dt="2018-10-11T15:21:55.939" v="267" actId="20577"/>
          <ac:spMkLst>
            <pc:docMk/>
            <pc:sldMk cId="1025397295" sldId="318"/>
            <ac:spMk id="2" creationId="{E09ACA0F-4923-4B35-A875-CC8D8A62A589}"/>
          </ac:spMkLst>
        </pc:spChg>
        <pc:spChg chg="mod">
          <ac:chgData name="Rachel Wallis" userId="S::rachel.wallis@uwtsd.ac.uk::adcac562-1b9c-4c6f-a47a-6cb162b6111e" providerId="AD" clId="Web-{DC05B969-E517-B766-A426-A28F40CDAA44}" dt="2018-10-11T15:22:01.908" v="273" actId="20577"/>
          <ac:spMkLst>
            <pc:docMk/>
            <pc:sldMk cId="1025397295" sldId="318"/>
            <ac:spMk id="3" creationId="{17B552D4-752A-42BA-A6E2-B837D89D4691}"/>
          </ac:spMkLst>
        </pc:spChg>
      </pc:sldChg>
      <pc:sldChg chg="del">
        <pc:chgData name="Rachel Wallis" userId="S::rachel.wallis@uwtsd.ac.uk::adcac562-1b9c-4c6f-a47a-6cb162b6111e" providerId="AD" clId="Web-{DC05B969-E517-B766-A426-A28F40CDAA44}" dt="2018-10-11T15:11:31.623" v="186"/>
        <pc:sldMkLst>
          <pc:docMk/>
          <pc:sldMk cId="1953324335" sldId="319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7FB8A7-5ED1-4B59-A99C-C5AB3FD8FD50}" type="datetimeFigureOut">
              <a:rPr lang="en-GB" smtClean="0"/>
              <a:t>11/10/2018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EFE7E6-D5E1-4181-A2D4-9DFF63C700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76209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74AC9D4-2051-4CC9-AD2E-1CBDF74C96D1}" type="datetimeFigureOut">
              <a:rPr lang="en-GB" smtClean="0"/>
              <a:pPr/>
              <a:t>11/10/2018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559107-142D-40A6-8D3B-1D4E8A2CA43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4654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503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921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2285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1353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154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9337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59138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84684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9798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251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10/11/2018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9007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10/11/2018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112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hodor.org/interactivate/activities/ShapeSorter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hodor.org/interactivate/activities/ShapeSorter/" TargetMode="Externa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ldps.com/gordons/carroll__-_shape.swf" TargetMode="External"/><Relationship Id="rId2" Type="http://schemas.openxmlformats.org/officeDocument/2006/relationships/hyperlink" Target="http://www.wldps.com/gordons/Carroll.swf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learning.gov.wales/resources/browse-all/nlnf/framework?lang=en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rich.maths.org.uk/" TargetMode="External"/><Relationship Id="rId2" Type="http://schemas.openxmlformats.org/officeDocument/2006/relationships/hyperlink" Target="http://www.tes.co.uk/teaching-resource/Teachers-TV-Primary-Maths-Data-Handling-6045041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learning.wales.gov.uk/resources/learningpacks/reasoning-in-the-classroom/?skip=1&amp;lang=en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>
          <a:xfrm>
            <a:off x="442778" y="1470221"/>
            <a:ext cx="11264118" cy="2616199"/>
          </a:xfrm>
        </p:spPr>
        <p:txBody>
          <a:bodyPr>
            <a:normAutofit/>
          </a:bodyPr>
          <a:lstStyle/>
          <a:p>
            <a:r>
              <a:rPr lang="en-GB"/>
              <a:t>Data Handling and Developing Reasoning</a:t>
            </a: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785" y="4610858"/>
            <a:ext cx="2781300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6235" y="4203047"/>
            <a:ext cx="2343150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3FDB166-7F47-465F-926D-58B34EEA97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84661" y="4241098"/>
            <a:ext cx="1997567" cy="211694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8994564-652C-4036-B8EB-B50F69F0FE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74837" y="3760203"/>
            <a:ext cx="2828789" cy="28287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4422" y="587478"/>
            <a:ext cx="8755611" cy="1532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38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199" y="1118074"/>
            <a:ext cx="1872122" cy="187212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2000" y="663660"/>
            <a:ext cx="2934998" cy="243818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DA63ED4-9219-4AFE-9D22-A05C74B6E4FA}"/>
              </a:ext>
            </a:extLst>
          </p:cNvPr>
          <p:cNvSpPr txBox="1"/>
          <p:nvPr/>
        </p:nvSpPr>
        <p:spPr>
          <a:xfrm>
            <a:off x="180622" y="3891845"/>
            <a:ext cx="10730088" cy="1446550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4400">
                <a:cs typeface="Calibri"/>
              </a:rPr>
              <a:t>Present data about the Smarties </a:t>
            </a:r>
          </a:p>
          <a:p>
            <a:pPr algn="ctr"/>
            <a:r>
              <a:rPr lang="en-US" sz="4400">
                <a:cs typeface="Calibri"/>
              </a:rPr>
              <a:t>What data could you present? </a:t>
            </a:r>
          </a:p>
        </p:txBody>
      </p:sp>
    </p:spTree>
    <p:extLst>
      <p:ext uri="{BB962C8B-B14F-4D97-AF65-F5344CB8AC3E}">
        <p14:creationId xmlns:p14="http://schemas.microsoft.com/office/powerpoint/2010/main" val="11954840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7190" y="247918"/>
            <a:ext cx="10018713" cy="1752599"/>
          </a:xfrm>
        </p:spPr>
        <p:txBody>
          <a:bodyPr/>
          <a:lstStyle/>
          <a:p>
            <a:r>
              <a:rPr lang="en-GB" b="1"/>
              <a:t>Progression in Sorting and Classifying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0074" y="1895818"/>
            <a:ext cx="10018713" cy="3124201"/>
          </a:xfrm>
        </p:spPr>
        <p:txBody>
          <a:bodyPr>
            <a:normAutofit/>
          </a:bodyPr>
          <a:lstStyle/>
          <a:p>
            <a:r>
              <a:rPr lang="en-GB" sz="4000"/>
              <a:t>One criterion (reception)</a:t>
            </a:r>
          </a:p>
          <a:p>
            <a:r>
              <a:rPr lang="en-GB" sz="4000"/>
              <a:t>Two or more criteria (usually discrete)(year 1)</a:t>
            </a:r>
          </a:p>
          <a:p>
            <a:r>
              <a:rPr lang="en-GB" sz="4000"/>
              <a:t>Non-discrete criteria (often represented in Venn and Carroll diagrams – year 3 and 4)</a:t>
            </a:r>
          </a:p>
          <a:p>
            <a:pPr marL="0" indent="0">
              <a:buNone/>
            </a:pPr>
            <a:endParaRPr lang="en-GB" sz="400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0063" y="4566989"/>
            <a:ext cx="4335137" cy="220008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341364" y="148766"/>
            <a:ext cx="58177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>
                <a:hlinkClick r:id="rId3"/>
              </a:rPr>
              <a:t>http://www.shodor.org/interactivate/activities/ShapeSorter</a:t>
            </a:r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5850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880315" y="1068946"/>
            <a:ext cx="907960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/>
              <a:t>Sort the objects on your table.</a:t>
            </a:r>
          </a:p>
          <a:p>
            <a:pPr marL="742950" indent="-742950">
              <a:buAutoNum type="arabicParenR"/>
            </a:pPr>
            <a:r>
              <a:rPr lang="en-GB" sz="4000"/>
              <a:t>Use one criterion</a:t>
            </a:r>
          </a:p>
          <a:p>
            <a:pPr marL="742950" indent="-742950">
              <a:buAutoNum type="arabicParenR"/>
            </a:pPr>
            <a:r>
              <a:rPr lang="en-GB" sz="4000"/>
              <a:t>Use more than one criteria</a:t>
            </a:r>
          </a:p>
          <a:p>
            <a:endParaRPr lang="en-GB" sz="4000"/>
          </a:p>
          <a:p>
            <a:r>
              <a:rPr lang="en-GB" sz="4000"/>
              <a:t>Swap with another group.  </a:t>
            </a:r>
          </a:p>
          <a:p>
            <a:r>
              <a:rPr lang="en-GB" sz="4000"/>
              <a:t>Can they guess what your criteria for sorting are?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57042" y="4443631"/>
            <a:ext cx="2053039" cy="205303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57854" y="734265"/>
            <a:ext cx="2025707" cy="134801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83795" y="2325769"/>
            <a:ext cx="1515279" cy="151527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438969" y="5614078"/>
            <a:ext cx="58818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>
                <a:hlinkClick r:id="rId5"/>
              </a:rPr>
              <a:t>http://www.shodor.org/interactivate/activities/ShapeSorter/</a:t>
            </a:r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2604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The Carroll Diagram</a:t>
            </a:r>
          </a:p>
        </p:txBody>
      </p:sp>
      <p:sp>
        <p:nvSpPr>
          <p:cNvPr id="6" name="Rectangle 5"/>
          <p:cNvSpPr/>
          <p:nvPr/>
        </p:nvSpPr>
        <p:spPr>
          <a:xfrm>
            <a:off x="1570096" y="2307900"/>
            <a:ext cx="429252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>
                <a:hlinkClick r:id="rId2"/>
              </a:rPr>
              <a:t>http://www.wldps.com/gordons/Carroll.swf</a:t>
            </a:r>
            <a:endParaRPr lang="en-GB"/>
          </a:p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570096" y="3101115"/>
            <a:ext cx="523829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>
                <a:hlinkClick r:id="rId3"/>
              </a:rPr>
              <a:t>http://www.wldps.com/gordons/carroll__-_shape.swf</a:t>
            </a:r>
            <a:endParaRPr lang="en-GB"/>
          </a:p>
          <a:p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1136" y="1998546"/>
            <a:ext cx="2975106" cy="154242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721166" y="5045725"/>
            <a:ext cx="678639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/>
              <a:t>Now reorganise your circles into Carroll Diagrams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2695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Lewis Carroll (aka Charles Dodgson), </a:t>
            </a:r>
            <a:br>
              <a:rPr lang="en-GB"/>
            </a:br>
            <a:r>
              <a:rPr lang="en-GB"/>
              <a:t>1832-1898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4311" y="2100328"/>
            <a:ext cx="10018713" cy="3124201"/>
          </a:xfrm>
        </p:spPr>
        <p:txBody>
          <a:bodyPr/>
          <a:lstStyle/>
          <a:p>
            <a:r>
              <a:rPr lang="en-GB"/>
              <a:t>The author of ‘Alice in Wonderland’ and ‘Through the Looking Glass’</a:t>
            </a:r>
          </a:p>
          <a:p>
            <a:r>
              <a:rPr lang="en-GB"/>
              <a:t>A mathematician who specialised in logic and logic puzzles</a:t>
            </a:r>
          </a:p>
          <a:p>
            <a:r>
              <a:rPr lang="en-GB"/>
              <a:t>The Carroll Diagram is named after him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6008" y="4096957"/>
            <a:ext cx="1676400" cy="20383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2072" y="4519614"/>
            <a:ext cx="1414498" cy="201641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8360" y="4756295"/>
            <a:ext cx="2971800" cy="154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6431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Stages in Data Handling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09225"/>
            <a:ext cx="10018713" cy="3124201"/>
          </a:xfrm>
        </p:spPr>
        <p:txBody>
          <a:bodyPr/>
          <a:lstStyle/>
          <a:p>
            <a:r>
              <a:rPr lang="en-GB"/>
              <a:t>Asking a question</a:t>
            </a:r>
          </a:p>
          <a:p>
            <a:r>
              <a:rPr lang="en-GB"/>
              <a:t>Deciding on the data which best answer the question</a:t>
            </a:r>
          </a:p>
          <a:p>
            <a:r>
              <a:rPr lang="en-GB"/>
              <a:t>Gathering, recording and organising that data</a:t>
            </a:r>
          </a:p>
          <a:p>
            <a:r>
              <a:rPr lang="en-GB"/>
              <a:t>Representing the data</a:t>
            </a:r>
          </a:p>
          <a:p>
            <a:r>
              <a:rPr lang="en-GB"/>
              <a:t>Interpreting the data to answer the question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1396" y="4517354"/>
            <a:ext cx="2468563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5236" y="1571890"/>
            <a:ext cx="2825700" cy="2826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559591" y="4979614"/>
            <a:ext cx="55379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/>
              <a:t>PROGRESSION IN DATA HANDLING WILL OCCUR THROUGH USING THESES STAGES AT DIFFERENT ‘LEVELS’ AND WITH DIFFERING EXPECTATIONS</a:t>
            </a:r>
          </a:p>
        </p:txBody>
      </p:sp>
    </p:spTree>
    <p:extLst>
      <p:ext uri="{BB962C8B-B14F-4D97-AF65-F5344CB8AC3E}">
        <p14:creationId xmlns:p14="http://schemas.microsoft.com/office/powerpoint/2010/main" val="1702012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580BF02-7A63-4385-A1C0-024BB2F3CE55}"/>
              </a:ext>
            </a:extLst>
          </p:cNvPr>
          <p:cNvSpPr/>
          <p:nvPr/>
        </p:nvSpPr>
        <p:spPr>
          <a:xfrm>
            <a:off x="2305879" y="1263783"/>
            <a:ext cx="811033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/>
              <a:t>Multiply 345 by 27</a:t>
            </a:r>
          </a:p>
          <a:p>
            <a:endParaRPr lang="en-GB" sz="320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3200"/>
              <a:t> If you know that 345 × 27 is 9315, how could you quickly work out 345 × 54?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3200"/>
          </a:p>
          <a:p>
            <a:r>
              <a:rPr lang="en-GB" sz="3200"/>
              <a:t>Consider the two questions above/</a:t>
            </a:r>
          </a:p>
          <a:p>
            <a:r>
              <a:rPr lang="en-GB" sz="3200"/>
              <a:t>What is the same and what is different about them?</a:t>
            </a:r>
          </a:p>
        </p:txBody>
      </p:sp>
    </p:spTree>
    <p:extLst>
      <p:ext uri="{BB962C8B-B14F-4D97-AF65-F5344CB8AC3E}">
        <p14:creationId xmlns:p14="http://schemas.microsoft.com/office/powerpoint/2010/main" val="921430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1697744" y="2445780"/>
            <a:ext cx="3822192" cy="639762"/>
          </a:xfrm>
        </p:spPr>
        <p:txBody>
          <a:bodyPr/>
          <a:lstStyle/>
          <a:p>
            <a:r>
              <a:rPr lang="en-GB"/>
              <a:t>Procedural Questions/Tasks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1948730" y="3204667"/>
            <a:ext cx="3090672" cy="3304117"/>
          </a:xfrm>
        </p:spPr>
        <p:txBody>
          <a:bodyPr>
            <a:noAutofit/>
          </a:bodyPr>
          <a:lstStyle/>
          <a:p>
            <a:r>
              <a:rPr lang="en-GB"/>
              <a:t>Application of a process (knowing how)</a:t>
            </a:r>
          </a:p>
          <a:p>
            <a:r>
              <a:rPr lang="en-GB"/>
              <a:t>Can rely on memory more than understanding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735960" y="2445780"/>
            <a:ext cx="3822192" cy="639762"/>
          </a:xfrm>
        </p:spPr>
        <p:txBody>
          <a:bodyPr/>
          <a:lstStyle/>
          <a:p>
            <a:r>
              <a:rPr lang="en-GB"/>
              <a:t>Reasoning Questions/Tasks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35557" y="3110130"/>
            <a:ext cx="3090672" cy="3304117"/>
          </a:xfrm>
        </p:spPr>
        <p:txBody>
          <a:bodyPr>
            <a:normAutofit fontScale="85000" lnSpcReduction="10000"/>
          </a:bodyPr>
          <a:lstStyle/>
          <a:p>
            <a:r>
              <a:rPr lang="en-GB"/>
              <a:t>Requires learners to pause/stop and think</a:t>
            </a:r>
          </a:p>
          <a:p>
            <a:r>
              <a:rPr lang="en-GB"/>
              <a:t>Requires a deeper of understanding than simply ‘being able to do something’</a:t>
            </a:r>
          </a:p>
          <a:p>
            <a:r>
              <a:rPr lang="en-GB"/>
              <a:t>Offers a springboard for further thinking</a:t>
            </a:r>
          </a:p>
          <a:p>
            <a:endParaRPr lang="en-GB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8785" y="113012"/>
            <a:ext cx="1944216" cy="2060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186" y="147880"/>
            <a:ext cx="1944216" cy="2060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6280" y="5588132"/>
            <a:ext cx="1512168" cy="1128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1745" y="5424913"/>
            <a:ext cx="1728191" cy="129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9175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609122" y="2198643"/>
            <a:ext cx="70567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/>
              <a:t>Sort the cards on your table into two piles: procedural and reasoning.</a:t>
            </a:r>
          </a:p>
        </p:txBody>
      </p:sp>
    </p:spTree>
    <p:extLst>
      <p:ext uri="{BB962C8B-B14F-4D97-AF65-F5344CB8AC3E}">
        <p14:creationId xmlns:p14="http://schemas.microsoft.com/office/powerpoint/2010/main" val="41494214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9423423"/>
              </p:ext>
            </p:extLst>
          </p:nvPr>
        </p:nvGraphicFramePr>
        <p:xfrm>
          <a:off x="682580" y="188640"/>
          <a:ext cx="10676586" cy="63003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422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3343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6970">
                <a:tc>
                  <a:txBody>
                    <a:bodyPr/>
                    <a:lstStyle/>
                    <a:p>
                      <a:r>
                        <a:rPr lang="en-GB"/>
                        <a:t>Stem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Examples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2425">
                <a:tc>
                  <a:txBody>
                    <a:bodyPr/>
                    <a:lstStyle/>
                    <a:p>
                      <a:r>
                        <a:rPr lang="en-GB"/>
                        <a:t>If you know…what else do you know/how</a:t>
                      </a:r>
                      <a:r>
                        <a:rPr lang="en-GB" baseline="0"/>
                        <a:t> can you work out…?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If you</a:t>
                      </a:r>
                      <a:r>
                        <a:rPr lang="en-GB" baseline="0"/>
                        <a:t> know 8 + 11 , how could work out 8 + 41?</a:t>
                      </a:r>
                    </a:p>
                    <a:p>
                      <a:r>
                        <a:rPr lang="en-GB" baseline="0"/>
                        <a:t>If you know 3 + 7 = 10, what else do you know?</a:t>
                      </a:r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4698">
                <a:tc>
                  <a:txBody>
                    <a:bodyPr/>
                    <a:lstStyle/>
                    <a:p>
                      <a:r>
                        <a:rPr lang="en-GB"/>
                        <a:t>If … is the answer, what is the question?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If 54 is the answer, what is the question?</a:t>
                      </a:r>
                    </a:p>
                    <a:p>
                      <a:r>
                        <a:rPr lang="en-GB"/>
                        <a:t>If £1.50 is the answer, what is the question?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92425">
                <a:tc>
                  <a:txBody>
                    <a:bodyPr/>
                    <a:lstStyle/>
                    <a:p>
                      <a:r>
                        <a:rPr lang="en-GB"/>
                        <a:t>What is the same and what is different?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                       </a:t>
                      </a:r>
                    </a:p>
                    <a:p>
                      <a:r>
                        <a:rPr lang="en-GB"/>
                        <a:t> What is the same and what is different about these shapes?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60153">
                <a:tc>
                  <a:txBody>
                    <a:bodyPr/>
                    <a:lstStyle/>
                    <a:p>
                      <a:r>
                        <a:rPr lang="en-GB"/>
                        <a:t>How many different ways can you</a:t>
                      </a:r>
                      <a:r>
                        <a:rPr lang="en-GB" baseline="0"/>
                        <a:t> find to?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How many different ways can you find to calculate 24 + 49?</a:t>
                      </a:r>
                    </a:p>
                    <a:p>
                      <a:r>
                        <a:rPr lang="en-GB"/>
                        <a:t>How many different ways can you find</a:t>
                      </a:r>
                      <a:r>
                        <a:rPr lang="en-GB" baseline="0"/>
                        <a:t> to make 10p using coins?</a:t>
                      </a:r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82368">
                <a:tc>
                  <a:txBody>
                    <a:bodyPr/>
                    <a:lstStyle/>
                    <a:p>
                      <a:r>
                        <a:rPr lang="en-GB"/>
                        <a:t>Give me an example</a:t>
                      </a:r>
                      <a:r>
                        <a:rPr lang="en-GB" baseline="0"/>
                        <a:t> of…</a:t>
                      </a:r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Give me an example of a set of number whose mean is 5</a:t>
                      </a:r>
                    </a:p>
                    <a:p>
                      <a:r>
                        <a:rPr lang="en-GB"/>
                        <a:t>Give</a:t>
                      </a:r>
                      <a:r>
                        <a:rPr lang="en-GB" baseline="0"/>
                        <a:t> me an example of a shape with an area of 16 square cm</a:t>
                      </a:r>
                    </a:p>
                    <a:p>
                      <a:r>
                        <a:rPr lang="en-GB" baseline="0"/>
                        <a:t>Give me an example of a hexagon</a:t>
                      </a:r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27081">
                <a:tc>
                  <a:txBody>
                    <a:bodyPr/>
                    <a:lstStyle/>
                    <a:p>
                      <a:r>
                        <a:rPr lang="en-GB"/>
                        <a:t>Change one thing…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Change one thing about the number sentence</a:t>
                      </a:r>
                      <a:r>
                        <a:rPr lang="en-GB" baseline="0"/>
                        <a:t> 12 ÷ 3 so that there is a remainder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27081">
                <a:tc>
                  <a:txBody>
                    <a:bodyPr/>
                    <a:lstStyle/>
                    <a:p>
                      <a:r>
                        <a:rPr lang="en-GB"/>
                        <a:t>Which is the odd one out…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7, 11, 14   Which could be the odd one out? Why?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/>
        </p:nvSpPr>
        <p:spPr>
          <a:xfrm rot="21138600">
            <a:off x="5911888" y="2140008"/>
            <a:ext cx="439741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 rot="20965027">
            <a:off x="6556495" y="2189589"/>
            <a:ext cx="288032" cy="2880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rapezoid 5"/>
          <p:cNvSpPr/>
          <p:nvPr/>
        </p:nvSpPr>
        <p:spPr>
          <a:xfrm rot="21316445">
            <a:off x="7042245" y="2180642"/>
            <a:ext cx="360040" cy="261137"/>
          </a:xfrm>
          <a:prstGeom prst="trapezoi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6294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166258" y="0"/>
            <a:ext cx="10018713" cy="1752599"/>
          </a:xfrm>
        </p:spPr>
        <p:txBody>
          <a:bodyPr>
            <a:normAutofit/>
          </a:bodyPr>
          <a:lstStyle/>
          <a:p>
            <a:r>
              <a:rPr lang="en-GB"/>
              <a:t>Numerical reasoning in the curriculum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066801" y="1611518"/>
            <a:ext cx="7408333" cy="3450696"/>
          </a:xfrm>
        </p:spPr>
        <p:txBody>
          <a:bodyPr>
            <a:normAutofit fontScale="92500" lnSpcReduction="20000"/>
          </a:bodyPr>
          <a:lstStyle/>
          <a:p>
            <a:r>
              <a:rPr lang="en-GB"/>
              <a:t>Involves skills that should develop over time through selection of questions and tasks which allow for reasoning</a:t>
            </a:r>
          </a:p>
          <a:p>
            <a:r>
              <a:rPr lang="en-GB"/>
              <a:t>Any mathematics teaching can have a numerical reasoning element within it, particularly if reasoning questions are used</a:t>
            </a:r>
          </a:p>
          <a:p>
            <a:r>
              <a:rPr lang="en-GB"/>
              <a:t>A ‘rich task’ is a task which would require learners to use a range of  numerical reasoning skills</a:t>
            </a:r>
          </a:p>
          <a:p>
            <a:pPr marL="0" indent="0">
              <a:buNone/>
            </a:pPr>
            <a:r>
              <a:rPr lang="en-GB"/>
              <a:t>    </a:t>
            </a:r>
          </a:p>
          <a:p>
            <a:pPr marL="0" indent="0">
              <a:buNone/>
            </a:pPr>
            <a:r>
              <a:rPr lang="en-GB"/>
              <a:t>nrich.maths.org has lots of rich tasks</a:t>
            </a:r>
          </a:p>
          <a:p>
            <a:endParaRPr lang="en-GB"/>
          </a:p>
          <a:p>
            <a:pPr marL="0" indent="0">
              <a:buNone/>
            </a:pPr>
            <a:endParaRPr lang="en-GB"/>
          </a:p>
          <a:p>
            <a:endParaRPr lang="en-GB"/>
          </a:p>
          <a:p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5621" y="4515761"/>
            <a:ext cx="2705100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3773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9ACA0F-4923-4B35-A875-CC8D8A62A5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GB"/>
              <a:t>Examples of cross-curricular data handling…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B552D4-752A-42BA-A6E2-B837D89D46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30084" y="2216425"/>
            <a:ext cx="10018713" cy="3124201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/>
              <a:t>Look at the interactive literacy and numeracy framework at:</a:t>
            </a:r>
          </a:p>
          <a:p>
            <a:pPr marL="0" indent="0">
              <a:buNone/>
            </a:pPr>
            <a:r>
              <a:rPr lang="en-GB">
                <a:hlinkClick r:id="rId2"/>
              </a:rPr>
              <a:t>http://learning.gov.wales/resources/browse-all/nlnf/framework?lang=en</a:t>
            </a:r>
            <a:endParaRPr lang="en-GB"/>
          </a:p>
          <a:p>
            <a:pPr marL="0" indent="0">
              <a:buNone/>
            </a:pPr>
            <a:r>
              <a:rPr lang="en-GB"/>
              <a:t>Choose ‘numeracy’ and a year group.</a:t>
            </a:r>
          </a:p>
          <a:p>
            <a:pPr marL="0" indent="0">
              <a:buNone/>
            </a:pPr>
            <a:r>
              <a:rPr lang="en-GB"/>
              <a:t>Filter by ‘strand’ – ‘data handling’</a:t>
            </a:r>
          </a:p>
          <a:p>
            <a:pPr marL="0" indent="0">
              <a:buNone/>
            </a:pPr>
            <a:r>
              <a:rPr lang="en-GB"/>
              <a:t>Select data handling skills – there will be examples of data handling being developed in other curriculum areas.</a:t>
            </a:r>
          </a:p>
        </p:txBody>
      </p:sp>
    </p:spTree>
    <p:extLst>
      <p:ext uri="{BB962C8B-B14F-4D97-AF65-F5344CB8AC3E}">
        <p14:creationId xmlns:p14="http://schemas.microsoft.com/office/powerpoint/2010/main" val="10253972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1AAE68-D108-4EF2-87B4-F6AD4FDD2C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5C85B5-0183-4A40-9E79-2B6D71BC75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/>
              <a:t>For data handling ideas: </a:t>
            </a:r>
            <a:r>
              <a:rPr lang="en-GB">
                <a:hlinkClick r:id="rId2"/>
              </a:rPr>
              <a:t>http://www.tes.co.uk/teaching-resource/Teachers-TV-Primary-Maths-Data-Handling-6045041/</a:t>
            </a:r>
            <a:endParaRPr lang="en-GB"/>
          </a:p>
          <a:p>
            <a:r>
              <a:rPr lang="en-GB">
                <a:hlinkClick r:id="rId3"/>
              </a:rPr>
              <a:t>www.nrich.maths.org.uk</a:t>
            </a:r>
            <a:r>
              <a:rPr lang="en-GB"/>
              <a:t> – a range of rich tasks for all ages and useful articles and resources</a:t>
            </a:r>
          </a:p>
          <a:p>
            <a:r>
              <a:rPr lang="en-GB"/>
              <a:t>Reasoning in the classroom resource packs:</a:t>
            </a:r>
          </a:p>
          <a:p>
            <a:pPr marL="0" indent="0">
              <a:buNone/>
            </a:pPr>
            <a:r>
              <a:rPr lang="en-GB">
                <a:hlinkClick r:id="rId4"/>
              </a:rPr>
              <a:t>http://learning.wales.gov.uk/resources/learningpacks/reasoning-in-the-classroom/?skip=1&amp;lang=en</a:t>
            </a:r>
            <a:endParaRPr lang="en-GB"/>
          </a:p>
          <a:p>
            <a:r>
              <a:rPr lang="en-GB"/>
              <a:t>The interactive framework on Learning Wales sites has ‘rich activities’ for some of the numeracy skills</a:t>
            </a:r>
          </a:p>
          <a:p>
            <a:r>
              <a:rPr lang="en-GB"/>
              <a:t>Look at the ‘mathematical challenges’ on Moodle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2552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4606" y="296056"/>
            <a:ext cx="10018713" cy="1752599"/>
          </a:xfrm>
        </p:spPr>
        <p:txBody>
          <a:bodyPr/>
          <a:lstStyle/>
          <a:p>
            <a:r>
              <a:rPr lang="en-GB"/>
              <a:t>Further Reading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265369" y="1855630"/>
            <a:ext cx="10018713" cy="31242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/>
              <a:t>Chapter 10 and 11 of Understanding Mathematics for Young Children </a:t>
            </a:r>
          </a:p>
          <a:p>
            <a:pPr marL="0" indent="0">
              <a:buNone/>
            </a:pPr>
            <a:r>
              <a:rPr lang="en-GB" sz="3200"/>
              <a:t>(Data Handling and Reasoning)</a:t>
            </a:r>
          </a:p>
          <a:p>
            <a:pPr marL="0" indent="0">
              <a:buNone/>
            </a:pPr>
            <a:endParaRPr lang="en-GB" sz="320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7645" y="3172833"/>
            <a:ext cx="1437632" cy="1806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4600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Widescreen</PresentationFormat>
  <Slides>15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Data Handling and Developing Reasoning</vt:lpstr>
      <vt:lpstr>PowerPoint Presentation</vt:lpstr>
      <vt:lpstr>Progression in Sorting and Classifying</vt:lpstr>
      <vt:lpstr>PowerPoint Presentation</vt:lpstr>
      <vt:lpstr>The Carroll Diagram</vt:lpstr>
      <vt:lpstr>Lewis Carroll (aka Charles Dodgson),  1832-1898</vt:lpstr>
      <vt:lpstr>Stages in Data Handling</vt:lpstr>
      <vt:lpstr>PowerPoint Presentation</vt:lpstr>
      <vt:lpstr>PowerPoint Presentation</vt:lpstr>
      <vt:lpstr>PowerPoint Presentation</vt:lpstr>
      <vt:lpstr>PowerPoint Presentation</vt:lpstr>
      <vt:lpstr>Numerical reasoning in the curriculum</vt:lpstr>
      <vt:lpstr>Examples of cross-curricular data handling…</vt:lpstr>
      <vt:lpstr>Resources</vt:lpstr>
      <vt:lpstr>Further Reading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From mental to written calculations (part 2)</dc:title>
  <dc:creator>Lewis Wallis</dc:creator>
  <cp:revision>1</cp:revision>
  <dcterms:created xsi:type="dcterms:W3CDTF">2013-10-13T11:17:52Z</dcterms:created>
  <dcterms:modified xsi:type="dcterms:W3CDTF">2018-10-11T15:22:33Z</dcterms:modified>
</cp:coreProperties>
</file>