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sldIdLst>
    <p:sldId id="256" r:id="rId2"/>
    <p:sldId id="257" r:id="rId3"/>
    <p:sldId id="389" r:id="rId4"/>
    <p:sldId id="386" r:id="rId5"/>
    <p:sldId id="370" r:id="rId6"/>
    <p:sldId id="371" r:id="rId7"/>
    <p:sldId id="372" r:id="rId8"/>
    <p:sldId id="373" r:id="rId9"/>
    <p:sldId id="374" r:id="rId10"/>
    <p:sldId id="382" r:id="rId11"/>
    <p:sldId id="376" r:id="rId12"/>
    <p:sldId id="381" r:id="rId13"/>
    <p:sldId id="375" r:id="rId14"/>
    <p:sldId id="377" r:id="rId15"/>
    <p:sldId id="387" r:id="rId16"/>
    <p:sldId id="390" r:id="rId17"/>
    <p:sldId id="392" r:id="rId18"/>
    <p:sldId id="388" r:id="rId19"/>
    <p:sldId id="39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2857" autoAdjust="0"/>
  </p:normalViewPr>
  <p:slideViewPr>
    <p:cSldViewPr snapToGrid="0">
      <p:cViewPr varScale="1">
        <p:scale>
          <a:sx n="85" d="100"/>
          <a:sy n="85" d="100"/>
        </p:scale>
        <p:origin x="108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DC714941-C6F3-431B-86AE-24A73C7995BD}" type="datetimeFigureOut">
              <a:rPr lang="en-GB" smtClean="0"/>
              <a:t>30/04/2024</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0DD2E4CE-4095-4043-95CD-C35111116033}"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5220335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714941-C6F3-431B-86AE-24A73C7995BD}" type="datetimeFigureOut">
              <a:rPr lang="en-GB" smtClean="0"/>
              <a:t>30/04/2024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2E4CE-4095-4043-95CD-C35111116033}" type="slidenum">
              <a:rPr lang="en-GB" smtClean="0"/>
              <a:t>‹#›</a:t>
            </a:fld>
            <a:endParaRPr lang="en-GB"/>
          </a:p>
        </p:txBody>
      </p:sp>
    </p:spTree>
    <p:extLst>
      <p:ext uri="{BB962C8B-B14F-4D97-AF65-F5344CB8AC3E}">
        <p14:creationId xmlns:p14="http://schemas.microsoft.com/office/powerpoint/2010/main" val="3167006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714941-C6F3-431B-86AE-24A73C7995BD}" type="datetimeFigureOut">
              <a:rPr lang="en-GB" smtClean="0"/>
              <a:t>30/04/2024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2E4CE-4095-4043-95CD-C35111116033}"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52948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714941-C6F3-431B-86AE-24A73C7995BD}" type="datetimeFigureOut">
              <a:rPr lang="en-GB" smtClean="0"/>
              <a:t>30/04/2024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D2E4CE-4095-4043-95CD-C35111116033}" type="slidenum">
              <a:rPr lang="en-GB" smtClean="0"/>
              <a:t>‹#›</a:t>
            </a:fld>
            <a:endParaRPr lang="en-GB"/>
          </a:p>
        </p:txBody>
      </p:sp>
    </p:spTree>
    <p:extLst>
      <p:ext uri="{BB962C8B-B14F-4D97-AF65-F5344CB8AC3E}">
        <p14:creationId xmlns:p14="http://schemas.microsoft.com/office/powerpoint/2010/main" val="3812104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714941-C6F3-431B-86AE-24A73C7995BD}" type="datetimeFigureOut">
              <a:rPr lang="en-GB" smtClean="0"/>
              <a:t>30/04/2024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D2E4CE-4095-4043-95CD-C35111116033}" type="slidenum">
              <a:rPr lang="en-GB" smtClean="0"/>
              <a:t>‹#›</a:t>
            </a:fld>
            <a:endParaRPr lang="en-GB"/>
          </a:p>
        </p:txBody>
      </p:sp>
    </p:spTree>
    <p:extLst>
      <p:ext uri="{BB962C8B-B14F-4D97-AF65-F5344CB8AC3E}">
        <p14:creationId xmlns:p14="http://schemas.microsoft.com/office/powerpoint/2010/main" val="2787820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714941-C6F3-431B-86AE-24A73C7995BD}" type="datetimeFigureOut">
              <a:rPr lang="en-GB" smtClean="0"/>
              <a:t>30/04/2024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D2E4CE-4095-4043-95CD-C35111116033}" type="slidenum">
              <a:rPr lang="en-GB" smtClean="0"/>
              <a:t>‹#›</a:t>
            </a:fld>
            <a:endParaRPr lang="en-GB"/>
          </a:p>
        </p:txBody>
      </p:sp>
    </p:spTree>
    <p:extLst>
      <p:ext uri="{BB962C8B-B14F-4D97-AF65-F5344CB8AC3E}">
        <p14:creationId xmlns:p14="http://schemas.microsoft.com/office/powerpoint/2010/main" val="1774910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714941-C6F3-431B-86AE-24A73C7995BD}" type="datetimeFigureOut">
              <a:rPr lang="en-GB" smtClean="0"/>
              <a:t>30/04/2024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D2E4CE-4095-4043-95CD-C35111116033}" type="slidenum">
              <a:rPr lang="en-GB" smtClean="0"/>
              <a:t>‹#›</a:t>
            </a:fld>
            <a:endParaRPr lang="en-GB"/>
          </a:p>
        </p:txBody>
      </p:sp>
    </p:spTree>
    <p:extLst>
      <p:ext uri="{BB962C8B-B14F-4D97-AF65-F5344CB8AC3E}">
        <p14:creationId xmlns:p14="http://schemas.microsoft.com/office/powerpoint/2010/main" val="1026317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714941-C6F3-431B-86AE-24A73C7995BD}" type="datetimeFigureOut">
              <a:rPr lang="en-GB" smtClean="0"/>
              <a:t>30/04/2024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D2E4CE-4095-4043-95CD-C35111116033}" type="slidenum">
              <a:rPr lang="en-GB" smtClean="0"/>
              <a:t>‹#›</a:t>
            </a:fld>
            <a:endParaRPr lang="en-GB"/>
          </a:p>
        </p:txBody>
      </p:sp>
    </p:spTree>
    <p:extLst>
      <p:ext uri="{BB962C8B-B14F-4D97-AF65-F5344CB8AC3E}">
        <p14:creationId xmlns:p14="http://schemas.microsoft.com/office/powerpoint/2010/main" val="743675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714941-C6F3-431B-86AE-24A73C7995BD}" type="datetimeFigureOut">
              <a:rPr lang="en-GB" smtClean="0"/>
              <a:t>30/04/2024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D2E4CE-4095-4043-95CD-C35111116033}" type="slidenum">
              <a:rPr lang="en-GB" smtClean="0"/>
              <a:t>‹#›</a:t>
            </a:fld>
            <a:endParaRPr lang="en-GB"/>
          </a:p>
        </p:txBody>
      </p:sp>
    </p:spTree>
    <p:extLst>
      <p:ext uri="{BB962C8B-B14F-4D97-AF65-F5344CB8AC3E}">
        <p14:creationId xmlns:p14="http://schemas.microsoft.com/office/powerpoint/2010/main" val="3867241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714941-C6F3-431B-86AE-24A73C7995BD}" type="datetimeFigureOut">
              <a:rPr lang="en-GB" smtClean="0"/>
              <a:t>30/04/2024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2E4CE-4095-4043-95CD-C35111116033}" type="slidenum">
              <a:rPr lang="en-GB" smtClean="0"/>
              <a:t>‹#›</a:t>
            </a:fld>
            <a:endParaRPr lang="en-GB"/>
          </a:p>
        </p:txBody>
      </p:sp>
    </p:spTree>
    <p:extLst>
      <p:ext uri="{BB962C8B-B14F-4D97-AF65-F5344CB8AC3E}">
        <p14:creationId xmlns:p14="http://schemas.microsoft.com/office/powerpoint/2010/main" val="318681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714941-C6F3-431B-86AE-24A73C7995BD}" type="datetimeFigureOut">
              <a:rPr lang="en-GB" smtClean="0"/>
              <a:t>30/04/2024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2E4CE-4095-4043-95CD-C35111116033}" type="slidenum">
              <a:rPr lang="en-GB" smtClean="0"/>
              <a:t>‹#›</a:t>
            </a:fld>
            <a:endParaRPr lang="en-GB"/>
          </a:p>
        </p:txBody>
      </p:sp>
    </p:spTree>
    <p:extLst>
      <p:ext uri="{BB962C8B-B14F-4D97-AF65-F5344CB8AC3E}">
        <p14:creationId xmlns:p14="http://schemas.microsoft.com/office/powerpoint/2010/main" val="1081509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DC714941-C6F3-431B-86AE-24A73C7995BD}" type="datetimeFigureOut">
              <a:rPr lang="en-GB" smtClean="0"/>
              <a:t>30/04/2024</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0DD2E4CE-4095-4043-95CD-C35111116033}" type="slidenum">
              <a:rPr lang="en-GB" smtClean="0"/>
              <a:t>‹#›</a:t>
            </a:fld>
            <a:endParaRPr lang="en-GB"/>
          </a:p>
        </p:txBody>
      </p:sp>
    </p:spTree>
    <p:extLst>
      <p:ext uri="{BB962C8B-B14F-4D97-AF65-F5344CB8AC3E}">
        <p14:creationId xmlns:p14="http://schemas.microsoft.com/office/powerpoint/2010/main" val="1716585431"/>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smartinsights.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youtube.com/watch?v=jvdPM6RZ3Xc&amp;t=61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blog.hubspot.com/marketing/how-to-calculate-market-shar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offers.hubspot.com/customer-service-metrics?hubs_post-cta=anchor&amp;hsCtaTracking=e24dc302-9dc2-466f-a5ca-ab4e08633c0f%7C5b77f5a2-d8cb-4de3-a66b-79f344865937"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webfx.com/tools/ctr-calculator/"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exposureninja.com/blog/bounce-rate/#:~:text=As%20a%20broad%20rule%20of,tracking%20or%20code%20installation%20error."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blog.hubspot.com/marketing/metrics-email-marketers-should-be-tracking"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marketingevolution.com/knowledge-center/marketing-metrics-kpis-campaign-success" TargetMode="External"/><Relationship Id="rId2" Type="http://schemas.openxmlformats.org/officeDocument/2006/relationships/hyperlink" Target="https://blog.hubspot.com/website/engagement-metrics" TargetMode="External"/><Relationship Id="rId1" Type="http://schemas.openxmlformats.org/officeDocument/2006/relationships/slideLayout" Target="../slideLayouts/slideLayout2.xml"/><Relationship Id="rId6" Type="http://schemas.openxmlformats.org/officeDocument/2006/relationships/hyperlink" Target="https://hurrdatmarketing.com/digital-marketing-news/paid-advertising-metrics-to-track/" TargetMode="External"/><Relationship Id="rId5" Type="http://schemas.openxmlformats.org/officeDocument/2006/relationships/hyperlink" Target="https://www.indeed.com/career-advice/career-development/digital-marketing-metrics" TargetMode="External"/><Relationship Id="rId4" Type="http://schemas.openxmlformats.org/officeDocument/2006/relationships/hyperlink" Target="https://www.klipfolio.com/resources/kpi-examples/digital-marke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C3809-7A1C-D537-423A-72F073BF65BB}"/>
              </a:ext>
            </a:extLst>
          </p:cNvPr>
          <p:cNvSpPr>
            <a:spLocks noGrp="1"/>
          </p:cNvSpPr>
          <p:nvPr>
            <p:ph type="ctrTitle"/>
          </p:nvPr>
        </p:nvSpPr>
        <p:spPr>
          <a:xfrm>
            <a:off x="1261872" y="758952"/>
            <a:ext cx="9418320" cy="2670048"/>
          </a:xfrm>
        </p:spPr>
        <p:txBody>
          <a:bodyPr/>
          <a:lstStyle/>
          <a:p>
            <a:r>
              <a:rPr lang="en-GB" dirty="0"/>
              <a:t>BMBM5013</a:t>
            </a:r>
            <a:br>
              <a:rPr lang="en-GB" dirty="0"/>
            </a:br>
            <a:r>
              <a:rPr lang="en-GB" dirty="0"/>
              <a:t>Marketing In practice</a:t>
            </a:r>
          </a:p>
        </p:txBody>
      </p:sp>
      <p:sp>
        <p:nvSpPr>
          <p:cNvPr id="3" name="Subtitle 2">
            <a:extLst>
              <a:ext uri="{FF2B5EF4-FFF2-40B4-BE49-F238E27FC236}">
                <a16:creationId xmlns:a16="http://schemas.microsoft.com/office/drawing/2014/main" id="{1DCB2A44-98F9-835D-3381-DBF6E697DF52}"/>
              </a:ext>
            </a:extLst>
          </p:cNvPr>
          <p:cNvSpPr>
            <a:spLocks noGrp="1"/>
          </p:cNvSpPr>
          <p:nvPr>
            <p:ph type="subTitle" idx="1"/>
          </p:nvPr>
        </p:nvSpPr>
        <p:spPr/>
        <p:txBody>
          <a:bodyPr>
            <a:normAutofit/>
          </a:bodyPr>
          <a:lstStyle/>
          <a:p>
            <a:endParaRPr lang="en-GB" sz="3200" dirty="0"/>
          </a:p>
        </p:txBody>
      </p:sp>
    </p:spTree>
    <p:extLst>
      <p:ext uri="{BB962C8B-B14F-4D97-AF65-F5344CB8AC3E}">
        <p14:creationId xmlns:p14="http://schemas.microsoft.com/office/powerpoint/2010/main" val="958085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8BEC1-9DB7-A81F-CC58-093AD5605833}"/>
              </a:ext>
            </a:extLst>
          </p:cNvPr>
          <p:cNvSpPr>
            <a:spLocks noGrp="1"/>
          </p:cNvSpPr>
          <p:nvPr>
            <p:ph type="title"/>
          </p:nvPr>
        </p:nvSpPr>
        <p:spPr>
          <a:xfrm>
            <a:off x="1229032" y="365760"/>
            <a:ext cx="5997678" cy="1325562"/>
          </a:xfrm>
        </p:spPr>
        <p:txBody>
          <a:bodyPr>
            <a:normAutofit/>
          </a:bodyPr>
          <a:lstStyle/>
          <a:p>
            <a:r>
              <a:rPr lang="en-GB" dirty="0">
                <a:latin typeface="Calibri" panose="020F0502020204030204" pitchFamily="34" charset="0"/>
                <a:cs typeface="Calibri" panose="020F0502020204030204" pitchFamily="34" charset="0"/>
              </a:rPr>
              <a:t>Today’s Lecture</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B81F43D-F71D-DE11-FE20-1A8781B9D208}"/>
              </a:ext>
            </a:extLst>
          </p:cNvPr>
          <p:cNvSpPr>
            <a:spLocks noGrp="1"/>
          </p:cNvSpPr>
          <p:nvPr>
            <p:ph idx="1"/>
          </p:nvPr>
        </p:nvSpPr>
        <p:spPr>
          <a:xfrm>
            <a:off x="1211139" y="2005739"/>
            <a:ext cx="6015571" cy="4174398"/>
          </a:xfrm>
        </p:spPr>
        <p:txBody>
          <a:bodyPr>
            <a:normAutofit/>
          </a:bodyPr>
          <a:lstStyle/>
          <a:p>
            <a:r>
              <a:rPr lang="en-GB">
                <a:latin typeface="Calibri" panose="020F0502020204030204" pitchFamily="34" charset="0"/>
                <a:cs typeface="Calibri" panose="020F0502020204030204" pitchFamily="34" charset="0"/>
              </a:rPr>
              <a:t>How to measure campaign performance - selecting effective metrics</a:t>
            </a:r>
          </a:p>
          <a:p>
            <a:endParaRPr lang="en-GB" dirty="0"/>
          </a:p>
        </p:txBody>
      </p:sp>
      <p:pic>
        <p:nvPicPr>
          <p:cNvPr id="5" name="Picture 4" descr="Magnifying glass showing decling performance">
            <a:extLst>
              <a:ext uri="{FF2B5EF4-FFF2-40B4-BE49-F238E27FC236}">
                <a16:creationId xmlns:a16="http://schemas.microsoft.com/office/drawing/2014/main" id="{8FE8CDA0-D99D-86DE-5AF7-3DAD0CDDD709}"/>
              </a:ext>
            </a:extLst>
          </p:cNvPr>
          <p:cNvPicPr>
            <a:picLocks noChangeAspect="1"/>
          </p:cNvPicPr>
          <p:nvPr/>
        </p:nvPicPr>
        <p:blipFill rotWithShape="1">
          <a:blip r:embed="rId2"/>
          <a:srcRect l="12072" r="42636" b="-1"/>
          <a:stretch/>
        </p:blipFill>
        <p:spPr>
          <a:xfrm>
            <a:off x="7538689" y="10"/>
            <a:ext cx="4653311" cy="6857990"/>
          </a:xfrm>
          <a:prstGeom prst="rect">
            <a:avLst/>
          </a:prstGeom>
        </p:spPr>
      </p:pic>
    </p:spTree>
    <p:extLst>
      <p:ext uri="{BB962C8B-B14F-4D97-AF65-F5344CB8AC3E}">
        <p14:creationId xmlns:p14="http://schemas.microsoft.com/office/powerpoint/2010/main" val="3270991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DCE94-B11A-FD56-8CDC-9ED431FFEB39}"/>
              </a:ext>
            </a:extLst>
          </p:cNvPr>
          <p:cNvSpPr>
            <a:spLocks noGrp="1"/>
          </p:cNvSpPr>
          <p:nvPr>
            <p:ph type="title"/>
          </p:nvPr>
        </p:nvSpPr>
        <p:spPr>
          <a:xfrm>
            <a:off x="4965290" y="365760"/>
            <a:ext cx="5997678" cy="921173"/>
          </a:xfrm>
        </p:spPr>
        <p:txBody>
          <a:bodyPr>
            <a:normAutofit/>
          </a:bodyPr>
          <a:lstStyle/>
          <a:p>
            <a:r>
              <a:rPr lang="en-GB" b="1" dirty="0">
                <a:latin typeface="Calibri" panose="020F0502020204030204" pitchFamily="34" charset="0"/>
                <a:cs typeface="Calibri" panose="020F0502020204030204" pitchFamily="34" charset="0"/>
              </a:rPr>
              <a:t>Assignment 2</a:t>
            </a:r>
          </a:p>
        </p:txBody>
      </p:sp>
      <p:pic>
        <p:nvPicPr>
          <p:cNvPr id="5" name="Picture 4" descr="Assorted vegetables and fruits">
            <a:extLst>
              <a:ext uri="{FF2B5EF4-FFF2-40B4-BE49-F238E27FC236}">
                <a16:creationId xmlns:a16="http://schemas.microsoft.com/office/drawing/2014/main" id="{8FF665DA-10EE-7009-4421-5D9790757D39}"/>
              </a:ext>
            </a:extLst>
          </p:cNvPr>
          <p:cNvPicPr>
            <a:picLocks noChangeAspect="1"/>
          </p:cNvPicPr>
          <p:nvPr/>
        </p:nvPicPr>
        <p:blipFill rotWithShape="1">
          <a:blip r:embed="rId2"/>
          <a:srcRect l="33495" r="21213" b="-1"/>
          <a:stretch/>
        </p:blipFill>
        <p:spPr>
          <a:xfrm>
            <a:off x="20" y="10"/>
            <a:ext cx="4653291" cy="6857990"/>
          </a:xfrm>
          <a:prstGeom prst="rect">
            <a:avLst/>
          </a:prstGeom>
        </p:spPr>
      </p:pic>
      <p:sp>
        <p:nvSpPr>
          <p:cNvPr id="3" name="Content Placeholder 2">
            <a:extLst>
              <a:ext uri="{FF2B5EF4-FFF2-40B4-BE49-F238E27FC236}">
                <a16:creationId xmlns:a16="http://schemas.microsoft.com/office/drawing/2014/main" id="{EFD13C6F-B82B-143E-CF99-C7AE5F32357B}"/>
              </a:ext>
            </a:extLst>
          </p:cNvPr>
          <p:cNvSpPr>
            <a:spLocks noGrp="1"/>
          </p:cNvSpPr>
          <p:nvPr>
            <p:ph idx="1"/>
          </p:nvPr>
        </p:nvSpPr>
        <p:spPr>
          <a:xfrm>
            <a:off x="4965290" y="2005739"/>
            <a:ext cx="6015571" cy="4174398"/>
          </a:xfrm>
        </p:spPr>
        <p:txBody>
          <a:bodyPr>
            <a:normAutofit/>
          </a:bodyPr>
          <a:lstStyle/>
          <a:p>
            <a:r>
              <a:rPr lang="en-GB" sz="2400" dirty="0">
                <a:latin typeface="Calibri" panose="020F0502020204030204" pitchFamily="34" charset="0"/>
                <a:cs typeface="Calibri" panose="020F0502020204030204" pitchFamily="34" charset="0"/>
              </a:rPr>
              <a:t>In assignment 2 you will be developing a campaign for the launch of your food subscription company’s new Vegan Food Box Service. You will identify:</a:t>
            </a:r>
          </a:p>
          <a:p>
            <a:r>
              <a:rPr lang="en-GB" sz="2400" dirty="0">
                <a:latin typeface="Calibri" panose="020F0502020204030204" pitchFamily="34" charset="0"/>
                <a:cs typeface="Calibri" panose="020F0502020204030204" pitchFamily="34" charset="0"/>
              </a:rPr>
              <a:t>Communication channels and how you will use them</a:t>
            </a:r>
          </a:p>
          <a:p>
            <a:r>
              <a:rPr lang="en-GB" sz="2400" dirty="0">
                <a:latin typeface="Calibri" panose="020F0502020204030204" pitchFamily="34" charset="0"/>
                <a:cs typeface="Calibri" panose="020F0502020204030204" pitchFamily="34" charset="0"/>
              </a:rPr>
              <a:t>The campaign message and offers</a:t>
            </a:r>
          </a:p>
          <a:p>
            <a:r>
              <a:rPr lang="en-GB" sz="2400" dirty="0">
                <a:latin typeface="Calibri" panose="020F0502020204030204" pitchFamily="34" charset="0"/>
                <a:cs typeface="Calibri" panose="020F0502020204030204" pitchFamily="34" charset="0"/>
              </a:rPr>
              <a:t>Budget allocation for the campaign</a:t>
            </a:r>
          </a:p>
          <a:p>
            <a:r>
              <a:rPr lang="en-GB" sz="2400" dirty="0">
                <a:latin typeface="Calibri" panose="020F0502020204030204" pitchFamily="34" charset="0"/>
                <a:cs typeface="Calibri" panose="020F0502020204030204" pitchFamily="34" charset="0"/>
              </a:rPr>
              <a:t>Campaign performance metrics</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47701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3E14C-48C4-398D-E461-FD80543975EE}"/>
              </a:ext>
            </a:extLst>
          </p:cNvPr>
          <p:cNvSpPr>
            <a:spLocks noGrp="1"/>
          </p:cNvSpPr>
          <p:nvPr>
            <p:ph type="title"/>
          </p:nvPr>
        </p:nvSpPr>
        <p:spPr>
          <a:xfrm>
            <a:off x="954157" y="5941600"/>
            <a:ext cx="10000355" cy="671234"/>
          </a:xfrm>
        </p:spPr>
        <p:txBody>
          <a:bodyPr>
            <a:noAutofit/>
          </a:bodyPr>
          <a:lstStyle/>
          <a:p>
            <a:r>
              <a:rPr lang="en-GB" sz="3200" dirty="0">
                <a:latin typeface="Calibri" panose="020F0502020204030204" pitchFamily="34" charset="0"/>
                <a:cs typeface="Calibri" panose="020F0502020204030204" pitchFamily="34" charset="0"/>
              </a:rPr>
              <a:t>Campaign Communication Channels </a:t>
            </a:r>
            <a:r>
              <a:rPr lang="en-GB" sz="1400" dirty="0"/>
              <a:t>- </a:t>
            </a:r>
            <a:r>
              <a:rPr lang="en-GB" sz="1400" dirty="0">
                <a:latin typeface="Calibri" panose="020F0502020204030204" pitchFamily="34" charset="0"/>
                <a:cs typeface="Calibri" panose="020F0502020204030204" pitchFamily="34" charset="0"/>
                <a:hlinkClick r:id="rId2"/>
              </a:rPr>
              <a:t>www.smartinsights.com</a:t>
            </a:r>
            <a:r>
              <a:rPr lang="en-GB" sz="1400" dirty="0">
                <a:latin typeface="Calibri" panose="020F0502020204030204" pitchFamily="34" charset="0"/>
                <a:cs typeface="Calibri" panose="020F0502020204030204" pitchFamily="34" charset="0"/>
              </a:rPr>
              <a:t> </a:t>
            </a:r>
          </a:p>
        </p:txBody>
      </p:sp>
      <p:pic>
        <p:nvPicPr>
          <p:cNvPr id="1028" name="Picture 4" descr="The-6-different-digital-media-options">
            <a:extLst>
              <a:ext uri="{FF2B5EF4-FFF2-40B4-BE49-F238E27FC236}">
                <a16:creationId xmlns:a16="http://schemas.microsoft.com/office/drawing/2014/main" id="{4C8A8129-C9F5-07BA-BD1A-A4185C9836E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0269" y="200784"/>
            <a:ext cx="11137574" cy="5740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028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C34CBD-C32F-7C8C-E5FB-FDBDCBE15154}"/>
              </a:ext>
            </a:extLst>
          </p:cNvPr>
          <p:cNvSpPr>
            <a:spLocks noGrp="1"/>
          </p:cNvSpPr>
          <p:nvPr>
            <p:ph type="title"/>
          </p:nvPr>
        </p:nvSpPr>
        <p:spPr>
          <a:xfrm>
            <a:off x="416560" y="365125"/>
            <a:ext cx="10937240" cy="877521"/>
          </a:xfrm>
        </p:spPr>
        <p:txBody>
          <a:bodyPr/>
          <a:lstStyle/>
          <a:p>
            <a:r>
              <a:rPr lang="en-GB" b="1" dirty="0"/>
              <a:t>Measuring Campaign Performance</a:t>
            </a:r>
          </a:p>
        </p:txBody>
      </p:sp>
      <p:sp>
        <p:nvSpPr>
          <p:cNvPr id="6" name="Content Placeholder 5">
            <a:extLst>
              <a:ext uri="{FF2B5EF4-FFF2-40B4-BE49-F238E27FC236}">
                <a16:creationId xmlns:a16="http://schemas.microsoft.com/office/drawing/2014/main" id="{21813CC7-75DD-9904-F0CD-C5D072B44F3A}"/>
              </a:ext>
            </a:extLst>
          </p:cNvPr>
          <p:cNvSpPr>
            <a:spLocks noGrp="1"/>
          </p:cNvSpPr>
          <p:nvPr>
            <p:ph idx="1"/>
          </p:nvPr>
        </p:nvSpPr>
        <p:spPr>
          <a:xfrm>
            <a:off x="416560" y="1473200"/>
            <a:ext cx="10516483" cy="5019675"/>
          </a:xfrm>
        </p:spPr>
        <p:txBody>
          <a:bodyPr>
            <a:normAutofit fontScale="92500" lnSpcReduction="10000"/>
          </a:bodyPr>
          <a:lstStyle/>
          <a:p>
            <a:pPr algn="l"/>
            <a:r>
              <a:rPr lang="en-GB" sz="2400" b="0" i="0" dirty="0">
                <a:effectLst/>
                <a:latin typeface="Calibri" panose="020F0502020204030204" pitchFamily="34" charset="0"/>
                <a:cs typeface="Calibri" panose="020F0502020204030204" pitchFamily="34" charset="0"/>
              </a:rPr>
              <a:t>You should </a:t>
            </a:r>
            <a:r>
              <a:rPr lang="en-GB" sz="2400" b="1" i="0" dirty="0">
                <a:effectLst/>
                <a:latin typeface="Calibri" panose="020F0502020204030204" pitchFamily="34" charset="0"/>
                <a:cs typeface="Calibri" panose="020F0502020204030204" pitchFamily="34" charset="0"/>
              </a:rPr>
              <a:t>NEVER</a:t>
            </a:r>
            <a:r>
              <a:rPr lang="en-GB" sz="2400" b="0" i="0" dirty="0">
                <a:effectLst/>
                <a:latin typeface="Calibri" panose="020F0502020204030204" pitchFamily="34" charset="0"/>
                <a:cs typeface="Calibri" panose="020F0502020204030204" pitchFamily="34" charset="0"/>
              </a:rPr>
              <a:t> run a marketing campaign without </a:t>
            </a:r>
            <a:r>
              <a:rPr lang="en-GB" sz="2400" dirty="0">
                <a:latin typeface="Calibri" panose="020F0502020204030204" pitchFamily="34" charset="0"/>
                <a:cs typeface="Calibri" panose="020F0502020204030204" pitchFamily="34" charset="0"/>
              </a:rPr>
              <a:t>track</a:t>
            </a:r>
            <a:r>
              <a:rPr lang="en-GB" sz="2400" b="0" i="0" dirty="0">
                <a:effectLst/>
                <a:latin typeface="Calibri" panose="020F0502020204030204" pitchFamily="34" charset="0"/>
                <a:cs typeface="Calibri" panose="020F0502020204030204" pitchFamily="34" charset="0"/>
              </a:rPr>
              <a:t>ing progress along the duration of the plan.</a:t>
            </a:r>
          </a:p>
          <a:p>
            <a:pPr algn="l"/>
            <a:r>
              <a:rPr lang="en-GB" sz="2400" i="0" dirty="0">
                <a:effectLst/>
                <a:latin typeface="Calibri" panose="020F0502020204030204" pitchFamily="34" charset="0"/>
                <a:cs typeface="Calibri" panose="020F0502020204030204" pitchFamily="34" charset="0"/>
              </a:rPr>
              <a:t>The</a:t>
            </a:r>
            <a:r>
              <a:rPr lang="en-GB" sz="2400" b="1" i="0" dirty="0">
                <a:effectLst/>
                <a:latin typeface="Calibri" panose="020F0502020204030204" pitchFamily="34" charset="0"/>
                <a:cs typeface="Calibri" panose="020F0502020204030204" pitchFamily="34" charset="0"/>
              </a:rPr>
              <a:t> Control </a:t>
            </a:r>
            <a:r>
              <a:rPr lang="en-GB" sz="2400" i="0" dirty="0">
                <a:effectLst/>
                <a:latin typeface="Calibri" panose="020F0502020204030204" pitchFamily="34" charset="0"/>
                <a:cs typeface="Calibri" panose="020F0502020204030204" pitchFamily="34" charset="0"/>
              </a:rPr>
              <a:t>section of the plan </a:t>
            </a:r>
            <a:r>
              <a:rPr lang="en-GB" sz="2400" b="0" i="0" dirty="0">
                <a:effectLst/>
                <a:latin typeface="Calibri" panose="020F0502020204030204" pitchFamily="34" charset="0"/>
                <a:cs typeface="Calibri" panose="020F0502020204030204" pitchFamily="34" charset="0"/>
              </a:rPr>
              <a:t>identifies what you need to measure when and what happens. </a:t>
            </a:r>
            <a:r>
              <a:rPr lang="en-GB" sz="2400" b="1" i="0" dirty="0">
                <a:effectLst/>
                <a:latin typeface="Calibri" panose="020F0502020204030204" pitchFamily="34" charset="0"/>
                <a:cs typeface="Calibri" panose="020F0502020204030204" pitchFamily="34" charset="0"/>
              </a:rPr>
              <a:t>This ensures you know if you are succeeding or failing </a:t>
            </a:r>
            <a:r>
              <a:rPr lang="en-GB" sz="2400" b="0" i="0" dirty="0">
                <a:effectLst/>
                <a:latin typeface="Calibri" panose="020F0502020204030204" pitchFamily="34" charset="0"/>
                <a:cs typeface="Calibri" panose="020F0502020204030204" pitchFamily="34" charset="0"/>
              </a:rPr>
              <a:t>– and you can make adjustments– before it is too late.  </a:t>
            </a:r>
          </a:p>
          <a:p>
            <a:r>
              <a:rPr lang="en-GB" sz="2400" b="0" i="0" dirty="0">
                <a:effectLst/>
                <a:latin typeface="Calibri" panose="020F0502020204030204" pitchFamily="34" charset="0"/>
                <a:cs typeface="Calibri" panose="020F0502020204030204" pitchFamily="34" charset="0"/>
              </a:rPr>
              <a:t>Marketers use ‘</a:t>
            </a:r>
            <a:r>
              <a:rPr lang="en-GB" sz="2400" dirty="0">
                <a:latin typeface="Calibri" panose="020F0502020204030204" pitchFamily="34" charset="0"/>
                <a:cs typeface="Calibri" panose="020F0502020204030204" pitchFamily="34" charset="0"/>
              </a:rPr>
              <a:t>M</a:t>
            </a:r>
            <a:r>
              <a:rPr lang="en-GB" sz="2400" b="0" i="0" dirty="0">
                <a:effectLst/>
                <a:latin typeface="Calibri" panose="020F0502020204030204" pitchFamily="34" charset="0"/>
                <a:cs typeface="Calibri" panose="020F0502020204030204" pitchFamily="34" charset="0"/>
              </a:rPr>
              <a:t>arketing </a:t>
            </a:r>
            <a:r>
              <a:rPr lang="en-GB" sz="2400" dirty="0">
                <a:latin typeface="Calibri" panose="020F0502020204030204" pitchFamily="34" charset="0"/>
                <a:cs typeface="Calibri" panose="020F0502020204030204" pitchFamily="34" charset="0"/>
              </a:rPr>
              <a:t>M</a:t>
            </a:r>
            <a:r>
              <a:rPr lang="en-GB" sz="2400" b="0" i="0" dirty="0">
                <a:effectLst/>
                <a:latin typeface="Calibri" panose="020F0502020204030204" pitchFamily="34" charset="0"/>
                <a:cs typeface="Calibri" panose="020F0502020204030204" pitchFamily="34" charset="0"/>
              </a:rPr>
              <a:t>etrics’ to monitor, record, and measure progress over time. The metrics themselves are varied and can change from campaign to campaign and across different communication platforms. </a:t>
            </a:r>
            <a:r>
              <a:rPr lang="en-GB" sz="2400" b="1" i="0" dirty="0">
                <a:effectLst/>
                <a:latin typeface="Calibri" panose="020F0502020204030204" pitchFamily="34" charset="0"/>
                <a:cs typeface="Calibri" panose="020F0502020204030204" pitchFamily="34" charset="0"/>
              </a:rPr>
              <a:t>How you measure the success of your marketing campaign activities will be based upon the overall marketing objectives and strategy detailed in your marketing plan.</a:t>
            </a:r>
          </a:p>
          <a:p>
            <a:pPr algn="l"/>
            <a:r>
              <a:rPr lang="en-GB" sz="2400" b="0" i="0" dirty="0">
                <a:effectLst/>
                <a:latin typeface="Calibri" panose="020F0502020204030204" pitchFamily="34" charset="0"/>
                <a:cs typeface="Calibri" panose="020F0502020204030204" pitchFamily="34" charset="0"/>
              </a:rPr>
              <a:t>Marketers need to </a:t>
            </a:r>
            <a:r>
              <a:rPr lang="en-GB" sz="2400" dirty="0">
                <a:latin typeface="Calibri" panose="020F0502020204030204" pitchFamily="34" charset="0"/>
                <a:cs typeface="Calibri" panose="020F0502020204030204" pitchFamily="34" charset="0"/>
              </a:rPr>
              <a:t>clearly define</a:t>
            </a:r>
            <a:r>
              <a:rPr lang="en-GB" sz="2400" b="0" i="0" dirty="0">
                <a:effectLst/>
                <a:latin typeface="Calibri" panose="020F0502020204030204" pitchFamily="34" charset="0"/>
                <a:cs typeface="Calibri" panose="020F0502020204030204" pitchFamily="34" charset="0"/>
              </a:rPr>
              <a:t> their </a:t>
            </a:r>
            <a:r>
              <a:rPr lang="en-GB" sz="2400" dirty="0">
                <a:latin typeface="Calibri" panose="020F0502020204030204" pitchFamily="34" charset="0"/>
                <a:cs typeface="Calibri" panose="020F0502020204030204" pitchFamily="34" charset="0"/>
              </a:rPr>
              <a:t>campaign </a:t>
            </a:r>
            <a:r>
              <a:rPr lang="en-GB" sz="2400" b="0" i="0" dirty="0">
                <a:effectLst/>
                <a:latin typeface="Calibri" panose="020F0502020204030204" pitchFamily="34" charset="0"/>
                <a:cs typeface="Calibri" panose="020F0502020204030204" pitchFamily="34" charset="0"/>
              </a:rPr>
              <a:t>objectives and choose the metrics that will track their successes and failures. Although there are many working metrics you could keep track of, you need to </a:t>
            </a:r>
            <a:r>
              <a:rPr lang="en-GB" sz="2400" b="1" i="0" dirty="0">
                <a:effectLst/>
                <a:latin typeface="Calibri" panose="020F0502020204030204" pitchFamily="34" charset="0"/>
                <a:cs typeface="Calibri" panose="020F0502020204030204" pitchFamily="34" charset="0"/>
              </a:rPr>
              <a:t>select specific metrics for key elements of each campaign</a:t>
            </a:r>
            <a:r>
              <a:rPr lang="en-GB" sz="2400" b="0" i="0" dirty="0">
                <a:effectLst/>
                <a:latin typeface="Calibri" panose="020F0502020204030204" pitchFamily="34" charset="0"/>
                <a:cs typeface="Calibri" panose="020F0502020204030204" pitchFamily="34" charset="0"/>
              </a:rPr>
              <a:t>. </a:t>
            </a:r>
          </a:p>
          <a:p>
            <a:pPr algn="l"/>
            <a:endParaRPr lang="en-GB" sz="2400" b="0" i="0" dirty="0">
              <a:solidFill>
                <a:srgbClr val="1C1F24"/>
              </a:solidFill>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081804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4" descr="Graph on document with pen">
            <a:extLst>
              <a:ext uri="{FF2B5EF4-FFF2-40B4-BE49-F238E27FC236}">
                <a16:creationId xmlns:a16="http://schemas.microsoft.com/office/drawing/2014/main" id="{63EAADEF-5753-0409-7ED6-B1649B10DA87}"/>
              </a:ext>
            </a:extLst>
          </p:cNvPr>
          <p:cNvPicPr>
            <a:picLocks noChangeAspect="1"/>
          </p:cNvPicPr>
          <p:nvPr/>
        </p:nvPicPr>
        <p:blipFill rotWithShape="1">
          <a:blip r:embed="rId2">
            <a:duotone>
              <a:prstClr val="black"/>
              <a:schemeClr val="tx2">
                <a:tint val="45000"/>
                <a:satMod val="400000"/>
              </a:schemeClr>
            </a:duotone>
          </a:blip>
          <a:srcRect b="9020"/>
          <a:stretch/>
        </p:blipFill>
        <p:spPr>
          <a:xfrm>
            <a:off x="20" y="10"/>
            <a:ext cx="11292820" cy="6857990"/>
          </a:xfrm>
          <a:prstGeom prst="rect">
            <a:avLst/>
          </a:prstGeom>
        </p:spPr>
      </p:pic>
      <p:sp>
        <p:nvSpPr>
          <p:cNvPr id="16" name="Rectangle 15">
            <a:extLst>
              <a:ext uri="{FF2B5EF4-FFF2-40B4-BE49-F238E27FC236}">
                <a16:creationId xmlns:a16="http://schemas.microsoft.com/office/drawing/2014/main" id="{B4147794-66B7-4CDE-BC75-BBDC48B2F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9481" y="0"/>
            <a:ext cx="7737169" cy="6858000"/>
          </a:xfrm>
          <a:prstGeom prst="rect">
            <a:avLst/>
          </a:prstGeom>
          <a:solidFill>
            <a:schemeClr val="tx1">
              <a:lumMod val="95000"/>
              <a:lumOff val="5000"/>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2" name="Title 1">
            <a:extLst>
              <a:ext uri="{FF2B5EF4-FFF2-40B4-BE49-F238E27FC236}">
                <a16:creationId xmlns:a16="http://schemas.microsoft.com/office/drawing/2014/main" id="{3BBF8CEC-B0A3-BBBB-2558-CB7E0066B0B8}"/>
              </a:ext>
            </a:extLst>
          </p:cNvPr>
          <p:cNvSpPr>
            <a:spLocks noGrp="1"/>
          </p:cNvSpPr>
          <p:nvPr>
            <p:ph type="title"/>
          </p:nvPr>
        </p:nvSpPr>
        <p:spPr>
          <a:xfrm>
            <a:off x="4050889" y="365758"/>
            <a:ext cx="6784259" cy="763131"/>
          </a:xfrm>
        </p:spPr>
        <p:txBody>
          <a:bodyPr>
            <a:normAutofit fontScale="90000"/>
          </a:bodyPr>
          <a:lstStyle/>
          <a:p>
            <a:r>
              <a:rPr lang="en-GB" b="1" dirty="0">
                <a:solidFill>
                  <a:schemeClr val="bg1"/>
                </a:solidFill>
                <a:latin typeface="Calibri" panose="020F0502020204030204" pitchFamily="34" charset="0"/>
                <a:cs typeface="Calibri" panose="020F0502020204030204" pitchFamily="34" charset="0"/>
              </a:rPr>
              <a:t>Benefits of Tracking Key Metrics</a:t>
            </a:r>
          </a:p>
        </p:txBody>
      </p:sp>
      <p:sp>
        <p:nvSpPr>
          <p:cNvPr id="3" name="Content Placeholder 2">
            <a:extLst>
              <a:ext uri="{FF2B5EF4-FFF2-40B4-BE49-F238E27FC236}">
                <a16:creationId xmlns:a16="http://schemas.microsoft.com/office/drawing/2014/main" id="{4CFEE3DF-2D13-6B50-6B0C-EA56D1657411}"/>
              </a:ext>
            </a:extLst>
          </p:cNvPr>
          <p:cNvSpPr>
            <a:spLocks noGrp="1"/>
          </p:cNvSpPr>
          <p:nvPr>
            <p:ph idx="1"/>
          </p:nvPr>
        </p:nvSpPr>
        <p:spPr>
          <a:xfrm>
            <a:off x="3815645" y="1354668"/>
            <a:ext cx="7019504" cy="5362222"/>
          </a:xfrm>
        </p:spPr>
        <p:txBody>
          <a:bodyPr>
            <a:normAutofit lnSpcReduction="10000"/>
          </a:bodyPr>
          <a:lstStyle/>
          <a:p>
            <a:endParaRPr lang="en-GB" sz="1400" b="0" i="0" dirty="0">
              <a:solidFill>
                <a:schemeClr val="bg1"/>
              </a:solidFill>
              <a:effectLst/>
              <a:latin typeface="Calibri" panose="020F0502020204030204" pitchFamily="34" charset="0"/>
              <a:cs typeface="Calibri" panose="020F0502020204030204" pitchFamily="34" charset="0"/>
            </a:endParaRPr>
          </a:p>
          <a:p>
            <a:pPr lvl="1">
              <a:buFont typeface="Arial" panose="020B0604020202020204" pitchFamily="34" charset="0"/>
              <a:buChar char="•"/>
            </a:pPr>
            <a:r>
              <a:rPr lang="en-GB" sz="2000" b="0" i="0" dirty="0">
                <a:solidFill>
                  <a:schemeClr val="bg1"/>
                </a:solidFill>
                <a:effectLst/>
                <a:latin typeface="Calibri" panose="020F0502020204030204" pitchFamily="34" charset="0"/>
                <a:cs typeface="Calibri" panose="020F0502020204030204" pitchFamily="34" charset="0"/>
              </a:rPr>
              <a:t>Having data to support informed decision making</a:t>
            </a:r>
          </a:p>
          <a:p>
            <a:pPr lvl="1">
              <a:buFont typeface="Arial" panose="020B0604020202020204" pitchFamily="34" charset="0"/>
              <a:buChar char="•"/>
            </a:pPr>
            <a:endParaRPr lang="en-GB" sz="2000" b="0" i="0" dirty="0">
              <a:solidFill>
                <a:schemeClr val="bg1"/>
              </a:solidFill>
              <a:effectLst/>
              <a:latin typeface="Calibri" panose="020F0502020204030204" pitchFamily="34" charset="0"/>
              <a:cs typeface="Calibri" panose="020F0502020204030204" pitchFamily="34" charset="0"/>
            </a:endParaRPr>
          </a:p>
          <a:p>
            <a:pPr lvl="1">
              <a:buFont typeface="Arial" panose="020B0604020202020204" pitchFamily="34" charset="0"/>
              <a:buChar char="•"/>
            </a:pPr>
            <a:r>
              <a:rPr lang="en-GB" sz="2000" b="0" i="0" dirty="0">
                <a:solidFill>
                  <a:schemeClr val="bg1"/>
                </a:solidFill>
                <a:effectLst/>
                <a:latin typeface="Calibri" panose="020F0502020204030204" pitchFamily="34" charset="0"/>
                <a:cs typeface="Calibri" panose="020F0502020204030204" pitchFamily="34" charset="0"/>
              </a:rPr>
              <a:t>Knowing which channels provide the highest ROI</a:t>
            </a:r>
          </a:p>
          <a:p>
            <a:pPr lvl="1">
              <a:buFont typeface="Arial" panose="020B0604020202020204" pitchFamily="34" charset="0"/>
              <a:buChar char="•"/>
            </a:pPr>
            <a:endParaRPr lang="en-GB" sz="2000" b="0" i="0" dirty="0">
              <a:solidFill>
                <a:schemeClr val="bg1"/>
              </a:solidFill>
              <a:effectLst/>
              <a:latin typeface="Calibri" panose="020F0502020204030204" pitchFamily="34" charset="0"/>
              <a:cs typeface="Calibri" panose="020F0502020204030204" pitchFamily="34" charset="0"/>
            </a:endParaRPr>
          </a:p>
          <a:p>
            <a:pPr lvl="1">
              <a:buFont typeface="Arial" panose="020B0604020202020204" pitchFamily="34" charset="0"/>
              <a:buChar char="•"/>
            </a:pPr>
            <a:r>
              <a:rPr lang="en-GB" sz="2000" b="0" i="0" dirty="0">
                <a:solidFill>
                  <a:schemeClr val="bg1"/>
                </a:solidFill>
                <a:effectLst/>
                <a:latin typeface="Calibri" panose="020F0502020204030204" pitchFamily="34" charset="0"/>
                <a:cs typeface="Calibri" panose="020F0502020204030204" pitchFamily="34" charset="0"/>
              </a:rPr>
              <a:t>Justifying marketing spend and overall budget allocations</a:t>
            </a:r>
          </a:p>
          <a:p>
            <a:pPr lvl="1">
              <a:buFont typeface="Arial" panose="020B0604020202020204" pitchFamily="34" charset="0"/>
              <a:buChar char="•"/>
            </a:pPr>
            <a:endParaRPr lang="en-GB" sz="2000" b="0" i="0" dirty="0">
              <a:solidFill>
                <a:schemeClr val="bg1"/>
              </a:solidFill>
              <a:effectLst/>
              <a:latin typeface="Calibri" panose="020F0502020204030204" pitchFamily="34" charset="0"/>
              <a:cs typeface="Calibri" panose="020F0502020204030204" pitchFamily="34" charset="0"/>
            </a:endParaRPr>
          </a:p>
          <a:p>
            <a:pPr lvl="1">
              <a:buFont typeface="Arial" panose="020B0604020202020204" pitchFamily="34" charset="0"/>
              <a:buChar char="•"/>
            </a:pPr>
            <a:r>
              <a:rPr lang="en-GB" sz="2000" b="0" i="0" dirty="0">
                <a:solidFill>
                  <a:schemeClr val="bg1"/>
                </a:solidFill>
                <a:effectLst/>
                <a:latin typeface="Calibri" panose="020F0502020204030204" pitchFamily="34" charset="0"/>
                <a:cs typeface="Calibri" panose="020F0502020204030204" pitchFamily="34" charset="0"/>
              </a:rPr>
              <a:t>Increasing results across the board</a:t>
            </a:r>
          </a:p>
          <a:p>
            <a:pPr lvl="1">
              <a:buFont typeface="Arial" panose="020B0604020202020204" pitchFamily="34" charset="0"/>
              <a:buChar char="•"/>
            </a:pPr>
            <a:endParaRPr lang="en-GB" sz="2000" b="0" i="0" dirty="0">
              <a:solidFill>
                <a:schemeClr val="bg1"/>
              </a:solidFill>
              <a:effectLst/>
              <a:latin typeface="Calibri" panose="020F0502020204030204" pitchFamily="34" charset="0"/>
              <a:cs typeface="Calibri" panose="020F0502020204030204" pitchFamily="34" charset="0"/>
            </a:endParaRPr>
          </a:p>
          <a:p>
            <a:pPr lvl="1">
              <a:buFont typeface="Arial" panose="020B0604020202020204" pitchFamily="34" charset="0"/>
              <a:buChar char="•"/>
            </a:pPr>
            <a:r>
              <a:rPr lang="en-GB" sz="2000" dirty="0">
                <a:solidFill>
                  <a:schemeClr val="bg1"/>
                </a:solidFill>
                <a:latin typeface="Calibri" panose="020F0502020204030204" pitchFamily="34" charset="0"/>
                <a:cs typeface="Calibri" panose="020F0502020204030204" pitchFamily="34" charset="0"/>
              </a:rPr>
              <a:t>Identifying</a:t>
            </a:r>
            <a:r>
              <a:rPr lang="en-GB" sz="2000" b="0" i="0" dirty="0">
                <a:solidFill>
                  <a:schemeClr val="bg1"/>
                </a:solidFill>
                <a:effectLst/>
                <a:latin typeface="Calibri" panose="020F0502020204030204" pitchFamily="34" charset="0"/>
                <a:cs typeface="Calibri" panose="020F0502020204030204" pitchFamily="34" charset="0"/>
              </a:rPr>
              <a:t> where and how to maximize lead conversions</a:t>
            </a:r>
          </a:p>
          <a:p>
            <a:pPr lvl="1">
              <a:buFont typeface="Arial" panose="020B0604020202020204" pitchFamily="34" charset="0"/>
              <a:buChar char="•"/>
            </a:pPr>
            <a:endParaRPr lang="en-GB" sz="2000" b="0" i="0" dirty="0">
              <a:solidFill>
                <a:schemeClr val="bg1"/>
              </a:solidFill>
              <a:effectLst/>
              <a:latin typeface="Calibri" panose="020F0502020204030204" pitchFamily="34" charset="0"/>
              <a:cs typeface="Calibri" panose="020F0502020204030204" pitchFamily="34" charset="0"/>
            </a:endParaRPr>
          </a:p>
          <a:p>
            <a:pPr lvl="1">
              <a:buFont typeface="Arial" panose="020B0604020202020204" pitchFamily="34" charset="0"/>
              <a:buChar char="•"/>
            </a:pPr>
            <a:r>
              <a:rPr lang="en-GB" sz="2000" dirty="0">
                <a:solidFill>
                  <a:schemeClr val="bg1"/>
                </a:solidFill>
                <a:latin typeface="Calibri" panose="020F0502020204030204" pitchFamily="34" charset="0"/>
                <a:cs typeface="Calibri" panose="020F0502020204030204" pitchFamily="34" charset="0"/>
              </a:rPr>
              <a:t>Allows adjustments to the campaign during execution if needed.</a:t>
            </a:r>
          </a:p>
          <a:p>
            <a:pPr lvl="1">
              <a:buFont typeface="Arial" panose="020B0604020202020204" pitchFamily="34" charset="0"/>
              <a:buChar char="•"/>
            </a:pPr>
            <a:endParaRPr lang="en-GB" sz="2000" b="0" i="0" dirty="0">
              <a:solidFill>
                <a:schemeClr val="bg1"/>
              </a:solidFill>
              <a:effectLst/>
              <a:latin typeface="Calibri" panose="020F0502020204030204" pitchFamily="34" charset="0"/>
              <a:cs typeface="Calibri" panose="020F0502020204030204" pitchFamily="34" charset="0"/>
            </a:endParaRPr>
          </a:p>
          <a:p>
            <a:pPr lvl="1">
              <a:buFont typeface="Arial" panose="020B0604020202020204" pitchFamily="34" charset="0"/>
              <a:buChar char="•"/>
            </a:pPr>
            <a:r>
              <a:rPr lang="en-GB" sz="2000" dirty="0">
                <a:solidFill>
                  <a:schemeClr val="bg1"/>
                </a:solidFill>
                <a:latin typeface="Calibri" panose="020F0502020204030204" pitchFamily="34" charset="0"/>
                <a:cs typeface="Calibri" panose="020F0502020204030204" pitchFamily="34" charset="0"/>
              </a:rPr>
              <a:t>Gives useful insight which can be used to develop future campaigns</a:t>
            </a:r>
            <a:endParaRPr lang="en-GB" sz="2000" b="0" i="0" dirty="0">
              <a:solidFill>
                <a:schemeClr val="bg1"/>
              </a:solidFill>
              <a:effectLst/>
              <a:latin typeface="Calibri" panose="020F0502020204030204" pitchFamily="34" charset="0"/>
              <a:cs typeface="Calibri" panose="020F0502020204030204" pitchFamily="34" charset="0"/>
            </a:endParaRPr>
          </a:p>
          <a:p>
            <a:endParaRPr lang="en-GB" sz="1400" dirty="0">
              <a:solidFill>
                <a:schemeClr val="bg1"/>
              </a:solidFill>
            </a:endParaRPr>
          </a:p>
        </p:txBody>
      </p:sp>
    </p:spTree>
    <p:extLst>
      <p:ext uri="{BB962C8B-B14F-4D97-AF65-F5344CB8AC3E}">
        <p14:creationId xmlns:p14="http://schemas.microsoft.com/office/powerpoint/2010/main" val="2719128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58ABA-FA7A-974E-7149-FC6012C8E204}"/>
              </a:ext>
            </a:extLst>
          </p:cNvPr>
          <p:cNvSpPr>
            <a:spLocks noGrp="1"/>
          </p:cNvSpPr>
          <p:nvPr>
            <p:ph type="title"/>
          </p:nvPr>
        </p:nvSpPr>
        <p:spPr>
          <a:xfrm>
            <a:off x="914400" y="365760"/>
            <a:ext cx="7147034" cy="800888"/>
          </a:xfrm>
        </p:spPr>
        <p:txBody>
          <a:bodyPr>
            <a:normAutofit/>
          </a:bodyPr>
          <a:lstStyle/>
          <a:p>
            <a:r>
              <a:rPr lang="en-GB" b="1" dirty="0">
                <a:latin typeface="Calibri" panose="020F0502020204030204" pitchFamily="34" charset="0"/>
                <a:cs typeface="Calibri" panose="020F0502020204030204" pitchFamily="34" charset="0"/>
              </a:rPr>
              <a:t>What Should You Measure?</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E0E7F5B-C4F3-9502-C672-511823183A75}"/>
              </a:ext>
            </a:extLst>
          </p:cNvPr>
          <p:cNvSpPr>
            <a:spLocks noGrp="1"/>
          </p:cNvSpPr>
          <p:nvPr>
            <p:ph idx="1"/>
          </p:nvPr>
        </p:nvSpPr>
        <p:spPr>
          <a:xfrm>
            <a:off x="914401" y="1439916"/>
            <a:ext cx="7683062" cy="5052323"/>
          </a:xfrm>
        </p:spPr>
        <p:txBody>
          <a:bodyPr>
            <a:normAutofit/>
          </a:bodyPr>
          <a:lstStyle/>
          <a:p>
            <a:r>
              <a:rPr lang="en-GB" sz="2400" b="1" dirty="0">
                <a:latin typeface="Calibri" panose="020F0502020204030204" pitchFamily="34" charset="0"/>
                <a:cs typeface="Calibri" panose="020F0502020204030204" pitchFamily="34" charset="0"/>
              </a:rPr>
              <a:t>What you measure will relate directly to the objective of your campaign and the communications channels selected</a:t>
            </a:r>
            <a:r>
              <a:rPr lang="en-GB" sz="2400" dirty="0">
                <a:latin typeface="Calibri" panose="020F0502020204030204" pitchFamily="34" charset="0"/>
                <a:cs typeface="Calibri" panose="020F0502020204030204" pitchFamily="34" charset="0"/>
              </a:rPr>
              <a:t>.</a:t>
            </a:r>
          </a:p>
          <a:p>
            <a:r>
              <a:rPr lang="en-GB" sz="2400" dirty="0">
                <a:latin typeface="Calibri" panose="020F0502020204030204" pitchFamily="34" charset="0"/>
                <a:cs typeface="Calibri" panose="020F0502020204030204" pitchFamily="34" charset="0"/>
              </a:rPr>
              <a:t>You should specify exactly what metric you will measure</a:t>
            </a:r>
          </a:p>
          <a:p>
            <a:r>
              <a:rPr lang="en-GB" sz="2400" dirty="0">
                <a:latin typeface="Calibri" panose="020F0502020204030204" pitchFamily="34" charset="0"/>
                <a:cs typeface="Calibri" panose="020F0502020204030204" pitchFamily="34" charset="0"/>
              </a:rPr>
              <a:t>When you will measure it e.g. weekly, monthly etc</a:t>
            </a:r>
          </a:p>
          <a:p>
            <a:r>
              <a:rPr lang="en-GB" sz="2400" dirty="0">
                <a:latin typeface="Calibri" panose="020F0502020204030204" pitchFamily="34" charset="0"/>
                <a:cs typeface="Calibri" panose="020F0502020204030204" pitchFamily="34" charset="0"/>
              </a:rPr>
              <a:t>Who is responsible for measuring and reporting each metric</a:t>
            </a:r>
          </a:p>
          <a:p>
            <a:r>
              <a:rPr lang="en-GB" sz="2400" dirty="0">
                <a:latin typeface="Calibri" panose="020F0502020204030204" pitchFamily="34" charset="0"/>
                <a:cs typeface="Calibri" panose="020F0502020204030204" pitchFamily="34" charset="0"/>
              </a:rPr>
              <a:t>What will you do with the information? </a:t>
            </a:r>
          </a:p>
          <a:p>
            <a:r>
              <a:rPr lang="en-GB" sz="2400" dirty="0">
                <a:latin typeface="Calibri" panose="020F0502020204030204" pitchFamily="34" charset="0"/>
                <a:cs typeface="Calibri" panose="020F0502020204030204" pitchFamily="34" charset="0"/>
              </a:rPr>
              <a:t>How will you report it? </a:t>
            </a:r>
          </a:p>
          <a:p>
            <a:r>
              <a:rPr lang="en-GB" sz="2400" dirty="0">
                <a:latin typeface="Calibri" panose="020F0502020204030204" pitchFamily="34" charset="0"/>
                <a:cs typeface="Calibri" panose="020F0502020204030204" pitchFamily="34" charset="0"/>
              </a:rPr>
              <a:t>How will it change decisions?</a:t>
            </a:r>
          </a:p>
          <a:p>
            <a:pPr marL="0" indent="0">
              <a:buNone/>
            </a:pPr>
            <a:endParaRPr lang="en-GB" dirty="0"/>
          </a:p>
        </p:txBody>
      </p:sp>
      <p:pic>
        <p:nvPicPr>
          <p:cNvPr id="5" name="Picture 4" descr="Close up of ruler">
            <a:extLst>
              <a:ext uri="{FF2B5EF4-FFF2-40B4-BE49-F238E27FC236}">
                <a16:creationId xmlns:a16="http://schemas.microsoft.com/office/drawing/2014/main" id="{47E31CC8-8539-E436-F022-1E03A820B4E2}"/>
              </a:ext>
            </a:extLst>
          </p:cNvPr>
          <p:cNvPicPr>
            <a:picLocks noChangeAspect="1"/>
          </p:cNvPicPr>
          <p:nvPr/>
        </p:nvPicPr>
        <p:blipFill rotWithShape="1">
          <a:blip r:embed="rId2"/>
          <a:srcRect l="24660" r="30048" b="-1"/>
          <a:stretch/>
        </p:blipFill>
        <p:spPr>
          <a:xfrm>
            <a:off x="8692054" y="10"/>
            <a:ext cx="3499945" cy="6857990"/>
          </a:xfrm>
          <a:prstGeom prst="rect">
            <a:avLst/>
          </a:prstGeom>
        </p:spPr>
      </p:pic>
    </p:spTree>
    <p:extLst>
      <p:ext uri="{BB962C8B-B14F-4D97-AF65-F5344CB8AC3E}">
        <p14:creationId xmlns:p14="http://schemas.microsoft.com/office/powerpoint/2010/main" val="2715288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C6AEC-617E-1719-EDCB-18E1B0EE8CFD}"/>
              </a:ext>
            </a:extLst>
          </p:cNvPr>
          <p:cNvSpPr>
            <a:spLocks noGrp="1"/>
          </p:cNvSpPr>
          <p:nvPr>
            <p:ph type="title"/>
          </p:nvPr>
        </p:nvSpPr>
        <p:spPr>
          <a:xfrm>
            <a:off x="388883" y="365760"/>
            <a:ext cx="6964417" cy="790378"/>
          </a:xfrm>
        </p:spPr>
        <p:txBody>
          <a:bodyPr>
            <a:normAutofit/>
          </a:bodyPr>
          <a:lstStyle/>
          <a:p>
            <a:r>
              <a:rPr lang="en-GB" b="1" dirty="0">
                <a:latin typeface="Calibri" panose="020F0502020204030204" pitchFamily="34" charset="0"/>
                <a:cs typeface="Calibri" panose="020F0502020204030204" pitchFamily="34" charset="0"/>
              </a:rPr>
              <a:t>Selecting Your Key Metrics</a:t>
            </a:r>
          </a:p>
        </p:txBody>
      </p:sp>
      <p:sp>
        <p:nvSpPr>
          <p:cNvPr id="3" name="Content Placeholder 2">
            <a:extLst>
              <a:ext uri="{FF2B5EF4-FFF2-40B4-BE49-F238E27FC236}">
                <a16:creationId xmlns:a16="http://schemas.microsoft.com/office/drawing/2014/main" id="{65578118-5266-4752-23A5-BAE212CAEC87}"/>
              </a:ext>
            </a:extLst>
          </p:cNvPr>
          <p:cNvSpPr>
            <a:spLocks noGrp="1"/>
          </p:cNvSpPr>
          <p:nvPr>
            <p:ph idx="1"/>
          </p:nvPr>
        </p:nvSpPr>
        <p:spPr>
          <a:xfrm>
            <a:off x="220717" y="1366345"/>
            <a:ext cx="8113986" cy="4813792"/>
          </a:xfrm>
        </p:spPr>
        <p:txBody>
          <a:bodyPr>
            <a:normAutofit/>
          </a:bodyPr>
          <a:lstStyle/>
          <a:p>
            <a:r>
              <a:rPr lang="en-GB" sz="2000" dirty="0">
                <a:latin typeface="Calibri" panose="020F0502020204030204" pitchFamily="34" charset="0"/>
                <a:cs typeface="Calibri" panose="020F0502020204030204" pitchFamily="34" charset="0"/>
              </a:rPr>
              <a:t>You should choose metrics that are directly connected to:</a:t>
            </a:r>
          </a:p>
          <a:p>
            <a:pPr lvl="1"/>
            <a:r>
              <a:rPr lang="en-GB" sz="2000" dirty="0">
                <a:latin typeface="Calibri" panose="020F0502020204030204" pitchFamily="34" charset="0"/>
                <a:cs typeface="Calibri" panose="020F0502020204030204" pitchFamily="34" charset="0"/>
              </a:rPr>
              <a:t> Your campaign objectives</a:t>
            </a:r>
          </a:p>
          <a:p>
            <a:pPr lvl="1"/>
            <a:r>
              <a:rPr lang="en-GB" sz="2000" dirty="0">
                <a:latin typeface="Calibri" panose="020F0502020204030204" pitchFamily="34" charset="0"/>
                <a:cs typeface="Calibri" panose="020F0502020204030204" pitchFamily="34" charset="0"/>
              </a:rPr>
              <a:t> Your desired outcomes</a:t>
            </a:r>
          </a:p>
          <a:p>
            <a:pPr lvl="1"/>
            <a:r>
              <a:rPr lang="en-GB" sz="2000" dirty="0">
                <a:latin typeface="Calibri" panose="020F0502020204030204" pitchFamily="34" charset="0"/>
                <a:cs typeface="Calibri" panose="020F0502020204030204" pitchFamily="34" charset="0"/>
              </a:rPr>
              <a:t> Your chosen communication channels</a:t>
            </a:r>
          </a:p>
          <a:p>
            <a:r>
              <a:rPr lang="en-GB" sz="2000" dirty="0">
                <a:latin typeface="Calibri" panose="020F0502020204030204" pitchFamily="34" charset="0"/>
                <a:cs typeface="Calibri" panose="020F0502020204030204" pitchFamily="34" charset="0"/>
              </a:rPr>
              <a:t>It is often time consuming and counter productive to chase every metric, so choose your metrics carefully and </a:t>
            </a:r>
            <a:r>
              <a:rPr lang="en-GB" sz="2000" b="1" dirty="0">
                <a:latin typeface="Calibri" panose="020F0502020204030204" pitchFamily="34" charset="0"/>
                <a:cs typeface="Calibri" panose="020F0502020204030204" pitchFamily="34" charset="0"/>
              </a:rPr>
              <a:t>justify</a:t>
            </a:r>
            <a:r>
              <a:rPr lang="en-GB" sz="2000" dirty="0">
                <a:latin typeface="Calibri" panose="020F0502020204030204" pitchFamily="34" charset="0"/>
                <a:cs typeface="Calibri" panose="020F0502020204030204" pitchFamily="34" charset="0"/>
              </a:rPr>
              <a:t> why they are critical to success and how you will use the data to optimise performance.</a:t>
            </a:r>
          </a:p>
          <a:p>
            <a:r>
              <a:rPr lang="en-GB" sz="2000" dirty="0">
                <a:latin typeface="Calibri" panose="020F0502020204030204" pitchFamily="34" charset="0"/>
                <a:cs typeface="Calibri" panose="020F0502020204030204" pitchFamily="34" charset="0"/>
              </a:rPr>
              <a:t>KPIs (Key Performance Indicators) can be used to measure </a:t>
            </a:r>
            <a:r>
              <a:rPr lang="en-GB" sz="2000" b="0" i="0" dirty="0">
                <a:effectLst/>
                <a:latin typeface="Calibri" panose="020F0502020204030204" pitchFamily="34" charset="0"/>
                <a:cs typeface="Calibri" panose="020F0502020204030204" pitchFamily="34" charset="0"/>
              </a:rPr>
              <a:t>progress toward an intended result. </a:t>
            </a:r>
          </a:p>
          <a:p>
            <a:r>
              <a:rPr lang="en-GB" sz="2000" b="0" i="0" dirty="0">
                <a:effectLst/>
                <a:latin typeface="Calibri" panose="020F0502020204030204" pitchFamily="34" charset="0"/>
                <a:cs typeface="Calibri" panose="020F0502020204030204" pitchFamily="34" charset="0"/>
              </a:rPr>
              <a:t>KPIs provide a focus for strategic improvement, create an analytical basis for decision making and help focus attention on what matters most.</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https://www.youtube.com/watch?v=jvdPM6RZ3Xc&amp;t=61s</a:t>
            </a:r>
            <a:endParaRPr lang="en-GB" sz="2000" dirty="0">
              <a:latin typeface="Calibri" panose="020F0502020204030204" pitchFamily="34" charset="0"/>
              <a:cs typeface="Calibri" panose="020F0502020204030204" pitchFamily="34" charset="0"/>
            </a:endParaRPr>
          </a:p>
          <a:p>
            <a:endParaRPr lang="en-GB" sz="2000" dirty="0">
              <a:latin typeface="Calibri" panose="020F0502020204030204" pitchFamily="34" charset="0"/>
              <a:cs typeface="Calibri" panose="020F0502020204030204" pitchFamily="34" charset="0"/>
            </a:endParaRPr>
          </a:p>
          <a:p>
            <a:pPr lvl="1"/>
            <a:endParaRPr lang="en-GB" sz="1700" dirty="0"/>
          </a:p>
        </p:txBody>
      </p:sp>
      <p:pic>
        <p:nvPicPr>
          <p:cNvPr id="5" name="Picture 4" descr="Puzzle pieces">
            <a:extLst>
              <a:ext uri="{FF2B5EF4-FFF2-40B4-BE49-F238E27FC236}">
                <a16:creationId xmlns:a16="http://schemas.microsoft.com/office/drawing/2014/main" id="{39436488-0E91-033D-5F16-C0D03190C4E6}"/>
              </a:ext>
            </a:extLst>
          </p:cNvPr>
          <p:cNvPicPr>
            <a:picLocks noChangeAspect="1"/>
          </p:cNvPicPr>
          <p:nvPr/>
        </p:nvPicPr>
        <p:blipFill rotWithShape="1">
          <a:blip r:embed="rId3"/>
          <a:srcRect l="36572" r="28954"/>
          <a:stretch/>
        </p:blipFill>
        <p:spPr>
          <a:xfrm>
            <a:off x="8723586" y="10"/>
            <a:ext cx="2568788" cy="6857990"/>
          </a:xfrm>
          <a:prstGeom prst="rect">
            <a:avLst/>
          </a:prstGeom>
        </p:spPr>
      </p:pic>
    </p:spTree>
    <p:extLst>
      <p:ext uri="{BB962C8B-B14F-4D97-AF65-F5344CB8AC3E}">
        <p14:creationId xmlns:p14="http://schemas.microsoft.com/office/powerpoint/2010/main" val="1651243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399393" y="365760"/>
            <a:ext cx="6953907" cy="1325562"/>
          </a:xfrm>
        </p:spPr>
        <p:txBody>
          <a:bodyPr>
            <a:normAutofit/>
          </a:bodyPr>
          <a:lstStyle/>
          <a:p>
            <a:r>
              <a:rPr lang="en-GB" b="1" dirty="0">
                <a:latin typeface="Calibri" panose="020F0502020204030204" pitchFamily="34" charset="0"/>
                <a:cs typeface="Calibri" panose="020F0502020204030204" pitchFamily="34" charset="0"/>
              </a:rPr>
              <a:t>Key Metrics – Return on Investment (ROI)</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399393" y="2005739"/>
            <a:ext cx="6953907" cy="4174398"/>
          </a:xfrm>
        </p:spPr>
        <p:txBody>
          <a:bodyPr>
            <a:normAutofit/>
          </a:bodyPr>
          <a:lstStyle/>
          <a:p>
            <a:r>
              <a:rPr lang="en-GB" sz="2400" b="0" i="0" dirty="0">
                <a:effectLst/>
                <a:latin typeface="Calibri" panose="020F0502020204030204" pitchFamily="34" charset="0"/>
                <a:cs typeface="Calibri" panose="020F0502020204030204" pitchFamily="34" charset="0"/>
              </a:rPr>
              <a:t>ROI is a versatile metric that measures how much money your company earns compared to how much it invests. </a:t>
            </a:r>
          </a:p>
          <a:p>
            <a:r>
              <a:rPr lang="en-GB" sz="2400" b="0" i="0" dirty="0">
                <a:effectLst/>
                <a:latin typeface="Calibri" panose="020F0502020204030204" pitchFamily="34" charset="0"/>
                <a:cs typeface="Calibri" panose="020F0502020204030204" pitchFamily="34" charset="0"/>
              </a:rPr>
              <a:t>Once you measure if the funds you devoted to a marketing campaign benefited the company, you can decide how much money to allocate toward future projects. For instance, a high ROI can indicate that a brand spending a lot of money marketing is also receiving a lot of money in return.</a:t>
            </a:r>
            <a:endParaRPr lang="en-GB" sz="2400"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7DD31AF3-0ACB-0D2D-CBA4-D79917B0E63B}"/>
              </a:ext>
            </a:extLst>
          </p:cNvPr>
          <p:cNvPicPr>
            <a:picLocks noChangeAspect="1"/>
          </p:cNvPicPr>
          <p:nvPr/>
        </p:nvPicPr>
        <p:blipFill rotWithShape="1">
          <a:blip r:embed="rId2"/>
          <a:srcRect l="47857" r="22983"/>
          <a:stretch/>
        </p:blipFill>
        <p:spPr>
          <a:xfrm>
            <a:off x="8240110" y="10"/>
            <a:ext cx="3052264" cy="6857990"/>
          </a:xfrm>
          <a:prstGeom prst="rect">
            <a:avLst/>
          </a:prstGeom>
        </p:spPr>
      </p:pic>
    </p:spTree>
    <p:extLst>
      <p:ext uri="{BB962C8B-B14F-4D97-AF65-F5344CB8AC3E}">
        <p14:creationId xmlns:p14="http://schemas.microsoft.com/office/powerpoint/2010/main" val="22692391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533400" y="253366"/>
            <a:ext cx="10820400" cy="899574"/>
          </a:xfrm>
        </p:spPr>
        <p:txBody>
          <a:bodyPr/>
          <a:lstStyle/>
          <a:p>
            <a:r>
              <a:rPr lang="en-GB" b="1" dirty="0">
                <a:latin typeface="Calibri" panose="020F0502020204030204" pitchFamily="34" charset="0"/>
                <a:cs typeface="Calibri" panose="020F0502020204030204" pitchFamily="34" charset="0"/>
              </a:rPr>
              <a:t>Key Metrics – Market Share</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685800" y="1550504"/>
            <a:ext cx="10260496" cy="4379761"/>
          </a:xfrm>
        </p:spPr>
        <p:txBody>
          <a:bodyPr>
            <a:normAutofit lnSpcReduction="10000"/>
          </a:bodyPr>
          <a:lstStyle/>
          <a:p>
            <a:r>
              <a:rPr lang="en-GB" sz="2400" b="0" i="0" dirty="0">
                <a:effectLst/>
                <a:latin typeface="Calibri" panose="020F0502020204030204" pitchFamily="34" charset="0"/>
                <a:cs typeface="Calibri" panose="020F0502020204030204" pitchFamily="34" charset="0"/>
              </a:rPr>
              <a:t>Market share is the percentage of an industry's sales that a particular company owns</a:t>
            </a:r>
          </a:p>
          <a:p>
            <a:r>
              <a:rPr lang="en-GB" sz="2400" b="0" i="0" dirty="0">
                <a:effectLst/>
                <a:latin typeface="Calibri" panose="020F0502020204030204" pitchFamily="34" charset="0"/>
                <a:cs typeface="Calibri" panose="020F0502020204030204" pitchFamily="34" charset="0"/>
              </a:rPr>
              <a:t>Market share is typically calculated for a specific period, e.g. yearly or quarterly sales, and is sometimes separated by region.</a:t>
            </a:r>
          </a:p>
          <a:p>
            <a:endParaRPr lang="en-GB" sz="2400" dirty="0">
              <a:solidFill>
                <a:srgbClr val="2E475D"/>
              </a:solidFill>
              <a:latin typeface="Lexend Deca"/>
              <a:hlinkClick r:id="rId2"/>
            </a:endParaRPr>
          </a:p>
          <a:p>
            <a:endParaRPr lang="en-GB" sz="2400" dirty="0">
              <a:solidFill>
                <a:srgbClr val="2E475D"/>
              </a:solidFill>
              <a:latin typeface="Lexend Deca"/>
              <a:hlinkClick r:id="rId2"/>
            </a:endParaRPr>
          </a:p>
          <a:p>
            <a:endParaRPr lang="en-GB" sz="2400" dirty="0">
              <a:solidFill>
                <a:srgbClr val="2E475D"/>
              </a:solidFill>
              <a:latin typeface="Lexend Deca"/>
              <a:hlinkClick r:id="rId2"/>
            </a:endParaRPr>
          </a:p>
          <a:p>
            <a:endParaRPr lang="en-GB" sz="2400" dirty="0">
              <a:solidFill>
                <a:srgbClr val="2E475D"/>
              </a:solidFill>
              <a:latin typeface="Lexend Deca"/>
              <a:hlinkClick r:id="rId2"/>
            </a:endParaRPr>
          </a:p>
          <a:p>
            <a:r>
              <a:rPr lang="en-GB" sz="2400" dirty="0">
                <a:hlinkClick r:id="rId2"/>
              </a:rPr>
              <a:t>What Is Market Share &amp; How Do You Calculate It? (hubspot.com)</a:t>
            </a:r>
            <a:endParaRPr lang="en-GB" sz="2400" dirty="0">
              <a:latin typeface="Calibri" panose="020F0502020204030204" pitchFamily="34" charset="0"/>
              <a:cs typeface="Calibri" panose="020F0502020204030204" pitchFamily="34" charset="0"/>
            </a:endParaRPr>
          </a:p>
        </p:txBody>
      </p:sp>
      <p:pic>
        <p:nvPicPr>
          <p:cNvPr id="2050" name="Picture 2" descr="formula that you can use to find your business market share">
            <a:extLst>
              <a:ext uri="{FF2B5EF4-FFF2-40B4-BE49-F238E27FC236}">
                <a16:creationId xmlns:a16="http://schemas.microsoft.com/office/drawing/2014/main" id="{F6B8D077-0112-07DC-0442-EF3A98970B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786" y="3301655"/>
            <a:ext cx="9207062" cy="1685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8932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C7E5A-5BA1-E1C9-3799-E2C21EBC2CCD}"/>
              </a:ext>
            </a:extLst>
          </p:cNvPr>
          <p:cNvSpPr>
            <a:spLocks noGrp="1"/>
          </p:cNvSpPr>
          <p:nvPr>
            <p:ph type="title"/>
          </p:nvPr>
        </p:nvSpPr>
        <p:spPr>
          <a:xfrm>
            <a:off x="3132083" y="365760"/>
            <a:ext cx="7830885" cy="1325562"/>
          </a:xfrm>
        </p:spPr>
        <p:txBody>
          <a:bodyPr>
            <a:normAutofit/>
          </a:bodyPr>
          <a:lstStyle/>
          <a:p>
            <a:r>
              <a:rPr lang="en-GB" b="1" dirty="0">
                <a:latin typeface="Calibri" panose="020F0502020204030204" pitchFamily="34" charset="0"/>
                <a:cs typeface="Calibri" panose="020F0502020204030204" pitchFamily="34" charset="0"/>
              </a:rPr>
              <a:t>Key Metrics – Customer Lifetime Value (CLV)</a:t>
            </a:r>
          </a:p>
        </p:txBody>
      </p:sp>
      <p:pic>
        <p:nvPicPr>
          <p:cNvPr id="5" name="Picture 4" descr="Desk with productivity items">
            <a:extLst>
              <a:ext uri="{FF2B5EF4-FFF2-40B4-BE49-F238E27FC236}">
                <a16:creationId xmlns:a16="http://schemas.microsoft.com/office/drawing/2014/main" id="{B32DE362-0E2F-30F6-AC4B-690B09B8E92C}"/>
              </a:ext>
            </a:extLst>
          </p:cNvPr>
          <p:cNvPicPr>
            <a:picLocks noChangeAspect="1"/>
          </p:cNvPicPr>
          <p:nvPr/>
        </p:nvPicPr>
        <p:blipFill rotWithShape="1">
          <a:blip r:embed="rId2"/>
          <a:srcRect l="34979" r="19729" b="-1"/>
          <a:stretch/>
        </p:blipFill>
        <p:spPr>
          <a:xfrm>
            <a:off x="20" y="10"/>
            <a:ext cx="2596035" cy="6857990"/>
          </a:xfrm>
          <a:prstGeom prst="rect">
            <a:avLst/>
          </a:prstGeom>
        </p:spPr>
      </p:pic>
      <p:sp>
        <p:nvSpPr>
          <p:cNvPr id="3" name="Content Placeholder 2">
            <a:extLst>
              <a:ext uri="{FF2B5EF4-FFF2-40B4-BE49-F238E27FC236}">
                <a16:creationId xmlns:a16="http://schemas.microsoft.com/office/drawing/2014/main" id="{E2A7A61F-609F-8315-4F05-9A3A7E0CEA0A}"/>
              </a:ext>
            </a:extLst>
          </p:cNvPr>
          <p:cNvSpPr>
            <a:spLocks noGrp="1"/>
          </p:cNvSpPr>
          <p:nvPr>
            <p:ph idx="1"/>
          </p:nvPr>
        </p:nvSpPr>
        <p:spPr>
          <a:xfrm>
            <a:off x="2890346" y="2005739"/>
            <a:ext cx="8090516" cy="4594758"/>
          </a:xfrm>
        </p:spPr>
        <p:txBody>
          <a:bodyPr>
            <a:normAutofit/>
          </a:bodyPr>
          <a:lstStyle/>
          <a:p>
            <a:r>
              <a:rPr lang="en-GB" sz="2200" b="0" i="0" dirty="0">
                <a:effectLst/>
                <a:latin typeface="Calibri" panose="020F0502020204030204" pitchFamily="34" charset="0"/>
                <a:cs typeface="Calibri" panose="020F0502020204030204" pitchFamily="34" charset="0"/>
              </a:rPr>
              <a:t>Customer lifetime value (CLV) is the total £ amount a single account or person is projected to spend on your business from their very first purchase all the way to their last. This calculation is based on your </a:t>
            </a:r>
            <a:r>
              <a:rPr lang="en-GB" sz="2200" dirty="0">
                <a:latin typeface="Calibri" panose="020F0502020204030204" pitchFamily="34" charset="0"/>
                <a:cs typeface="Calibri" panose="020F0502020204030204" pitchFamily="34" charset="0"/>
              </a:rPr>
              <a:t>pricing</a:t>
            </a:r>
            <a:r>
              <a:rPr lang="en-GB" sz="2200" b="0" i="0" dirty="0">
                <a:effectLst/>
                <a:latin typeface="Calibri" panose="020F0502020204030204" pitchFamily="34" charset="0"/>
                <a:cs typeface="Calibri" panose="020F0502020204030204" pitchFamily="34" charset="0"/>
              </a:rPr>
              <a:t>, any potential upsells on the horizon, and important forecasting data, such as historical records for similar customers. </a:t>
            </a:r>
          </a:p>
          <a:p>
            <a:r>
              <a:rPr lang="en-GB" sz="2200" b="0" i="0" dirty="0">
                <a:effectLst/>
                <a:latin typeface="Calibri" panose="020F0502020204030204" pitchFamily="34" charset="0"/>
                <a:cs typeface="Calibri" panose="020F0502020204030204" pitchFamily="34" charset="0"/>
              </a:rPr>
              <a:t>CLV proves that quality is often better than quantity, so there should be some campaigns aimed at existing customers to retain them long term. </a:t>
            </a:r>
          </a:p>
          <a:p>
            <a:r>
              <a:rPr lang="en-GB" sz="2200" b="1" i="0" dirty="0">
                <a:effectLst/>
                <a:latin typeface="Calibri" panose="020F0502020204030204" pitchFamily="34" charset="0"/>
                <a:cs typeface="Calibri" panose="020F0502020204030204" pitchFamily="34" charset="0"/>
              </a:rPr>
              <a:t>How to measure it</a:t>
            </a:r>
            <a:r>
              <a:rPr lang="en-GB" sz="2200" b="0" i="0" dirty="0">
                <a:effectLst/>
                <a:latin typeface="Calibri" panose="020F0502020204030204" pitchFamily="34" charset="0"/>
                <a:cs typeface="Calibri" panose="020F0502020204030204" pitchFamily="34" charset="0"/>
              </a:rPr>
              <a:t>: </a:t>
            </a:r>
            <a:r>
              <a:rPr lang="en-GB" sz="2200" b="0" i="0" u="none" strike="noStrike" dirty="0" err="1">
                <a:effectLst/>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Hubspot</a:t>
            </a:r>
            <a:r>
              <a:rPr lang="en-GB" sz="2200" b="0" i="0" dirty="0">
                <a:effectLst/>
                <a:latin typeface="Calibri" panose="020F0502020204030204" pitchFamily="34" charset="0"/>
                <a:cs typeface="Calibri" panose="020F0502020204030204" pitchFamily="34" charset="0"/>
              </a:rPr>
              <a:t> has a great calculator you can use, </a:t>
            </a:r>
            <a:r>
              <a:rPr lang="en-GB" sz="2200" dirty="0">
                <a:latin typeface="Calibri" panose="020F0502020204030204" pitchFamily="34" charset="0"/>
                <a:cs typeface="Calibri" panose="020F0502020204030204" pitchFamily="34" charset="0"/>
              </a:rPr>
              <a:t>or you can use</a:t>
            </a:r>
            <a:r>
              <a:rPr lang="en-GB" sz="2200" b="0" i="0" dirty="0">
                <a:effectLst/>
                <a:latin typeface="Calibri" panose="020F0502020204030204" pitchFamily="34" charset="0"/>
                <a:cs typeface="Calibri" panose="020F0502020204030204" pitchFamily="34" charset="0"/>
              </a:rPr>
              <a:t> this formula: </a:t>
            </a:r>
          </a:p>
          <a:p>
            <a:pPr marL="274320" lvl="1" indent="0">
              <a:buNone/>
            </a:pPr>
            <a:endParaRPr lang="en-GB" sz="2200" dirty="0">
              <a:latin typeface="Calibri" panose="020F0502020204030204" pitchFamily="34" charset="0"/>
              <a:cs typeface="Calibri" panose="020F0502020204030204" pitchFamily="34" charset="0"/>
            </a:endParaRPr>
          </a:p>
          <a:p>
            <a:pPr marL="274320" lvl="1" indent="0">
              <a:buNone/>
            </a:pPr>
            <a:r>
              <a:rPr lang="en-GB" sz="2200" b="1" i="0" dirty="0">
                <a:effectLst/>
                <a:latin typeface="Calibri" panose="020F0502020204030204" pitchFamily="34" charset="0"/>
                <a:cs typeface="Calibri" panose="020F0502020204030204" pitchFamily="34" charset="0"/>
              </a:rPr>
              <a:t>CLV = Average Customer Value x Average Customer Lifespan. </a:t>
            </a:r>
          </a:p>
          <a:p>
            <a:endParaRPr lang="en-GB" dirty="0"/>
          </a:p>
        </p:txBody>
      </p:sp>
    </p:spTree>
    <p:extLst>
      <p:ext uri="{BB962C8B-B14F-4D97-AF65-F5344CB8AC3E}">
        <p14:creationId xmlns:p14="http://schemas.microsoft.com/office/powerpoint/2010/main" val="1899390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2120349" y="365760"/>
            <a:ext cx="8860513" cy="1325562"/>
          </a:xfrm>
        </p:spPr>
        <p:txBody>
          <a:bodyPr>
            <a:normAutofit/>
          </a:bodyPr>
          <a:lstStyle/>
          <a:p>
            <a:r>
              <a:rPr lang="en-GB" b="1" dirty="0">
                <a:latin typeface="Calibri" panose="020F0502020204030204" pitchFamily="34" charset="0"/>
                <a:cs typeface="Calibri" panose="020F0502020204030204" pitchFamily="34" charset="0"/>
              </a:rPr>
              <a:t>Key Metrics – Cost Per Acquisition (CPA)</a:t>
            </a:r>
          </a:p>
        </p:txBody>
      </p:sp>
      <p:pic>
        <p:nvPicPr>
          <p:cNvPr id="5" name="Picture 4" descr="Magnifying glass showing decling performance">
            <a:extLst>
              <a:ext uri="{FF2B5EF4-FFF2-40B4-BE49-F238E27FC236}">
                <a16:creationId xmlns:a16="http://schemas.microsoft.com/office/drawing/2014/main" id="{C7D4381B-26BC-6298-3926-8534C15DFE10}"/>
              </a:ext>
            </a:extLst>
          </p:cNvPr>
          <p:cNvPicPr>
            <a:picLocks noChangeAspect="1"/>
          </p:cNvPicPr>
          <p:nvPr/>
        </p:nvPicPr>
        <p:blipFill rotWithShape="1">
          <a:blip r:embed="rId2"/>
          <a:srcRect l="12072" r="42636" b="-1"/>
          <a:stretch/>
        </p:blipFill>
        <p:spPr>
          <a:xfrm>
            <a:off x="21" y="10"/>
            <a:ext cx="2120328" cy="6857990"/>
          </a:xfrm>
          <a:prstGeom prst="rect">
            <a:avLst/>
          </a:prstGeom>
        </p:spPr>
      </p:pic>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2120349" y="2005739"/>
            <a:ext cx="8860513" cy="4174398"/>
          </a:xfrm>
        </p:spPr>
        <p:txBody>
          <a:bodyPr>
            <a:normAutofit/>
          </a:bodyPr>
          <a:lstStyle/>
          <a:p>
            <a:pPr marL="0" indent="0">
              <a:buNone/>
            </a:pPr>
            <a:r>
              <a:rPr lang="en-GB" sz="2400" dirty="0">
                <a:latin typeface="Calibri" panose="020F0502020204030204" pitchFamily="34" charset="0"/>
                <a:cs typeface="Calibri" panose="020F0502020204030204" pitchFamily="34" charset="0"/>
              </a:rPr>
              <a:t>Cost per Acquisition – How much you spend to gain each new customer</a:t>
            </a:r>
          </a:p>
          <a:p>
            <a:pPr marL="457200" lvl="1" indent="0">
              <a:buNone/>
            </a:pPr>
            <a:endParaRPr lang="en-GB" sz="2400" dirty="0">
              <a:latin typeface="Calibri" panose="020F0502020204030204" pitchFamily="34" charset="0"/>
              <a:cs typeface="Calibri" panose="020F0502020204030204" pitchFamily="34" charset="0"/>
            </a:endParaRPr>
          </a:p>
          <a:p>
            <a:pPr marL="457200" lvl="1" indent="0">
              <a:buNone/>
            </a:pPr>
            <a:r>
              <a:rPr lang="en-GB" sz="2400" b="1" dirty="0">
                <a:latin typeface="Calibri" panose="020F0502020204030204" pitchFamily="34" charset="0"/>
                <a:cs typeface="Calibri" panose="020F0502020204030204" pitchFamily="34" charset="0"/>
              </a:rPr>
              <a:t>CPA = Campaign Cost / Number of conversions</a:t>
            </a:r>
          </a:p>
          <a:p>
            <a:r>
              <a:rPr lang="en-GB" sz="2400" dirty="0">
                <a:latin typeface="Calibri" panose="020F0502020204030204" pitchFamily="34" charset="0"/>
                <a:cs typeface="Calibri" panose="020F0502020204030204" pitchFamily="34" charset="0"/>
              </a:rPr>
              <a:t>Y</a:t>
            </a:r>
            <a:r>
              <a:rPr lang="en-GB" sz="2400" b="0" i="0" dirty="0">
                <a:effectLst/>
                <a:latin typeface="Calibri" panose="020F0502020204030204" pitchFamily="34" charset="0"/>
                <a:cs typeface="Calibri" panose="020F0502020204030204" pitchFamily="34" charset="0"/>
              </a:rPr>
              <a:t>ou can calculate your overall CPA as an indicator of your overall success with your marketing budget. </a:t>
            </a:r>
          </a:p>
          <a:p>
            <a:r>
              <a:rPr lang="en-GB" sz="2400" dirty="0">
                <a:latin typeface="Calibri" panose="020F0502020204030204" pitchFamily="34" charset="0"/>
                <a:cs typeface="Calibri" panose="020F0502020204030204" pitchFamily="34" charset="0"/>
              </a:rPr>
              <a:t>C</a:t>
            </a:r>
            <a:r>
              <a:rPr lang="en-GB" sz="2400" b="0" i="0" dirty="0">
                <a:effectLst/>
                <a:latin typeface="Calibri" panose="020F0502020204030204" pitchFamily="34" charset="0"/>
                <a:cs typeface="Calibri" panose="020F0502020204030204" pitchFamily="34" charset="0"/>
              </a:rPr>
              <a:t>hannel level CPA is routinely utilised to optimise the budget allocations to different marketing channels.</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985569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E3221-4928-D261-8DE0-FFF43AFD52AB}"/>
              </a:ext>
            </a:extLst>
          </p:cNvPr>
          <p:cNvSpPr>
            <a:spLocks noGrp="1"/>
          </p:cNvSpPr>
          <p:nvPr>
            <p:ph type="title"/>
          </p:nvPr>
        </p:nvSpPr>
        <p:spPr>
          <a:xfrm>
            <a:off x="1229032" y="365760"/>
            <a:ext cx="7557616" cy="1325562"/>
          </a:xfrm>
        </p:spPr>
        <p:txBody>
          <a:bodyPr>
            <a:normAutofit/>
          </a:bodyPr>
          <a:lstStyle/>
          <a:p>
            <a:r>
              <a:rPr lang="en-GB" b="1" dirty="0">
                <a:latin typeface="Calibri" panose="020F0502020204030204" pitchFamily="34" charset="0"/>
                <a:cs typeface="Calibri" panose="020F0502020204030204" pitchFamily="34" charset="0"/>
              </a:rPr>
              <a:t>Key Metrics -  Cost per Lead (CPL)</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815326B-B256-E196-DF45-93CD31914512}"/>
              </a:ext>
            </a:extLst>
          </p:cNvPr>
          <p:cNvSpPr>
            <a:spLocks noGrp="1"/>
          </p:cNvSpPr>
          <p:nvPr>
            <p:ph idx="1"/>
          </p:nvPr>
        </p:nvSpPr>
        <p:spPr>
          <a:xfrm>
            <a:off x="1211139" y="2005739"/>
            <a:ext cx="7659592" cy="4174398"/>
          </a:xfrm>
        </p:spPr>
        <p:txBody>
          <a:bodyPr>
            <a:normAutofit/>
          </a:bodyPr>
          <a:lstStyle/>
          <a:p>
            <a:r>
              <a:rPr lang="en-GB" sz="2400" b="0" i="0" dirty="0">
                <a:effectLst/>
                <a:latin typeface="Calibri" panose="020F0502020204030204" pitchFamily="34" charset="0"/>
                <a:cs typeface="Calibri" panose="020F0502020204030204" pitchFamily="34" charset="0"/>
              </a:rPr>
              <a:t>Cost per lead measures the £ amount of each new lead by campaign, channel, or overall spending. This sales and marketing metric helps users create better goals, track ROI, and adjust budgets accordingly. Budgets related to CPL include items such as paid ad placements and social media monitoring platforms. </a:t>
            </a:r>
          </a:p>
          <a:p>
            <a:r>
              <a:rPr lang="en-GB" sz="2400" b="1" i="0" dirty="0">
                <a:effectLst/>
                <a:latin typeface="Calibri" panose="020F0502020204030204" pitchFamily="34" charset="0"/>
                <a:cs typeface="Calibri" panose="020F0502020204030204" pitchFamily="34" charset="0"/>
              </a:rPr>
              <a:t>How to measure it</a:t>
            </a:r>
            <a:r>
              <a:rPr lang="en-GB" sz="2400" b="0" i="0" dirty="0">
                <a:effectLst/>
                <a:latin typeface="Calibri" panose="020F0502020204030204" pitchFamily="34" charset="0"/>
                <a:cs typeface="Calibri" panose="020F0502020204030204" pitchFamily="34" charset="0"/>
              </a:rPr>
              <a:t>: The total CPL  equals the total £ amount spent on marketing divided by the total number of new leads acquired in a given time period. Calculations like these are useful to do on a monthly or quarterly basis. </a:t>
            </a:r>
          </a:p>
          <a:p>
            <a:endParaRPr lang="en-GB" dirty="0"/>
          </a:p>
        </p:txBody>
      </p:sp>
      <p:pic>
        <p:nvPicPr>
          <p:cNvPr id="5" name="Picture 4" descr="Graph">
            <a:extLst>
              <a:ext uri="{FF2B5EF4-FFF2-40B4-BE49-F238E27FC236}">
                <a16:creationId xmlns:a16="http://schemas.microsoft.com/office/drawing/2014/main" id="{3A97C2DF-4142-6844-82EA-0740EF341A04}"/>
              </a:ext>
            </a:extLst>
          </p:cNvPr>
          <p:cNvPicPr>
            <a:picLocks noChangeAspect="1"/>
          </p:cNvPicPr>
          <p:nvPr/>
        </p:nvPicPr>
        <p:blipFill rotWithShape="1">
          <a:blip r:embed="rId2"/>
          <a:srcRect l="23163" r="34429"/>
          <a:stretch/>
        </p:blipFill>
        <p:spPr>
          <a:xfrm>
            <a:off x="9122979" y="10"/>
            <a:ext cx="3069021" cy="6857990"/>
          </a:xfrm>
          <a:prstGeom prst="rect">
            <a:avLst/>
          </a:prstGeom>
        </p:spPr>
      </p:pic>
    </p:spTree>
    <p:extLst>
      <p:ext uri="{BB962C8B-B14F-4D97-AF65-F5344CB8AC3E}">
        <p14:creationId xmlns:p14="http://schemas.microsoft.com/office/powerpoint/2010/main" val="3444087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50A-5E6F-25DE-8217-A845C9A0E842}"/>
              </a:ext>
            </a:extLst>
          </p:cNvPr>
          <p:cNvSpPr>
            <a:spLocks noGrp="1"/>
          </p:cNvSpPr>
          <p:nvPr>
            <p:ph type="title"/>
          </p:nvPr>
        </p:nvSpPr>
        <p:spPr>
          <a:xfrm>
            <a:off x="490330" y="365760"/>
            <a:ext cx="10464182" cy="826936"/>
          </a:xfrm>
        </p:spPr>
        <p:txBody>
          <a:bodyPr/>
          <a:lstStyle/>
          <a:p>
            <a:r>
              <a:rPr lang="en-GB" b="1" dirty="0">
                <a:latin typeface="Calibri" panose="020F0502020204030204" pitchFamily="34" charset="0"/>
                <a:cs typeface="Calibri" panose="020F0502020204030204" pitchFamily="34" charset="0"/>
              </a:rPr>
              <a:t>Key Metrics – Click Through Rate (CTR)</a:t>
            </a:r>
          </a:p>
        </p:txBody>
      </p:sp>
      <p:sp>
        <p:nvSpPr>
          <p:cNvPr id="3" name="Content Placeholder 2">
            <a:extLst>
              <a:ext uri="{FF2B5EF4-FFF2-40B4-BE49-F238E27FC236}">
                <a16:creationId xmlns:a16="http://schemas.microsoft.com/office/drawing/2014/main" id="{CAEAECC1-E79C-0389-B700-F30580D935D2}"/>
              </a:ext>
            </a:extLst>
          </p:cNvPr>
          <p:cNvSpPr>
            <a:spLocks noGrp="1"/>
          </p:cNvSpPr>
          <p:nvPr>
            <p:ph idx="1"/>
          </p:nvPr>
        </p:nvSpPr>
        <p:spPr>
          <a:xfrm>
            <a:off x="384313" y="1577010"/>
            <a:ext cx="9472919" cy="4603128"/>
          </a:xfrm>
        </p:spPr>
        <p:txBody>
          <a:bodyPr>
            <a:normAutofit/>
          </a:bodyPr>
          <a:lstStyle/>
          <a:p>
            <a:pPr algn="l"/>
            <a:r>
              <a:rPr lang="en-GB" sz="2400" b="0" i="0" dirty="0">
                <a:effectLst/>
                <a:latin typeface="Calibri" panose="020F0502020204030204" pitchFamily="34" charset="0"/>
                <a:cs typeface="Calibri" panose="020F0502020204030204" pitchFamily="34" charset="0"/>
              </a:rPr>
              <a:t>Click-through rate (CTR) is the number of times an ad, link, or website is clicked on, compared to the number of impressions. </a:t>
            </a:r>
          </a:p>
          <a:p>
            <a:pPr algn="l"/>
            <a:r>
              <a:rPr lang="en-GB" sz="2400" b="0" i="0" dirty="0">
                <a:effectLst/>
                <a:latin typeface="Calibri" panose="020F0502020204030204" pitchFamily="34" charset="0"/>
                <a:cs typeface="Calibri" panose="020F0502020204030204" pitchFamily="34" charset="0"/>
              </a:rPr>
              <a:t>High click-through rates (around 4%) mean the copy displayed is persuasive and well-placed. Once a user has clicked through, however, the rest of their experience has to line up with their expectations for taking the action in the first place. </a:t>
            </a:r>
          </a:p>
          <a:p>
            <a:pPr algn="l"/>
            <a:r>
              <a:rPr lang="en-GB" sz="2400" b="1" i="0" dirty="0">
                <a:effectLst/>
                <a:latin typeface="Calibri" panose="020F0502020204030204" pitchFamily="34" charset="0"/>
                <a:cs typeface="Calibri" panose="020F0502020204030204" pitchFamily="34" charset="0"/>
              </a:rPr>
              <a:t>How to measure it</a:t>
            </a:r>
            <a:r>
              <a:rPr lang="en-GB" sz="2400" b="0" i="0" dirty="0">
                <a:effectLst/>
                <a:latin typeface="Calibri" panose="020F0502020204030204" pitchFamily="34" charset="0"/>
                <a:cs typeface="Calibri" panose="020F0502020204030204" pitchFamily="34" charset="0"/>
              </a:rPr>
              <a:t>: Paid ad platforms like Facebook offer this data for free within the platform. </a:t>
            </a:r>
            <a:r>
              <a:rPr lang="en-GB" sz="2400" dirty="0">
                <a:latin typeface="Calibri" panose="020F0502020204030204" pitchFamily="34" charset="0"/>
                <a:cs typeface="Calibri" panose="020F0502020204030204" pitchFamily="34" charset="0"/>
              </a:rPr>
              <a:t>Y</a:t>
            </a:r>
            <a:r>
              <a:rPr lang="en-GB" sz="2400" b="0" i="0" dirty="0">
                <a:effectLst/>
                <a:latin typeface="Calibri" panose="020F0502020204030204" pitchFamily="34" charset="0"/>
                <a:cs typeface="Calibri" panose="020F0502020204030204" pitchFamily="34" charset="0"/>
              </a:rPr>
              <a:t>ou can use a calculator like the one created by </a:t>
            </a:r>
            <a:r>
              <a:rPr lang="en-GB" sz="2400" b="0" i="0" u="none" strike="noStrike" dirty="0" err="1">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WebFX</a:t>
            </a:r>
            <a:r>
              <a:rPr lang="en-GB" sz="2400" b="0" i="0" dirty="0">
                <a:effectLst/>
                <a:latin typeface="Calibri" panose="020F0502020204030204" pitchFamily="34" charset="0"/>
                <a:cs typeface="Calibri" panose="020F0502020204030204" pitchFamily="34" charset="0"/>
              </a:rPr>
              <a:t> by manually entering your total number of clicks and impressions. </a:t>
            </a:r>
          </a:p>
          <a:p>
            <a:endParaRPr lang="en-GB" dirty="0"/>
          </a:p>
        </p:txBody>
      </p:sp>
    </p:spTree>
    <p:extLst>
      <p:ext uri="{BB962C8B-B14F-4D97-AF65-F5344CB8AC3E}">
        <p14:creationId xmlns:p14="http://schemas.microsoft.com/office/powerpoint/2010/main" val="1838649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50A-5E6F-25DE-8217-A845C9A0E842}"/>
              </a:ext>
            </a:extLst>
          </p:cNvPr>
          <p:cNvSpPr>
            <a:spLocks noGrp="1"/>
          </p:cNvSpPr>
          <p:nvPr>
            <p:ph type="title"/>
          </p:nvPr>
        </p:nvSpPr>
        <p:spPr>
          <a:xfrm>
            <a:off x="490330" y="365760"/>
            <a:ext cx="10464182" cy="826936"/>
          </a:xfrm>
        </p:spPr>
        <p:txBody>
          <a:bodyPr/>
          <a:lstStyle/>
          <a:p>
            <a:r>
              <a:rPr lang="en-GB" b="1" dirty="0">
                <a:latin typeface="Calibri" panose="020F0502020204030204" pitchFamily="34" charset="0"/>
                <a:cs typeface="Calibri" panose="020F0502020204030204" pitchFamily="34" charset="0"/>
              </a:rPr>
              <a:t>Key Metrics – Bounce Rate </a:t>
            </a:r>
          </a:p>
        </p:txBody>
      </p:sp>
      <p:sp>
        <p:nvSpPr>
          <p:cNvPr id="3" name="Content Placeholder 2">
            <a:extLst>
              <a:ext uri="{FF2B5EF4-FFF2-40B4-BE49-F238E27FC236}">
                <a16:creationId xmlns:a16="http://schemas.microsoft.com/office/drawing/2014/main" id="{CAEAECC1-E79C-0389-B700-F30580D935D2}"/>
              </a:ext>
            </a:extLst>
          </p:cNvPr>
          <p:cNvSpPr>
            <a:spLocks noGrp="1"/>
          </p:cNvSpPr>
          <p:nvPr>
            <p:ph idx="1"/>
          </p:nvPr>
        </p:nvSpPr>
        <p:spPr>
          <a:xfrm>
            <a:off x="384313" y="1444487"/>
            <a:ext cx="10570199" cy="4890051"/>
          </a:xfrm>
        </p:spPr>
        <p:txBody>
          <a:bodyPr>
            <a:normAutofit lnSpcReduction="10000"/>
          </a:bodyPr>
          <a:lstStyle/>
          <a:p>
            <a:pPr algn="l"/>
            <a:r>
              <a:rPr lang="en-GB" sz="2400" dirty="0">
                <a:latin typeface="Calibri" panose="020F0502020204030204" pitchFamily="34" charset="0"/>
                <a:cs typeface="Calibri" panose="020F0502020204030204" pitchFamily="34" charset="0"/>
              </a:rPr>
              <a:t>B</a:t>
            </a:r>
            <a:r>
              <a:rPr lang="en-GB" sz="2400" b="0" i="0" dirty="0">
                <a:effectLst/>
                <a:latin typeface="Calibri" panose="020F0502020204030204" pitchFamily="34" charset="0"/>
                <a:cs typeface="Calibri" panose="020F0502020204030204" pitchFamily="34" charset="0"/>
              </a:rPr>
              <a:t>ounce rate is the percentage of website visitors who look at one page then leave right after. Having a high bounce rate indicates that your content, copy, or offer aren’t keeping people on the site. </a:t>
            </a:r>
          </a:p>
          <a:p>
            <a:pPr algn="l"/>
            <a:r>
              <a:rPr lang="en-GB" sz="2400" b="0" i="0" dirty="0">
                <a:effectLst/>
                <a:latin typeface="Calibri" panose="020F0502020204030204" pitchFamily="34" charset="0"/>
                <a:cs typeface="Calibri" panose="020F0502020204030204" pitchFamily="34" charset="0"/>
              </a:rPr>
              <a:t>One of the most important metrics you should be tracking on your website is bounce rate. If your bounce rate is high, you may have a problem with your call to action. Either it doesn’t address the audience’s problems, or it doesn’t lead with a strong value proposition.</a:t>
            </a:r>
          </a:p>
          <a:p>
            <a:pPr algn="l"/>
            <a:r>
              <a:rPr lang="en-GB" sz="2400" dirty="0">
                <a:latin typeface="Calibri" panose="020F0502020204030204" pitchFamily="34" charset="0"/>
                <a:cs typeface="Calibri" panose="020F0502020204030204" pitchFamily="34" charset="0"/>
              </a:rPr>
              <a:t>M</a:t>
            </a:r>
            <a:r>
              <a:rPr lang="en-GB" sz="2400" b="0" i="0" dirty="0">
                <a:effectLst/>
                <a:latin typeface="Calibri" panose="020F0502020204030204" pitchFamily="34" charset="0"/>
                <a:cs typeface="Calibri" panose="020F0502020204030204" pitchFamily="34" charset="0"/>
              </a:rPr>
              <a:t>ake sure your CTA is: Relevant, compelling and clearly defines what steps the visitor should take next.</a:t>
            </a:r>
          </a:p>
          <a:p>
            <a:pPr algn="l"/>
            <a:r>
              <a:rPr lang="en-GB" sz="2400" b="1" i="0" dirty="0">
                <a:effectLst/>
                <a:latin typeface="Calibri" panose="020F0502020204030204" pitchFamily="34" charset="0"/>
                <a:cs typeface="Calibri" panose="020F0502020204030204" pitchFamily="34" charset="0"/>
              </a:rPr>
              <a:t>How to measure it</a:t>
            </a:r>
            <a:r>
              <a:rPr lang="en-GB" sz="2400" b="0" i="0" dirty="0">
                <a:effectLst/>
                <a:latin typeface="Calibri" panose="020F0502020204030204" pitchFamily="34" charset="0"/>
                <a:cs typeface="Calibri" panose="020F0502020204030204" pitchFamily="34" charset="0"/>
              </a:rPr>
              <a:t>: Website analytics tools like Google Analytics will automatically calculate bounce rate for you. In a perfect world, your bounce rate would be 0%. But in general, a website is considered successful if the bounce rate is </a:t>
            </a:r>
            <a:r>
              <a:rPr lang="en-GB" sz="2400" b="0" i="0" u="none" strike="noStrike" dirty="0">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40% or under</a:t>
            </a:r>
            <a:r>
              <a:rPr lang="en-GB" sz="2400" b="0" i="0" dirty="0">
                <a:effectLst/>
                <a:latin typeface="Calibri" panose="020F0502020204030204" pitchFamily="34" charset="0"/>
                <a:cs typeface="Calibri" panose="020F0502020204030204" pitchFamily="34" charset="0"/>
              </a:rPr>
              <a:t>. </a:t>
            </a:r>
          </a:p>
          <a:p>
            <a:endParaRPr lang="en-GB" dirty="0"/>
          </a:p>
        </p:txBody>
      </p:sp>
    </p:spTree>
    <p:extLst>
      <p:ext uri="{BB962C8B-B14F-4D97-AF65-F5344CB8AC3E}">
        <p14:creationId xmlns:p14="http://schemas.microsoft.com/office/powerpoint/2010/main" val="1532263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2B276-82D0-B01F-48C9-E5BE4CA4E5E1}"/>
              </a:ext>
            </a:extLst>
          </p:cNvPr>
          <p:cNvSpPr>
            <a:spLocks noGrp="1"/>
          </p:cNvSpPr>
          <p:nvPr>
            <p:ph type="title"/>
          </p:nvPr>
        </p:nvSpPr>
        <p:spPr/>
        <p:txBody>
          <a:bodyPr/>
          <a:lstStyle/>
          <a:p>
            <a:endParaRPr lang="en-GB"/>
          </a:p>
        </p:txBody>
      </p:sp>
      <p:pic>
        <p:nvPicPr>
          <p:cNvPr id="2050" name="Picture 2" descr="Bounce Rate - Definition and ways to reduce it - Seobility Wiki">
            <a:extLst>
              <a:ext uri="{FF2B5EF4-FFF2-40B4-BE49-F238E27FC236}">
                <a16:creationId xmlns:a16="http://schemas.microsoft.com/office/drawing/2014/main" id="{B61EE9A9-4C55-1D64-082B-23AEA9AF093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 y="64345"/>
            <a:ext cx="11237842" cy="6548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9951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50A-5E6F-25DE-8217-A845C9A0E842}"/>
              </a:ext>
            </a:extLst>
          </p:cNvPr>
          <p:cNvSpPr>
            <a:spLocks noGrp="1"/>
          </p:cNvSpPr>
          <p:nvPr>
            <p:ph type="title"/>
          </p:nvPr>
        </p:nvSpPr>
        <p:spPr>
          <a:xfrm>
            <a:off x="490330" y="365760"/>
            <a:ext cx="10464182" cy="826936"/>
          </a:xfrm>
        </p:spPr>
        <p:txBody>
          <a:bodyPr/>
          <a:lstStyle/>
          <a:p>
            <a:r>
              <a:rPr lang="en-GB" b="1" dirty="0">
                <a:latin typeface="Calibri" panose="020F0502020204030204" pitchFamily="34" charset="0"/>
                <a:cs typeface="Calibri" panose="020F0502020204030204" pitchFamily="34" charset="0"/>
              </a:rPr>
              <a:t>Key Metrics – Goal Completion</a:t>
            </a:r>
          </a:p>
        </p:txBody>
      </p:sp>
      <p:sp>
        <p:nvSpPr>
          <p:cNvPr id="3" name="Content Placeholder 2">
            <a:extLst>
              <a:ext uri="{FF2B5EF4-FFF2-40B4-BE49-F238E27FC236}">
                <a16:creationId xmlns:a16="http://schemas.microsoft.com/office/drawing/2014/main" id="{CAEAECC1-E79C-0389-B700-F30580D935D2}"/>
              </a:ext>
            </a:extLst>
          </p:cNvPr>
          <p:cNvSpPr>
            <a:spLocks noGrp="1"/>
          </p:cNvSpPr>
          <p:nvPr>
            <p:ph idx="1"/>
          </p:nvPr>
        </p:nvSpPr>
        <p:spPr>
          <a:xfrm>
            <a:off x="384313" y="1444487"/>
            <a:ext cx="10570199" cy="4890051"/>
          </a:xfrm>
        </p:spPr>
        <p:txBody>
          <a:bodyPr>
            <a:normAutofit/>
          </a:bodyPr>
          <a:lstStyle/>
          <a:p>
            <a:pPr algn="l"/>
            <a:r>
              <a:rPr lang="en-GB" sz="2400" b="0" i="0" dirty="0">
                <a:effectLst/>
                <a:latin typeface="Calibri" panose="020F0502020204030204" pitchFamily="34" charset="0"/>
                <a:cs typeface="Calibri" panose="020F0502020204030204" pitchFamily="34" charset="0"/>
              </a:rPr>
              <a:t>Goal completions, also known as conversions, </a:t>
            </a:r>
            <a:r>
              <a:rPr lang="en-GB" sz="2400" dirty="0">
                <a:latin typeface="Calibri" panose="020F0502020204030204" pitchFamily="34" charset="0"/>
                <a:cs typeface="Calibri" panose="020F0502020204030204" pitchFamily="34" charset="0"/>
              </a:rPr>
              <a:t>r</a:t>
            </a:r>
            <a:r>
              <a:rPr lang="en-GB" sz="2400" b="0" i="0" dirty="0">
                <a:effectLst/>
                <a:latin typeface="Calibri" panose="020F0502020204030204" pitchFamily="34" charset="0"/>
                <a:cs typeface="Calibri" panose="020F0502020204030204" pitchFamily="34" charset="0"/>
              </a:rPr>
              <a:t>efer to any instance in which a potential customer takes an action you led them to. For example, clicking the CTA (Call to Action) button at the bottom of an online advert or adding their email to a form to receive a downloadable piece of content is a goal completion. </a:t>
            </a:r>
          </a:p>
          <a:p>
            <a:pPr algn="l"/>
            <a:r>
              <a:rPr lang="en-GB" sz="2400" b="1" dirty="0">
                <a:latin typeface="Calibri" panose="020F0502020204030204" pitchFamily="34" charset="0"/>
                <a:cs typeface="Calibri" panose="020F0502020204030204" pitchFamily="34" charset="0"/>
              </a:rPr>
              <a:t>Example:</a:t>
            </a:r>
            <a:r>
              <a:rPr lang="en-GB" sz="2400" b="0" i="0" dirty="0">
                <a:effectLst/>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I</a:t>
            </a:r>
            <a:r>
              <a:rPr lang="en-GB" sz="2400" b="0" i="0" dirty="0">
                <a:effectLst/>
                <a:latin typeface="Calibri" panose="020F0502020204030204" pitchFamily="34" charset="0"/>
                <a:cs typeface="Calibri" panose="020F0502020204030204" pitchFamily="34" charset="0"/>
              </a:rPr>
              <a:t>f one hundred users read a blog post and five of them asked to be contacted by your sales team, your conversion rate for the blog would be 5 percent.</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065172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50A-5E6F-25DE-8217-A845C9A0E842}"/>
              </a:ext>
            </a:extLst>
          </p:cNvPr>
          <p:cNvSpPr>
            <a:spLocks noGrp="1"/>
          </p:cNvSpPr>
          <p:nvPr>
            <p:ph type="title"/>
          </p:nvPr>
        </p:nvSpPr>
        <p:spPr>
          <a:xfrm>
            <a:off x="490330" y="365760"/>
            <a:ext cx="10464182" cy="826936"/>
          </a:xfrm>
        </p:spPr>
        <p:txBody>
          <a:bodyPr/>
          <a:lstStyle/>
          <a:p>
            <a:r>
              <a:rPr lang="en-GB" b="1" dirty="0">
                <a:latin typeface="Calibri" panose="020F0502020204030204" pitchFamily="34" charset="0"/>
                <a:cs typeface="Calibri" panose="020F0502020204030204" pitchFamily="34" charset="0"/>
              </a:rPr>
              <a:t>Email Campaign Metrics</a:t>
            </a:r>
          </a:p>
        </p:txBody>
      </p:sp>
      <p:sp>
        <p:nvSpPr>
          <p:cNvPr id="3" name="Content Placeholder 2">
            <a:extLst>
              <a:ext uri="{FF2B5EF4-FFF2-40B4-BE49-F238E27FC236}">
                <a16:creationId xmlns:a16="http://schemas.microsoft.com/office/drawing/2014/main" id="{CAEAECC1-E79C-0389-B700-F30580D935D2}"/>
              </a:ext>
            </a:extLst>
          </p:cNvPr>
          <p:cNvSpPr>
            <a:spLocks noGrp="1"/>
          </p:cNvSpPr>
          <p:nvPr>
            <p:ph idx="1"/>
          </p:nvPr>
        </p:nvSpPr>
        <p:spPr>
          <a:xfrm>
            <a:off x="384313" y="1444487"/>
            <a:ext cx="10570199" cy="4890051"/>
          </a:xfrm>
        </p:spPr>
        <p:txBody>
          <a:bodyPr>
            <a:normAutofit/>
          </a:bodyPr>
          <a:lstStyle/>
          <a:p>
            <a:pPr algn="l"/>
            <a:r>
              <a:rPr lang="en-GB" sz="2400" b="0" i="0" dirty="0">
                <a:effectLst/>
                <a:latin typeface="Calibri" panose="020F0502020204030204" pitchFamily="34" charset="0"/>
                <a:cs typeface="Calibri" panose="020F0502020204030204" pitchFamily="34" charset="0"/>
              </a:rPr>
              <a:t>Useful campaign metrics for measuring the effectiveness of targeted email can be found on the following link:</a:t>
            </a:r>
          </a:p>
          <a:p>
            <a:pPr algn="l"/>
            <a:r>
              <a:rPr lang="en-GB" sz="2400" b="0" i="0" dirty="0">
                <a:effectLst/>
                <a:latin typeface="Calibri" panose="020F0502020204030204" pitchFamily="34" charset="0"/>
                <a:cs typeface="Calibri" panose="020F0502020204030204" pitchFamily="34" charset="0"/>
                <a:hlinkClick r:id="rId2"/>
              </a:rPr>
              <a:t>https://blog.hubspot.com/marketing/metrics-email-marketers-should-be-tracking</a:t>
            </a:r>
            <a:endParaRPr lang="en-GB" sz="2400" b="0" i="0" dirty="0">
              <a:effectLst/>
              <a:latin typeface="Calibri" panose="020F0502020204030204" pitchFamily="34" charset="0"/>
              <a:cs typeface="Calibri" panose="020F0502020204030204" pitchFamily="34" charset="0"/>
            </a:endParaRPr>
          </a:p>
          <a:p>
            <a:pPr algn="l"/>
            <a:endParaRPr lang="en-GB" sz="2400" b="0" i="0" dirty="0">
              <a:effectLst/>
              <a:latin typeface="Calibri" panose="020F0502020204030204" pitchFamily="34" charset="0"/>
              <a:cs typeface="Calibri" panose="020F0502020204030204" pitchFamily="34" charset="0"/>
            </a:endParaRPr>
          </a:p>
          <a:p>
            <a:pPr algn="l"/>
            <a:endParaRPr lang="en-GB" dirty="0"/>
          </a:p>
        </p:txBody>
      </p:sp>
    </p:spTree>
    <p:extLst>
      <p:ext uri="{BB962C8B-B14F-4D97-AF65-F5344CB8AC3E}">
        <p14:creationId xmlns:p14="http://schemas.microsoft.com/office/powerpoint/2010/main" val="1524065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6CA64-423D-4AA1-3962-000CD0B650EB}"/>
              </a:ext>
            </a:extLst>
          </p:cNvPr>
          <p:cNvSpPr>
            <a:spLocks noGrp="1"/>
          </p:cNvSpPr>
          <p:nvPr>
            <p:ph type="title"/>
          </p:nvPr>
        </p:nvSpPr>
        <p:spPr>
          <a:xfrm>
            <a:off x="609600" y="365760"/>
            <a:ext cx="10344912" cy="684107"/>
          </a:xfrm>
        </p:spPr>
        <p:txBody>
          <a:bodyPr>
            <a:normAutofit fontScale="90000"/>
          </a:bodyPr>
          <a:lstStyle/>
          <a:p>
            <a:r>
              <a:rPr lang="en-GB" b="1" dirty="0">
                <a:latin typeface="Calibri" panose="020F0502020204030204" pitchFamily="34" charset="0"/>
                <a:cs typeface="Calibri" panose="020F0502020204030204" pitchFamily="34" charset="0"/>
              </a:rPr>
              <a:t>Useful Campaign Metrics</a:t>
            </a:r>
          </a:p>
        </p:txBody>
      </p:sp>
      <p:sp>
        <p:nvSpPr>
          <p:cNvPr id="3" name="Content Placeholder 2">
            <a:extLst>
              <a:ext uri="{FF2B5EF4-FFF2-40B4-BE49-F238E27FC236}">
                <a16:creationId xmlns:a16="http://schemas.microsoft.com/office/drawing/2014/main" id="{C532001E-7D6D-91C7-C66B-D2E3664281FF}"/>
              </a:ext>
            </a:extLst>
          </p:cNvPr>
          <p:cNvSpPr>
            <a:spLocks noGrp="1"/>
          </p:cNvSpPr>
          <p:nvPr>
            <p:ph idx="1"/>
          </p:nvPr>
        </p:nvSpPr>
        <p:spPr>
          <a:xfrm>
            <a:off x="508000" y="1219200"/>
            <a:ext cx="10446512" cy="5273040"/>
          </a:xfrm>
        </p:spPr>
        <p:txBody>
          <a:bodyPr>
            <a:normAutofit fontScale="92500" lnSpcReduction="20000"/>
          </a:bodyPr>
          <a:lstStyle/>
          <a:p>
            <a:pPr marL="0" indent="0">
              <a:buNone/>
            </a:pPr>
            <a:r>
              <a:rPr lang="en-GB" sz="2400" dirty="0">
                <a:latin typeface="Calibri" panose="020F0502020204030204" pitchFamily="34" charset="0"/>
                <a:cs typeface="Calibri" panose="020F0502020204030204" pitchFamily="34" charset="0"/>
              </a:rPr>
              <a:t>There are many more metrics you could select depending on the objective and strategy you have selected for your campaign. </a:t>
            </a:r>
          </a:p>
          <a:p>
            <a:pPr marL="0" indent="0">
              <a:buNone/>
            </a:pPr>
            <a:r>
              <a:rPr lang="en-GB" sz="2400" dirty="0">
                <a:latin typeface="Calibri" panose="020F0502020204030204" pitchFamily="34" charset="0"/>
                <a:cs typeface="Calibri" panose="020F0502020204030204" pitchFamily="34" charset="0"/>
              </a:rPr>
              <a:t>The following links contains more useful campaign metrics. Carefully select those that are most relevant to your campaign.</a:t>
            </a:r>
          </a:p>
          <a:p>
            <a:r>
              <a:rPr lang="en-GB" sz="2400" dirty="0">
                <a:latin typeface="Calibri" panose="020F0502020204030204" pitchFamily="34" charset="0"/>
                <a:ea typeface="Calibri" panose="020F0502020204030204" pitchFamily="34" charset="0"/>
                <a:cs typeface="Calibri" panose="020F0502020204030204" pitchFamily="34" charset="0"/>
                <a:hlinkClick r:id="rId2"/>
              </a:rPr>
              <a:t>16 Website Metrics to Track for Growth in 2023 and Beyond (hubspot.com)</a:t>
            </a:r>
            <a:endParaRPr lang="en-GB" sz="2400" dirty="0">
              <a:latin typeface="Calibri" panose="020F0502020204030204" pitchFamily="34" charset="0"/>
              <a:ea typeface="Calibri" panose="020F0502020204030204" pitchFamily="34" charset="0"/>
              <a:cs typeface="Calibri" panose="020F0502020204030204" pitchFamily="34" charset="0"/>
              <a:hlinkClick r:id="rId3"/>
            </a:endParaRPr>
          </a:p>
          <a:p>
            <a:endParaRPr lang="en-GB" sz="800" dirty="0">
              <a:latin typeface="Calibri" panose="020F0502020204030204" pitchFamily="34" charset="0"/>
              <a:ea typeface="Calibri" panose="020F0502020204030204" pitchFamily="34" charset="0"/>
              <a:cs typeface="Calibri" panose="020F0502020204030204" pitchFamily="34" charset="0"/>
              <a:hlinkClick r:id="rId3"/>
            </a:endParaRPr>
          </a:p>
          <a:p>
            <a:r>
              <a:rPr lang="en-GB" sz="2400" dirty="0">
                <a:latin typeface="Calibri" panose="020F0502020204030204" pitchFamily="34" charset="0"/>
                <a:cs typeface="Calibri" panose="020F0502020204030204" pitchFamily="34" charset="0"/>
                <a:hlinkClick r:id="rId3"/>
              </a:rPr>
              <a:t>https://www.marketingevolution.com/knowledge-center/marketing-metrics-kpis-campaign-success</a:t>
            </a:r>
            <a:endParaRPr lang="en-GB" sz="2400" dirty="0">
              <a:latin typeface="Calibri" panose="020F0502020204030204" pitchFamily="34" charset="0"/>
              <a:cs typeface="Calibri" panose="020F0502020204030204" pitchFamily="34" charset="0"/>
            </a:endParaRPr>
          </a:p>
          <a:p>
            <a:endParaRPr lang="en-GB" sz="8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hlinkClick r:id="rId4"/>
              </a:rPr>
              <a:t>https://www.klipfolio.com/resources/kpi-examples/digital-marketing</a:t>
            </a:r>
            <a:endParaRPr lang="en-GB" sz="2400" dirty="0">
              <a:latin typeface="Calibri" panose="020F0502020204030204" pitchFamily="34" charset="0"/>
              <a:cs typeface="Calibri" panose="020F0502020204030204" pitchFamily="34" charset="0"/>
            </a:endParaRPr>
          </a:p>
          <a:p>
            <a:endParaRPr lang="en-GB" sz="8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hlinkClick r:id="rId5"/>
              </a:rPr>
              <a:t>https://www.indeed.com/career-advice/career-development/digital-marketing-metrics</a:t>
            </a:r>
            <a:endParaRPr lang="en-GB" sz="2400" dirty="0">
              <a:latin typeface="Calibri" panose="020F0502020204030204" pitchFamily="34" charset="0"/>
              <a:cs typeface="Calibri" panose="020F0502020204030204" pitchFamily="34" charset="0"/>
            </a:endParaRPr>
          </a:p>
          <a:p>
            <a:endParaRPr lang="en-GB" sz="900" dirty="0">
              <a:latin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hlinkClick r:id="rId6"/>
              </a:rPr>
              <a:t>8 Paid Advertising Metrics to Track | </a:t>
            </a:r>
            <a:r>
              <a:rPr lang="en-GB" sz="2400" dirty="0" err="1">
                <a:latin typeface="Calibri" panose="020F0502020204030204" pitchFamily="34" charset="0"/>
                <a:ea typeface="Calibri" panose="020F0502020204030204" pitchFamily="34" charset="0"/>
                <a:cs typeface="Calibri" panose="020F0502020204030204" pitchFamily="34" charset="0"/>
                <a:hlinkClick r:id="rId6"/>
              </a:rPr>
              <a:t>Hurrdat</a:t>
            </a:r>
            <a:r>
              <a:rPr lang="en-GB" sz="2400" dirty="0">
                <a:latin typeface="Calibri" panose="020F0502020204030204" pitchFamily="34" charset="0"/>
                <a:ea typeface="Calibri" panose="020F0502020204030204" pitchFamily="34" charset="0"/>
                <a:cs typeface="Calibri" panose="020F0502020204030204" pitchFamily="34" charset="0"/>
                <a:hlinkClick r:id="rId6"/>
              </a:rPr>
              <a:t> Marketing</a:t>
            </a:r>
            <a:endParaRPr lang="en-GB" sz="2400" dirty="0">
              <a:latin typeface="Calibri" panose="020F0502020204030204" pitchFamily="34" charset="0"/>
              <a:ea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07654539"/>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TM03457515[[fn=View]]</Template>
  <TotalTime>0</TotalTime>
  <Words>1476</Words>
  <Application>Microsoft Office PowerPoint</Application>
  <PresentationFormat>Widescreen</PresentationFormat>
  <Paragraphs>99</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Lexend Deca</vt:lpstr>
      <vt:lpstr>Arial</vt:lpstr>
      <vt:lpstr>Calibri</vt:lpstr>
      <vt:lpstr>Century Schoolbook</vt:lpstr>
      <vt:lpstr>Wingdings 2</vt:lpstr>
      <vt:lpstr>View</vt:lpstr>
      <vt:lpstr>BMBM5013 Marketing In practice</vt:lpstr>
      <vt:lpstr>Today’s Lecture</vt:lpstr>
      <vt:lpstr>Assignment 2</vt:lpstr>
      <vt:lpstr>Campaign Communication Channels - www.smartinsights.com </vt:lpstr>
      <vt:lpstr>Measuring Campaign Performance</vt:lpstr>
      <vt:lpstr>Benefits of Tracking Key Metrics</vt:lpstr>
      <vt:lpstr>What Should You Measure?</vt:lpstr>
      <vt:lpstr>Selecting Your Key Metrics</vt:lpstr>
      <vt:lpstr>Key Metrics – Return on Investment (ROI)</vt:lpstr>
      <vt:lpstr>Key Metrics – Market Share</vt:lpstr>
      <vt:lpstr>Key Metrics – Customer Lifetime Value (CLV)</vt:lpstr>
      <vt:lpstr>Key Metrics – Cost Per Acquisition (CPA)</vt:lpstr>
      <vt:lpstr>Key Metrics -  Cost per Lead (CPL)</vt:lpstr>
      <vt:lpstr>Key Metrics – Click Through Rate (CTR)</vt:lpstr>
      <vt:lpstr>Key Metrics – Bounce Rate </vt:lpstr>
      <vt:lpstr>PowerPoint Presentation</vt:lpstr>
      <vt:lpstr>Key Metrics – Goal Completion</vt:lpstr>
      <vt:lpstr>Email Campaign Metrics</vt:lpstr>
      <vt:lpstr>Useful Campaign Metrics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43</cp:revision>
  <dcterms:created xsi:type="dcterms:W3CDTF">2023-04-23T13:10:07Z</dcterms:created>
  <dcterms:modified xsi:type="dcterms:W3CDTF">2024-04-30T21:22:03Z</dcterms:modified>
</cp:coreProperties>
</file>