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handoutMasterIdLst>
    <p:handoutMasterId r:id="rId15"/>
  </p:handoutMasterIdLst>
  <p:sldIdLst>
    <p:sldId id="257" r:id="rId2"/>
    <p:sldId id="258" r:id="rId3"/>
    <p:sldId id="259" r:id="rId4"/>
    <p:sldId id="266" r:id="rId5"/>
    <p:sldId id="269" r:id="rId6"/>
    <p:sldId id="261" r:id="rId7"/>
    <p:sldId id="263" r:id="rId8"/>
    <p:sldId id="264" r:id="rId9"/>
    <p:sldId id="265" r:id="rId10"/>
    <p:sldId id="270" r:id="rId11"/>
    <p:sldId id="271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 autoAdjust="0"/>
    <p:restoredTop sz="94662" autoAdjust="0"/>
  </p:normalViewPr>
  <p:slideViewPr>
    <p:cSldViewPr>
      <p:cViewPr varScale="1">
        <p:scale>
          <a:sx n="70" d="100"/>
          <a:sy n="70" d="100"/>
        </p:scale>
        <p:origin x="-111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506E1A-66CF-4007-A923-16C5A6361201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6A4439-71AC-40A4-8C77-A0F2E3283C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747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AEAD-46AA-4E35-87B2-A7E6FE0DE2AE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9356F-E194-4218-A601-A793BA45299A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AEAD-46AA-4E35-87B2-A7E6FE0DE2AE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9356F-E194-4218-A601-A793BA4529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AEAD-46AA-4E35-87B2-A7E6FE0DE2AE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9356F-E194-4218-A601-A793BA45299A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AEAD-46AA-4E35-87B2-A7E6FE0DE2AE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9356F-E194-4218-A601-A793BA4529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AEAD-46AA-4E35-87B2-A7E6FE0DE2AE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9356F-E194-4218-A601-A793BA4529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AEAD-46AA-4E35-87B2-A7E6FE0DE2AE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9356F-E194-4218-A601-A793BA4529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AEAD-46AA-4E35-87B2-A7E6FE0DE2AE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9356F-E194-4218-A601-A793BA4529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AEAD-46AA-4E35-87B2-A7E6FE0DE2AE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9356F-E194-4218-A601-A793BA4529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AEAD-46AA-4E35-87B2-A7E6FE0DE2AE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9B9356F-E194-4218-A601-A793BA45299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AEAD-46AA-4E35-87B2-A7E6FE0DE2AE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9356F-E194-4218-A601-A793BA4529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AEAD-46AA-4E35-87B2-A7E6FE0DE2AE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9356F-E194-4218-A601-A793BA4529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FE8AEAD-46AA-4E35-87B2-A7E6FE0DE2AE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9B9356F-E194-4218-A601-A793BA45299A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credibleyears.com/team-view/carolyn-webster-stratton/" TargetMode="External"/><Relationship Id="rId2" Type="http://schemas.openxmlformats.org/officeDocument/2006/relationships/hyperlink" Target="https://www.toolshero.com/toolsheroes/donald-schon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1219200"/>
            <a:ext cx="79248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Modiwl – EAEC6001/C</a:t>
            </a:r>
          </a:p>
          <a:p>
            <a:pPr algn="ctr"/>
            <a:endParaRPr lang="cy-GB" sz="4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Yr Oedolyn  Adfyfyriol</a:t>
            </a:r>
          </a:p>
          <a:p>
            <a:pPr algn="ctr"/>
            <a:endParaRPr lang="cy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Heulwen Evans</a:t>
            </a:r>
          </a:p>
          <a:p>
            <a:pPr algn="ctr"/>
            <a:r>
              <a:rPr lang="cy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1402425</a:t>
            </a:r>
          </a:p>
        </p:txBody>
      </p:sp>
    </p:spTree>
    <p:extLst>
      <p:ext uri="{BB962C8B-B14F-4D97-AF65-F5344CB8AC3E}">
        <p14:creationId xmlns:p14="http://schemas.microsoft.com/office/powerpoint/2010/main" val="582772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3400" y="990600"/>
            <a:ext cx="81534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u="sng" dirty="0" smtClean="0">
                <a:latin typeface="Arial" panose="020B0604020202020204" pitchFamily="34" charset="0"/>
                <a:cs typeface="Arial" panose="020B0604020202020204" pitchFamily="34" charset="0"/>
              </a:rPr>
              <a:t>Cyflwyniad </a:t>
            </a:r>
          </a:p>
          <a:p>
            <a:pPr algn="ctr"/>
            <a:endParaRPr lang="cy-GB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cy-GB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Beth yw adlewyrchu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Y gwhanaol fathau o adlewyrchu a pwysigrwydd adlewyrchu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Fy natblygiad personnol </a:t>
            </a:r>
          </a:p>
          <a:p>
            <a:pPr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– Sut ydw i wedi datblygu</a:t>
            </a:r>
          </a:p>
          <a:p>
            <a:pPr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- Beth sydd wedi help fy natblygiad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Son am fy mhrofiadau personnol wrth weithio gyda plant a’i teuluoedd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Sut byddaf yn delio gyda’r profiadau yma ers datblygu sgiliau newydd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Edrych ar damcaniaethau a modelau myfyrio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1022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4800" y="1143000"/>
            <a:ext cx="8610600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u="sng" dirty="0" smtClean="0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</a:p>
          <a:p>
            <a:pPr algn="ctr">
              <a:lnSpc>
                <a:spcPct val="150000"/>
              </a:lnSpc>
            </a:pP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AutoNum type="arabicPeriod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Beth yw adlewyrchu</a:t>
            </a:r>
          </a:p>
          <a:p>
            <a:pPr marL="342900" indent="-342900" algn="just">
              <a:lnSpc>
                <a:spcPct val="150000"/>
              </a:lnSpc>
              <a:buAutoNum type="arabicPeriod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Pwysigrwydd ymarfer myfyriol</a:t>
            </a:r>
          </a:p>
          <a:p>
            <a:pPr marL="342900" indent="-342900" algn="just">
              <a:lnSpc>
                <a:spcPct val="150000"/>
              </a:lnSpc>
              <a:buAutoNum type="arabicPeriod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Fy natblygiad </a:t>
            </a:r>
          </a:p>
          <a:p>
            <a:pPr marL="342900" indent="-342900" algn="just">
              <a:lnSpc>
                <a:spcPct val="150000"/>
              </a:lnSpc>
              <a:buAutoNum type="arabicPeriod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Profiadau Personnol </a:t>
            </a:r>
          </a:p>
          <a:p>
            <a:pPr marL="342900" indent="-342900" algn="just">
              <a:lnSpc>
                <a:spcPct val="150000"/>
              </a:lnSpc>
              <a:buAutoNum type="arabicPeriod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Damcaniaethau/Modelau Adlewyrchu</a:t>
            </a:r>
          </a:p>
          <a:p>
            <a:pPr marL="342900" indent="-342900" algn="just">
              <a:lnSpc>
                <a:spcPct val="150000"/>
              </a:lnSpc>
              <a:buAutoNum type="arabicPeriod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Casgliad</a:t>
            </a:r>
          </a:p>
          <a:p>
            <a:pPr marL="342900" indent="-342900" algn="just">
              <a:lnSpc>
                <a:spcPct val="150000"/>
              </a:lnSpc>
              <a:buAutoNum type="arabicPeriod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Cyfeirnodau</a:t>
            </a:r>
          </a:p>
          <a:p>
            <a:pPr marL="342900" indent="-342900" algn="just">
              <a:lnSpc>
                <a:spcPct val="150000"/>
              </a:lnSpc>
              <a:buAutoNum type="arabicPeriod"/>
            </a:pP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AutoNum type="arabicPeriod"/>
            </a:pP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9666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7573" y="990600"/>
            <a:ext cx="8991600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u="sng" dirty="0" smtClean="0">
                <a:latin typeface="Arial" panose="020B0604020202020204" pitchFamily="34" charset="0"/>
                <a:cs typeface="Arial" panose="020B0604020202020204" pitchFamily="34" charset="0"/>
              </a:rPr>
              <a:t>Beth yw adlewyrchu</a:t>
            </a:r>
          </a:p>
          <a:p>
            <a:pPr algn="ctr">
              <a:lnSpc>
                <a:spcPct val="150000"/>
              </a:lnSpc>
            </a:pP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Cymryd cam nôl ac edrych ar bob agwedd o’r profiadau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Defnyddio profiadau ar gyfer dysgu a datblygu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Herio a cwestiynnu y ffordd presennol o weithio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2 gwahanol fath o ymarfer myfyriol</a:t>
            </a:r>
          </a:p>
          <a:p>
            <a:pPr algn="just"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	- Adfyfyrio wrth weithredu (Reflection in action)</a:t>
            </a:r>
          </a:p>
          <a:p>
            <a:pPr algn="just"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	- Adfyfyrio ar weithredu (Reflection on action)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Schon describes as reflecting on the incident whilst it can still benefit that situation rather than reflecting on how you would do things differently in the future 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6538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3400" y="1066800"/>
            <a:ext cx="8153400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Parhâd</a:t>
            </a:r>
            <a:endParaRPr lang="en-GB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Pwysigrwydd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ymarfer myfyriol</a:t>
            </a:r>
          </a:p>
          <a:p>
            <a:pPr algn="just"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</a:p>
          <a:p>
            <a:pPr algn="just">
              <a:lnSpc>
                <a:spcPct val="150000"/>
              </a:lnSpc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					           (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Lindon,J a Tordd,L, 2016)</a:t>
            </a:r>
          </a:p>
          <a:p>
            <a:pPr algn="r"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(Schon,D. 1983) </a:t>
            </a:r>
          </a:p>
          <a:p>
            <a:pPr algn="r"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(Cyfnod Sylfaen, 2015)</a:t>
            </a:r>
          </a:p>
          <a:p>
            <a:pPr algn="r"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(Parker-Rees, et al, 2010) </a:t>
            </a:r>
          </a:p>
          <a:p>
            <a:pPr algn="r"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(Blatchford a Hallet, 2014) 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542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8600" y="1143000"/>
            <a:ext cx="8686800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u="sng" dirty="0" smtClean="0">
                <a:latin typeface="Arial" panose="020B0604020202020204" pitchFamily="34" charset="0"/>
                <a:cs typeface="Arial" panose="020B0604020202020204" pitchFamily="34" charset="0"/>
              </a:rPr>
              <a:t>Datblygiad Personnol</a:t>
            </a:r>
          </a:p>
          <a:p>
            <a:pPr algn="ctr"/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AutoNum type="arabicPeriod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Sgiliau rwyn teimlo sydd wedi datblygu – </a:t>
            </a:r>
          </a:p>
          <a:p>
            <a:pPr algn="just">
              <a:lnSpc>
                <a:spcPct val="150000"/>
              </a:lnSpc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- Hyder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Y ffordd rwyn edrych ar ymddygiad plant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Hyder i fynd ar gyrsiau ychwanegol</a:t>
            </a:r>
          </a:p>
          <a:p>
            <a:pPr algn="just">
              <a:lnSpc>
                <a:spcPct val="150000"/>
              </a:lnSpc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2. Sut mae’r sgiliau yma yn helpu fy ngwaith o ddydd i ddydd</a:t>
            </a:r>
          </a:p>
          <a:p>
            <a:pPr marL="342900" indent="-342900" algn="just">
              <a:lnSpc>
                <a:spcPct val="150000"/>
              </a:lnSpc>
              <a:buAutoNum type="arabicPeriod"/>
            </a:pP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994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8600" y="990600"/>
            <a:ext cx="8763000" cy="57708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Profiad Personnol – Rhif un</a:t>
            </a:r>
          </a:p>
          <a:p>
            <a:pPr algn="just">
              <a:lnSpc>
                <a:spcPct val="150000"/>
              </a:lnSpc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1. Delio gyda plentyn oedd yn: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Cicio, Taro, Gwthio a chnoi plant eraill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Naturiol yn wyllt yn eu ffordd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Sgiliau Iaith a Llefaredd ar lefel isel iawn am eu oedran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Ddim yn sylweddoli fod yn neud dolur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2. Sut wnes i ddelio gyda’r sefyllfa hyn</a:t>
            </a:r>
          </a:p>
          <a:p>
            <a:pPr algn="just">
              <a:lnSpc>
                <a:spcPct val="150000"/>
              </a:lnSpc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3. Beth wnaeth fy helpu i ddelio gyda’r sefyllfa/adlewyrchiad</a:t>
            </a:r>
          </a:p>
          <a:p>
            <a:pPr algn="just">
              <a:lnSpc>
                <a:spcPct val="150000"/>
              </a:lnSpc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150000"/>
              </a:lnSpc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(Webster-Stratton.C,no date) </a:t>
            </a:r>
          </a:p>
          <a:p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014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1000" y="990600"/>
            <a:ext cx="8305800" cy="466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Profiad Personnol – Rhif dau</a:t>
            </a:r>
          </a:p>
          <a:p>
            <a:pPr algn="ctr">
              <a:lnSpc>
                <a:spcPct val="150000"/>
              </a:lnSpc>
            </a:pP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AutoNum type="arabicPeriod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Gweithio mewn meithrinfa prysur lle: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Didsgwylir i ni rhannu’r plant mewn i grwpiau, a gwneud gwaithgareddau yn rhannau gwahanol o’r ystafell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Gymaint o blant sydd a galluoedd gwahanol mewn un grwp roedd yn anodd cadw diddordeb y plant yn y weithgaredd hon pan bu’ ffrindiau yn gwneud rhwybeth ochr arall yr ysatfell.</a:t>
            </a:r>
          </a:p>
          <a:p>
            <a:pPr algn="just">
              <a:lnSpc>
                <a:spcPct val="150000"/>
              </a:lnSpc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2. Sut wnes i ddelio gyda’r sefylla</a:t>
            </a:r>
          </a:p>
          <a:p>
            <a:pPr algn="just">
              <a:lnSpc>
                <a:spcPct val="150000"/>
              </a:lnSpc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3. Beth wnaeth fy helpu i ddelio gyda’r sefyllfa/adlewyrchiad</a:t>
            </a:r>
          </a:p>
          <a:p>
            <a:pPr>
              <a:lnSpc>
                <a:spcPct val="150000"/>
              </a:lnSpc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1475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4800" y="381000"/>
            <a:ext cx="85344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y-GB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u="sng" dirty="0" smtClean="0">
                <a:latin typeface="Arial" panose="020B0604020202020204" pitchFamily="34" charset="0"/>
                <a:cs typeface="Arial" panose="020B0604020202020204" pitchFamily="34" charset="0"/>
              </a:rPr>
              <a:t>Modelau </a:t>
            </a:r>
            <a:r>
              <a:rPr lang="cy-GB" u="sng" dirty="0" smtClean="0">
                <a:latin typeface="Arial" panose="020B0604020202020204" pitchFamily="34" charset="0"/>
                <a:cs typeface="Arial" panose="020B0604020202020204" pitchFamily="34" charset="0"/>
              </a:rPr>
              <a:t>Adlewyrchu</a:t>
            </a:r>
          </a:p>
          <a:p>
            <a:pPr algn="ctr"/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cy-GB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u="sng" dirty="0" smtClean="0">
                <a:latin typeface="Arial" panose="020B0604020202020204" pitchFamily="34" charset="0"/>
                <a:cs typeface="Arial" panose="020B0604020202020204" pitchFamily="34" charset="0"/>
              </a:rPr>
              <a:t>David </a:t>
            </a:r>
            <a:r>
              <a:rPr lang="cy-GB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Schon –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Ganwyd yn 1930-1997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Yn 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1987 cyflwynodd y ddamcaniaeth o ymarfer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myfyriol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Hefyd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yn enwog am ei gyfraniad o ddatblygu damcaniaeth dysgu dolen sengl a dysgu dolen dwbl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Eu ddamcaniaeth yn son am  y ddau fath o adlewyrchu – sef </a:t>
            </a:r>
          </a:p>
          <a:p>
            <a:pPr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- Adlewyrchu ar weithredu</a:t>
            </a:r>
          </a:p>
          <a:p>
            <a:pPr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- Adlewyrchu wrth weithredu </a:t>
            </a: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Sut wnaeth damcaniaeth Schon helpu trwy gydol fy ngwaith</a:t>
            </a: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150000"/>
              </a:lnSpc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(Vilet, 2014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207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13982" y="838200"/>
            <a:ext cx="8305800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u="sng" dirty="0" smtClean="0">
                <a:latin typeface="Arial" panose="020B0604020202020204" pitchFamily="34" charset="0"/>
                <a:cs typeface="Arial" panose="020B0604020202020204" pitchFamily="34" charset="0"/>
              </a:rPr>
              <a:t>Casgliad	</a:t>
            </a:r>
          </a:p>
          <a:p>
            <a:pPr>
              <a:lnSpc>
                <a:spcPct val="150000"/>
              </a:lnSpc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Wrth edrych ar fy natblygiad personnol, doeddwn heb sylweddoli faint oeddwn wedi datblygu ers dechrau’r astudiaethau plentyndod cynnar. </a:t>
            </a:r>
          </a:p>
          <a:p>
            <a:pPr>
              <a:lnSpc>
                <a:spcPct val="150000"/>
              </a:lnSpc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Wrth gwneud y cyflwyniad yma, mae wedi dod yn amlwg i mi pwysigrwydd adlewyrchu wrth weithio gyda plant ai teuluoedd, er mwyn sicrhau datblygiad yn ei’n hun. Wrth edrych yn ol ar fy mhrofiadau personnol, fe ddaeth yn amlwg i fi fod adlewyrchu wrth weithredu wedi helpu canlyniad fy mhrofiadau, yn ogystal a adlewyrchu ar weithredu.</a:t>
            </a:r>
          </a:p>
          <a:p>
            <a:pPr>
              <a:lnSpc>
                <a:spcPct val="150000"/>
              </a:lnSpc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Mae ei’n rol ni fel ymarferwyr proffesiynnol yn hynnod o bwysig er mwyn sicrhau dabtlygiad plant hefyd, felly pan yn cynllunio gweithgareddau ar gyfer y plant yn ein gofal, mae adlewyrchu yn dod yn rhan pwysig o’r system gynllunio, i ni gael sylweddoli beth sydd yn gweithio yn dda, a beth sydd ddim. </a:t>
            </a:r>
          </a:p>
          <a:p>
            <a:pPr>
              <a:lnSpc>
                <a:spcPct val="150000"/>
              </a:lnSpc>
            </a:pP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2098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990600"/>
            <a:ext cx="80772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Parhâd</a:t>
            </a:r>
          </a:p>
          <a:p>
            <a:pPr>
              <a:lnSpc>
                <a:spcPct val="150000"/>
              </a:lnSpc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Fel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dwedwyd yng ngynt gan Parker-Rees (2010), wrth beidio defnyddio’r broses o adlewyrchu, allau’r gwaith rydym yn cynnal fod yn beryglus wrth i ni barhau i ddarparu’r gwasnaeth proffesiynnol a gweithgareddau i blant. </a:t>
            </a:r>
          </a:p>
          <a:p>
            <a:pPr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 ol astudio modelau adlewyrchu, mae’n amlwg fod strategaethau gwahanol ar gyfer adlewyrchu – ag i gyd yn dangos pwysigrwydd adlewyrchu.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555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5103" y="990600"/>
            <a:ext cx="8866495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u="sng" dirty="0" smtClean="0">
                <a:latin typeface="Arial" panose="020B0604020202020204" pitchFamily="34" charset="0"/>
                <a:cs typeface="Arial" panose="020B0604020202020204" pitchFamily="34" charset="0"/>
              </a:rPr>
              <a:t>Cyfeirnodau</a:t>
            </a:r>
          </a:p>
          <a:p>
            <a:r>
              <a:rPr lang="en-GB" dirty="0"/>
              <a:t> </a:t>
            </a:r>
          </a:p>
          <a:p>
            <a:pPr algn="just">
              <a:lnSpc>
                <a:spcPct val="15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Blatchford,I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Hallet,E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(2014) Effective and Caring Leadership in the Early Years. London: Sage Publications.</a:t>
            </a:r>
          </a:p>
          <a:p>
            <a:pPr algn="just">
              <a:lnSpc>
                <a:spcPct val="15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Lindon,J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Trodd,L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(2016) Reflective Practice and Early Years Professionalism.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London:Hodder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Education.  </a:t>
            </a:r>
          </a:p>
          <a:p>
            <a:pPr algn="just">
              <a:lnSpc>
                <a:spcPct val="15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(2015) Foundation Phase Framework.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Cardiff:Welsh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Government. 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Parker-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Rees,R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Leeson,C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Savage,J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(2010) Early Childhood Studies.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Exeter:Learning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Matters Ltd.</a:t>
            </a:r>
          </a:p>
          <a:p>
            <a:pPr algn="just">
              <a:lnSpc>
                <a:spcPct val="15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Schon,D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(1983)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Reflecive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Practitioner: How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Proffesionals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think in Action. London: Temple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Smith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2350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04800" y="1447800"/>
            <a:ext cx="8305800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Vilet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V. (2014) Donald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Schon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https://www.toolshero.com/toolsheroes/donald-schon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17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October 2017]. 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Webster-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Stratton,C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(No Date) Carolyn Webster-Stratton (Founder)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http://www.incredibleyears.com/team-view/carolyn-webster-stratton/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[Accessed: 15th October 2017].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1953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2910</TotalTime>
  <Words>412</Words>
  <Application>Microsoft Office PowerPoint</Application>
  <PresentationFormat>On-screen Show (4:3)</PresentationFormat>
  <Paragraphs>107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Flow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Heulwen</dc:creator>
  <cp:lastModifiedBy>Heulwen</cp:lastModifiedBy>
  <cp:revision>67</cp:revision>
  <cp:lastPrinted>2017-10-15T15:41:58Z</cp:lastPrinted>
  <dcterms:created xsi:type="dcterms:W3CDTF">2017-09-30T11:32:55Z</dcterms:created>
  <dcterms:modified xsi:type="dcterms:W3CDTF">2017-10-17T12:48:09Z</dcterms:modified>
</cp:coreProperties>
</file>