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2" r:id="rId1"/>
  </p:sldMasterIdLst>
  <p:notesMasterIdLst>
    <p:notesMasterId r:id="rId37"/>
  </p:notesMasterIdLst>
  <p:sldIdLst>
    <p:sldId id="314" r:id="rId2"/>
    <p:sldId id="318" r:id="rId3"/>
    <p:sldId id="319" r:id="rId4"/>
    <p:sldId id="320" r:id="rId5"/>
    <p:sldId id="321" r:id="rId6"/>
    <p:sldId id="322" r:id="rId7"/>
    <p:sldId id="323" r:id="rId8"/>
    <p:sldId id="324" r:id="rId9"/>
    <p:sldId id="334" r:id="rId10"/>
    <p:sldId id="325" r:id="rId11"/>
    <p:sldId id="326" r:id="rId12"/>
    <p:sldId id="327" r:id="rId13"/>
    <p:sldId id="328" r:id="rId14"/>
    <p:sldId id="342" r:id="rId15"/>
    <p:sldId id="335" r:id="rId16"/>
    <p:sldId id="329" r:id="rId17"/>
    <p:sldId id="337" r:id="rId18"/>
    <p:sldId id="357" r:id="rId19"/>
    <p:sldId id="338" r:id="rId20"/>
    <p:sldId id="343" r:id="rId21"/>
    <p:sldId id="339" r:id="rId22"/>
    <p:sldId id="344" r:id="rId23"/>
    <p:sldId id="340" r:id="rId24"/>
    <p:sldId id="345" r:id="rId25"/>
    <p:sldId id="341" r:id="rId26"/>
    <p:sldId id="358" r:id="rId27"/>
    <p:sldId id="355" r:id="rId28"/>
    <p:sldId id="349" r:id="rId29"/>
    <p:sldId id="350" r:id="rId30"/>
    <p:sldId id="351" r:id="rId31"/>
    <p:sldId id="352" r:id="rId32"/>
    <p:sldId id="353" r:id="rId33"/>
    <p:sldId id="354" r:id="rId34"/>
    <p:sldId id="346" r:id="rId35"/>
    <p:sldId id="347" r:id="rId3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514" autoAdjust="0"/>
  </p:normalViewPr>
  <p:slideViewPr>
    <p:cSldViewPr>
      <p:cViewPr varScale="1">
        <p:scale>
          <a:sx n="108" d="100"/>
          <a:sy n="108" d="100"/>
        </p:scale>
        <p:origin x="1704"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CCA4E9-448F-4623-B4D7-E116AE99D87D}" type="doc">
      <dgm:prSet loTypeId="urn:microsoft.com/office/officeart/2005/8/layout/venn1" loCatId="relationship" qsTypeId="urn:microsoft.com/office/officeart/2005/8/quickstyle/simple1" qsCatId="simple" csTypeId="urn:microsoft.com/office/officeart/2005/8/colors/accent1_2" csCatId="accent1"/>
      <dgm:spPr/>
    </dgm:pt>
    <dgm:pt modelId="{A4A0096F-D10E-4FDD-90E2-2581A9531AF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charset="0"/>
            </a:rPr>
            <a:t>Health education</a:t>
          </a:r>
        </a:p>
      </dgm:t>
    </dgm:pt>
    <dgm:pt modelId="{AA769136-07AC-44C0-837D-30AC1E5C5D91}" type="parTrans" cxnId="{2688D856-9B1A-4552-8039-6159DDE42731}">
      <dgm:prSet/>
      <dgm:spPr/>
      <dgm:t>
        <a:bodyPr/>
        <a:lstStyle/>
        <a:p>
          <a:endParaRPr lang="en-GB"/>
        </a:p>
      </dgm:t>
    </dgm:pt>
    <dgm:pt modelId="{6A2D1AD0-3EF8-4E77-BB9F-87B9C232B1CE}" type="sibTrans" cxnId="{2688D856-9B1A-4552-8039-6159DDE42731}">
      <dgm:prSet/>
      <dgm:spPr/>
      <dgm:t>
        <a:bodyPr/>
        <a:lstStyle/>
        <a:p>
          <a:endParaRPr lang="en-GB"/>
        </a:p>
      </dgm:t>
    </dgm:pt>
    <dgm:pt modelId="{B66F1BBC-0769-4B69-9412-5EE81808E3E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charset="0"/>
            </a:rPr>
            <a:t>Health protection</a:t>
          </a:r>
        </a:p>
      </dgm:t>
    </dgm:pt>
    <dgm:pt modelId="{FC1C5D96-9AC9-4046-8D8D-F01B1B948F12}" type="parTrans" cxnId="{AFD2AC3B-359E-4FEA-9EF3-92ECD59E17F7}">
      <dgm:prSet/>
      <dgm:spPr/>
      <dgm:t>
        <a:bodyPr/>
        <a:lstStyle/>
        <a:p>
          <a:endParaRPr lang="en-GB"/>
        </a:p>
      </dgm:t>
    </dgm:pt>
    <dgm:pt modelId="{974829E7-46D9-47EA-93FA-91A0CF2881EE}" type="sibTrans" cxnId="{AFD2AC3B-359E-4FEA-9EF3-92ECD59E17F7}">
      <dgm:prSet/>
      <dgm:spPr/>
      <dgm:t>
        <a:bodyPr/>
        <a:lstStyle/>
        <a:p>
          <a:endParaRPr lang="en-GB"/>
        </a:p>
      </dgm:t>
    </dgm:pt>
    <dgm:pt modelId="{86EEB8FF-B1A0-44F4-8DD1-A15A04643BE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charset="0"/>
            </a:rPr>
            <a:t>Prevention</a:t>
          </a:r>
        </a:p>
      </dgm:t>
    </dgm:pt>
    <dgm:pt modelId="{B96E8D40-797A-4059-B3B5-1C93CA1E8BD3}" type="parTrans" cxnId="{0B57FF0F-3FFE-4B6A-8BB1-40280CEDDEB3}">
      <dgm:prSet/>
      <dgm:spPr/>
      <dgm:t>
        <a:bodyPr/>
        <a:lstStyle/>
        <a:p>
          <a:endParaRPr lang="en-GB"/>
        </a:p>
      </dgm:t>
    </dgm:pt>
    <dgm:pt modelId="{5C6BB72B-316D-4332-A12A-C9446DAC0659}" type="sibTrans" cxnId="{0B57FF0F-3FFE-4B6A-8BB1-40280CEDDEB3}">
      <dgm:prSet/>
      <dgm:spPr/>
      <dgm:t>
        <a:bodyPr/>
        <a:lstStyle/>
        <a:p>
          <a:endParaRPr lang="en-GB"/>
        </a:p>
      </dgm:t>
    </dgm:pt>
    <dgm:pt modelId="{17171979-4D8C-466A-BBCF-CA37CBCC2C09}" type="pres">
      <dgm:prSet presAssocID="{33CCA4E9-448F-4623-B4D7-E116AE99D87D}" presName="compositeShape" presStyleCnt="0">
        <dgm:presLayoutVars>
          <dgm:chMax val="7"/>
          <dgm:dir/>
          <dgm:resizeHandles val="exact"/>
        </dgm:presLayoutVars>
      </dgm:prSet>
      <dgm:spPr/>
    </dgm:pt>
    <dgm:pt modelId="{1CA30CAC-F769-4931-862E-B243072E89E2}" type="pres">
      <dgm:prSet presAssocID="{A4A0096F-D10E-4FDD-90E2-2581A9531AF3}" presName="circ1" presStyleLbl="vennNode1" presStyleIdx="0" presStyleCnt="3"/>
      <dgm:spPr/>
      <dgm:t>
        <a:bodyPr/>
        <a:lstStyle/>
        <a:p>
          <a:endParaRPr lang="en-GB"/>
        </a:p>
      </dgm:t>
    </dgm:pt>
    <dgm:pt modelId="{4BE67767-4108-4C43-A3F6-2CC5D59252A9}" type="pres">
      <dgm:prSet presAssocID="{A4A0096F-D10E-4FDD-90E2-2581A9531AF3}" presName="circ1Tx" presStyleLbl="revTx" presStyleIdx="0" presStyleCnt="0">
        <dgm:presLayoutVars>
          <dgm:chMax val="0"/>
          <dgm:chPref val="0"/>
          <dgm:bulletEnabled val="1"/>
        </dgm:presLayoutVars>
      </dgm:prSet>
      <dgm:spPr/>
      <dgm:t>
        <a:bodyPr/>
        <a:lstStyle/>
        <a:p>
          <a:endParaRPr lang="en-GB"/>
        </a:p>
      </dgm:t>
    </dgm:pt>
    <dgm:pt modelId="{E3CAD3AE-202E-46D9-BEAB-D627766B66BF}" type="pres">
      <dgm:prSet presAssocID="{B66F1BBC-0769-4B69-9412-5EE81808E3E6}" presName="circ2" presStyleLbl="vennNode1" presStyleIdx="1" presStyleCnt="3"/>
      <dgm:spPr/>
      <dgm:t>
        <a:bodyPr/>
        <a:lstStyle/>
        <a:p>
          <a:endParaRPr lang="en-GB"/>
        </a:p>
      </dgm:t>
    </dgm:pt>
    <dgm:pt modelId="{DA6A7FEE-8B74-4695-A0ED-7B044BAA330B}" type="pres">
      <dgm:prSet presAssocID="{B66F1BBC-0769-4B69-9412-5EE81808E3E6}" presName="circ2Tx" presStyleLbl="revTx" presStyleIdx="0" presStyleCnt="0">
        <dgm:presLayoutVars>
          <dgm:chMax val="0"/>
          <dgm:chPref val="0"/>
          <dgm:bulletEnabled val="1"/>
        </dgm:presLayoutVars>
      </dgm:prSet>
      <dgm:spPr/>
      <dgm:t>
        <a:bodyPr/>
        <a:lstStyle/>
        <a:p>
          <a:endParaRPr lang="en-GB"/>
        </a:p>
      </dgm:t>
    </dgm:pt>
    <dgm:pt modelId="{BF786171-2D85-475A-98EB-5B1AF655154E}" type="pres">
      <dgm:prSet presAssocID="{86EEB8FF-B1A0-44F4-8DD1-A15A04643BE9}" presName="circ3" presStyleLbl="vennNode1" presStyleIdx="2" presStyleCnt="3"/>
      <dgm:spPr/>
      <dgm:t>
        <a:bodyPr/>
        <a:lstStyle/>
        <a:p>
          <a:endParaRPr lang="en-GB"/>
        </a:p>
      </dgm:t>
    </dgm:pt>
    <dgm:pt modelId="{5D6134CE-2793-40C5-B7CE-8944D174C7A8}" type="pres">
      <dgm:prSet presAssocID="{86EEB8FF-B1A0-44F4-8DD1-A15A04643BE9}" presName="circ3Tx" presStyleLbl="revTx" presStyleIdx="0" presStyleCnt="0">
        <dgm:presLayoutVars>
          <dgm:chMax val="0"/>
          <dgm:chPref val="0"/>
          <dgm:bulletEnabled val="1"/>
        </dgm:presLayoutVars>
      </dgm:prSet>
      <dgm:spPr/>
      <dgm:t>
        <a:bodyPr/>
        <a:lstStyle/>
        <a:p>
          <a:endParaRPr lang="en-GB"/>
        </a:p>
      </dgm:t>
    </dgm:pt>
  </dgm:ptLst>
  <dgm:cxnLst>
    <dgm:cxn modelId="{008476A1-CCDF-4B0A-9C27-72C0E8A35762}" type="presOf" srcId="{B66F1BBC-0769-4B69-9412-5EE81808E3E6}" destId="{DA6A7FEE-8B74-4695-A0ED-7B044BAA330B}" srcOrd="1" destOrd="0" presId="urn:microsoft.com/office/officeart/2005/8/layout/venn1"/>
    <dgm:cxn modelId="{AFD2AC3B-359E-4FEA-9EF3-92ECD59E17F7}" srcId="{33CCA4E9-448F-4623-B4D7-E116AE99D87D}" destId="{B66F1BBC-0769-4B69-9412-5EE81808E3E6}" srcOrd="1" destOrd="0" parTransId="{FC1C5D96-9AC9-4046-8D8D-F01B1B948F12}" sibTransId="{974829E7-46D9-47EA-93FA-91A0CF2881EE}"/>
    <dgm:cxn modelId="{0B57FF0F-3FFE-4B6A-8BB1-40280CEDDEB3}" srcId="{33CCA4E9-448F-4623-B4D7-E116AE99D87D}" destId="{86EEB8FF-B1A0-44F4-8DD1-A15A04643BE9}" srcOrd="2" destOrd="0" parTransId="{B96E8D40-797A-4059-B3B5-1C93CA1E8BD3}" sibTransId="{5C6BB72B-316D-4332-A12A-C9446DAC0659}"/>
    <dgm:cxn modelId="{2688D856-9B1A-4552-8039-6159DDE42731}" srcId="{33CCA4E9-448F-4623-B4D7-E116AE99D87D}" destId="{A4A0096F-D10E-4FDD-90E2-2581A9531AF3}" srcOrd="0" destOrd="0" parTransId="{AA769136-07AC-44C0-837D-30AC1E5C5D91}" sibTransId="{6A2D1AD0-3EF8-4E77-BB9F-87B9C232B1CE}"/>
    <dgm:cxn modelId="{E9342B1F-0DA9-4F39-9163-9F1BB05022CD}" type="presOf" srcId="{A4A0096F-D10E-4FDD-90E2-2581A9531AF3}" destId="{1CA30CAC-F769-4931-862E-B243072E89E2}" srcOrd="0" destOrd="0" presId="urn:microsoft.com/office/officeart/2005/8/layout/venn1"/>
    <dgm:cxn modelId="{6A954138-D953-4F2B-82BD-99053D071D7A}" type="presOf" srcId="{33CCA4E9-448F-4623-B4D7-E116AE99D87D}" destId="{17171979-4D8C-466A-BBCF-CA37CBCC2C09}" srcOrd="0" destOrd="0" presId="urn:microsoft.com/office/officeart/2005/8/layout/venn1"/>
    <dgm:cxn modelId="{DDB8CF75-F99E-4C26-8DD8-791A90172DEB}" type="presOf" srcId="{B66F1BBC-0769-4B69-9412-5EE81808E3E6}" destId="{E3CAD3AE-202E-46D9-BEAB-D627766B66BF}" srcOrd="0" destOrd="0" presId="urn:microsoft.com/office/officeart/2005/8/layout/venn1"/>
    <dgm:cxn modelId="{8F0095A3-83C7-4E21-942C-C01A99A093EA}" type="presOf" srcId="{A4A0096F-D10E-4FDD-90E2-2581A9531AF3}" destId="{4BE67767-4108-4C43-A3F6-2CC5D59252A9}" srcOrd="1" destOrd="0" presId="urn:microsoft.com/office/officeart/2005/8/layout/venn1"/>
    <dgm:cxn modelId="{D71F883C-E83C-4778-B5E5-D58A17331941}" type="presOf" srcId="{86EEB8FF-B1A0-44F4-8DD1-A15A04643BE9}" destId="{BF786171-2D85-475A-98EB-5B1AF655154E}" srcOrd="0" destOrd="0" presId="urn:microsoft.com/office/officeart/2005/8/layout/venn1"/>
    <dgm:cxn modelId="{673D7117-824B-4A43-A379-255C625D2A8E}" type="presOf" srcId="{86EEB8FF-B1A0-44F4-8DD1-A15A04643BE9}" destId="{5D6134CE-2793-40C5-B7CE-8944D174C7A8}" srcOrd="1" destOrd="0" presId="urn:microsoft.com/office/officeart/2005/8/layout/venn1"/>
    <dgm:cxn modelId="{414070EC-42AC-4177-9002-4A79FE2EB612}" type="presParOf" srcId="{17171979-4D8C-466A-BBCF-CA37CBCC2C09}" destId="{1CA30CAC-F769-4931-862E-B243072E89E2}" srcOrd="0" destOrd="0" presId="urn:microsoft.com/office/officeart/2005/8/layout/venn1"/>
    <dgm:cxn modelId="{F7A5B1E4-396A-4177-8FD3-A90E7BF19209}" type="presParOf" srcId="{17171979-4D8C-466A-BBCF-CA37CBCC2C09}" destId="{4BE67767-4108-4C43-A3F6-2CC5D59252A9}" srcOrd="1" destOrd="0" presId="urn:microsoft.com/office/officeart/2005/8/layout/venn1"/>
    <dgm:cxn modelId="{27572EB6-B3DD-4A9E-9908-2F657477D18B}" type="presParOf" srcId="{17171979-4D8C-466A-BBCF-CA37CBCC2C09}" destId="{E3CAD3AE-202E-46D9-BEAB-D627766B66BF}" srcOrd="2" destOrd="0" presId="urn:microsoft.com/office/officeart/2005/8/layout/venn1"/>
    <dgm:cxn modelId="{BE3F5CDA-A994-46FB-9F10-6F2811A0D360}" type="presParOf" srcId="{17171979-4D8C-466A-BBCF-CA37CBCC2C09}" destId="{DA6A7FEE-8B74-4695-A0ED-7B044BAA330B}" srcOrd="3" destOrd="0" presId="urn:microsoft.com/office/officeart/2005/8/layout/venn1"/>
    <dgm:cxn modelId="{20F39686-3E18-4E2A-99E9-7A9C688D642F}" type="presParOf" srcId="{17171979-4D8C-466A-BBCF-CA37CBCC2C09}" destId="{BF786171-2D85-475A-98EB-5B1AF655154E}" srcOrd="4" destOrd="0" presId="urn:microsoft.com/office/officeart/2005/8/layout/venn1"/>
    <dgm:cxn modelId="{F2303FBC-7FC0-4076-B693-D214789F63DD}" type="presParOf" srcId="{17171979-4D8C-466A-BBCF-CA37CBCC2C09}" destId="{5D6134CE-2793-40C5-B7CE-8944D174C7A8}"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A30CAC-F769-4931-862E-B243072E89E2}">
      <dsp:nvSpPr>
        <dsp:cNvPr id="0" name=""/>
        <dsp:cNvSpPr/>
      </dsp:nvSpPr>
      <dsp:spPr>
        <a:xfrm>
          <a:off x="2757011" y="56574"/>
          <a:ext cx="2715577" cy="2715577"/>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kern="1200" cap="none" normalizeH="0" baseline="0" dirty="0" smtClean="0">
              <a:ln>
                <a:noFill/>
              </a:ln>
              <a:solidFill>
                <a:schemeClr val="tx1"/>
              </a:solidFill>
              <a:effectLst/>
              <a:latin typeface="Arial" charset="0"/>
            </a:rPr>
            <a:t>Health education</a:t>
          </a:r>
        </a:p>
      </dsp:txBody>
      <dsp:txXfrm>
        <a:off x="3119088" y="531800"/>
        <a:ext cx="1991423" cy="1222010"/>
      </dsp:txXfrm>
    </dsp:sp>
    <dsp:sp modelId="{E3CAD3AE-202E-46D9-BEAB-D627766B66BF}">
      <dsp:nvSpPr>
        <dsp:cNvPr id="0" name=""/>
        <dsp:cNvSpPr/>
      </dsp:nvSpPr>
      <dsp:spPr>
        <a:xfrm>
          <a:off x="3736882" y="1753810"/>
          <a:ext cx="2715577" cy="2715577"/>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kern="1200" cap="none" normalizeH="0" baseline="0" dirty="0" smtClean="0">
              <a:ln>
                <a:noFill/>
              </a:ln>
              <a:solidFill>
                <a:schemeClr val="tx1"/>
              </a:solidFill>
              <a:effectLst/>
              <a:latin typeface="Arial" charset="0"/>
            </a:rPr>
            <a:t>Health protection</a:t>
          </a:r>
        </a:p>
      </dsp:txBody>
      <dsp:txXfrm>
        <a:off x="4567396" y="2455334"/>
        <a:ext cx="1629346" cy="1493567"/>
      </dsp:txXfrm>
    </dsp:sp>
    <dsp:sp modelId="{BF786171-2D85-475A-98EB-5B1AF655154E}">
      <dsp:nvSpPr>
        <dsp:cNvPr id="0" name=""/>
        <dsp:cNvSpPr/>
      </dsp:nvSpPr>
      <dsp:spPr>
        <a:xfrm>
          <a:off x="1777140" y="1753810"/>
          <a:ext cx="2715577" cy="2715577"/>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0" i="0" u="none" strike="noStrike" kern="1200" cap="none" normalizeH="0" baseline="0" dirty="0" smtClean="0">
              <a:ln>
                <a:noFill/>
              </a:ln>
              <a:solidFill>
                <a:schemeClr val="tx1"/>
              </a:solidFill>
              <a:effectLst/>
              <a:latin typeface="Arial" charset="0"/>
            </a:rPr>
            <a:t>Prevention</a:t>
          </a:r>
        </a:p>
      </dsp:txBody>
      <dsp:txXfrm>
        <a:off x="2032857" y="2455334"/>
        <a:ext cx="1629346" cy="1493567"/>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819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5018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819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819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819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8305E339-83C1-4CBD-9FFF-8E547FAE2A23}" type="slidenum">
              <a:rPr lang="en-GB"/>
              <a:pPr>
                <a:defRPr/>
              </a:pPr>
              <a:t>‹#›</a:t>
            </a:fld>
            <a:endParaRPr lang="en-GB"/>
          </a:p>
        </p:txBody>
      </p:sp>
    </p:spTree>
    <p:extLst>
      <p:ext uri="{BB962C8B-B14F-4D97-AF65-F5344CB8AC3E}">
        <p14:creationId xmlns:p14="http://schemas.microsoft.com/office/powerpoint/2010/main" val="3262778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p:spPr>
        <p:txBody>
          <a:bodyPr/>
          <a:lstStyle/>
          <a:p>
            <a:pPr eaLnBrk="1" hangingPunct="1"/>
            <a:endParaRPr lang="en-US" altLang="en-US" smtClean="0"/>
          </a:p>
        </p:txBody>
      </p:sp>
      <p:sp>
        <p:nvSpPr>
          <p:cNvPr id="27652" name="Slide Number Placeholder 3"/>
          <p:cNvSpPr>
            <a:spLocks noGrp="1"/>
          </p:cNvSpPr>
          <p:nvPr>
            <p:ph type="sldNum" sz="quarter" idx="5"/>
          </p:nvPr>
        </p:nvSpPr>
        <p:spPr>
          <a:noFill/>
        </p:spPr>
        <p:txBody>
          <a:bodyPr/>
          <a:lstStyle/>
          <a:p>
            <a:fld id="{593220BF-E36D-4A6E-BFF7-DDF0A332C076}" type="slidenum">
              <a:rPr lang="en-GB" altLang="en-US"/>
              <a:pPr/>
              <a:t>2</a:t>
            </a:fld>
            <a:endParaRPr lang="en-GB" altLang="en-US"/>
          </a:p>
        </p:txBody>
      </p:sp>
    </p:spTree>
    <p:extLst>
      <p:ext uri="{BB962C8B-B14F-4D97-AF65-F5344CB8AC3E}">
        <p14:creationId xmlns:p14="http://schemas.microsoft.com/office/powerpoint/2010/main" val="2991478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p:spPr>
        <p:txBody>
          <a:bodyPr/>
          <a:lstStyle/>
          <a:p>
            <a:pPr eaLnBrk="1" hangingPunct="1"/>
            <a:endParaRPr lang="en-US" altLang="en-US" smtClean="0"/>
          </a:p>
        </p:txBody>
      </p:sp>
      <p:sp>
        <p:nvSpPr>
          <p:cNvPr id="29700" name="Slide Number Placeholder 3"/>
          <p:cNvSpPr>
            <a:spLocks noGrp="1"/>
          </p:cNvSpPr>
          <p:nvPr>
            <p:ph type="sldNum" sz="quarter" idx="5"/>
          </p:nvPr>
        </p:nvSpPr>
        <p:spPr>
          <a:noFill/>
        </p:spPr>
        <p:txBody>
          <a:bodyPr/>
          <a:lstStyle/>
          <a:p>
            <a:fld id="{080BBF70-8688-40F7-910F-FBE7D8670F61}" type="slidenum">
              <a:rPr lang="en-GB" altLang="en-US"/>
              <a:pPr/>
              <a:t>3</a:t>
            </a:fld>
            <a:endParaRPr lang="en-GB" altLang="en-US"/>
          </a:p>
        </p:txBody>
      </p:sp>
    </p:spTree>
    <p:extLst>
      <p:ext uri="{BB962C8B-B14F-4D97-AF65-F5344CB8AC3E}">
        <p14:creationId xmlns:p14="http://schemas.microsoft.com/office/powerpoint/2010/main" val="1069789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p:spPr>
        <p:txBody>
          <a:bodyPr/>
          <a:lstStyle/>
          <a:p>
            <a:pPr eaLnBrk="1" hangingPunct="1"/>
            <a:endParaRPr lang="en-US" altLang="en-US" smtClean="0"/>
          </a:p>
        </p:txBody>
      </p:sp>
      <p:sp>
        <p:nvSpPr>
          <p:cNvPr id="31748" name="Slide Number Placeholder 3"/>
          <p:cNvSpPr>
            <a:spLocks noGrp="1"/>
          </p:cNvSpPr>
          <p:nvPr>
            <p:ph type="sldNum" sz="quarter" idx="5"/>
          </p:nvPr>
        </p:nvSpPr>
        <p:spPr>
          <a:noFill/>
        </p:spPr>
        <p:txBody>
          <a:bodyPr/>
          <a:lstStyle/>
          <a:p>
            <a:fld id="{1591FCA9-7A88-44D1-BD24-6BA97C300DDA}" type="slidenum">
              <a:rPr lang="en-GB" altLang="en-US"/>
              <a:pPr/>
              <a:t>4</a:t>
            </a:fld>
            <a:endParaRPr lang="en-GB" altLang="en-US"/>
          </a:p>
        </p:txBody>
      </p:sp>
    </p:spTree>
    <p:extLst>
      <p:ext uri="{BB962C8B-B14F-4D97-AF65-F5344CB8AC3E}">
        <p14:creationId xmlns:p14="http://schemas.microsoft.com/office/powerpoint/2010/main" val="102611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pPr eaLnBrk="1" hangingPunct="1"/>
            <a:endParaRPr lang="en-US" altLang="en-US" smtClean="0"/>
          </a:p>
        </p:txBody>
      </p:sp>
      <p:sp>
        <p:nvSpPr>
          <p:cNvPr id="38916" name="Slide Number Placeholder 3"/>
          <p:cNvSpPr>
            <a:spLocks noGrp="1"/>
          </p:cNvSpPr>
          <p:nvPr>
            <p:ph type="sldNum" sz="quarter" idx="5"/>
          </p:nvPr>
        </p:nvSpPr>
        <p:spPr>
          <a:noFill/>
        </p:spPr>
        <p:txBody>
          <a:bodyPr/>
          <a:lstStyle/>
          <a:p>
            <a:fld id="{E2DFEA3C-88B5-4A37-92CD-43BAAE3310BC}" type="slidenum">
              <a:rPr lang="en-GB" altLang="en-US"/>
              <a:pPr/>
              <a:t>8</a:t>
            </a:fld>
            <a:endParaRPr lang="en-GB" altLang="en-US"/>
          </a:p>
        </p:txBody>
      </p:sp>
    </p:spTree>
    <p:extLst>
      <p:ext uri="{BB962C8B-B14F-4D97-AF65-F5344CB8AC3E}">
        <p14:creationId xmlns:p14="http://schemas.microsoft.com/office/powerpoint/2010/main" val="23901764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FA325874-AAA4-4652-83DC-E9E84659719F}" type="slidenum">
              <a:rPr lang="en-GB" altLang="en-US"/>
              <a:pPr/>
              <a:t>16</a:t>
            </a:fld>
            <a:endParaRPr lang="en-GB" altLang="en-US"/>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r>
              <a:rPr lang="en-GB" altLang="en-US" smtClean="0"/>
              <a:t>Useful one for health promoters – identifies a clear framework for deciding a strategy  acts as a reminder that the choice of interventions is influenced by social and practical perspectives  </a:t>
            </a:r>
          </a:p>
        </p:txBody>
      </p:sp>
    </p:spTree>
    <p:extLst>
      <p:ext uri="{BB962C8B-B14F-4D97-AF65-F5344CB8AC3E}">
        <p14:creationId xmlns:p14="http://schemas.microsoft.com/office/powerpoint/2010/main" val="26287357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Master" Target="../slideMasters/slideMaster1.xml"/><Relationship Id="rId1" Type="http://schemas.openxmlformats.org/officeDocument/2006/relationships/themeOverride" Target="../theme/themeOverride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p>
          </p:txBody>
        </p:sp>
        <p:sp>
          <p:nvSpPr>
            <p:cNvPr id="7" name="Freeform 6"/>
            <p:cNvSpPr>
              <a:spLocks/>
            </p:cNvSpPr>
            <p:nvPr/>
          </p:nvSpPr>
          <p:spPr bwMode="auto">
            <a:xfrm>
              <a:off x="35926" y="5135025"/>
              <a:ext cx="9108074" cy="838869"/>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a:defRPr/>
              </a:pPr>
              <a:endParaRPr lang="en-US"/>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endParaRPr lang="en-GB" alt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ltLang="en-US"/>
          </a:p>
        </p:txBody>
      </p:sp>
      <p:sp>
        <p:nvSpPr>
          <p:cNvPr id="13" name="Slide Number Placeholder 26"/>
          <p:cNvSpPr>
            <a:spLocks noGrp="1"/>
          </p:cNvSpPr>
          <p:nvPr>
            <p:ph type="sldNum" sz="quarter" idx="12"/>
          </p:nvPr>
        </p:nvSpPr>
        <p:spPr/>
        <p:txBody>
          <a:bodyPr/>
          <a:lstStyle>
            <a:lvl1pPr>
              <a:defRPr>
                <a:solidFill>
                  <a:srgbClr val="FFFFFF"/>
                </a:solidFill>
              </a:defRPr>
            </a:lvl1pPr>
            <a:extLst/>
          </a:lstStyle>
          <a:p>
            <a:pPr>
              <a:defRPr/>
            </a:pPr>
            <a:fld id="{BC85D6A6-5F63-49A0-80A8-21BC11F93C51}" type="slidenum">
              <a:rPr lang="en-GB" altLang="en-US"/>
              <a:pPr>
                <a:defRPr/>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p>
            <a:r>
              <a:rPr lang="en-US" smtClean="0"/>
              <a:t>Click to edit Master title style</a:t>
            </a:r>
            <a:endParaRPr lang="en-US"/>
          </a:p>
        </p:txBody>
      </p:sp>
      <p:sp>
        <p:nvSpPr>
          <p:cNvPr id="4" name="Date Placeholder 9"/>
          <p:cNvSpPr>
            <a:spLocks noGrp="1"/>
          </p:cNvSpPr>
          <p:nvPr>
            <p:ph type="dt" sz="half" idx="10"/>
          </p:nvPr>
        </p:nvSpPr>
        <p:spPr/>
        <p:txBody>
          <a:bodyPr/>
          <a:lstStyle>
            <a:lvl1pPr>
              <a:defRPr/>
            </a:lvl1pPr>
          </a:lstStyle>
          <a:p>
            <a:pPr>
              <a:defRPr/>
            </a:pPr>
            <a:endParaRPr lang="en-GB" altLang="en-US"/>
          </a:p>
        </p:txBody>
      </p:sp>
      <p:sp>
        <p:nvSpPr>
          <p:cNvPr id="5" name="Footer Placeholder 21"/>
          <p:cNvSpPr>
            <a:spLocks noGrp="1"/>
          </p:cNvSpPr>
          <p:nvPr>
            <p:ph type="ftr" sz="quarter" idx="11"/>
          </p:nvPr>
        </p:nvSpPr>
        <p:spPr/>
        <p:txBody>
          <a:bodyPr/>
          <a:lstStyle>
            <a:lvl1pPr>
              <a:defRPr/>
            </a:lvl1pPr>
          </a:lstStyle>
          <a:p>
            <a:pPr>
              <a:defRPr/>
            </a:pPr>
            <a:endParaRPr lang="en-GB" altLang="en-US"/>
          </a:p>
        </p:txBody>
      </p:sp>
      <p:sp>
        <p:nvSpPr>
          <p:cNvPr id="6" name="Slide Number Placeholder 17"/>
          <p:cNvSpPr>
            <a:spLocks noGrp="1"/>
          </p:cNvSpPr>
          <p:nvPr>
            <p:ph type="sldNum" sz="quarter" idx="12"/>
          </p:nvPr>
        </p:nvSpPr>
        <p:spPr/>
        <p:txBody>
          <a:bodyPr/>
          <a:lstStyle>
            <a:lvl1pPr>
              <a:defRPr/>
            </a:lvl1pPr>
          </a:lstStyle>
          <a:p>
            <a:pPr>
              <a:defRPr/>
            </a:pPr>
            <a:fld id="{A09FD696-0859-4852-B57E-F0FD465A3E02}" type="slidenum">
              <a:rPr lang="en-GB" altLang="en-US"/>
              <a:pPr>
                <a:defRPr/>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defRPr/>
            </a:pPr>
            <a:endParaRPr lang="en-US"/>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extLst/>
          </a:lstStyle>
          <a:p>
            <a:pPr>
              <a:defRPr/>
            </a:pPr>
            <a:endParaRPr lang="en-GB" altLang="en-US"/>
          </a:p>
        </p:txBody>
      </p:sp>
      <p:sp>
        <p:nvSpPr>
          <p:cNvPr id="7" name="Footer Placeholder 4"/>
          <p:cNvSpPr>
            <a:spLocks noGrp="1"/>
          </p:cNvSpPr>
          <p:nvPr>
            <p:ph type="ftr" sz="quarter" idx="11"/>
          </p:nvPr>
        </p:nvSpPr>
        <p:spPr/>
        <p:txBody>
          <a:bodyPr/>
          <a:lstStyle>
            <a:lvl1pPr>
              <a:defRPr/>
            </a:lvl1pPr>
            <a:extLst/>
          </a:lstStyle>
          <a:p>
            <a:pPr>
              <a:defRPr/>
            </a:pPr>
            <a:endParaRPr lang="en-GB" altLang="en-US"/>
          </a:p>
        </p:txBody>
      </p:sp>
      <p:sp>
        <p:nvSpPr>
          <p:cNvPr id="8" name="Slide Number Placeholder 5"/>
          <p:cNvSpPr>
            <a:spLocks noGrp="1"/>
          </p:cNvSpPr>
          <p:nvPr>
            <p:ph type="sldNum" sz="quarter" idx="12"/>
          </p:nvPr>
        </p:nvSpPr>
        <p:spPr/>
        <p:txBody>
          <a:bodyPr/>
          <a:lstStyle>
            <a:lvl1pPr>
              <a:defRPr/>
            </a:lvl1pPr>
            <a:extLst/>
          </a:lstStyle>
          <a:p>
            <a:pPr>
              <a:defRPr/>
            </a:pPr>
            <a:fld id="{7C997ED1-779E-4C28-90B8-1BB76E8B072D}" type="slidenum">
              <a:rPr lang="en-GB" altLang="en-US"/>
              <a:pPr>
                <a:defRPr/>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5" name="Date Placeholder 4"/>
          <p:cNvSpPr>
            <a:spLocks noGrp="1"/>
          </p:cNvSpPr>
          <p:nvPr>
            <p:ph type="dt" sz="half" idx="10"/>
          </p:nvPr>
        </p:nvSpPr>
        <p:spPr/>
        <p:txBody>
          <a:bodyPr/>
          <a:lstStyle>
            <a:lvl1pPr>
              <a:defRPr/>
            </a:lvl1pPr>
            <a:extLst/>
          </a:lstStyle>
          <a:p>
            <a:pPr>
              <a:defRPr/>
            </a:pPr>
            <a:endParaRPr lang="en-GB" altLang="en-US"/>
          </a:p>
        </p:txBody>
      </p:sp>
      <p:sp>
        <p:nvSpPr>
          <p:cNvPr id="6" name="Footer Placeholder 5"/>
          <p:cNvSpPr>
            <a:spLocks noGrp="1"/>
          </p:cNvSpPr>
          <p:nvPr>
            <p:ph type="ftr" sz="quarter" idx="11"/>
          </p:nvPr>
        </p:nvSpPr>
        <p:spPr/>
        <p:txBody>
          <a:bodyPr/>
          <a:lstStyle>
            <a:lvl1pPr>
              <a:defRPr/>
            </a:lvl1pPr>
            <a:extLst/>
          </a:lstStyle>
          <a:p>
            <a:pPr>
              <a:defRPr/>
            </a:pPr>
            <a:endParaRPr lang="en-GB" altLang="en-US"/>
          </a:p>
        </p:txBody>
      </p:sp>
      <p:sp>
        <p:nvSpPr>
          <p:cNvPr id="7" name="Slide Number Placeholder 6"/>
          <p:cNvSpPr>
            <a:spLocks noGrp="1"/>
          </p:cNvSpPr>
          <p:nvPr>
            <p:ph type="sldNum" sz="quarter" idx="12"/>
          </p:nvPr>
        </p:nvSpPr>
        <p:spPr/>
        <p:txBody>
          <a:bodyPr/>
          <a:lstStyle>
            <a:lvl1pPr>
              <a:defRPr/>
            </a:lvl1pPr>
            <a:extLst/>
          </a:lstStyle>
          <a:p>
            <a:pPr>
              <a:defRPr/>
            </a:pPr>
            <a:fld id="{28846D2D-F5C1-462A-81CC-DAC56A85625F}" type="slidenum">
              <a:rPr lang="en-GB" altLang="en-US"/>
              <a:pPr>
                <a:defRPr/>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extLst/>
          </a:lstStyle>
          <a:p>
            <a:pPr>
              <a:defRPr/>
            </a:pPr>
            <a:endParaRPr lang="en-GB" altLang="en-US"/>
          </a:p>
        </p:txBody>
      </p:sp>
      <p:sp>
        <p:nvSpPr>
          <p:cNvPr id="8" name="Footer Placeholder 7"/>
          <p:cNvSpPr>
            <a:spLocks noGrp="1"/>
          </p:cNvSpPr>
          <p:nvPr>
            <p:ph type="ftr" sz="quarter" idx="11"/>
          </p:nvPr>
        </p:nvSpPr>
        <p:spPr/>
        <p:txBody>
          <a:bodyPr/>
          <a:lstStyle>
            <a:lvl1pPr>
              <a:defRPr/>
            </a:lvl1pPr>
            <a:extLst/>
          </a:lstStyle>
          <a:p>
            <a:pPr>
              <a:defRPr/>
            </a:pPr>
            <a:endParaRPr lang="en-GB" altLang="en-US"/>
          </a:p>
        </p:txBody>
      </p:sp>
      <p:sp>
        <p:nvSpPr>
          <p:cNvPr id="9" name="Slide Number Placeholder 8"/>
          <p:cNvSpPr>
            <a:spLocks noGrp="1"/>
          </p:cNvSpPr>
          <p:nvPr>
            <p:ph type="sldNum" sz="quarter" idx="12"/>
          </p:nvPr>
        </p:nvSpPr>
        <p:spPr/>
        <p:txBody>
          <a:bodyPr/>
          <a:lstStyle>
            <a:lvl1pPr>
              <a:defRPr/>
            </a:lvl1pPr>
            <a:extLst/>
          </a:lstStyle>
          <a:p>
            <a:pPr>
              <a:defRPr/>
            </a:pPr>
            <a:fld id="{B2E022D8-A3CC-4829-8223-19D47F4F2CB2}" type="slidenum">
              <a:rPr lang="en-GB" altLang="en-US"/>
              <a:pPr>
                <a:defRPr/>
              </a:pPr>
              <a:t>‹#›</a:t>
            </a:fld>
            <a:endParaRPr lang="en-GB"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extLst/>
          </a:lstStyle>
          <a:p>
            <a:pPr>
              <a:defRPr/>
            </a:pPr>
            <a:endParaRPr lang="en-GB" altLang="en-US"/>
          </a:p>
        </p:txBody>
      </p:sp>
      <p:sp>
        <p:nvSpPr>
          <p:cNvPr id="4" name="Footer Placeholder 3"/>
          <p:cNvSpPr>
            <a:spLocks noGrp="1"/>
          </p:cNvSpPr>
          <p:nvPr>
            <p:ph type="ftr" sz="quarter" idx="11"/>
          </p:nvPr>
        </p:nvSpPr>
        <p:spPr/>
        <p:txBody>
          <a:bodyPr/>
          <a:lstStyle>
            <a:lvl1pPr>
              <a:defRPr/>
            </a:lvl1pPr>
            <a:extLst/>
          </a:lstStyle>
          <a:p>
            <a:pPr>
              <a:defRPr/>
            </a:pPr>
            <a:endParaRPr lang="en-GB" altLang="en-US"/>
          </a:p>
        </p:txBody>
      </p:sp>
      <p:sp>
        <p:nvSpPr>
          <p:cNvPr id="5" name="Slide Number Placeholder 4"/>
          <p:cNvSpPr>
            <a:spLocks noGrp="1"/>
          </p:cNvSpPr>
          <p:nvPr>
            <p:ph type="sldNum" sz="quarter" idx="12"/>
          </p:nvPr>
        </p:nvSpPr>
        <p:spPr/>
        <p:txBody>
          <a:bodyPr/>
          <a:lstStyle>
            <a:lvl1pPr>
              <a:defRPr/>
            </a:lvl1pPr>
            <a:extLst/>
          </a:lstStyle>
          <a:p>
            <a:pPr>
              <a:defRPr/>
            </a:pPr>
            <a:fld id="{01951B9B-F7F3-4EAB-B79D-C2484E0FB3FC}" type="slidenum">
              <a:rPr lang="en-GB" altLang="en-US"/>
              <a:pPr>
                <a:defRPr/>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GB" altLang="en-US"/>
          </a:p>
        </p:txBody>
      </p:sp>
      <p:sp>
        <p:nvSpPr>
          <p:cNvPr id="3" name="Footer Placeholder 21"/>
          <p:cNvSpPr>
            <a:spLocks noGrp="1"/>
          </p:cNvSpPr>
          <p:nvPr>
            <p:ph type="ftr" sz="quarter" idx="11"/>
          </p:nvPr>
        </p:nvSpPr>
        <p:spPr/>
        <p:txBody>
          <a:bodyPr/>
          <a:lstStyle>
            <a:lvl1pPr>
              <a:defRPr/>
            </a:lvl1pPr>
          </a:lstStyle>
          <a:p>
            <a:pPr>
              <a:defRPr/>
            </a:pPr>
            <a:endParaRPr lang="en-GB" altLang="en-US"/>
          </a:p>
        </p:txBody>
      </p:sp>
      <p:sp>
        <p:nvSpPr>
          <p:cNvPr id="4" name="Slide Number Placeholder 17"/>
          <p:cNvSpPr>
            <a:spLocks noGrp="1"/>
          </p:cNvSpPr>
          <p:nvPr>
            <p:ph type="sldNum" sz="quarter" idx="12"/>
          </p:nvPr>
        </p:nvSpPr>
        <p:spPr/>
        <p:txBody>
          <a:bodyPr/>
          <a:lstStyle>
            <a:lvl1pPr>
              <a:defRPr/>
            </a:lvl1pPr>
          </a:lstStyle>
          <a:p>
            <a:pPr>
              <a:defRPr/>
            </a:pPr>
            <a:fld id="{F4E6DED2-6F57-444A-B5B7-251748012BFB}" type="slidenum">
              <a:rPr lang="en-GB" altLang="en-US"/>
              <a:pPr>
                <a:defRPr/>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endParaRPr lang="en-GB" altLang="en-US"/>
          </a:p>
        </p:txBody>
      </p:sp>
      <p:sp>
        <p:nvSpPr>
          <p:cNvPr id="6" name="Footer Placeholder 5"/>
          <p:cNvSpPr>
            <a:spLocks noGrp="1"/>
          </p:cNvSpPr>
          <p:nvPr>
            <p:ph type="ftr" sz="quarter" idx="11"/>
          </p:nvPr>
        </p:nvSpPr>
        <p:spPr/>
        <p:txBody>
          <a:bodyPr/>
          <a:lstStyle>
            <a:lvl1pPr>
              <a:defRPr/>
            </a:lvl1pPr>
            <a:extLst/>
          </a:lstStyle>
          <a:p>
            <a:pPr>
              <a:defRPr/>
            </a:pPr>
            <a:endParaRPr lang="en-GB" altLang="en-US"/>
          </a:p>
        </p:txBody>
      </p:sp>
      <p:sp>
        <p:nvSpPr>
          <p:cNvPr id="7" name="Slide Number Placeholder 6"/>
          <p:cNvSpPr>
            <a:spLocks noGrp="1"/>
          </p:cNvSpPr>
          <p:nvPr>
            <p:ph type="sldNum" sz="quarter" idx="12"/>
          </p:nvPr>
        </p:nvSpPr>
        <p:spPr/>
        <p:txBody>
          <a:bodyPr/>
          <a:lstStyle>
            <a:lvl1pPr>
              <a:defRPr/>
            </a:lvl1pPr>
            <a:extLst/>
          </a:lstStyle>
          <a:p>
            <a:pPr>
              <a:defRPr/>
            </a:pPr>
            <a:fld id="{A9E4ED30-2CA3-4966-A64D-2EBAB7C5ECB3}" type="slidenum">
              <a:rPr lang="en-GB" altLang="en-US"/>
              <a:pPr>
                <a:defRPr/>
              </a:pPr>
              <a:t>‹#›</a:t>
            </a:fld>
            <a:endParaRPr lang="en-GB"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p>
        </p:txBody>
      </p:sp>
      <p:sp>
        <p:nvSpPr>
          <p:cNvPr id="6" name="Freeform 5"/>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a:defRPr/>
            </a:pPr>
            <a:endParaRPr lang="en-US"/>
          </a:p>
        </p:txBody>
      </p:sp>
      <p:sp>
        <p:nvSpPr>
          <p:cNvPr id="7" name="Right Triangle 6"/>
          <p:cNvSpPr>
            <a:spLocks/>
          </p:cNvSpPr>
          <p:nvPr/>
        </p:nvSpPr>
        <p:spPr bwMode="auto">
          <a:xfrm>
            <a:off x="-6042" y="5791253"/>
            <a:ext cx="3402314" cy="1080868"/>
          </a:xfrm>
          <a:prstGeom prst="rtTriangle">
            <a:avLst/>
          </a:prstGeom>
          <a:blipFill>
            <a:blip r:embed="rId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defRPr/>
            </a:pPr>
            <a:endParaRPr lang="en-US"/>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smtClean="0"/>
              <a:t>Click to edit Master title style</a:t>
            </a:r>
            <a:endParaRPr lang="en-US"/>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endParaRPr lang="en-GB" altLang="en-US"/>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GB" altLang="en-US"/>
          </a:p>
        </p:txBody>
      </p:sp>
      <p:sp>
        <p:nvSpPr>
          <p:cNvPr id="13" name="Slide Number Placeholder 6"/>
          <p:cNvSpPr>
            <a:spLocks noGrp="1"/>
          </p:cNvSpPr>
          <p:nvPr>
            <p:ph type="sldNum" sz="quarter" idx="12"/>
          </p:nvPr>
        </p:nvSpPr>
        <p:spPr/>
        <p:txBody>
          <a:bodyPr/>
          <a:lstStyle>
            <a:lvl1pPr>
              <a:defRPr>
                <a:solidFill>
                  <a:schemeClr val="tx1"/>
                </a:solidFill>
              </a:defRPr>
            </a:lvl1pPr>
            <a:extLst/>
          </a:lstStyle>
          <a:p>
            <a:pPr>
              <a:defRPr/>
            </a:pPr>
            <a:fld id="{3BF739F9-C4D5-4019-B8EE-91135F9DAC86}" type="slidenum">
              <a:rPr lang="en-GB" altLang="en-US"/>
              <a:pPr>
                <a:defRPr/>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ltLang="en-US"/>
          </a:p>
        </p:txBody>
      </p:sp>
      <p:sp>
        <p:nvSpPr>
          <p:cNvPr id="5" name="Footer Placeholder 21"/>
          <p:cNvSpPr>
            <a:spLocks noGrp="1"/>
          </p:cNvSpPr>
          <p:nvPr>
            <p:ph type="ftr" sz="quarter" idx="11"/>
          </p:nvPr>
        </p:nvSpPr>
        <p:spPr/>
        <p:txBody>
          <a:bodyPr/>
          <a:lstStyle>
            <a:lvl1pPr>
              <a:defRPr/>
            </a:lvl1pPr>
          </a:lstStyle>
          <a:p>
            <a:pPr>
              <a:defRPr/>
            </a:pPr>
            <a:endParaRPr lang="en-GB" altLang="en-US"/>
          </a:p>
        </p:txBody>
      </p:sp>
      <p:sp>
        <p:nvSpPr>
          <p:cNvPr id="6" name="Slide Number Placeholder 17"/>
          <p:cNvSpPr>
            <a:spLocks noGrp="1"/>
          </p:cNvSpPr>
          <p:nvPr>
            <p:ph type="sldNum" sz="quarter" idx="12"/>
          </p:nvPr>
        </p:nvSpPr>
        <p:spPr/>
        <p:txBody>
          <a:bodyPr/>
          <a:lstStyle>
            <a:lvl1pPr>
              <a:defRPr/>
            </a:lvl1pPr>
          </a:lstStyle>
          <a:p>
            <a:pPr>
              <a:defRPr/>
            </a:pPr>
            <a:fld id="{D21B9BFF-44E4-4F9B-B495-ED4FE76FCF84}" type="slidenum">
              <a:rPr lang="en-GB" altLang="en-US"/>
              <a:pPr>
                <a:defRPr/>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ltLang="en-US"/>
          </a:p>
        </p:txBody>
      </p:sp>
      <p:sp>
        <p:nvSpPr>
          <p:cNvPr id="5" name="Footer Placeholder 21"/>
          <p:cNvSpPr>
            <a:spLocks noGrp="1"/>
          </p:cNvSpPr>
          <p:nvPr>
            <p:ph type="ftr" sz="quarter" idx="11"/>
          </p:nvPr>
        </p:nvSpPr>
        <p:spPr/>
        <p:txBody>
          <a:bodyPr/>
          <a:lstStyle>
            <a:lvl1pPr>
              <a:defRPr/>
            </a:lvl1pPr>
          </a:lstStyle>
          <a:p>
            <a:pPr>
              <a:defRPr/>
            </a:pPr>
            <a:endParaRPr lang="en-GB" altLang="en-US"/>
          </a:p>
        </p:txBody>
      </p:sp>
      <p:sp>
        <p:nvSpPr>
          <p:cNvPr id="6" name="Slide Number Placeholder 17"/>
          <p:cNvSpPr>
            <a:spLocks noGrp="1"/>
          </p:cNvSpPr>
          <p:nvPr>
            <p:ph type="sldNum" sz="quarter" idx="12"/>
          </p:nvPr>
        </p:nvSpPr>
        <p:spPr/>
        <p:txBody>
          <a:bodyPr/>
          <a:lstStyle>
            <a:lvl1pPr>
              <a:defRPr/>
            </a:lvl1pPr>
          </a:lstStyle>
          <a:p>
            <a:pPr>
              <a:defRPr/>
            </a:pPr>
            <a:fld id="{F99EB454-ACF3-424C-AC5F-D7E0BD49517E}" type="slidenum">
              <a:rPr lang="en-GB" altLang="en-US"/>
              <a:pPr>
                <a:defRPr/>
              </a:pPr>
              <a:t>‹#›</a:t>
            </a:fld>
            <a:endParaRPr lang="en-GB"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457200" y="1600200"/>
            <a:ext cx="8229600" cy="4525963"/>
          </a:xfrm>
        </p:spPr>
        <p:txBody>
          <a:bodyPr rtlCol="0">
            <a:normAutofit/>
          </a:bodyPr>
          <a:lstStyle/>
          <a:p>
            <a:pPr lvl="0"/>
            <a:endParaRPr lang="en-GB" noProof="0" smtClean="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C3B61DE-AA1A-4238-AF2C-135439EEBC65}" type="slidenum">
              <a:rPr lang="en-GB" altLang="en-US"/>
              <a:pPr/>
              <a:t>‹#›</a:t>
            </a:fld>
            <a:endParaRPr lang="en-GB" altLang="en-US"/>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a:defRPr/>
            </a:pPr>
            <a:endParaRPr lang="en-US"/>
          </a:p>
        </p:txBody>
      </p:sp>
      <p:sp>
        <p:nvSpPr>
          <p:cNvPr id="14" name="Right Triangle 13"/>
          <p:cNvSpPr>
            <a:spLocks/>
          </p:cNvSpPr>
          <p:nvPr/>
        </p:nvSpPr>
        <p:spPr bwMode="auto">
          <a:xfrm>
            <a:off x="-6042" y="5791253"/>
            <a:ext cx="3402314"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smtClean="0"/>
              <a:t>Click to edit Master title style</a:t>
            </a:r>
            <a:endParaRPr lang="en-US"/>
          </a:p>
        </p:txBody>
      </p:sp>
      <p:sp>
        <p:nvSpPr>
          <p:cNvPr id="30"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defRPr>
            </a:lvl1pPr>
            <a:extLst/>
          </a:lstStyle>
          <a:p>
            <a:pPr>
              <a:defRPr/>
            </a:pPr>
            <a:endParaRPr lang="en-GB" altLang="en-US"/>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GB" altLang="en-US"/>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anchor="b"/>
          <a:lstStyle>
            <a:lvl1pPr algn="r" eaLnBrk="1" latinLnBrk="0" hangingPunct="1">
              <a:defRPr kumimoji="0" sz="1000" b="0">
                <a:solidFill>
                  <a:schemeClr val="tx1"/>
                </a:solidFill>
              </a:defRPr>
            </a:lvl1pPr>
            <a:extLst/>
          </a:lstStyle>
          <a:p>
            <a:pPr>
              <a:defRPr/>
            </a:pPr>
            <a:fld id="{CE33679C-4427-4C24-831F-36D898BAAFD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91" r:id="rId1"/>
    <p:sldLayoutId id="2147483887" r:id="rId2"/>
    <p:sldLayoutId id="2147483892" r:id="rId3"/>
    <p:sldLayoutId id="2147483893" r:id="rId4"/>
    <p:sldLayoutId id="2147483894" r:id="rId5"/>
    <p:sldLayoutId id="2147483895" r:id="rId6"/>
    <p:sldLayoutId id="2147483888" r:id="rId7"/>
    <p:sldLayoutId id="2147483896" r:id="rId8"/>
    <p:sldLayoutId id="2147483897" r:id="rId9"/>
    <p:sldLayoutId id="2147483889" r:id="rId10"/>
    <p:sldLayoutId id="2147483890" r:id="rId11"/>
    <p:sldLayoutId id="2147483898" r:id="rId12"/>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0">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build="p"/>
    </p:bldLst>
  </p:timing>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youtu.be/F7UBEOD3VDQ"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3400" y="2667000"/>
            <a:ext cx="8229600" cy="1143000"/>
          </a:xfrm>
        </p:spPr>
        <p:txBody>
          <a:bodyPr>
            <a:normAutofit fontScale="90000"/>
          </a:bodyPr>
          <a:lstStyle/>
          <a:p>
            <a:pPr algn="ctr"/>
            <a:r>
              <a:rPr lang="en-GB" dirty="0" smtClean="0"/>
              <a:t>Models of </a:t>
            </a:r>
            <a:br>
              <a:rPr lang="en-GB" dirty="0" smtClean="0"/>
            </a:br>
            <a:r>
              <a:rPr lang="en-GB" dirty="0" smtClean="0"/>
              <a:t>Health </a:t>
            </a:r>
            <a:r>
              <a:rPr lang="en-GB" dirty="0" smtClean="0"/>
              <a:t>Promotion</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idx="4294967295"/>
          </p:nvPr>
        </p:nvSpPr>
        <p:spPr>
          <a:xfrm>
            <a:off x="304800" y="457200"/>
            <a:ext cx="7924800" cy="1371600"/>
          </a:xfrm>
        </p:spPr>
        <p:txBody>
          <a:bodyPr/>
          <a:lstStyle/>
          <a:p>
            <a:pPr eaLnBrk="1" fontAlgn="auto" hangingPunct="1">
              <a:spcAft>
                <a:spcPts val="0"/>
              </a:spcAft>
              <a:defRPr/>
            </a:pPr>
            <a:r>
              <a:rPr lang="en-GB" altLang="en-US" dirty="0" smtClean="0"/>
              <a:t>Models of Health Promotion</a:t>
            </a:r>
          </a:p>
        </p:txBody>
      </p:sp>
      <p:sp>
        <p:nvSpPr>
          <p:cNvPr id="12291" name="Rectangle 3"/>
          <p:cNvSpPr>
            <a:spLocks noGrp="1" noChangeArrowheads="1"/>
          </p:cNvSpPr>
          <p:nvPr>
            <p:ph type="body" idx="4294967295"/>
          </p:nvPr>
        </p:nvSpPr>
        <p:spPr>
          <a:xfrm>
            <a:off x="533400" y="1981200"/>
            <a:ext cx="8229600" cy="3886200"/>
          </a:xfrm>
        </p:spPr>
        <p:txBody>
          <a:bodyPr/>
          <a:lstStyle/>
          <a:p>
            <a:pPr eaLnBrk="1" hangingPunct="1">
              <a:defRPr/>
            </a:pPr>
            <a:r>
              <a:rPr lang="en-GB" altLang="en-US" sz="2400" dirty="0" err="1" smtClean="0"/>
              <a:t>Tannahill</a:t>
            </a:r>
            <a:r>
              <a:rPr lang="en-GB" altLang="en-US" sz="2400" dirty="0" smtClean="0"/>
              <a:t> (1985)</a:t>
            </a:r>
          </a:p>
          <a:p>
            <a:pPr eaLnBrk="1" hangingPunct="1">
              <a:buFont typeface="Wingdings 3" pitchFamily="18" charset="2"/>
              <a:buNone/>
              <a:defRPr/>
            </a:pPr>
            <a:endParaRPr lang="en-GB" altLang="en-US" sz="2400" dirty="0" smtClean="0"/>
          </a:p>
          <a:p>
            <a:pPr eaLnBrk="1" hangingPunct="1">
              <a:defRPr/>
            </a:pPr>
            <a:r>
              <a:rPr lang="en-GB" altLang="en-US" sz="2400" dirty="0" smtClean="0"/>
              <a:t>Beattie (1991) </a:t>
            </a:r>
          </a:p>
          <a:p>
            <a:pPr marL="109537" indent="0" eaLnBrk="1" hangingPunct="1">
              <a:buFont typeface="Wingdings 3" pitchFamily="18" charset="2"/>
              <a:buNone/>
              <a:defRPr/>
            </a:pPr>
            <a:endParaRPr lang="en-GB" altLang="en-US" sz="2400" dirty="0" smtClean="0"/>
          </a:p>
          <a:p>
            <a:pPr eaLnBrk="1" hangingPunct="1">
              <a:defRPr/>
            </a:pPr>
            <a:r>
              <a:rPr lang="en-GB" altLang="en-US" sz="2400" dirty="0" smtClean="0"/>
              <a:t>Health Belief Model (1954)</a:t>
            </a:r>
            <a:endParaRPr lang="en-GB" altLang="en-US" sz="2400" dirty="0" smtClean="0"/>
          </a:p>
          <a:p>
            <a:pPr eaLnBrk="1" hangingPunct="1">
              <a:defRPr/>
            </a:pPr>
            <a:endParaRPr lang="en-GB" altLang="en-US" sz="2400" dirty="0" smtClean="0"/>
          </a:p>
          <a:p>
            <a:pPr eaLnBrk="1" hangingPunct="1">
              <a:defRPr/>
            </a:pPr>
            <a:r>
              <a:rPr lang="en-GB" altLang="en-US" sz="2400" dirty="0" smtClean="0"/>
              <a:t>Stages of Change Model </a:t>
            </a:r>
            <a:endParaRPr lang="en-GB" altLang="en-US" sz="24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idx="4294967295"/>
          </p:nvPr>
        </p:nvSpPr>
        <p:spPr>
          <a:xfrm>
            <a:off x="685800" y="457200"/>
            <a:ext cx="7696200" cy="1371600"/>
          </a:xfrm>
        </p:spPr>
        <p:txBody>
          <a:bodyPr/>
          <a:lstStyle/>
          <a:p>
            <a:pPr eaLnBrk="1" fontAlgn="auto" hangingPunct="1">
              <a:spcAft>
                <a:spcPts val="0"/>
              </a:spcAft>
              <a:defRPr/>
            </a:pPr>
            <a:r>
              <a:rPr lang="en-GB" altLang="en-US" dirty="0" err="1" smtClean="0"/>
              <a:t>Tannahill</a:t>
            </a:r>
            <a:r>
              <a:rPr lang="en-GB" altLang="en-US" dirty="0" smtClean="0"/>
              <a:t> 1985</a:t>
            </a:r>
          </a:p>
        </p:txBody>
      </p:sp>
      <p:sp>
        <p:nvSpPr>
          <p:cNvPr id="6147" name="Rectangle 3"/>
          <p:cNvSpPr>
            <a:spLocks noGrp="1" noChangeArrowheads="1"/>
          </p:cNvSpPr>
          <p:nvPr>
            <p:ph idx="4294967295"/>
          </p:nvPr>
        </p:nvSpPr>
        <p:spPr>
          <a:xfrm>
            <a:off x="304800" y="1981200"/>
            <a:ext cx="8229600" cy="3886200"/>
          </a:xfrm>
        </p:spPr>
        <p:txBody>
          <a:bodyPr>
            <a:normAutofit fontScale="92500" lnSpcReduction="10000"/>
          </a:bodyPr>
          <a:lstStyle/>
          <a:p>
            <a:pPr marL="365760" indent="-256032" eaLnBrk="1" fontAlgn="auto" hangingPunct="1">
              <a:spcAft>
                <a:spcPts val="0"/>
              </a:spcAft>
              <a:buFont typeface="Wingdings" pitchFamily="2" charset="2"/>
              <a:buChar char="Ø"/>
              <a:defRPr/>
            </a:pPr>
            <a:r>
              <a:rPr lang="en-GB" altLang="en-US" dirty="0" smtClean="0"/>
              <a:t>Widely accepted model.</a:t>
            </a:r>
          </a:p>
          <a:p>
            <a:pPr marL="365760" indent="-256032" eaLnBrk="1" fontAlgn="auto" hangingPunct="1">
              <a:spcAft>
                <a:spcPts val="0"/>
              </a:spcAft>
              <a:buFont typeface="Wingdings" pitchFamily="2" charset="2"/>
              <a:buChar char="Ø"/>
              <a:defRPr/>
            </a:pPr>
            <a:endParaRPr lang="en-GB" altLang="en-US" dirty="0" smtClean="0"/>
          </a:p>
          <a:p>
            <a:pPr marL="365760" indent="-256032" eaLnBrk="1" fontAlgn="auto" hangingPunct="1">
              <a:spcAft>
                <a:spcPts val="0"/>
              </a:spcAft>
              <a:buFont typeface="Wingdings" pitchFamily="2" charset="2"/>
              <a:buChar char="Ø"/>
              <a:defRPr/>
            </a:pPr>
            <a:r>
              <a:rPr lang="en-GB" altLang="en-US" dirty="0" smtClean="0"/>
              <a:t>Simple and easy to understand.</a:t>
            </a:r>
          </a:p>
          <a:p>
            <a:pPr marL="365760" indent="-256032" eaLnBrk="1" fontAlgn="auto" hangingPunct="1">
              <a:spcAft>
                <a:spcPts val="0"/>
              </a:spcAft>
              <a:buFont typeface="Wingdings 3"/>
              <a:buNone/>
              <a:defRPr/>
            </a:pPr>
            <a:endParaRPr lang="en-GB" altLang="en-US" dirty="0" smtClean="0"/>
          </a:p>
          <a:p>
            <a:pPr marL="365760" indent="-256032" eaLnBrk="1" fontAlgn="auto" hangingPunct="1">
              <a:spcAft>
                <a:spcPts val="0"/>
              </a:spcAft>
              <a:buFont typeface="Wingdings" pitchFamily="2" charset="2"/>
              <a:buChar char="Ø"/>
              <a:defRPr/>
            </a:pPr>
            <a:r>
              <a:rPr lang="en-GB" altLang="en-US" dirty="0" smtClean="0"/>
              <a:t>Three overlapping spheres of activity – health education, health protection and health prevention.</a:t>
            </a:r>
          </a:p>
          <a:p>
            <a:pPr marL="365760" indent="-256032" eaLnBrk="1" fontAlgn="auto" hangingPunct="1">
              <a:spcAft>
                <a:spcPts val="0"/>
              </a:spcAft>
              <a:buFontTx/>
              <a:buNone/>
              <a:defRPr/>
            </a:pPr>
            <a:endParaRPr lang="en-GB" altLang="en-US" dirty="0" smtClean="0"/>
          </a:p>
          <a:p>
            <a:pPr marL="365760" indent="-256032" eaLnBrk="1" fontAlgn="auto" hangingPunct="1">
              <a:spcAft>
                <a:spcPts val="0"/>
              </a:spcAft>
              <a:buFont typeface="Wingdings" pitchFamily="2" charset="2"/>
              <a:buChar char="Ø"/>
              <a:defRPr/>
            </a:pPr>
            <a:r>
              <a:rPr lang="en-GB" altLang="en-US" dirty="0" smtClean="0"/>
              <a:t>Demonstrates how different approaches relate to each other.</a:t>
            </a:r>
          </a:p>
          <a:p>
            <a:pPr marL="365760" indent="-256032" eaLnBrk="1" fontAlgn="auto" hangingPunct="1">
              <a:spcAft>
                <a:spcPts val="0"/>
              </a:spcAft>
              <a:buFont typeface="Wingdings 3"/>
              <a:buChar char=""/>
              <a:defRPr/>
            </a:pPr>
            <a:endParaRPr lang="en-GB" altLang="en-US" dirty="0" smtClean="0"/>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dirty="0" err="1" smtClean="0">
                <a:latin typeface="Calibri" pitchFamily="34" charset="0"/>
              </a:rPr>
              <a:t>Tannahill</a:t>
            </a:r>
            <a:r>
              <a:rPr lang="en-GB" altLang="en-US" dirty="0" smtClean="0">
                <a:latin typeface="Calibri" pitchFamily="34" charset="0"/>
              </a:rPr>
              <a:t> (1985)</a:t>
            </a:r>
            <a:br>
              <a:rPr lang="en-GB" altLang="en-US" dirty="0" smtClean="0">
                <a:latin typeface="Calibri" pitchFamily="34" charset="0"/>
              </a:rPr>
            </a:br>
            <a:r>
              <a:rPr lang="en-GB" altLang="en-US" sz="2400" dirty="0" smtClean="0">
                <a:latin typeface="Calibri" pitchFamily="34" charset="0"/>
              </a:rPr>
              <a:t>(Naidoo &amp; Wills, 2000 cited in Sussex et </a:t>
            </a:r>
            <a:r>
              <a:rPr lang="en-GB" altLang="en-US" sz="2400" dirty="0" smtClean="0">
                <a:latin typeface="Calibri" pitchFamily="34" charset="0"/>
              </a:rPr>
              <a:t>al, 2008)</a:t>
            </a:r>
            <a:endParaRPr lang="en-GB" altLang="en-US" sz="2400" dirty="0" smtClean="0">
              <a:latin typeface="Calibri" pitchFamily="34" charset="0"/>
            </a:endParaRPr>
          </a:p>
        </p:txBody>
      </p:sp>
      <p:graphicFrame>
        <p:nvGraphicFramePr>
          <p:cNvPr id="4" name="Diagram 3"/>
          <p:cNvGraphicFramePr/>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Health Education</a:t>
            </a:r>
            <a:endParaRPr lang="en-GB" dirty="0"/>
          </a:p>
        </p:txBody>
      </p:sp>
      <p:sp>
        <p:nvSpPr>
          <p:cNvPr id="32771" name="Content Placeholder 2"/>
          <p:cNvSpPr>
            <a:spLocks noGrp="1"/>
          </p:cNvSpPr>
          <p:nvPr>
            <p:ph idx="1"/>
          </p:nvPr>
        </p:nvSpPr>
        <p:spPr/>
        <p:txBody>
          <a:bodyPr/>
          <a:lstStyle/>
          <a:p>
            <a:pPr eaLnBrk="1" hangingPunct="1">
              <a:buFont typeface="Wingdings 3" pitchFamily="18" charset="2"/>
              <a:buNone/>
            </a:pPr>
            <a:r>
              <a:rPr lang="en-GB" altLang="en-US" smtClean="0"/>
              <a:t>Communication to:</a:t>
            </a:r>
          </a:p>
          <a:p>
            <a:pPr eaLnBrk="1" hangingPunct="1"/>
            <a:r>
              <a:rPr lang="en-GB" altLang="en-US" smtClean="0"/>
              <a:t>Improve health and prevent ill health by improving people’s knowledge of their health.</a:t>
            </a:r>
          </a:p>
          <a:p>
            <a:pPr eaLnBrk="1" hangingPunct="1"/>
            <a:r>
              <a:rPr lang="en-GB" altLang="en-US" smtClean="0"/>
              <a:t>To change people’s attitudes to aspects of their health.</a:t>
            </a:r>
          </a:p>
          <a:p>
            <a:pPr eaLnBrk="1" hangingPunct="1"/>
            <a:r>
              <a:rPr lang="en-GB" altLang="en-US" i="1" smtClean="0"/>
              <a:t>Example:</a:t>
            </a:r>
          </a:p>
          <a:p>
            <a:pPr eaLnBrk="1" hangingPunct="1"/>
            <a:r>
              <a:rPr lang="en-GB" altLang="en-US" i="1" smtClean="0"/>
              <a:t>Decline in smoking rates in the latter century</a:t>
            </a:r>
          </a:p>
          <a:p>
            <a:pPr eaLnBrk="1" hangingPunct="1"/>
            <a:endParaRPr lang="en-GB" altLang="en-US" i="1" smtClean="0"/>
          </a:p>
          <a:p>
            <a:pPr eaLnBrk="1" hangingPunct="1"/>
            <a:r>
              <a:rPr lang="en-GB" altLang="en-US" i="1" smtClean="0"/>
              <a:t>What has contributed to this?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Content Placeholder 1"/>
          <p:cNvSpPr>
            <a:spLocks noGrp="1"/>
          </p:cNvSpPr>
          <p:nvPr>
            <p:ph idx="1"/>
          </p:nvPr>
        </p:nvSpPr>
        <p:spPr/>
        <p:txBody>
          <a:bodyPr/>
          <a:lstStyle/>
          <a:p>
            <a:pPr eaLnBrk="1" hangingPunct="1"/>
            <a:r>
              <a:rPr lang="en-GB" altLang="en-US" smtClean="0"/>
              <a:t>Population measures to safeguard health through legislation, financial and social means.</a:t>
            </a:r>
          </a:p>
          <a:p>
            <a:pPr eaLnBrk="1" hangingPunct="1"/>
            <a:endParaRPr lang="en-GB" altLang="en-US" smtClean="0"/>
          </a:p>
          <a:p>
            <a:pPr eaLnBrk="1" hangingPunct="1"/>
            <a:r>
              <a:rPr lang="en-GB" altLang="en-US" i="1" smtClean="0"/>
              <a:t>Can you think of any examples?</a:t>
            </a:r>
          </a:p>
          <a:p>
            <a:pPr eaLnBrk="1" hangingPunct="1">
              <a:buFont typeface="Wingdings 3" pitchFamily="18" charset="2"/>
              <a:buNone/>
            </a:pPr>
            <a:endParaRPr lang="en-GB" altLang="en-US" i="1" smtClean="0"/>
          </a:p>
          <a:p>
            <a:pPr eaLnBrk="1" hangingPunct="1"/>
            <a:r>
              <a:rPr lang="en-GB" altLang="en-US" i="1" smtClean="0"/>
              <a:t>What has been their impact?</a:t>
            </a:r>
          </a:p>
        </p:txBody>
      </p:sp>
      <p:sp>
        <p:nvSpPr>
          <p:cNvPr id="3" name="Title 2"/>
          <p:cNvSpPr>
            <a:spLocks noGrp="1"/>
          </p:cNvSpPr>
          <p:nvPr>
            <p:ph type="title"/>
          </p:nvPr>
        </p:nvSpPr>
        <p:spPr/>
        <p:txBody>
          <a:bodyPr/>
          <a:lstStyle/>
          <a:p>
            <a:pPr eaLnBrk="1" fontAlgn="auto" hangingPunct="1">
              <a:spcAft>
                <a:spcPts val="0"/>
              </a:spcAft>
              <a:defRPr/>
            </a:pPr>
            <a:r>
              <a:rPr lang="en-GB" dirty="0" smtClean="0"/>
              <a:t>Health Protection</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p:cNvSpPr>
            <a:spLocks noGrp="1"/>
          </p:cNvSpPr>
          <p:nvPr>
            <p:ph idx="1"/>
          </p:nvPr>
        </p:nvSpPr>
        <p:spPr/>
        <p:txBody>
          <a:bodyPr/>
          <a:lstStyle/>
          <a:p>
            <a:pPr eaLnBrk="1" hangingPunct="1"/>
            <a:r>
              <a:rPr lang="en-GB" altLang="en-US" dirty="0" smtClean="0"/>
              <a:t>Reducing or avoiding the risk of disease and Ill health, primarily through medical interventions.</a:t>
            </a:r>
          </a:p>
          <a:p>
            <a:pPr eaLnBrk="1" hangingPunct="1"/>
            <a:endParaRPr lang="en-GB" altLang="en-US" dirty="0" smtClean="0"/>
          </a:p>
          <a:p>
            <a:pPr eaLnBrk="1" hangingPunct="1"/>
            <a:r>
              <a:rPr lang="en-GB" altLang="en-US" i="1" dirty="0" smtClean="0"/>
              <a:t>Can you think of any examples?</a:t>
            </a:r>
          </a:p>
          <a:p>
            <a:pPr eaLnBrk="1" hangingPunct="1"/>
            <a:endParaRPr lang="en-GB" altLang="en-US" i="1" dirty="0" smtClean="0"/>
          </a:p>
          <a:p>
            <a:pPr algn="r" eaLnBrk="1" hangingPunct="1">
              <a:buFont typeface="Wingdings 3" pitchFamily="18" charset="2"/>
              <a:buNone/>
            </a:pPr>
            <a:r>
              <a:rPr lang="en-GB" altLang="en-US" dirty="0" smtClean="0"/>
              <a:t>(Sussex et al </a:t>
            </a:r>
            <a:r>
              <a:rPr lang="en-GB" altLang="en-US" dirty="0" smtClean="0"/>
              <a:t>2008)</a:t>
            </a:r>
            <a:endParaRPr lang="en-GB" altLang="en-US" dirty="0" smtClean="0"/>
          </a:p>
        </p:txBody>
      </p:sp>
      <p:sp>
        <p:nvSpPr>
          <p:cNvPr id="3" name="Title 2"/>
          <p:cNvSpPr>
            <a:spLocks noGrp="1"/>
          </p:cNvSpPr>
          <p:nvPr>
            <p:ph type="title"/>
          </p:nvPr>
        </p:nvSpPr>
        <p:spPr/>
        <p:txBody>
          <a:bodyPr/>
          <a:lstStyle/>
          <a:p>
            <a:pPr eaLnBrk="1" fontAlgn="auto" hangingPunct="1">
              <a:spcAft>
                <a:spcPts val="0"/>
              </a:spcAft>
              <a:defRPr/>
            </a:pPr>
            <a:r>
              <a:rPr lang="en-GB" dirty="0" smtClean="0"/>
              <a:t>Prevention</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a:xfrm>
            <a:off x="457200" y="457200"/>
            <a:ext cx="8229600" cy="1371600"/>
          </a:xfrm>
        </p:spPr>
        <p:txBody>
          <a:bodyPr/>
          <a:lstStyle/>
          <a:p>
            <a:pPr eaLnBrk="1" fontAlgn="auto" hangingPunct="1">
              <a:spcAft>
                <a:spcPts val="0"/>
              </a:spcAft>
              <a:defRPr/>
            </a:pPr>
            <a:r>
              <a:rPr lang="en-GB" altLang="en-US" dirty="0" smtClean="0"/>
              <a:t>Health Promotion</a:t>
            </a:r>
          </a:p>
        </p:txBody>
      </p:sp>
      <p:sp>
        <p:nvSpPr>
          <p:cNvPr id="37891" name="Rectangle 3"/>
          <p:cNvSpPr>
            <a:spLocks noGrp="1" noChangeArrowheads="1"/>
          </p:cNvSpPr>
          <p:nvPr>
            <p:ph idx="4294967295"/>
          </p:nvPr>
        </p:nvSpPr>
        <p:spPr>
          <a:xfrm>
            <a:off x="228600" y="1981200"/>
            <a:ext cx="8001000" cy="3886200"/>
          </a:xfrm>
        </p:spPr>
        <p:txBody>
          <a:bodyPr/>
          <a:lstStyle/>
          <a:p>
            <a:pPr eaLnBrk="1" hangingPunct="1"/>
            <a:r>
              <a:rPr lang="en-GB" altLang="en-US" smtClean="0"/>
              <a:t>Health promotion is about raising the health status of individuals and communities.</a:t>
            </a:r>
          </a:p>
          <a:p>
            <a:pPr eaLnBrk="1" hangingPunct="1">
              <a:buFont typeface="Wingdings 3" pitchFamily="18" charset="2"/>
              <a:buNone/>
            </a:pPr>
            <a:endParaRPr lang="en-GB" altLang="en-US" smtClean="0"/>
          </a:p>
          <a:p>
            <a:pPr lvl="1" eaLnBrk="1" hangingPunct="1"/>
            <a:r>
              <a:rPr lang="en-GB" altLang="en-US" smtClean="0"/>
              <a:t>Advancing</a:t>
            </a:r>
          </a:p>
          <a:p>
            <a:pPr lvl="1" eaLnBrk="1" hangingPunct="1"/>
            <a:r>
              <a:rPr lang="en-GB" altLang="en-US" smtClean="0"/>
              <a:t>Supporting</a:t>
            </a:r>
          </a:p>
          <a:p>
            <a:pPr lvl="1" eaLnBrk="1" hangingPunct="1"/>
            <a:r>
              <a:rPr lang="en-GB" altLang="en-US" smtClean="0"/>
              <a:t>Encouraging</a:t>
            </a:r>
          </a:p>
          <a:p>
            <a:pPr lvl="1" eaLnBrk="1" hangingPunct="1"/>
            <a:r>
              <a:rPr lang="en-GB" altLang="en-US" smtClean="0"/>
              <a:t>Placing the wider concepts of health on personal and public agendas.</a:t>
            </a:r>
          </a:p>
          <a:p>
            <a:pPr lvl="1" eaLnBrk="1" hangingPunct="1"/>
            <a:endParaRPr lang="en-GB" altLang="en-US" smtClean="0"/>
          </a:p>
          <a:p>
            <a:pPr eaLnBrk="1" hangingPunct="1"/>
            <a:endParaRPr lang="en-GB" altLang="en-US" smtClean="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0" y="1524000"/>
            <a:ext cx="4495800" cy="36528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672492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Effect>
                      <a14:brightnessContrast bright="40000"/>
                    </a14:imgEffect>
                  </a14:imgLayer>
                </a14:imgProps>
              </a:ext>
              <a:ext uri="{28A0092B-C50C-407E-A947-70E740481C1C}">
                <a14:useLocalDpi xmlns:a14="http://schemas.microsoft.com/office/drawing/2010/main" val="0"/>
              </a:ext>
            </a:extLst>
          </a:blip>
          <a:srcRect/>
          <a:stretch>
            <a:fillRect/>
          </a:stretch>
        </p:blipFill>
        <p:spPr bwMode="auto">
          <a:xfrm>
            <a:off x="1066800" y="923925"/>
            <a:ext cx="6705600" cy="54483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pPr>
              <a:defRPr/>
            </a:pPr>
            <a:r>
              <a:rPr lang="en-GB" b="0" dirty="0"/>
              <a:t>Health Promotion Activities</a:t>
            </a:r>
          </a:p>
        </p:txBody>
      </p:sp>
      <p:sp>
        <p:nvSpPr>
          <p:cNvPr id="6" name="Content Placeholder 5"/>
          <p:cNvSpPr>
            <a:spLocks noGrp="1"/>
          </p:cNvSpPr>
          <p:nvPr>
            <p:ph sz="quarter" idx="4"/>
          </p:nvPr>
        </p:nvSpPr>
        <p:spPr>
          <a:xfrm>
            <a:off x="4648200" y="1444625"/>
            <a:ext cx="4038600" cy="4879975"/>
          </a:xfrm>
        </p:spPr>
        <p:txBody>
          <a:bodyPr/>
          <a:lstStyle/>
          <a:p>
            <a:pPr>
              <a:defRPr/>
            </a:pPr>
            <a:r>
              <a:rPr lang="en-GB" b="1" dirty="0"/>
              <a:t>Immunisation, Cervical Screening, developmental checks.</a:t>
            </a:r>
          </a:p>
          <a:p>
            <a:pPr marL="109537" indent="0">
              <a:buFont typeface="Wingdings 3" pitchFamily="18" charset="2"/>
              <a:buNone/>
              <a:defRPr/>
            </a:pPr>
            <a:endParaRPr lang="en-GB" b="1" dirty="0"/>
          </a:p>
          <a:p>
            <a:pPr>
              <a:defRPr/>
            </a:pPr>
            <a:r>
              <a:rPr lang="en-GB" b="1" dirty="0"/>
              <a:t>Substance </a:t>
            </a:r>
            <a:r>
              <a:rPr lang="en-GB" b="1" dirty="0" smtClean="0"/>
              <a:t>misuse </a:t>
            </a:r>
            <a:r>
              <a:rPr lang="en-GB" b="1" dirty="0"/>
              <a:t>education in schools.</a:t>
            </a:r>
          </a:p>
          <a:p>
            <a:pPr marL="109537" indent="0">
              <a:buFont typeface="Wingdings 3" pitchFamily="18" charset="2"/>
              <a:buNone/>
              <a:defRPr/>
            </a:pPr>
            <a:endParaRPr lang="en-GB" b="1" dirty="0"/>
          </a:p>
          <a:p>
            <a:pPr>
              <a:defRPr/>
            </a:pPr>
            <a:r>
              <a:rPr lang="en-GB" b="1" dirty="0"/>
              <a:t>Fluoridation of water.</a:t>
            </a:r>
          </a:p>
          <a:p>
            <a:pPr>
              <a:defRPr/>
            </a:pPr>
            <a:endParaRPr lang="en-GB" b="1" dirty="0"/>
          </a:p>
          <a:p>
            <a:pPr>
              <a:defRPr/>
            </a:pPr>
            <a:endParaRPr lang="en-GB" b="1" dirty="0"/>
          </a:p>
          <a:p>
            <a:pPr>
              <a:defRPr/>
            </a:pPr>
            <a:r>
              <a:rPr lang="en-GB" b="1" dirty="0"/>
              <a:t>Lobbying for Fluoridation or seat belt legislation.</a:t>
            </a:r>
          </a:p>
          <a:p>
            <a:pPr marL="109537" indent="0">
              <a:buFont typeface="Wingdings 3" pitchFamily="18" charset="2"/>
              <a:buNone/>
              <a:defRPr/>
            </a:pPr>
            <a:endParaRPr lang="en-GB" b="1" dirty="0"/>
          </a:p>
        </p:txBody>
      </p:sp>
      <p:sp>
        <p:nvSpPr>
          <p:cNvPr id="4" name="Content Placeholder 3"/>
          <p:cNvSpPr>
            <a:spLocks noGrp="1"/>
          </p:cNvSpPr>
          <p:nvPr>
            <p:ph sz="quarter" idx="2"/>
          </p:nvPr>
        </p:nvSpPr>
        <p:spPr>
          <a:xfrm>
            <a:off x="381000" y="1444625"/>
            <a:ext cx="4116388" cy="4956175"/>
          </a:xfrm>
        </p:spPr>
        <p:txBody>
          <a:bodyPr/>
          <a:lstStyle/>
          <a:p>
            <a:pPr marL="109537" indent="0">
              <a:buNone/>
              <a:defRPr/>
            </a:pPr>
            <a:r>
              <a:rPr lang="en-GB" b="1" dirty="0" smtClean="0"/>
              <a:t>1. Preventative </a:t>
            </a:r>
            <a:r>
              <a:rPr lang="en-GB" b="1" dirty="0"/>
              <a:t>Services</a:t>
            </a:r>
          </a:p>
          <a:p>
            <a:pPr>
              <a:defRPr/>
            </a:pPr>
            <a:endParaRPr lang="en-GB" b="1" dirty="0"/>
          </a:p>
          <a:p>
            <a:pPr>
              <a:defRPr/>
            </a:pPr>
            <a:endParaRPr lang="en-GB" b="1" dirty="0"/>
          </a:p>
          <a:p>
            <a:pPr marL="109537" indent="0">
              <a:buNone/>
              <a:defRPr/>
            </a:pPr>
            <a:r>
              <a:rPr lang="en-GB" b="1" dirty="0" smtClean="0"/>
              <a:t>2. Preventative </a:t>
            </a:r>
            <a:r>
              <a:rPr lang="en-GB" b="1" dirty="0"/>
              <a:t>Health </a:t>
            </a:r>
            <a:r>
              <a:rPr lang="en-GB" b="1" dirty="0" smtClean="0"/>
              <a:t>	Education</a:t>
            </a:r>
            <a:endParaRPr lang="en-GB" b="1" dirty="0"/>
          </a:p>
          <a:p>
            <a:pPr>
              <a:defRPr/>
            </a:pPr>
            <a:endParaRPr lang="en-GB" b="1" dirty="0"/>
          </a:p>
          <a:p>
            <a:pPr marL="109537" indent="0">
              <a:buNone/>
              <a:defRPr/>
            </a:pPr>
            <a:r>
              <a:rPr lang="en-GB" b="1" dirty="0" smtClean="0"/>
              <a:t>3. Preventative </a:t>
            </a:r>
            <a:r>
              <a:rPr lang="en-GB" b="1" dirty="0"/>
              <a:t>Health </a:t>
            </a:r>
            <a:r>
              <a:rPr lang="en-GB" b="1" dirty="0" smtClean="0"/>
              <a:t>	Protection</a:t>
            </a:r>
            <a:endParaRPr lang="en-GB" b="1" dirty="0"/>
          </a:p>
          <a:p>
            <a:pPr marL="109537" indent="0">
              <a:buFont typeface="Wingdings 3" pitchFamily="18" charset="2"/>
              <a:buNone/>
              <a:defRPr/>
            </a:pPr>
            <a:endParaRPr lang="en-GB" b="1" dirty="0"/>
          </a:p>
          <a:p>
            <a:pPr marL="109537" indent="0">
              <a:buNone/>
              <a:defRPr/>
            </a:pPr>
            <a:r>
              <a:rPr lang="en-GB" b="1" dirty="0" smtClean="0"/>
              <a:t>4. Health </a:t>
            </a:r>
            <a:r>
              <a:rPr lang="en-GB" b="1" dirty="0"/>
              <a:t>Education for </a:t>
            </a:r>
            <a:r>
              <a:rPr lang="en-GB" b="1" dirty="0" smtClean="0"/>
              <a:t>	preventive </a:t>
            </a:r>
            <a:r>
              <a:rPr lang="en-GB" b="1" dirty="0"/>
              <a:t>health </a:t>
            </a:r>
            <a:r>
              <a:rPr lang="en-GB" b="1" dirty="0" smtClean="0"/>
              <a:t>	</a:t>
            </a:r>
            <a:r>
              <a:rPr lang="en-GB" b="1" dirty="0" smtClean="0"/>
              <a:t>protection</a:t>
            </a:r>
            <a:endParaRPr lang="en-GB" b="1" dirty="0"/>
          </a:p>
          <a:p>
            <a:pPr marL="109537" indent="0">
              <a:buFont typeface="Wingdings 3" pitchFamily="18" charset="2"/>
              <a:buNone/>
              <a:defRPr/>
            </a:pP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706438"/>
            <a:ext cx="6705600" cy="5443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pPr>
              <a:defRPr/>
            </a:pPr>
            <a:r>
              <a:rPr lang="en-GB" dirty="0" smtClean="0"/>
              <a:t>Health Promotion Activities</a:t>
            </a:r>
            <a:endParaRPr lang="en-GB" dirty="0"/>
          </a:p>
        </p:txBody>
      </p:sp>
      <p:sp>
        <p:nvSpPr>
          <p:cNvPr id="40963" name="Text Placeholder 3"/>
          <p:cNvSpPr>
            <a:spLocks noGrp="1"/>
          </p:cNvSpPr>
          <p:nvPr>
            <p:ph type="body" sz="half" idx="3"/>
          </p:nvPr>
        </p:nvSpPr>
        <p:spPr>
          <a:xfrm>
            <a:off x="838200" y="5715000"/>
            <a:ext cx="7848600" cy="457200"/>
          </a:xfrm>
          <a:solidFill>
            <a:schemeClr val="bg1"/>
          </a:solidFill>
        </p:spPr>
        <p:txBody>
          <a:bodyPr/>
          <a:lstStyle/>
          <a:p>
            <a:pPr algn="r"/>
            <a:r>
              <a:rPr lang="en-GB" altLang="en-US" dirty="0" smtClean="0">
                <a:solidFill>
                  <a:schemeClr val="tx1"/>
                </a:solidFill>
              </a:rPr>
              <a:t>(Sussex et al </a:t>
            </a:r>
            <a:r>
              <a:rPr lang="en-GB" altLang="en-US" dirty="0" smtClean="0">
                <a:solidFill>
                  <a:schemeClr val="tx1"/>
                </a:solidFill>
              </a:rPr>
              <a:t>2008)</a:t>
            </a:r>
            <a:endParaRPr lang="en-GB" altLang="en-US" dirty="0" smtClean="0">
              <a:solidFill>
                <a:schemeClr val="tx1"/>
              </a:solidFill>
            </a:endParaRPr>
          </a:p>
        </p:txBody>
      </p:sp>
      <p:sp>
        <p:nvSpPr>
          <p:cNvPr id="40964" name="Content Placeholder 4"/>
          <p:cNvSpPr>
            <a:spLocks noGrp="1"/>
          </p:cNvSpPr>
          <p:nvPr>
            <p:ph sz="quarter" idx="2"/>
          </p:nvPr>
        </p:nvSpPr>
        <p:spPr>
          <a:xfrm>
            <a:off x="457200" y="1444625"/>
            <a:ext cx="4040188" cy="3941763"/>
          </a:xfrm>
          <a:ln>
            <a:prstDash val="solid"/>
          </a:ln>
        </p:spPr>
        <p:txBody>
          <a:bodyPr/>
          <a:lstStyle/>
          <a:p>
            <a:pPr marL="109537" indent="0">
              <a:buNone/>
            </a:pPr>
            <a:r>
              <a:rPr lang="en-GB" altLang="en-US" b="1" dirty="0" smtClean="0"/>
              <a:t>5. Positive Health 	Education</a:t>
            </a:r>
          </a:p>
          <a:p>
            <a:endParaRPr lang="en-GB" altLang="en-US" b="1" dirty="0" smtClean="0"/>
          </a:p>
          <a:p>
            <a:pPr marL="109537" indent="0">
              <a:buNone/>
            </a:pPr>
            <a:r>
              <a:rPr lang="en-GB" altLang="en-US" b="1" dirty="0" smtClean="0"/>
              <a:t>6. Positive Health 	Protection</a:t>
            </a:r>
          </a:p>
          <a:p>
            <a:endParaRPr lang="en-GB" altLang="en-US" b="1" dirty="0" smtClean="0"/>
          </a:p>
          <a:p>
            <a:pPr marL="109537" indent="0">
              <a:buNone/>
            </a:pPr>
            <a:r>
              <a:rPr lang="en-GB" altLang="en-US" b="1" dirty="0" smtClean="0"/>
              <a:t>7. Health education 	aimed at positive 	health promotion</a:t>
            </a:r>
          </a:p>
        </p:txBody>
      </p:sp>
      <p:sp>
        <p:nvSpPr>
          <p:cNvPr id="6" name="Content Placeholder 5"/>
          <p:cNvSpPr>
            <a:spLocks noGrp="1"/>
          </p:cNvSpPr>
          <p:nvPr>
            <p:ph sz="quarter" idx="4"/>
          </p:nvPr>
        </p:nvSpPr>
        <p:spPr>
          <a:xfrm>
            <a:off x="4645025" y="1444625"/>
            <a:ext cx="4041775" cy="4117975"/>
          </a:xfrm>
        </p:spPr>
        <p:txBody>
          <a:bodyPr/>
          <a:lstStyle/>
          <a:p>
            <a:pPr>
              <a:defRPr/>
            </a:pPr>
            <a:r>
              <a:rPr lang="en-GB" b="1" dirty="0" smtClean="0"/>
              <a:t>Working with young people to develop positi</a:t>
            </a:r>
            <a:r>
              <a:rPr lang="en-GB" b="1" dirty="0"/>
              <a:t>ve self-esteem.</a:t>
            </a:r>
          </a:p>
          <a:p>
            <a:pPr marL="109537" indent="0">
              <a:buFont typeface="Wingdings 3" pitchFamily="18" charset="2"/>
              <a:buNone/>
              <a:defRPr/>
            </a:pPr>
            <a:endParaRPr lang="en-GB" b="1" dirty="0" smtClean="0"/>
          </a:p>
          <a:p>
            <a:pPr>
              <a:defRPr/>
            </a:pPr>
            <a:r>
              <a:rPr lang="en-GB" b="1" dirty="0" smtClean="0"/>
              <a:t>Smoking ban in public places.</a:t>
            </a:r>
          </a:p>
          <a:p>
            <a:pPr>
              <a:defRPr/>
            </a:pPr>
            <a:endParaRPr lang="en-GB" b="1" dirty="0"/>
          </a:p>
          <a:p>
            <a:pPr>
              <a:defRPr/>
            </a:pPr>
            <a:r>
              <a:rPr lang="en-GB" b="1" dirty="0" smtClean="0"/>
              <a:t>Lobbying for a ban on tobacco advertising or smoking bans in public places.</a:t>
            </a:r>
            <a:endParaRPr lang="en-GB" b="1"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Beattie’s 1991 Model</a:t>
            </a:r>
            <a:endParaRPr lang="en-GB" dirty="0"/>
          </a:p>
        </p:txBody>
      </p:sp>
      <p:pic>
        <p:nvPicPr>
          <p:cNvPr id="41987" name="Content Placeholder 3" descr="Beattie 1991.gif"/>
          <p:cNvPicPr>
            <a:picLocks noGrp="1" noChangeAspect="1"/>
          </p:cNvPicPr>
          <p:nvPr>
            <p:ph idx="1"/>
          </p:nvPr>
        </p:nvPicPr>
        <p:blipFill>
          <a:blip r:embed="rId2" cstate="print"/>
          <a:srcRect/>
          <a:stretch>
            <a:fillRect/>
          </a:stretch>
        </p:blipFill>
        <p:spPr>
          <a:xfrm>
            <a:off x="1524000" y="1371600"/>
            <a:ext cx="6019800" cy="4303713"/>
          </a:xfrm>
        </p:spPr>
      </p:pic>
      <p:sp>
        <p:nvSpPr>
          <p:cNvPr id="41988" name="TextBox 8"/>
          <p:cNvSpPr txBox="1">
            <a:spLocks noChangeArrowheads="1"/>
          </p:cNvSpPr>
          <p:nvPr/>
        </p:nvSpPr>
        <p:spPr bwMode="auto">
          <a:xfrm>
            <a:off x="3733800" y="5943600"/>
            <a:ext cx="4724400" cy="369888"/>
          </a:xfrm>
          <a:prstGeom prst="rect">
            <a:avLst/>
          </a:prstGeom>
          <a:noFill/>
          <a:ln w="9525">
            <a:noFill/>
            <a:miter lim="800000"/>
            <a:headEnd/>
            <a:tailEnd/>
          </a:ln>
        </p:spPr>
        <p:txBody>
          <a:bodyPr>
            <a:spAutoFit/>
          </a:bodyPr>
          <a:lstStyle/>
          <a:p>
            <a:pPr eaLnBrk="1" hangingPunct="1"/>
            <a:r>
              <a:rPr lang="en-GB" altLang="en-US" dirty="0"/>
              <a:t>See also Green &amp; </a:t>
            </a:r>
            <a:r>
              <a:rPr lang="en-GB" altLang="en-US" dirty="0" smtClean="0"/>
              <a:t>Tones (2010)</a:t>
            </a:r>
            <a:endParaRPr lang="en-GB" alt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066800"/>
            <a:ext cx="8229600" cy="5334000"/>
          </a:xfrm>
        </p:spPr>
        <p:txBody>
          <a:bodyPr>
            <a:noAutofit/>
          </a:bodyPr>
          <a:lstStyle/>
          <a:p>
            <a:pPr marL="109728" indent="0" eaLnBrk="1" fontAlgn="auto" hangingPunct="1">
              <a:spcAft>
                <a:spcPts val="0"/>
              </a:spcAft>
              <a:buNone/>
              <a:defRPr/>
            </a:pPr>
            <a:endParaRPr lang="en-GB" sz="2400" dirty="0">
              <a:latin typeface="Arial" panose="020B0604020202020204" pitchFamily="34" charset="0"/>
              <a:cs typeface="Arial" panose="020B0604020202020204" pitchFamily="34" charset="0"/>
            </a:endParaRPr>
          </a:p>
          <a:p>
            <a:pPr marL="365760" indent="-256032" eaLnBrk="1" fontAlgn="auto" hangingPunct="1">
              <a:spcAft>
                <a:spcPts val="0"/>
              </a:spcAft>
              <a:buFont typeface="Wingdings 3"/>
              <a:buChar char=""/>
              <a:defRPr/>
            </a:pPr>
            <a:r>
              <a:rPr lang="en-GB" sz="2400" dirty="0" smtClean="0">
                <a:latin typeface="Arial" panose="020B0604020202020204" pitchFamily="34" charset="0"/>
                <a:cs typeface="Arial" panose="020B0604020202020204" pitchFamily="34" charset="0"/>
              </a:rPr>
              <a:t>Two fundamental dimensions</a:t>
            </a:r>
          </a:p>
          <a:p>
            <a:pPr marL="365760" indent="-256032" eaLnBrk="1" fontAlgn="auto" hangingPunct="1">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365760" indent="-256032" eaLnBrk="1" fontAlgn="auto" hangingPunct="1">
              <a:spcAft>
                <a:spcPts val="0"/>
              </a:spcAft>
              <a:buFont typeface="Wingdings 3"/>
              <a:buChar char=""/>
              <a:defRPr/>
            </a:pPr>
            <a:r>
              <a:rPr lang="en-GB" sz="2400" dirty="0" smtClean="0">
                <a:latin typeface="Arial" panose="020B0604020202020204" pitchFamily="34" charset="0"/>
                <a:cs typeface="Arial" panose="020B0604020202020204" pitchFamily="34" charset="0"/>
              </a:rPr>
              <a:t>The mode/approach of intervention – authoritative to negotiated. (vertical)</a:t>
            </a:r>
          </a:p>
          <a:p>
            <a:pPr marL="365760" indent="-256032" eaLnBrk="1" fontAlgn="auto" hangingPunct="1">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365760" indent="-256032" eaLnBrk="1" fontAlgn="auto" hangingPunct="1">
              <a:spcAft>
                <a:spcPts val="0"/>
              </a:spcAft>
              <a:buFont typeface="Wingdings 3"/>
              <a:buChar char=""/>
              <a:defRPr/>
            </a:pPr>
            <a:r>
              <a:rPr lang="en-GB" sz="2400" dirty="0" smtClean="0">
                <a:latin typeface="Arial" panose="020B0604020202020204" pitchFamily="34" charset="0"/>
                <a:cs typeface="Arial" panose="020B0604020202020204" pitchFamily="34" charset="0"/>
              </a:rPr>
              <a:t>The focus/level of the intervention – individual or collective. (horizontal)</a:t>
            </a:r>
          </a:p>
          <a:p>
            <a:pPr marL="365760" indent="-256032" eaLnBrk="1" fontAlgn="auto" hangingPunct="1">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365760" indent="-256032" eaLnBrk="1" fontAlgn="auto" hangingPunct="1">
              <a:spcAft>
                <a:spcPts val="0"/>
              </a:spcAft>
              <a:buFont typeface="Wingdings 3"/>
              <a:buChar char=""/>
              <a:defRPr/>
            </a:pPr>
            <a:r>
              <a:rPr lang="en-GB" sz="2400" dirty="0" smtClean="0">
                <a:latin typeface="Arial" panose="020B0604020202020204" pitchFamily="34" charset="0"/>
                <a:cs typeface="Arial" panose="020B0604020202020204" pitchFamily="34" charset="0"/>
              </a:rPr>
              <a:t>These create 4 quadrants of activity</a:t>
            </a:r>
          </a:p>
          <a:p>
            <a:pPr marL="621348" lvl="1" indent="-256032" eaLnBrk="1" fontAlgn="auto" hangingPunct="1">
              <a:spcAft>
                <a:spcPts val="0"/>
              </a:spcAft>
              <a:buFont typeface="Wingdings 3"/>
              <a:buChar char=""/>
              <a:defRPr/>
            </a:pPr>
            <a:r>
              <a:rPr lang="en-GB" sz="2800" dirty="0" smtClean="0">
                <a:latin typeface="Arial" panose="020B0604020202020204" pitchFamily="34" charset="0"/>
                <a:cs typeface="Arial" panose="020B0604020202020204" pitchFamily="34" charset="0"/>
              </a:rPr>
              <a:t>These constitute health promotion</a:t>
            </a:r>
          </a:p>
        </p:txBody>
      </p:sp>
      <p:sp>
        <p:nvSpPr>
          <p:cNvPr id="3" name="Title 2"/>
          <p:cNvSpPr>
            <a:spLocks noGrp="1"/>
          </p:cNvSpPr>
          <p:nvPr>
            <p:ph type="title"/>
          </p:nvPr>
        </p:nvSpPr>
        <p:spPr/>
        <p:txBody>
          <a:bodyPr/>
          <a:lstStyle/>
          <a:p>
            <a:pPr eaLnBrk="1" fontAlgn="auto" hangingPunct="1">
              <a:spcAft>
                <a:spcPts val="0"/>
              </a:spcAft>
              <a:defRPr/>
            </a:pPr>
            <a:r>
              <a:rPr lang="en-GB" dirty="0" smtClean="0"/>
              <a:t>Beattie 1991</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Beattie’s 1991 Model</a:t>
            </a:r>
            <a:endParaRPr lang="en-GB" dirty="0"/>
          </a:p>
        </p:txBody>
      </p:sp>
      <p:pic>
        <p:nvPicPr>
          <p:cNvPr id="41987" name="Content Placeholder 3" descr="Beattie 1991.gif"/>
          <p:cNvPicPr>
            <a:picLocks noGrp="1" noChangeAspect="1"/>
          </p:cNvPicPr>
          <p:nvPr>
            <p:ph idx="1"/>
          </p:nvPr>
        </p:nvPicPr>
        <p:blipFill>
          <a:blip r:embed="rId2" cstate="print"/>
          <a:srcRect/>
          <a:stretch>
            <a:fillRect/>
          </a:stretch>
        </p:blipFill>
        <p:spPr>
          <a:xfrm>
            <a:off x="1524000" y="1371600"/>
            <a:ext cx="6019800" cy="4303713"/>
          </a:xfrm>
        </p:spPr>
      </p:pic>
      <p:sp>
        <p:nvSpPr>
          <p:cNvPr id="41988" name="TextBox 8"/>
          <p:cNvSpPr txBox="1">
            <a:spLocks noChangeArrowheads="1"/>
          </p:cNvSpPr>
          <p:nvPr/>
        </p:nvSpPr>
        <p:spPr bwMode="auto">
          <a:xfrm>
            <a:off x="3733800" y="5943600"/>
            <a:ext cx="4724400" cy="369888"/>
          </a:xfrm>
          <a:prstGeom prst="rect">
            <a:avLst/>
          </a:prstGeom>
          <a:noFill/>
          <a:ln w="9525">
            <a:noFill/>
            <a:miter lim="800000"/>
            <a:headEnd/>
            <a:tailEnd/>
          </a:ln>
        </p:spPr>
        <p:txBody>
          <a:bodyPr>
            <a:spAutoFit/>
          </a:bodyPr>
          <a:lstStyle/>
          <a:p>
            <a:pPr eaLnBrk="1" hangingPunct="1"/>
            <a:r>
              <a:rPr lang="en-GB" altLang="en-US" dirty="0"/>
              <a:t>See also Green &amp; </a:t>
            </a:r>
            <a:r>
              <a:rPr lang="en-GB" altLang="en-US" dirty="0" smtClean="0"/>
              <a:t>Tones (2010)</a:t>
            </a:r>
            <a:endParaRPr lang="en-GB" altLang="en-US" dirty="0"/>
          </a:p>
        </p:txBody>
      </p:sp>
    </p:spTree>
    <p:extLst>
      <p:ext uri="{BB962C8B-B14F-4D97-AF65-F5344CB8AC3E}">
        <p14:creationId xmlns:p14="http://schemas.microsoft.com/office/powerpoint/2010/main" val="30791462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365760" indent="-256032" eaLnBrk="1" fontAlgn="auto" hangingPunct="1">
              <a:spcAft>
                <a:spcPts val="0"/>
              </a:spcAft>
              <a:buFont typeface="Wingdings 3"/>
              <a:buChar char=""/>
              <a:defRPr/>
            </a:pPr>
            <a:r>
              <a:rPr lang="en-GB" sz="2800" dirty="0">
                <a:latin typeface="Arial" panose="020B0604020202020204" pitchFamily="34" charset="0"/>
                <a:cs typeface="Arial" panose="020B0604020202020204" pitchFamily="34" charset="0"/>
              </a:rPr>
              <a:t>An individual’s personal and professional values will have a bearing on the preferred mode of operation</a:t>
            </a:r>
            <a:r>
              <a:rPr lang="en-GB" sz="2800" dirty="0" smtClean="0">
                <a:latin typeface="Arial" panose="020B0604020202020204" pitchFamily="34" charset="0"/>
                <a:cs typeface="Arial" panose="020B0604020202020204" pitchFamily="34" charset="0"/>
              </a:rPr>
              <a:t>.</a:t>
            </a:r>
          </a:p>
          <a:p>
            <a:pPr marL="365760" indent="-256032" eaLnBrk="1" fontAlgn="auto" hangingPunct="1">
              <a:spcAft>
                <a:spcPts val="0"/>
              </a:spcAft>
              <a:buFont typeface="Wingdings 3"/>
              <a:buChar char=""/>
              <a:defRPr/>
            </a:pPr>
            <a:endParaRPr lang="en-GB" sz="2800" dirty="0">
              <a:latin typeface="Arial" panose="020B0604020202020204" pitchFamily="34" charset="0"/>
              <a:cs typeface="Arial" panose="020B0604020202020204" pitchFamily="34" charset="0"/>
            </a:endParaRPr>
          </a:p>
          <a:p>
            <a:pPr marL="365760" indent="-256032" eaLnBrk="1" fontAlgn="auto" hangingPunct="1">
              <a:spcAft>
                <a:spcPts val="0"/>
              </a:spcAft>
              <a:buFont typeface="Wingdings 3"/>
              <a:buChar char=""/>
              <a:defRPr/>
            </a:pPr>
            <a:r>
              <a:rPr lang="en-GB" sz="2800" dirty="0">
                <a:latin typeface="Arial" panose="020B0604020202020204" pitchFamily="34" charset="0"/>
                <a:cs typeface="Arial" panose="020B0604020202020204" pitchFamily="34" charset="0"/>
              </a:rPr>
              <a:t>Imperatives within the workplace may direct the activities of practitioners – regardless of whether the implicit values are consistent with their own.</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45645902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idx="4294967295"/>
          </p:nvPr>
        </p:nvSpPr>
        <p:spPr>
          <a:xfrm>
            <a:off x="762000" y="457200"/>
            <a:ext cx="7467600" cy="1371600"/>
          </a:xfrm>
        </p:spPr>
        <p:txBody>
          <a:bodyPr/>
          <a:lstStyle/>
          <a:p>
            <a:pPr eaLnBrk="1" fontAlgn="auto" hangingPunct="1">
              <a:spcAft>
                <a:spcPts val="0"/>
              </a:spcAft>
              <a:defRPr/>
            </a:pPr>
            <a:r>
              <a:rPr lang="en-GB" altLang="en-US" dirty="0" smtClean="0"/>
              <a:t>Beattie 1991</a:t>
            </a:r>
          </a:p>
        </p:txBody>
      </p:sp>
      <p:sp>
        <p:nvSpPr>
          <p:cNvPr id="26627" name="Rectangle 3"/>
          <p:cNvSpPr>
            <a:spLocks noGrp="1" noChangeArrowheads="1"/>
          </p:cNvSpPr>
          <p:nvPr>
            <p:ph idx="4294967295"/>
          </p:nvPr>
        </p:nvSpPr>
        <p:spPr>
          <a:xfrm>
            <a:off x="533400" y="1981200"/>
            <a:ext cx="7696200" cy="3886200"/>
          </a:xfrm>
        </p:spPr>
        <p:txBody>
          <a:bodyPr/>
          <a:lstStyle/>
          <a:p>
            <a:pPr eaLnBrk="1" hangingPunct="1">
              <a:buFont typeface="Wingdings" pitchFamily="2" charset="2"/>
              <a:buNone/>
            </a:pPr>
            <a:r>
              <a:rPr lang="en-GB" altLang="en-US" dirty="0" smtClean="0"/>
              <a:t>4 ways of looking at Health Promotion:</a:t>
            </a:r>
          </a:p>
          <a:p>
            <a:pPr eaLnBrk="1" hangingPunct="1">
              <a:buFont typeface="Wingdings" pitchFamily="2" charset="2"/>
              <a:buNone/>
            </a:pPr>
            <a:r>
              <a:rPr lang="en-GB" altLang="en-US" dirty="0" smtClean="0"/>
              <a:t> </a:t>
            </a:r>
          </a:p>
          <a:p>
            <a:pPr eaLnBrk="1" hangingPunct="1"/>
            <a:r>
              <a:rPr lang="en-GB" altLang="en-US" dirty="0" smtClean="0"/>
              <a:t>Health persuasion</a:t>
            </a:r>
          </a:p>
          <a:p>
            <a:pPr eaLnBrk="1" hangingPunct="1"/>
            <a:r>
              <a:rPr lang="en-GB" altLang="en-US" dirty="0" smtClean="0"/>
              <a:t>Legislative action</a:t>
            </a:r>
          </a:p>
          <a:p>
            <a:pPr eaLnBrk="1" hangingPunct="1"/>
            <a:r>
              <a:rPr lang="en-GB" altLang="en-US" dirty="0" smtClean="0"/>
              <a:t>Personal counselling</a:t>
            </a:r>
          </a:p>
          <a:p>
            <a:pPr eaLnBrk="1" hangingPunct="1"/>
            <a:r>
              <a:rPr lang="en-GB" altLang="en-US" dirty="0" smtClean="0"/>
              <a:t>Community development </a:t>
            </a:r>
          </a:p>
          <a:p>
            <a:pPr eaLnBrk="1" hangingPunct="1">
              <a:buFont typeface="Wingdings 3" pitchFamily="18" charset="2"/>
              <a:buNone/>
            </a:pPr>
            <a:endParaRPr lang="en-GB" altLang="en-US" dirty="0" smtClean="0"/>
          </a:p>
          <a:p>
            <a:pPr algn="r" eaLnBrk="1" hangingPunct="1">
              <a:buFont typeface="Wingdings 3" pitchFamily="18" charset="2"/>
              <a:buNone/>
            </a:pPr>
            <a:r>
              <a:rPr lang="en-GB" altLang="en-US" dirty="0" smtClean="0"/>
              <a:t>(Green &amp; Tones, </a:t>
            </a:r>
            <a:r>
              <a:rPr lang="en-GB" altLang="en-US" dirty="0" smtClean="0"/>
              <a:t>2010)</a:t>
            </a:r>
            <a:endParaRPr lang="en-GB" altLang="en-US" dirty="0" smtClean="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7" end="7"/>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662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Beattie’s 1991 Model</a:t>
            </a:r>
            <a:endParaRPr lang="en-GB" dirty="0"/>
          </a:p>
        </p:txBody>
      </p:sp>
      <p:pic>
        <p:nvPicPr>
          <p:cNvPr id="41987" name="Content Placeholder 3" descr="Beattie 1991.gif"/>
          <p:cNvPicPr>
            <a:picLocks noGrp="1" noChangeAspect="1"/>
          </p:cNvPicPr>
          <p:nvPr>
            <p:ph idx="1"/>
          </p:nvPr>
        </p:nvPicPr>
        <p:blipFill>
          <a:blip r:embed="rId2" cstate="print"/>
          <a:srcRect/>
          <a:stretch>
            <a:fillRect/>
          </a:stretch>
        </p:blipFill>
        <p:spPr>
          <a:xfrm>
            <a:off x="1524000" y="1371600"/>
            <a:ext cx="6019800" cy="4303713"/>
          </a:xfrm>
        </p:spPr>
      </p:pic>
      <p:sp>
        <p:nvSpPr>
          <p:cNvPr id="41988" name="TextBox 8"/>
          <p:cNvSpPr txBox="1">
            <a:spLocks noChangeArrowheads="1"/>
          </p:cNvSpPr>
          <p:nvPr/>
        </p:nvSpPr>
        <p:spPr bwMode="auto">
          <a:xfrm>
            <a:off x="3733800" y="5943600"/>
            <a:ext cx="4724400" cy="369888"/>
          </a:xfrm>
          <a:prstGeom prst="rect">
            <a:avLst/>
          </a:prstGeom>
          <a:noFill/>
          <a:ln w="9525">
            <a:noFill/>
            <a:miter lim="800000"/>
            <a:headEnd/>
            <a:tailEnd/>
          </a:ln>
        </p:spPr>
        <p:txBody>
          <a:bodyPr>
            <a:spAutoFit/>
          </a:bodyPr>
          <a:lstStyle/>
          <a:p>
            <a:pPr eaLnBrk="1" hangingPunct="1"/>
            <a:r>
              <a:rPr lang="en-GB" altLang="en-US"/>
              <a:t>See also Green &amp; Tones, 2010:234</a:t>
            </a:r>
          </a:p>
        </p:txBody>
      </p:sp>
    </p:spTree>
    <p:extLst>
      <p:ext uri="{BB962C8B-B14F-4D97-AF65-F5344CB8AC3E}">
        <p14:creationId xmlns:p14="http://schemas.microsoft.com/office/powerpoint/2010/main" val="509187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81000" y="333375"/>
            <a:ext cx="8382000" cy="838200"/>
          </a:xfrm>
        </p:spPr>
        <p:txBody>
          <a:bodyPr/>
          <a:lstStyle/>
          <a:p>
            <a:pPr algn="ctr" eaLnBrk="1" hangingPunct="1"/>
            <a:r>
              <a:rPr lang="en-US" altLang="en-US" sz="3200" dirty="0" smtClean="0"/>
              <a:t>The Health Belief Model </a:t>
            </a:r>
          </a:p>
        </p:txBody>
      </p:sp>
      <p:sp>
        <p:nvSpPr>
          <p:cNvPr id="10243" name="Text Box 4"/>
          <p:cNvSpPr txBox="1">
            <a:spLocks noChangeArrowheads="1"/>
          </p:cNvSpPr>
          <p:nvPr/>
        </p:nvSpPr>
        <p:spPr bwMode="auto">
          <a:xfrm>
            <a:off x="279400" y="5680075"/>
            <a:ext cx="853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GB" altLang="en-US" sz="1800" dirty="0" smtClean="0"/>
              <a:t>The </a:t>
            </a:r>
            <a:r>
              <a:rPr lang="en-GB" altLang="en-US" sz="1800" dirty="0"/>
              <a:t>health belief model (original, plus additions in italics)</a:t>
            </a:r>
          </a:p>
        </p:txBody>
      </p:sp>
      <p:pic>
        <p:nvPicPr>
          <p:cNvPr id="10244" name="Picture 6" descr="C05NF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425" y="1219200"/>
            <a:ext cx="8183563" cy="407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986020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idx="4294967295"/>
          </p:nvPr>
        </p:nvSpPr>
        <p:spPr>
          <a:xfrm>
            <a:off x="539750" y="476250"/>
            <a:ext cx="8229600" cy="1139825"/>
          </a:xfrm>
        </p:spPr>
        <p:txBody>
          <a:bodyPr/>
          <a:lstStyle/>
          <a:p>
            <a:pPr algn="ctr"/>
            <a:r>
              <a:rPr lang="en-GB"/>
              <a:t>Health Belief Model</a:t>
            </a:r>
            <a:endParaRPr lang="en-US"/>
          </a:p>
        </p:txBody>
      </p:sp>
      <p:sp>
        <p:nvSpPr>
          <p:cNvPr id="9219" name="Content Placeholder 2"/>
          <p:cNvSpPr>
            <a:spLocks noGrp="1"/>
          </p:cNvSpPr>
          <p:nvPr>
            <p:ph idx="4294967295"/>
          </p:nvPr>
        </p:nvSpPr>
        <p:spPr>
          <a:xfrm>
            <a:off x="395288" y="1628775"/>
            <a:ext cx="8229600" cy="4525963"/>
          </a:xfrm>
        </p:spPr>
        <p:txBody>
          <a:bodyPr/>
          <a:lstStyle/>
          <a:p>
            <a:r>
              <a:rPr lang="en-GB" sz="2800" dirty="0"/>
              <a:t>Developed by </a:t>
            </a:r>
            <a:r>
              <a:rPr lang="en-GB" sz="2800" dirty="0" err="1" smtClean="0"/>
              <a:t>Hochbaum</a:t>
            </a:r>
            <a:r>
              <a:rPr lang="en-GB" sz="2800" dirty="0" smtClean="0"/>
              <a:t>, </a:t>
            </a:r>
            <a:r>
              <a:rPr lang="en-GB" sz="2800" dirty="0" err="1" smtClean="0"/>
              <a:t>Rosenstock</a:t>
            </a:r>
            <a:r>
              <a:rPr lang="en-GB" sz="2800" dirty="0" smtClean="0"/>
              <a:t> </a:t>
            </a:r>
            <a:r>
              <a:rPr lang="en-GB" sz="2800" dirty="0"/>
              <a:t>and </a:t>
            </a:r>
            <a:r>
              <a:rPr lang="en-GB" sz="2800" dirty="0" smtClean="0"/>
              <a:t>Kegels (1950’s)</a:t>
            </a:r>
            <a:r>
              <a:rPr lang="en-GB" sz="2800" dirty="0" smtClean="0"/>
              <a:t> </a:t>
            </a:r>
            <a:endParaRPr lang="en-GB" sz="2800" dirty="0"/>
          </a:p>
          <a:p>
            <a:endParaRPr lang="en-GB" sz="2800" dirty="0"/>
          </a:p>
          <a:p>
            <a:r>
              <a:rPr lang="en-GB" sz="2800" dirty="0"/>
              <a:t>A person is more likely to change their behaviour </a:t>
            </a:r>
            <a:r>
              <a:rPr lang="en-GB" sz="2800" dirty="0" smtClean="0"/>
              <a:t>if:</a:t>
            </a:r>
          </a:p>
          <a:p>
            <a:pPr lvl="1"/>
            <a:r>
              <a:rPr lang="en-GB" sz="2400" dirty="0" smtClean="0"/>
              <a:t>They </a:t>
            </a:r>
            <a:r>
              <a:rPr lang="en-GB" sz="2400" dirty="0"/>
              <a:t>believe there is a risk to their own </a:t>
            </a:r>
            <a:r>
              <a:rPr lang="en-GB" sz="2400" dirty="0" smtClean="0"/>
              <a:t>health</a:t>
            </a:r>
          </a:p>
          <a:p>
            <a:pPr lvl="1"/>
            <a:r>
              <a:rPr lang="en-GB" sz="2400" dirty="0" smtClean="0"/>
              <a:t>They believe t</a:t>
            </a:r>
            <a:r>
              <a:rPr lang="en-GB" sz="2400" dirty="0" smtClean="0"/>
              <a:t>hat </a:t>
            </a:r>
            <a:r>
              <a:rPr lang="en-GB" sz="2400" dirty="0"/>
              <a:t>the benefits of taking the suggested action outweighs doing nothing</a:t>
            </a:r>
          </a:p>
          <a:p>
            <a:endParaRPr lang="en-US" sz="2400" dirty="0"/>
          </a:p>
        </p:txBody>
      </p:sp>
    </p:spTree>
    <p:extLst>
      <p:ext uri="{BB962C8B-B14F-4D97-AF65-F5344CB8AC3E}">
        <p14:creationId xmlns:p14="http://schemas.microsoft.com/office/powerpoint/2010/main" val="95850317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38455" y="2057400"/>
            <a:ext cx="3352800" cy="204255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0242" name="Title 1"/>
          <p:cNvSpPr>
            <a:spLocks noGrp="1"/>
          </p:cNvSpPr>
          <p:nvPr>
            <p:ph type="title" idx="4294967295"/>
          </p:nvPr>
        </p:nvSpPr>
        <p:spPr>
          <a:xfrm>
            <a:off x="468313" y="404813"/>
            <a:ext cx="8229600" cy="1139825"/>
          </a:xfrm>
        </p:spPr>
        <p:txBody>
          <a:bodyPr/>
          <a:lstStyle/>
          <a:p>
            <a:pPr algn="ctr"/>
            <a:r>
              <a:rPr lang="en-GB"/>
              <a:t>Health Belief Model</a:t>
            </a:r>
            <a:endParaRPr lang="en-US"/>
          </a:p>
        </p:txBody>
      </p:sp>
      <p:sp>
        <p:nvSpPr>
          <p:cNvPr id="10243" name="Content Placeholder 2"/>
          <p:cNvSpPr>
            <a:spLocks noGrp="1"/>
          </p:cNvSpPr>
          <p:nvPr>
            <p:ph idx="4294967295"/>
          </p:nvPr>
        </p:nvSpPr>
        <p:spPr>
          <a:xfrm>
            <a:off x="533400" y="1484313"/>
            <a:ext cx="8235950" cy="3849687"/>
          </a:xfrm>
        </p:spPr>
        <p:txBody>
          <a:bodyPr/>
          <a:lstStyle/>
          <a:p>
            <a:pPr>
              <a:buFont typeface="Wingdings" pitchFamily="2" charset="2"/>
              <a:buNone/>
            </a:pPr>
            <a:r>
              <a:rPr lang="en-GB" sz="2800" dirty="0"/>
              <a:t>A person will make this decision depending on four factors</a:t>
            </a:r>
            <a:r>
              <a:rPr lang="en-GB" sz="2800" dirty="0" smtClean="0"/>
              <a:t>:</a:t>
            </a:r>
          </a:p>
          <a:p>
            <a:pPr>
              <a:buFont typeface="Wingdings" pitchFamily="2" charset="2"/>
              <a:buNone/>
            </a:pPr>
            <a:endParaRPr lang="en-GB" sz="2800" dirty="0" smtClean="0"/>
          </a:p>
          <a:p>
            <a:pPr>
              <a:buFont typeface="Wingdings" pitchFamily="2" charset="2"/>
              <a:buNone/>
            </a:pPr>
            <a:endParaRPr lang="en-GB" sz="2800" dirty="0"/>
          </a:p>
          <a:p>
            <a:pPr marL="623887" indent="-514350">
              <a:buFont typeface="+mj-lt"/>
              <a:buAutoNum type="arabicPeriod"/>
            </a:pPr>
            <a:r>
              <a:rPr lang="en-GB" sz="2800" dirty="0"/>
              <a:t>Perceived </a:t>
            </a:r>
            <a:r>
              <a:rPr lang="en-GB" sz="2800" dirty="0" smtClean="0"/>
              <a:t>susceptibility</a:t>
            </a:r>
            <a:endParaRPr lang="en-GB" sz="2800" dirty="0"/>
          </a:p>
          <a:p>
            <a:pPr marL="623887" indent="-514350">
              <a:buFont typeface="+mj-lt"/>
              <a:buAutoNum type="arabicPeriod"/>
            </a:pPr>
            <a:r>
              <a:rPr lang="en-GB" sz="2800" dirty="0"/>
              <a:t>Perceived </a:t>
            </a:r>
            <a:r>
              <a:rPr lang="en-GB" sz="2800" dirty="0" smtClean="0"/>
              <a:t>severity</a:t>
            </a:r>
          </a:p>
          <a:p>
            <a:pPr marL="623887" indent="-514350">
              <a:buFont typeface="+mj-lt"/>
              <a:buAutoNum type="arabicPeriod"/>
            </a:pPr>
            <a:r>
              <a:rPr lang="en-GB" sz="2800" dirty="0" smtClean="0"/>
              <a:t>Perceived benefits of taking action</a:t>
            </a:r>
          </a:p>
          <a:p>
            <a:pPr marL="623887" indent="-514350">
              <a:buFont typeface="+mj-lt"/>
              <a:buAutoNum type="arabicPeriod"/>
            </a:pPr>
            <a:r>
              <a:rPr lang="en-GB" sz="2800" dirty="0" smtClean="0"/>
              <a:t>Perceived barriers that affect taking action</a:t>
            </a:r>
          </a:p>
          <a:p>
            <a:endParaRPr lang="en-GB" sz="2800" dirty="0"/>
          </a:p>
          <a:p>
            <a:pPr>
              <a:buFont typeface="Wingdings" pitchFamily="2" charset="2"/>
              <a:buNone/>
            </a:pPr>
            <a:endParaRPr lang="en-GB" dirty="0"/>
          </a:p>
          <a:p>
            <a:endParaRPr lang="en-US" dirty="0"/>
          </a:p>
        </p:txBody>
      </p:sp>
    </p:spTree>
    <p:extLst>
      <p:ext uri="{BB962C8B-B14F-4D97-AF65-F5344CB8AC3E}">
        <p14:creationId xmlns:p14="http://schemas.microsoft.com/office/powerpoint/2010/main" val="6646577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idx="4294967295"/>
          </p:nvPr>
        </p:nvSpPr>
        <p:spPr>
          <a:xfrm>
            <a:off x="468313" y="404813"/>
            <a:ext cx="8229600" cy="1139825"/>
          </a:xfrm>
        </p:spPr>
        <p:txBody>
          <a:bodyPr/>
          <a:lstStyle/>
          <a:p>
            <a:pPr algn="ctr"/>
            <a:r>
              <a:rPr lang="en-GB"/>
              <a:t>Health Belief Model</a:t>
            </a:r>
            <a:endParaRPr lang="en-US"/>
          </a:p>
        </p:txBody>
      </p:sp>
      <p:sp>
        <p:nvSpPr>
          <p:cNvPr id="10243" name="Content Placeholder 2"/>
          <p:cNvSpPr>
            <a:spLocks noGrp="1"/>
          </p:cNvSpPr>
          <p:nvPr>
            <p:ph idx="4294967295"/>
          </p:nvPr>
        </p:nvSpPr>
        <p:spPr>
          <a:xfrm>
            <a:off x="539750" y="1484313"/>
            <a:ext cx="8229600" cy="5643562"/>
          </a:xfrm>
        </p:spPr>
        <p:txBody>
          <a:bodyPr/>
          <a:lstStyle/>
          <a:p>
            <a:pPr marL="623887" indent="-514350">
              <a:buFont typeface="+mj-lt"/>
              <a:buAutoNum type="arabicPeriod"/>
            </a:pPr>
            <a:r>
              <a:rPr lang="en-GB" sz="2800" dirty="0" smtClean="0"/>
              <a:t>Perceived susceptibility</a:t>
            </a:r>
          </a:p>
          <a:p>
            <a:pPr marL="623887" indent="-514350">
              <a:buFont typeface="+mj-lt"/>
              <a:buAutoNum type="arabicPeriod"/>
            </a:pPr>
            <a:endParaRPr lang="en-GB" sz="2800" dirty="0" smtClean="0"/>
          </a:p>
          <a:p>
            <a:r>
              <a:rPr lang="en-GB" sz="2800" dirty="0" smtClean="0"/>
              <a:t>A </a:t>
            </a:r>
            <a:r>
              <a:rPr lang="en-GB" sz="2800" dirty="0"/>
              <a:t>person’s belief of how likely they </a:t>
            </a:r>
            <a:r>
              <a:rPr lang="en-GB" sz="2800" dirty="0" smtClean="0"/>
              <a:t>are to</a:t>
            </a:r>
            <a:r>
              <a:rPr lang="en-GB" sz="2800" dirty="0" smtClean="0"/>
              <a:t> </a:t>
            </a:r>
            <a:r>
              <a:rPr lang="en-GB" sz="2800" dirty="0"/>
              <a:t>get </a:t>
            </a:r>
            <a:r>
              <a:rPr lang="en-GB" sz="2800" dirty="0" smtClean="0"/>
              <a:t>the condition</a:t>
            </a:r>
          </a:p>
          <a:p>
            <a:endParaRPr lang="en-GB" sz="2800" dirty="0" smtClean="0"/>
          </a:p>
          <a:p>
            <a:r>
              <a:rPr lang="en-GB" sz="2800" dirty="0" smtClean="0"/>
              <a:t>Define the populations at risk and the risk levels; personalise the risk based on that persons behaviour; heighten the perceived susceptibility if it is too low</a:t>
            </a:r>
            <a:endParaRPr lang="en-GB" sz="2800" dirty="0"/>
          </a:p>
          <a:p>
            <a:pPr>
              <a:buFont typeface="Wingdings" pitchFamily="2" charset="2"/>
              <a:buNone/>
            </a:pPr>
            <a:endParaRPr lang="en-GB" sz="2800" dirty="0"/>
          </a:p>
          <a:p>
            <a:pPr>
              <a:buFont typeface="Wingdings" pitchFamily="2" charset="2"/>
              <a:buNone/>
            </a:pPr>
            <a:endParaRPr lang="en-GB" dirty="0"/>
          </a:p>
          <a:p>
            <a:endParaRPr lang="en-US"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86600" y="44153"/>
            <a:ext cx="2363983" cy="144016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800978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Health Belief Model</a:t>
            </a:r>
            <a:endParaRPr lang="en-GB" dirty="0"/>
          </a:p>
        </p:txBody>
      </p:sp>
      <p:sp>
        <p:nvSpPr>
          <p:cNvPr id="3" name="Content Placeholder 2"/>
          <p:cNvSpPr>
            <a:spLocks noGrp="1"/>
          </p:cNvSpPr>
          <p:nvPr>
            <p:ph idx="1"/>
          </p:nvPr>
        </p:nvSpPr>
        <p:spPr/>
        <p:txBody>
          <a:bodyPr/>
          <a:lstStyle/>
          <a:p>
            <a:r>
              <a:rPr lang="en-GB" sz="2800" dirty="0" smtClean="0"/>
              <a:t>Perceived severity</a:t>
            </a:r>
          </a:p>
          <a:p>
            <a:endParaRPr lang="en-GB" sz="2800" dirty="0" smtClean="0"/>
          </a:p>
          <a:p>
            <a:r>
              <a:rPr lang="en-GB" sz="2800" dirty="0" smtClean="0"/>
              <a:t>A </a:t>
            </a:r>
            <a:r>
              <a:rPr lang="en-GB" sz="2800" dirty="0"/>
              <a:t>person’s belief on how serious the </a:t>
            </a:r>
            <a:r>
              <a:rPr lang="en-GB" sz="2800" dirty="0" smtClean="0"/>
              <a:t>condition would be, and its consequences, if </a:t>
            </a:r>
            <a:r>
              <a:rPr lang="en-GB" sz="2800" dirty="0"/>
              <a:t>they did </a:t>
            </a:r>
            <a:r>
              <a:rPr lang="en-GB" sz="2800" dirty="0" smtClean="0"/>
              <a:t>catch it.</a:t>
            </a:r>
          </a:p>
          <a:p>
            <a:endParaRPr lang="en-GB" sz="2800" dirty="0" smtClean="0"/>
          </a:p>
          <a:p>
            <a:r>
              <a:rPr lang="en-GB" sz="2800" dirty="0" smtClean="0"/>
              <a:t>Specify consequences of the risk and the condition	</a:t>
            </a:r>
            <a:endParaRPr lang="en-GB" sz="2800" dirty="0"/>
          </a:p>
        </p:txBody>
      </p:sp>
    </p:spTree>
    <p:extLst>
      <p:ext uri="{BB962C8B-B14F-4D97-AF65-F5344CB8AC3E}">
        <p14:creationId xmlns:p14="http://schemas.microsoft.com/office/powerpoint/2010/main" val="350327076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idx="4294967295"/>
          </p:nvPr>
        </p:nvSpPr>
        <p:spPr>
          <a:xfrm>
            <a:off x="539750" y="476250"/>
            <a:ext cx="8229600" cy="1139825"/>
          </a:xfrm>
        </p:spPr>
        <p:txBody>
          <a:bodyPr/>
          <a:lstStyle/>
          <a:p>
            <a:pPr algn="ctr"/>
            <a:r>
              <a:rPr lang="en-GB"/>
              <a:t>Health Belief Model</a:t>
            </a:r>
            <a:endParaRPr lang="en-US"/>
          </a:p>
        </p:txBody>
      </p:sp>
      <p:sp>
        <p:nvSpPr>
          <p:cNvPr id="11267" name="Content Placeholder 2"/>
          <p:cNvSpPr>
            <a:spLocks noGrp="1"/>
          </p:cNvSpPr>
          <p:nvPr>
            <p:ph idx="4294967295"/>
          </p:nvPr>
        </p:nvSpPr>
        <p:spPr>
          <a:xfrm>
            <a:off x="395288" y="1557338"/>
            <a:ext cx="8229600" cy="4525962"/>
          </a:xfrm>
        </p:spPr>
        <p:txBody>
          <a:bodyPr/>
          <a:lstStyle/>
          <a:p>
            <a:r>
              <a:rPr lang="en-GB" sz="2800" dirty="0"/>
              <a:t>Perceived benefits of taking </a:t>
            </a:r>
            <a:r>
              <a:rPr lang="en-GB" sz="2800" dirty="0" smtClean="0"/>
              <a:t>action</a:t>
            </a:r>
          </a:p>
          <a:p>
            <a:endParaRPr lang="en-GB" sz="2800" dirty="0"/>
          </a:p>
          <a:p>
            <a:r>
              <a:rPr lang="en-GB" sz="2800" dirty="0"/>
              <a:t>Whether they believe the proposed action </a:t>
            </a:r>
            <a:r>
              <a:rPr lang="en-GB" sz="2800" dirty="0" smtClean="0"/>
              <a:t>will be </a:t>
            </a:r>
            <a:r>
              <a:rPr lang="en-GB" sz="2800" dirty="0"/>
              <a:t>of any </a:t>
            </a:r>
            <a:r>
              <a:rPr lang="en-GB" sz="2800" dirty="0" smtClean="0"/>
              <a:t>benefit.</a:t>
            </a:r>
          </a:p>
          <a:p>
            <a:endParaRPr lang="en-GB" sz="2800" dirty="0" smtClean="0"/>
          </a:p>
          <a:p>
            <a:r>
              <a:rPr lang="en-GB" sz="2800" dirty="0"/>
              <a:t>Define action to take; how, where, when; clarify the positive effects to be expected.</a:t>
            </a:r>
            <a:endParaRPr lang="en-GB" sz="2800" dirty="0"/>
          </a:p>
        </p:txBody>
      </p:sp>
      <p:pic>
        <p:nvPicPr>
          <p:cNvPr id="2" name="Picture 1"/>
          <p:cNvPicPr>
            <a:picLocks noChangeAspect="1"/>
          </p:cNvPicPr>
          <p:nvPr/>
        </p:nvPicPr>
        <p:blipFill>
          <a:blip r:embed="rId2" cstate="print"/>
          <a:stretch>
            <a:fillRect/>
          </a:stretch>
        </p:blipFill>
        <p:spPr>
          <a:xfrm>
            <a:off x="3177382" y="4876800"/>
            <a:ext cx="2665412" cy="180022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0446917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Health Belief Model </a:t>
            </a:r>
            <a:endParaRPr lang="en-GB" dirty="0"/>
          </a:p>
        </p:txBody>
      </p:sp>
      <p:sp>
        <p:nvSpPr>
          <p:cNvPr id="3" name="Content Placeholder 2"/>
          <p:cNvSpPr>
            <a:spLocks noGrp="1"/>
          </p:cNvSpPr>
          <p:nvPr>
            <p:ph idx="1"/>
          </p:nvPr>
        </p:nvSpPr>
        <p:spPr/>
        <p:txBody>
          <a:bodyPr/>
          <a:lstStyle/>
          <a:p>
            <a:r>
              <a:rPr lang="en-GB" sz="2800" dirty="0"/>
              <a:t>Perceived barriers that affect taking </a:t>
            </a:r>
            <a:r>
              <a:rPr lang="en-GB" sz="2800" dirty="0" smtClean="0"/>
              <a:t>action</a:t>
            </a:r>
          </a:p>
          <a:p>
            <a:endParaRPr lang="en-GB" sz="2800" dirty="0"/>
          </a:p>
          <a:p>
            <a:r>
              <a:rPr lang="en-GB" sz="2800" dirty="0" smtClean="0"/>
              <a:t>The </a:t>
            </a:r>
            <a:r>
              <a:rPr lang="en-GB" sz="2800" dirty="0"/>
              <a:t>belief that certain factors prevent </a:t>
            </a:r>
            <a:r>
              <a:rPr lang="en-GB" sz="2800" dirty="0" smtClean="0"/>
              <a:t>being able </a:t>
            </a:r>
            <a:r>
              <a:rPr lang="en-GB" sz="2800" dirty="0"/>
              <a:t>to take the </a:t>
            </a:r>
            <a:r>
              <a:rPr lang="en-GB" sz="2800" dirty="0" smtClean="0"/>
              <a:t>action, both psychological and tangible </a:t>
            </a:r>
            <a:r>
              <a:rPr lang="en-GB" sz="2800" dirty="0"/>
              <a:t>e.g. money, </a:t>
            </a:r>
            <a:r>
              <a:rPr lang="en-GB" sz="2800" dirty="0" smtClean="0"/>
              <a:t>time</a:t>
            </a:r>
            <a:endParaRPr lang="en-GB" sz="2800" dirty="0"/>
          </a:p>
          <a:p>
            <a:endParaRPr lang="en-GB" sz="2800" dirty="0" smtClean="0"/>
          </a:p>
          <a:p>
            <a:r>
              <a:rPr lang="en-GB" dirty="0" smtClean="0"/>
              <a:t>Identify </a:t>
            </a:r>
            <a:r>
              <a:rPr lang="en-GB" dirty="0"/>
              <a:t>and reduce barriers </a:t>
            </a:r>
            <a:r>
              <a:rPr lang="en-GB" dirty="0" smtClean="0"/>
              <a:t>through reassurance</a:t>
            </a:r>
            <a:r>
              <a:rPr lang="en-GB" dirty="0"/>
              <a:t>, incentives, assistance.</a:t>
            </a:r>
            <a:endParaRPr lang="en-US" sz="2800" dirty="0"/>
          </a:p>
          <a:p>
            <a:endParaRPr lang="en-GB" sz="2800" dirty="0"/>
          </a:p>
        </p:txBody>
      </p:sp>
    </p:spTree>
    <p:extLst>
      <p:ext uri="{BB962C8B-B14F-4D97-AF65-F5344CB8AC3E}">
        <p14:creationId xmlns:p14="http://schemas.microsoft.com/office/powerpoint/2010/main" val="376650672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68313" y="765175"/>
            <a:ext cx="8207375" cy="1143000"/>
          </a:xfrm>
        </p:spPr>
        <p:txBody>
          <a:bodyPr/>
          <a:lstStyle/>
          <a:p>
            <a:pPr algn="ctr"/>
            <a:r>
              <a:rPr lang="en-GB"/>
              <a:t>Health Belief Model</a:t>
            </a:r>
          </a:p>
        </p:txBody>
      </p:sp>
      <p:sp>
        <p:nvSpPr>
          <p:cNvPr id="12291" name="Rectangle 3"/>
          <p:cNvSpPr>
            <a:spLocks noGrp="1" noChangeArrowheads="1"/>
          </p:cNvSpPr>
          <p:nvPr>
            <p:ph idx="1"/>
          </p:nvPr>
        </p:nvSpPr>
        <p:spPr>
          <a:xfrm>
            <a:off x="539750" y="1844675"/>
            <a:ext cx="8064500" cy="4464050"/>
          </a:xfrm>
        </p:spPr>
        <p:txBody>
          <a:bodyPr/>
          <a:lstStyle/>
          <a:p>
            <a:pPr marL="609600" indent="-609600"/>
            <a:r>
              <a:rPr lang="en-GB" sz="2800"/>
              <a:t>According to the Health Belief Model a successful campaign is one that changes a person’s belief of:</a:t>
            </a:r>
          </a:p>
          <a:p>
            <a:pPr marL="609600" indent="-609600">
              <a:buFont typeface="Wingdings" pitchFamily="2" charset="2"/>
              <a:buNone/>
            </a:pPr>
            <a:endParaRPr lang="en-GB" sz="2800"/>
          </a:p>
          <a:p>
            <a:pPr marL="609600" indent="-609600">
              <a:buFont typeface="Arial" charset="0"/>
              <a:buAutoNum type="arabicPeriod"/>
            </a:pPr>
            <a:r>
              <a:rPr lang="en-GB" sz="2800"/>
              <a:t>Susceptibility</a:t>
            </a:r>
          </a:p>
          <a:p>
            <a:pPr marL="609600" indent="-609600">
              <a:buFont typeface="Arial" charset="0"/>
              <a:buAutoNum type="arabicPeriod"/>
            </a:pPr>
            <a:r>
              <a:rPr lang="en-GB" sz="2800"/>
              <a:t>Severity</a:t>
            </a:r>
          </a:p>
          <a:p>
            <a:pPr marL="609600" indent="-609600">
              <a:buFont typeface="Arial" charset="0"/>
              <a:buAutoNum type="arabicPeriod"/>
            </a:pPr>
            <a:r>
              <a:rPr lang="en-GB" sz="2800"/>
              <a:t>Benefits of action</a:t>
            </a:r>
          </a:p>
          <a:p>
            <a:pPr marL="609600" indent="-609600">
              <a:buFont typeface="Arial" charset="0"/>
              <a:buAutoNum type="arabicPeriod"/>
            </a:pPr>
            <a:r>
              <a:rPr lang="en-GB" sz="2800"/>
              <a:t>Barriers to action</a:t>
            </a:r>
          </a:p>
          <a:p>
            <a:pPr marL="609600" indent="-609600">
              <a:buFont typeface="Arial" charset="0"/>
              <a:buAutoNum type="arabicPeriod"/>
            </a:pPr>
            <a:endParaRPr lang="en-GB" sz="2800"/>
          </a:p>
          <a:p>
            <a:pPr marL="609600" indent="-609600">
              <a:buFont typeface="Arial" charset="0"/>
              <a:buAutoNum type="arabicPeriod"/>
            </a:pPr>
            <a:endParaRPr lang="en-GB"/>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04048" y="3356992"/>
            <a:ext cx="3024336" cy="2016224"/>
          </a:xfrm>
          <a:prstGeom prst="rect">
            <a:avLst/>
          </a:prstGeom>
          <a:ln>
            <a:noFill/>
          </a:ln>
          <a:effectLst>
            <a:softEdge rad="112500"/>
          </a:effectLst>
        </p:spPr>
      </p:pic>
    </p:spTree>
    <p:extLst>
      <p:ext uri="{BB962C8B-B14F-4D97-AF65-F5344CB8AC3E}">
        <p14:creationId xmlns:p14="http://schemas.microsoft.com/office/powerpoint/2010/main" val="134623844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81000" y="333375"/>
            <a:ext cx="8382000" cy="838200"/>
          </a:xfrm>
        </p:spPr>
        <p:txBody>
          <a:bodyPr/>
          <a:lstStyle/>
          <a:p>
            <a:pPr algn="ctr" eaLnBrk="1" hangingPunct="1"/>
            <a:r>
              <a:rPr lang="en-US" altLang="en-US" sz="3200" dirty="0" smtClean="0"/>
              <a:t>The Health Belief Model </a:t>
            </a:r>
          </a:p>
        </p:txBody>
      </p:sp>
      <p:sp>
        <p:nvSpPr>
          <p:cNvPr id="10243" name="Text Box 4"/>
          <p:cNvSpPr txBox="1">
            <a:spLocks noChangeArrowheads="1"/>
          </p:cNvSpPr>
          <p:nvPr/>
        </p:nvSpPr>
        <p:spPr bwMode="auto">
          <a:xfrm>
            <a:off x="279400" y="5680075"/>
            <a:ext cx="853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GB" altLang="en-US" sz="1800" dirty="0" smtClean="0"/>
              <a:t>The </a:t>
            </a:r>
            <a:r>
              <a:rPr lang="en-GB" altLang="en-US" sz="1800" dirty="0"/>
              <a:t>health belief model (original, plus additions in italics)</a:t>
            </a:r>
          </a:p>
        </p:txBody>
      </p:sp>
      <p:pic>
        <p:nvPicPr>
          <p:cNvPr id="10244" name="Picture 6" descr="C05NF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425" y="1219200"/>
            <a:ext cx="8183563" cy="407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069115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810430" y="2514601"/>
            <a:ext cx="5747657" cy="3657600"/>
          </a:xfrm>
          <a:prstGeom prst="rect">
            <a:avLst/>
          </a:prstGeom>
        </p:spPr>
      </p:pic>
      <p:sp>
        <p:nvSpPr>
          <p:cNvPr id="3" name="Title 2"/>
          <p:cNvSpPr>
            <a:spLocks noGrp="1"/>
          </p:cNvSpPr>
          <p:nvPr>
            <p:ph type="title"/>
          </p:nvPr>
        </p:nvSpPr>
        <p:spPr/>
        <p:txBody>
          <a:bodyPr/>
          <a:lstStyle/>
          <a:p>
            <a:pPr algn="ctr"/>
            <a:r>
              <a:rPr lang="en-GB" dirty="0" smtClean="0"/>
              <a:t>Stages of Change Model</a:t>
            </a:r>
            <a:endParaRPr lang="en-GB" dirty="0"/>
          </a:p>
        </p:txBody>
      </p:sp>
      <p:sp>
        <p:nvSpPr>
          <p:cNvPr id="5" name="Rectangle 4"/>
          <p:cNvSpPr/>
          <p:nvPr/>
        </p:nvSpPr>
        <p:spPr>
          <a:xfrm>
            <a:off x="457200" y="1524000"/>
            <a:ext cx="8229600" cy="1200329"/>
          </a:xfrm>
          <a:prstGeom prst="rect">
            <a:avLst/>
          </a:prstGeom>
        </p:spPr>
        <p:txBody>
          <a:bodyPr wrap="square">
            <a:spAutoFit/>
          </a:bodyPr>
          <a:lstStyle/>
          <a:p>
            <a:r>
              <a:rPr lang="en-GB" sz="2400" dirty="0">
                <a:solidFill>
                  <a:srgbClr val="121212"/>
                </a:solidFill>
                <a:latin typeface="latoregular"/>
              </a:rPr>
              <a:t>The Stages of Change model describes the different stages we go through when we want to change something in our everyday lives.</a:t>
            </a:r>
            <a:endParaRPr lang="en-GB" sz="2400" dirty="0"/>
          </a:p>
        </p:txBody>
      </p:sp>
    </p:spTree>
    <p:extLst>
      <p:ext uri="{BB962C8B-B14F-4D97-AF65-F5344CB8AC3E}">
        <p14:creationId xmlns:p14="http://schemas.microsoft.com/office/powerpoint/2010/main" val="217324162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138"/>
            <a:ext cx="8229600" cy="5148262"/>
          </a:xfrm>
        </p:spPr>
        <p:txBody>
          <a:bodyPr/>
          <a:lstStyle/>
          <a:p>
            <a:r>
              <a:rPr lang="en-GB" b="1" dirty="0" err="1"/>
              <a:t>Precontemplation</a:t>
            </a:r>
            <a:r>
              <a:rPr lang="en-GB" dirty="0"/>
              <a:t>: </a:t>
            </a:r>
            <a:endParaRPr lang="en-GB" dirty="0" smtClean="0"/>
          </a:p>
          <a:p>
            <a:r>
              <a:rPr lang="en-GB" dirty="0" smtClean="0"/>
              <a:t>this </a:t>
            </a:r>
            <a:r>
              <a:rPr lang="en-GB" dirty="0"/>
              <a:t>is where we’re not thinking seriously about making a change in our health behaviour (such as reducing alcohol intake, taking part in more physical activity, reducing or stopping smoking, or organising our lives to ensure we get more ‘downtime’); </a:t>
            </a:r>
            <a:endParaRPr lang="en-GB" dirty="0" smtClean="0"/>
          </a:p>
          <a:p>
            <a:r>
              <a:rPr lang="en-GB" dirty="0" smtClean="0"/>
              <a:t>if </a:t>
            </a:r>
            <a:r>
              <a:rPr lang="en-GB" dirty="0"/>
              <a:t>anyone says to us when we’re in this stage ‘you should be thinking about changing that’, we’re likely to dismiss it, because we don’t really see it as a problem.</a:t>
            </a:r>
            <a:endParaRPr lang="en-GB" dirty="0"/>
          </a:p>
        </p:txBody>
      </p:sp>
      <p:sp>
        <p:nvSpPr>
          <p:cNvPr id="3" name="Title 2"/>
          <p:cNvSpPr>
            <a:spLocks noGrp="1"/>
          </p:cNvSpPr>
          <p:nvPr>
            <p:ph type="title"/>
          </p:nvPr>
        </p:nvSpPr>
        <p:spPr/>
        <p:txBody>
          <a:bodyPr/>
          <a:lstStyle/>
          <a:p>
            <a:pPr algn="ctr"/>
            <a:r>
              <a:rPr lang="en-GB" dirty="0" smtClean="0"/>
              <a:t>Stages of Change Model</a:t>
            </a:r>
            <a:endParaRPr lang="en-GB" dirty="0"/>
          </a:p>
        </p:txBody>
      </p:sp>
    </p:spTree>
    <p:extLst>
      <p:ext uri="{BB962C8B-B14F-4D97-AF65-F5344CB8AC3E}">
        <p14:creationId xmlns:p14="http://schemas.microsoft.com/office/powerpoint/2010/main" val="317379285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138"/>
            <a:ext cx="8229600" cy="5148262"/>
          </a:xfrm>
        </p:spPr>
        <p:txBody>
          <a:bodyPr/>
          <a:lstStyle/>
          <a:p>
            <a:r>
              <a:rPr lang="en-GB" b="1" dirty="0"/>
              <a:t>Contemplation</a:t>
            </a:r>
            <a:r>
              <a:rPr lang="en-GB" dirty="0"/>
              <a:t>: </a:t>
            </a:r>
            <a:endParaRPr lang="en-GB" dirty="0" smtClean="0"/>
          </a:p>
          <a:p>
            <a:r>
              <a:rPr lang="en-GB" dirty="0" smtClean="0"/>
              <a:t>we’re </a:t>
            </a:r>
            <a:r>
              <a:rPr lang="en-GB" dirty="0"/>
              <a:t>now beginning to think about our behaviour. </a:t>
            </a:r>
            <a:endParaRPr lang="en-GB" dirty="0" smtClean="0"/>
          </a:p>
          <a:p>
            <a:r>
              <a:rPr lang="en-GB" dirty="0" smtClean="0"/>
              <a:t>Maybe </a:t>
            </a:r>
            <a:r>
              <a:rPr lang="en-GB" dirty="0"/>
              <a:t>we feel our clothes are a bit tighter than they were last year, or we can’t remember what happened after we left the pub on Saturday night, or we’ve seen the latest statistics on smoking and lung cancer, or we’ve just shouted </a:t>
            </a:r>
            <a:r>
              <a:rPr lang="en-GB" dirty="0" smtClean="0"/>
              <a:t>at our kids </a:t>
            </a:r>
            <a:r>
              <a:rPr lang="en-GB" dirty="0"/>
              <a:t>for something pretty trivial. </a:t>
            </a:r>
            <a:endParaRPr lang="en-GB" dirty="0" smtClean="0"/>
          </a:p>
          <a:p>
            <a:r>
              <a:rPr lang="en-GB" dirty="0" smtClean="0"/>
              <a:t>We’re </a:t>
            </a:r>
            <a:r>
              <a:rPr lang="en-GB" dirty="0"/>
              <a:t>beginning to see that maybe there is a problem that’s affecting our health.</a:t>
            </a:r>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38573436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a:t>Preparation/determination</a:t>
            </a:r>
            <a:r>
              <a:rPr lang="en-GB" dirty="0"/>
              <a:t>: </a:t>
            </a:r>
            <a:endParaRPr lang="en-GB" dirty="0" smtClean="0"/>
          </a:p>
          <a:p>
            <a:r>
              <a:rPr lang="en-GB" dirty="0" smtClean="0"/>
              <a:t>by </a:t>
            </a:r>
            <a:r>
              <a:rPr lang="en-GB" dirty="0"/>
              <a:t>now, we’ve realised that something needs to change, and we’re ready to make changes – but maybe we don’t know exactly how. </a:t>
            </a:r>
            <a:endParaRPr lang="en-GB" dirty="0" smtClean="0"/>
          </a:p>
          <a:p>
            <a:r>
              <a:rPr lang="en-GB" dirty="0" smtClean="0"/>
              <a:t>So </a:t>
            </a:r>
            <a:r>
              <a:rPr lang="en-GB" dirty="0"/>
              <a:t>we start to read up on the issue, ask advice from friends and family, maybe go onto some websites for more information. We might even turn to a health professional – a GP or practice nurse, for instance – to discuss the issue.</a:t>
            </a:r>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78732916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57200"/>
            <a:ext cx="8229600" cy="5562600"/>
          </a:xfrm>
        </p:spPr>
        <p:txBody>
          <a:bodyPr/>
          <a:lstStyle/>
          <a:p>
            <a:r>
              <a:rPr lang="en-GB" b="1" dirty="0"/>
              <a:t>Action</a:t>
            </a:r>
            <a:r>
              <a:rPr lang="en-GB" dirty="0"/>
              <a:t>: </a:t>
            </a:r>
            <a:endParaRPr lang="en-GB" dirty="0" smtClean="0"/>
          </a:p>
          <a:p>
            <a:r>
              <a:rPr lang="en-GB" sz="2400" dirty="0" smtClean="0"/>
              <a:t>we </a:t>
            </a:r>
            <a:r>
              <a:rPr lang="en-GB" sz="2400" dirty="0"/>
              <a:t>now know what we want to change, we’ve </a:t>
            </a:r>
            <a:r>
              <a:rPr lang="en-GB" sz="2400" dirty="0" smtClean="0"/>
              <a:t>researched, </a:t>
            </a:r>
            <a:r>
              <a:rPr lang="en-GB" sz="2400" dirty="0"/>
              <a:t>and </a:t>
            </a:r>
            <a:r>
              <a:rPr lang="en-GB" sz="2400" dirty="0" smtClean="0"/>
              <a:t>we’ve </a:t>
            </a:r>
            <a:r>
              <a:rPr lang="en-GB" sz="2400" dirty="0"/>
              <a:t>got a plan to put into action. We </a:t>
            </a:r>
            <a:r>
              <a:rPr lang="en-GB" sz="2400" dirty="0" smtClean="0"/>
              <a:t>understand that </a:t>
            </a:r>
            <a:r>
              <a:rPr lang="en-GB" sz="2400" dirty="0"/>
              <a:t>the changes we’re looking for won’t happen overnight, but that over time, things will improve as long as we stick to our plan. </a:t>
            </a:r>
            <a:endParaRPr lang="en-GB" sz="2400" dirty="0" smtClean="0"/>
          </a:p>
          <a:p>
            <a:r>
              <a:rPr lang="en-GB" sz="2400" dirty="0" smtClean="0"/>
              <a:t>We </a:t>
            </a:r>
            <a:r>
              <a:rPr lang="en-GB" sz="2400" dirty="0"/>
              <a:t>might have set ourselves some targets – taking a short walk four or five times a week, cutting our 20 cigarettes a day down to </a:t>
            </a:r>
            <a:r>
              <a:rPr lang="en-GB" sz="2400" dirty="0" smtClean="0"/>
              <a:t>15.</a:t>
            </a:r>
          </a:p>
          <a:p>
            <a:r>
              <a:rPr lang="en-GB" sz="2400" dirty="0" smtClean="0"/>
              <a:t>We </a:t>
            </a:r>
            <a:r>
              <a:rPr lang="en-GB" sz="2400" dirty="0"/>
              <a:t>see these as small steps to get us going, and we’re prepared to increase our actions as time moves on and we gain confidence that we can do it.</a:t>
            </a:r>
            <a:endParaRPr lang="en-GB" sz="2400" dirty="0"/>
          </a:p>
        </p:txBody>
      </p:sp>
      <p:sp>
        <p:nvSpPr>
          <p:cNvPr id="3" name="Title 2"/>
          <p:cNvSpPr>
            <a:spLocks noGrp="1"/>
          </p:cNvSpPr>
          <p:nvPr>
            <p:ph type="title"/>
          </p:nvPr>
        </p:nvSpPr>
        <p:spPr>
          <a:xfrm>
            <a:off x="457200" y="274638"/>
            <a:ext cx="8229600" cy="106362"/>
          </a:xfrm>
        </p:spPr>
        <p:txBody>
          <a:bodyPr>
            <a:normAutofit fontScale="90000"/>
          </a:bodyPr>
          <a:lstStyle/>
          <a:p>
            <a:endParaRPr lang="en-GB" dirty="0"/>
          </a:p>
        </p:txBody>
      </p:sp>
    </p:spTree>
    <p:extLst>
      <p:ext uri="{BB962C8B-B14F-4D97-AF65-F5344CB8AC3E}">
        <p14:creationId xmlns:p14="http://schemas.microsoft.com/office/powerpoint/2010/main" val="75683444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57200"/>
            <a:ext cx="8229600" cy="5549900"/>
          </a:xfrm>
        </p:spPr>
        <p:txBody>
          <a:bodyPr/>
          <a:lstStyle/>
          <a:p>
            <a:r>
              <a:rPr lang="en-GB" b="1" dirty="0"/>
              <a:t>Maintenance</a:t>
            </a:r>
            <a:r>
              <a:rPr lang="en-GB" dirty="0"/>
              <a:t>: </a:t>
            </a:r>
            <a:endParaRPr lang="en-GB" dirty="0" smtClean="0"/>
          </a:p>
          <a:p>
            <a:r>
              <a:rPr lang="en-GB" dirty="0" smtClean="0"/>
              <a:t>the </a:t>
            </a:r>
            <a:r>
              <a:rPr lang="en-GB" dirty="0"/>
              <a:t>aim of the whole Stage of Change model is help us get to a position where we can maintain the maintenance stage and sustain our new, healthier lifestyle. But for many people, this is the hardest </a:t>
            </a:r>
            <a:r>
              <a:rPr lang="en-GB" dirty="0" smtClean="0"/>
              <a:t>part. </a:t>
            </a:r>
            <a:r>
              <a:rPr lang="en-GB" dirty="0"/>
              <a:t>This is about trying to ensure we don’t just slip back into our old behaviours. </a:t>
            </a:r>
            <a:endParaRPr lang="en-GB" dirty="0" smtClean="0"/>
          </a:p>
          <a:p>
            <a:r>
              <a:rPr lang="en-GB" dirty="0" smtClean="0"/>
              <a:t>We </a:t>
            </a:r>
            <a:r>
              <a:rPr lang="en-GB" dirty="0"/>
              <a:t>recognise that it’s very easy to reintroduce the same old unhealthy habits into our lifestyle, almost without noticing it.</a:t>
            </a:r>
            <a:endParaRPr lang="en-GB" dirty="0"/>
          </a:p>
        </p:txBody>
      </p:sp>
      <p:sp>
        <p:nvSpPr>
          <p:cNvPr id="3" name="Title 2"/>
          <p:cNvSpPr>
            <a:spLocks noGrp="1"/>
          </p:cNvSpPr>
          <p:nvPr>
            <p:ph type="title"/>
          </p:nvPr>
        </p:nvSpPr>
        <p:spPr>
          <a:xfrm>
            <a:off x="457200" y="274638"/>
            <a:ext cx="8229600" cy="106362"/>
          </a:xfrm>
        </p:spPr>
        <p:txBody>
          <a:bodyPr>
            <a:normAutofit fontScale="90000"/>
          </a:bodyPr>
          <a:lstStyle/>
          <a:p>
            <a:endParaRPr lang="en-GB" dirty="0"/>
          </a:p>
        </p:txBody>
      </p:sp>
    </p:spTree>
    <p:extLst>
      <p:ext uri="{BB962C8B-B14F-4D97-AF65-F5344CB8AC3E}">
        <p14:creationId xmlns:p14="http://schemas.microsoft.com/office/powerpoint/2010/main" val="107336611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533400"/>
            <a:ext cx="8229600" cy="5473700"/>
          </a:xfrm>
        </p:spPr>
        <p:txBody>
          <a:bodyPr/>
          <a:lstStyle/>
          <a:p>
            <a:r>
              <a:rPr lang="en-GB" b="1" dirty="0"/>
              <a:t>Relapse</a:t>
            </a:r>
            <a:r>
              <a:rPr lang="en-GB" dirty="0"/>
              <a:t>: </a:t>
            </a:r>
            <a:endParaRPr lang="en-GB" dirty="0" smtClean="0"/>
          </a:p>
          <a:p>
            <a:r>
              <a:rPr lang="en-GB" sz="2400" dirty="0" smtClean="0"/>
              <a:t>is </a:t>
            </a:r>
            <a:r>
              <a:rPr lang="en-GB" sz="2400" dirty="0"/>
              <a:t>part of the model, because we understand that as humans, we’re all subject to temptation, and that we may revert to our old ways. </a:t>
            </a:r>
            <a:endParaRPr lang="en-GB" sz="2400" dirty="0" smtClean="0"/>
          </a:p>
          <a:p>
            <a:r>
              <a:rPr lang="en-GB" sz="2400" dirty="0" smtClean="0"/>
              <a:t>The </a:t>
            </a:r>
            <a:r>
              <a:rPr lang="en-GB" sz="2400" dirty="0"/>
              <a:t>important thing is that we don’t feel bad about ourselves, but recognise </a:t>
            </a:r>
            <a:r>
              <a:rPr lang="en-GB" sz="2400" dirty="0" smtClean="0"/>
              <a:t>we’re </a:t>
            </a:r>
            <a:r>
              <a:rPr lang="en-GB" sz="2400" dirty="0"/>
              <a:t>at the relapse stage, which means we’re introducing unhealthy habits back into our lifestyle. </a:t>
            </a:r>
            <a:endParaRPr lang="en-GB" sz="2400" dirty="0" smtClean="0"/>
          </a:p>
          <a:p>
            <a:r>
              <a:rPr lang="en-GB" sz="2400" dirty="0" smtClean="0"/>
              <a:t>If </a:t>
            </a:r>
            <a:r>
              <a:rPr lang="en-GB" sz="2400" dirty="0"/>
              <a:t>we see our relapse as an issue and feel we don’t want to lose the benefits we gained through the ‘action’ and ‘maintenance’ stages, perhaps our best plan now is to </a:t>
            </a:r>
            <a:r>
              <a:rPr lang="en-GB" sz="2400" dirty="0" smtClean="0"/>
              <a:t>begin </a:t>
            </a:r>
            <a:r>
              <a:rPr lang="en-GB" sz="2400" dirty="0"/>
              <a:t>the process again.</a:t>
            </a:r>
            <a:endParaRPr lang="en-GB" sz="2400" dirty="0"/>
          </a:p>
        </p:txBody>
      </p:sp>
      <p:sp>
        <p:nvSpPr>
          <p:cNvPr id="3" name="Title 2"/>
          <p:cNvSpPr>
            <a:spLocks noGrp="1"/>
          </p:cNvSpPr>
          <p:nvPr>
            <p:ph type="title"/>
          </p:nvPr>
        </p:nvSpPr>
        <p:spPr>
          <a:xfrm>
            <a:off x="457200" y="274638"/>
            <a:ext cx="8229600" cy="258762"/>
          </a:xfrm>
        </p:spPr>
        <p:txBody>
          <a:bodyPr>
            <a:normAutofit fontScale="90000"/>
          </a:bodyPr>
          <a:lstStyle/>
          <a:p>
            <a:endParaRPr lang="en-GB" dirty="0"/>
          </a:p>
        </p:txBody>
      </p:sp>
    </p:spTree>
    <p:extLst>
      <p:ext uri="{BB962C8B-B14F-4D97-AF65-F5344CB8AC3E}">
        <p14:creationId xmlns:p14="http://schemas.microsoft.com/office/powerpoint/2010/main" val="176194429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585912" y="1843881"/>
            <a:ext cx="5972175" cy="3800475"/>
          </a:xfrm>
          <a:prstGeom prst="rect">
            <a:avLst/>
          </a:prstGeom>
        </p:spPr>
      </p:pic>
      <p:sp>
        <p:nvSpPr>
          <p:cNvPr id="3" name="Title 2"/>
          <p:cNvSpPr>
            <a:spLocks noGrp="1"/>
          </p:cNvSpPr>
          <p:nvPr>
            <p:ph type="title"/>
          </p:nvPr>
        </p:nvSpPr>
        <p:spPr/>
        <p:txBody>
          <a:bodyPr/>
          <a:lstStyle/>
          <a:p>
            <a:pPr algn="ctr"/>
            <a:r>
              <a:rPr lang="en-GB" dirty="0" smtClean="0"/>
              <a:t>Stages of Change Model</a:t>
            </a:r>
            <a:endParaRPr lang="en-GB" dirty="0"/>
          </a:p>
        </p:txBody>
      </p:sp>
    </p:spTree>
    <p:extLst>
      <p:ext uri="{BB962C8B-B14F-4D97-AF65-F5344CB8AC3E}">
        <p14:creationId xmlns:p14="http://schemas.microsoft.com/office/powerpoint/2010/main" val="407980114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hlinkClick r:id="rId2"/>
              </a:rPr>
              <a:t>https://</a:t>
            </a:r>
            <a:r>
              <a:rPr lang="en-GB" dirty="0" smtClean="0">
                <a:hlinkClick r:id="rId2"/>
              </a:rPr>
              <a:t>youtu.be/F7UBEOD3VDQ</a:t>
            </a:r>
            <a:endParaRPr lang="en-GB" dirty="0" smtClean="0"/>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18824914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Concourse</Template>
  <TotalTime>1522</TotalTime>
  <Words>1329</Words>
  <Application>Microsoft Office PowerPoint</Application>
  <PresentationFormat>On-screen Show (4:3)</PresentationFormat>
  <Paragraphs>188</Paragraphs>
  <Slides>35</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Arial</vt:lpstr>
      <vt:lpstr>Calibri</vt:lpstr>
      <vt:lpstr>latoregular</vt:lpstr>
      <vt:lpstr>Lucida Sans Unicode</vt:lpstr>
      <vt:lpstr>Verdana</vt:lpstr>
      <vt:lpstr>Wingdings</vt:lpstr>
      <vt:lpstr>Wingdings 2</vt:lpstr>
      <vt:lpstr>Wingdings 3</vt:lpstr>
      <vt:lpstr>Concourse</vt:lpstr>
      <vt:lpstr>Models of  Health Promotion</vt:lpstr>
      <vt:lpstr>Models of Health Promotion</vt:lpstr>
      <vt:lpstr>Tannahill 1985</vt:lpstr>
      <vt:lpstr>Tannahill (1985) (Naidoo &amp; Wills, 2000 cited in Sussex et al, 2008)</vt:lpstr>
      <vt:lpstr>Health Education</vt:lpstr>
      <vt:lpstr>Health Protection</vt:lpstr>
      <vt:lpstr>Prevention</vt:lpstr>
      <vt:lpstr>Health Promotion</vt:lpstr>
      <vt:lpstr>PowerPoint Presentation</vt:lpstr>
      <vt:lpstr>Health Promotion Activities</vt:lpstr>
      <vt:lpstr>Health Promotion Activities</vt:lpstr>
      <vt:lpstr>Beattie’s 1991 Model</vt:lpstr>
      <vt:lpstr>Beattie 1991</vt:lpstr>
      <vt:lpstr>Beattie’s 1991 Model</vt:lpstr>
      <vt:lpstr>PowerPoint Presentation</vt:lpstr>
      <vt:lpstr>Beattie 1991</vt:lpstr>
      <vt:lpstr>Beattie’s 1991 Model</vt:lpstr>
      <vt:lpstr>The Health Belief Model </vt:lpstr>
      <vt:lpstr>Health Belief Model</vt:lpstr>
      <vt:lpstr>Health Belief Model</vt:lpstr>
      <vt:lpstr>Health Belief Model</vt:lpstr>
      <vt:lpstr>Health Belief Model</vt:lpstr>
      <vt:lpstr>Health Belief Model</vt:lpstr>
      <vt:lpstr>Health Belief Model </vt:lpstr>
      <vt:lpstr>Health Belief Model</vt:lpstr>
      <vt:lpstr>The Health Belief Model </vt:lpstr>
      <vt:lpstr>Stages of Change Model</vt:lpstr>
      <vt:lpstr>Stages of Change Model</vt:lpstr>
      <vt:lpstr>PowerPoint Presentation</vt:lpstr>
      <vt:lpstr>PowerPoint Presentation</vt:lpstr>
      <vt:lpstr>PowerPoint Presentation</vt:lpstr>
      <vt:lpstr>PowerPoint Presentation</vt:lpstr>
      <vt:lpstr>PowerPoint Presentation</vt:lpstr>
      <vt:lpstr>Stages of Change Model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Family</dc:creator>
  <cp:lastModifiedBy>Donna Morgan</cp:lastModifiedBy>
  <cp:revision>94</cp:revision>
  <cp:lastPrinted>1601-01-01T00:00:00Z</cp:lastPrinted>
  <dcterms:created xsi:type="dcterms:W3CDTF">1601-01-01T00:00:00Z</dcterms:created>
  <dcterms:modified xsi:type="dcterms:W3CDTF">2018-10-22T13:47:59Z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