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56" r:id="rId2"/>
    <p:sldId id="258" r:id="rId3"/>
    <p:sldId id="290" r:id="rId4"/>
    <p:sldId id="294" r:id="rId5"/>
    <p:sldId id="283" r:id="rId6"/>
    <p:sldId id="295" r:id="rId7"/>
    <p:sldId id="292" r:id="rId8"/>
    <p:sldId id="293" r:id="rId9"/>
    <p:sldId id="284" r:id="rId10"/>
    <p:sldId id="285" r:id="rId11"/>
    <p:sldId id="286" r:id="rId12"/>
    <p:sldId id="288" r:id="rId13"/>
    <p:sldId id="289" r:id="rId14"/>
    <p:sldId id="287" r:id="rId15"/>
    <p:sldId id="296" r:id="rId16"/>
    <p:sldId id="299" r:id="rId17"/>
    <p:sldId id="297" r:id="rId18"/>
    <p:sldId id="298" r:id="rId19"/>
    <p:sldId id="291" r:id="rId20"/>
    <p:sldId id="273"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6"/>
    <p:restoredTop sz="69595"/>
  </p:normalViewPr>
  <p:slideViewPr>
    <p:cSldViewPr snapToGrid="0" snapToObjects="1">
      <p:cViewPr varScale="1">
        <p:scale>
          <a:sx n="81" d="100"/>
          <a:sy n="81" d="100"/>
        </p:scale>
        <p:origin x="20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57CD4B-79EC-794C-8A1A-D4EE6F6325F7}" type="datetimeFigureOut">
              <a:rPr lang="en-US" smtClean="0"/>
              <a:t>7/10/20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67B3A-68B6-BF40-91CF-3A90265720CD}" type="slidenum">
              <a:rPr lang="en-US" smtClean="0"/>
              <a:t>‹#›</a:t>
            </a:fld>
            <a:endParaRPr lang="en-US"/>
          </a:p>
        </p:txBody>
      </p:sp>
    </p:spTree>
    <p:extLst>
      <p:ext uri="{BB962C8B-B14F-4D97-AF65-F5344CB8AC3E}">
        <p14:creationId xmlns:p14="http://schemas.microsoft.com/office/powerpoint/2010/main" val="3522681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marketing-insider.eu/marketing-definitio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Porsche. The luxury car manufacturer tops the list of customer satisfaction because of its personalized sales approach and quality products.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Caterpillar. Customer Experience Champions throughout the company spearhead initiatives and work with employees to get everyone on board.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Netflix knows its customers inside and out and leverages data to recommend shows they actually want to watch. In recent interviews Reed Hastings has said that they intend to differentiate on customer experience, and that is the only way they will win future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Hilton empowers its front-line staff with customer feedback and gives them data to provide personalized, proactive service to every guest.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Apple employees use the Three F’s: Feel, Felt and Found to empathize and help customers get the perfect tech solutions for their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Google employees understand all of the products and can assist customers wherever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DHL. The company restructured to create a more cohesive and employee-friendly culture, which translates to satisfied customers and better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FedEx. The shipping company stays on top of new technology to empower its customers and provide quick and reliable deliveries.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The e-commerce giant (and web host with Amazon Web Services) is constantly innovating with new customer solutions, including one-day shipping, easy returns and creative physical locations that integrate for a truly omnichannel experience.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3</a:t>
            </a:fld>
            <a:endParaRPr lang="en-US"/>
          </a:p>
        </p:txBody>
      </p:sp>
    </p:spTree>
    <p:extLst>
      <p:ext uri="{BB962C8B-B14F-4D97-AF65-F5344CB8AC3E}">
        <p14:creationId xmlns:p14="http://schemas.microsoft.com/office/powerpoint/2010/main" val="101740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Paradigm: </a:t>
            </a:r>
            <a:r>
              <a:rPr lang="en-GB" sz="1200" b="0" i="0" kern="1200" dirty="0">
                <a:solidFill>
                  <a:schemeClr val="tx1"/>
                </a:solidFill>
                <a:effectLst/>
                <a:latin typeface="+mn-lt"/>
                <a:ea typeface="+mn-ea"/>
                <a:cs typeface="+mn-cs"/>
              </a:rPr>
              <a:t>a typical example or pattern of something; a pattern or model.</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4</a:t>
            </a:fld>
            <a:endParaRPr lang="en-US"/>
          </a:p>
        </p:txBody>
      </p:sp>
    </p:spTree>
    <p:extLst>
      <p:ext uri="{BB962C8B-B14F-4D97-AF65-F5344CB8AC3E}">
        <p14:creationId xmlns:p14="http://schemas.microsoft.com/office/powerpoint/2010/main" val="2411827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 modern </a:t>
            </a:r>
            <a:r>
              <a:rPr lang="en-GB" sz="1200" b="0" i="0" u="none" strike="noStrike" kern="1200" dirty="0">
                <a:solidFill>
                  <a:schemeClr val="tx1"/>
                </a:solidFill>
                <a:effectLst/>
                <a:latin typeface="+mn-lt"/>
                <a:ea typeface="+mn-ea"/>
                <a:cs typeface="+mn-cs"/>
                <a:hlinkClick r:id="rId3"/>
              </a:rPr>
              <a:t>marketing</a:t>
            </a:r>
            <a:r>
              <a:rPr lang="en-GB" sz="1200" b="0" i="0" kern="1200" dirty="0">
                <a:solidFill>
                  <a:schemeClr val="tx1"/>
                </a:solidFill>
                <a:effectLst/>
                <a:latin typeface="+mn-lt"/>
                <a:ea typeface="+mn-ea"/>
                <a:cs typeface="+mn-cs"/>
              </a:rPr>
              <a:t>, the customer should be at the centre of everything the company does. In other words, one should always start with the customer or consumer – a concept called customer centrality. For this, we must understand the different generic customer needs. In the following, we will investigate these needs to know what to look for when analysing customer needs.</a:t>
            </a:r>
          </a:p>
          <a:p>
            <a:r>
              <a:rPr lang="en-GB" sz="1200" b="1" i="0" kern="1200" dirty="0">
                <a:solidFill>
                  <a:schemeClr val="tx1"/>
                </a:solidFill>
                <a:effectLst/>
                <a:latin typeface="+mn-lt"/>
                <a:ea typeface="+mn-ea"/>
                <a:cs typeface="+mn-cs"/>
              </a:rPr>
              <a:t>Customer centrality</a:t>
            </a:r>
          </a:p>
          <a:p>
            <a:r>
              <a:rPr lang="en-GB" sz="1200" b="0" i="0" kern="1200" dirty="0">
                <a:solidFill>
                  <a:schemeClr val="tx1"/>
                </a:solidFill>
                <a:effectLst/>
                <a:latin typeface="+mn-lt"/>
                <a:ea typeface="+mn-ea"/>
                <a:cs typeface="+mn-cs"/>
              </a:rPr>
              <a:t>According to the concept of customer centrality, the customer’s needs, wants and predispositions must be the starting point for all decision-making within the organisation. Customer centrality is a matter of finding needs and filling them, rather than making products and selling them. The reason is that unless we create value for customers, they will not offer value in return. So, analysing customer needs should be the very first thing to do.</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5</a:t>
            </a:fld>
            <a:endParaRPr lang="en-US"/>
          </a:p>
        </p:txBody>
      </p:sp>
    </p:spTree>
    <p:extLst>
      <p:ext uri="{BB962C8B-B14F-4D97-AF65-F5344CB8AC3E}">
        <p14:creationId xmlns:p14="http://schemas.microsoft.com/office/powerpoint/2010/main" val="784981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idea that the customer should be at the centre of everything we do as marketers is the driving force behind all marketing planning. In any question of marketing, one should always begin with the customer or consumer. In many cases the customer and the consumer are the same person but not always. True customer centrality means that the firm should be seeking to create value for customers.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not done from a sense of altruism but rather from the viewpoint that unless we create value for customers they will not offer value brackets money brackets in return. The concept has been credited to Peter Drucker who is quoted as saying we are all marketers now and for stating that the sole function of any business is to create a customer.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Peter Drucker stated:</a:t>
            </a:r>
          </a:p>
          <a:p>
            <a:r>
              <a:rPr lang="en-GB" sz="1200" kern="1200" dirty="0">
                <a:solidFill>
                  <a:schemeClr val="tx1"/>
                </a:solidFill>
                <a:effectLst/>
                <a:latin typeface="+mn-lt"/>
                <a:ea typeface="+mn-ea"/>
                <a:cs typeface="+mn-cs"/>
              </a:rPr>
              <a:t>Marketing is so basic that it cannot be considered a separate function. It is the whole business seen from the viewpoint of his final result, that is, from a customer‘s point of 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centrality is a matter of finding Leeds and feeling them rather than making products and selling them. Put in the customers first is an easy concept to understand. It is very obvious and giving poor service also in poor product will cause them to spend their money elsewhere but the concept is difficult to apply in practice. For example few firms keep the best space in the car park free for customers. These are usually reserved for senior management</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6</a:t>
            </a:fld>
            <a:endParaRPr lang="en-US"/>
          </a:p>
        </p:txBody>
      </p:sp>
    </p:spTree>
    <p:extLst>
      <p:ext uri="{BB962C8B-B14F-4D97-AF65-F5344CB8AC3E}">
        <p14:creationId xmlns:p14="http://schemas.microsoft.com/office/powerpoint/2010/main" val="384355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US" dirty="0"/>
              <a:t>Pre-relationship  - customers evaluate new supplier.  What reasons for this? Dissatisfaction with existing, moving into new market </a:t>
            </a:r>
            <a:r>
              <a:rPr lang="en-US" dirty="0" err="1"/>
              <a:t>etc</a:t>
            </a:r>
            <a:endParaRPr lang="en-US" dirty="0"/>
          </a:p>
          <a:p>
            <a:pPr marL="514350" indent="-514350">
              <a:buAutoNum type="arabicPeriod"/>
            </a:pPr>
            <a:r>
              <a:rPr lang="en-US" dirty="0"/>
              <a:t>Early stage – orders are placed.  Sometimes done as a test to evaluate a supplier</a:t>
            </a:r>
          </a:p>
          <a:p>
            <a:pPr marL="514350" indent="-514350">
              <a:buAutoNum type="arabicPeriod"/>
            </a:pPr>
            <a:r>
              <a:rPr lang="en-US" dirty="0"/>
              <a:t>Development – Purchase levels increase. Buyer/Seller relationship develops closer , </a:t>
            </a:r>
            <a:r>
              <a:rPr lang="en-US" dirty="0" err="1"/>
              <a:t>organisations</a:t>
            </a:r>
            <a:r>
              <a:rPr lang="en-US" dirty="0"/>
              <a:t> begin to adapt systems/procedures to enable better working relationship. THIS IS EVIDENCE OR CUSTOMER CENTRALITY TAKING PLACE</a:t>
            </a:r>
          </a:p>
          <a:p>
            <a:pPr marL="514350" indent="-514350">
              <a:buAutoNum type="arabicPeriod"/>
            </a:pPr>
            <a:r>
              <a:rPr lang="en-US" dirty="0"/>
              <a:t>Long term – </a:t>
            </a:r>
            <a:r>
              <a:rPr lang="en-US" dirty="0" err="1"/>
              <a:t>organisations</a:t>
            </a:r>
            <a:r>
              <a:rPr lang="en-US" dirty="0"/>
              <a:t> work closely together at all levels, product development is achieved together and procedures </a:t>
            </a:r>
            <a:r>
              <a:rPr lang="en-US" dirty="0" err="1"/>
              <a:t>etc</a:t>
            </a:r>
            <a:r>
              <a:rPr lang="en-US" dirty="0"/>
              <a:t> are </a:t>
            </a:r>
            <a:r>
              <a:rPr lang="en-US" dirty="0" err="1"/>
              <a:t>harmonsied</a:t>
            </a:r>
            <a:r>
              <a:rPr lang="en-US" dirty="0"/>
              <a:t>.</a:t>
            </a:r>
          </a:p>
          <a:p>
            <a:pPr marL="514350" indent="-514350">
              <a:buAutoNum type="arabicPeriod"/>
            </a:pPr>
            <a:r>
              <a:rPr lang="en-US" dirty="0"/>
              <a:t>Final – dealings are now institutionalized, any deviation from the norm is met with resistance. </a:t>
            </a:r>
          </a:p>
          <a:p>
            <a:pPr marL="514350" indent="-514350">
              <a:buAutoNum type="arabicPeriod"/>
            </a:pPr>
            <a:endParaRPr lang="en-US" dirty="0"/>
          </a:p>
          <a:p>
            <a:pPr marL="514350" indent="-514350">
              <a:buAutoNum type="arabicPeriod"/>
            </a:pPr>
            <a:r>
              <a:rPr lang="en-US" dirty="0"/>
              <a:t>To identify and implement customer centrality </a:t>
            </a:r>
            <a:r>
              <a:rPr lang="en-US" dirty="0" err="1"/>
              <a:t>organisations</a:t>
            </a:r>
            <a:r>
              <a:rPr lang="en-US" dirty="0"/>
              <a:t> should seek to implement marketing information systems, offering continuous information/data streams, which should include sales records, profitability of specific products or (BETTER) profitability of market segments.  </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7</a:t>
            </a:fld>
            <a:endParaRPr lang="en-US"/>
          </a:p>
        </p:txBody>
      </p:sp>
    </p:spTree>
    <p:extLst>
      <p:ext uri="{BB962C8B-B14F-4D97-AF65-F5344CB8AC3E}">
        <p14:creationId xmlns:p14="http://schemas.microsoft.com/office/powerpoint/2010/main" val="2034998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Organisations</a:t>
            </a:r>
            <a:r>
              <a:rPr lang="en-US" dirty="0"/>
              <a:t> should learn, understand how the goods and services will satisfy customer needs, know their customers needs and then service those needs to provide a fulfillment of these via an appropriate goods and/or services delivery, that satisfies the customer.  The </a:t>
            </a:r>
            <a:r>
              <a:rPr lang="en-US" dirty="0" err="1"/>
              <a:t>organisation</a:t>
            </a:r>
            <a:r>
              <a:rPr lang="en-US" dirty="0"/>
              <a:t> needs, or should make, the customer feel as though they are the primary focus of the </a:t>
            </a:r>
            <a:r>
              <a:rPr lang="en-US" dirty="0" err="1"/>
              <a:t>organisation</a:t>
            </a:r>
            <a:r>
              <a:rPr lang="en-US" dirty="0"/>
              <a:t> and therefore central to the process (customer centrality)</a:t>
            </a:r>
          </a:p>
          <a:p>
            <a:endParaRPr lang="en-US" dirty="0"/>
          </a:p>
          <a:p>
            <a:r>
              <a:rPr lang="en-US" dirty="0"/>
              <a:t>It is important to remember not all </a:t>
            </a:r>
            <a:r>
              <a:rPr lang="en-US" dirty="0" err="1"/>
              <a:t>organisations</a:t>
            </a:r>
            <a:r>
              <a:rPr lang="en-US" dirty="0"/>
              <a:t> can fulfill everyone or all customers needs – consider then how to overcome/address this.</a:t>
            </a:r>
          </a:p>
        </p:txBody>
      </p:sp>
      <p:sp>
        <p:nvSpPr>
          <p:cNvPr id="4" name="Slide Number Placeholder 3"/>
          <p:cNvSpPr>
            <a:spLocks noGrp="1"/>
          </p:cNvSpPr>
          <p:nvPr>
            <p:ph type="sldNum" sz="quarter" idx="5"/>
          </p:nvPr>
        </p:nvSpPr>
        <p:spPr/>
        <p:txBody>
          <a:bodyPr/>
          <a:lstStyle/>
          <a:p>
            <a:fld id="{8FD67B3A-68B6-BF40-91CF-3A90265720CD}" type="slidenum">
              <a:rPr lang="en-US" smtClean="0"/>
              <a:t>8</a:t>
            </a:fld>
            <a:endParaRPr lang="en-US"/>
          </a:p>
        </p:txBody>
      </p:sp>
    </p:spTree>
    <p:extLst>
      <p:ext uri="{BB962C8B-B14F-4D97-AF65-F5344CB8AC3E}">
        <p14:creationId xmlns:p14="http://schemas.microsoft.com/office/powerpoint/2010/main" val="318359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0" i="0" kern="1200" dirty="0">
                <a:solidFill>
                  <a:schemeClr val="tx1"/>
                </a:solidFill>
                <a:effectLst/>
                <a:latin typeface="+mn-lt"/>
                <a:ea typeface="+mn-ea"/>
                <a:cs typeface="+mn-cs"/>
              </a:rPr>
              <a:t>Analysing customer needs Understanding and analysing customer needs is, unfortunately, not as easy as it seems. In New Product Development, for instance, sophisticated techniques exist to uncover customer needs before customers are aware of these needs themselves. What we want to concentrate on now are the different natures of needs customers can have, which is the first step in analysing customer needs. Customers can be seen to have five different types of needs that are relevant for marketers. Of course, many different ways exist to distinguish needs, such as Maslow’s hierarchy of needs or McClelland’s Human Motivation Theory. However, for analysing customer needs from a marketer’s point of view, five needs are of particular relevance. These five needs are generic to all customers, whether they are commercial customers, consumers, people buying on behalf of family or friends, or even organisational buyers.</a:t>
            </a:r>
            <a:endParaRPr lang="en-US" sz="1600" b="0" dirty="0"/>
          </a:p>
        </p:txBody>
      </p:sp>
      <p:sp>
        <p:nvSpPr>
          <p:cNvPr id="4" name="Slide Number Placeholder 3"/>
          <p:cNvSpPr>
            <a:spLocks noGrp="1"/>
          </p:cNvSpPr>
          <p:nvPr>
            <p:ph type="sldNum" sz="quarter" idx="5"/>
          </p:nvPr>
        </p:nvSpPr>
        <p:spPr/>
        <p:txBody>
          <a:bodyPr/>
          <a:lstStyle/>
          <a:p>
            <a:fld id="{8FD67B3A-68B6-BF40-91CF-3A90265720CD}" type="slidenum">
              <a:rPr lang="en-US" smtClean="0"/>
              <a:t>9</a:t>
            </a:fld>
            <a:endParaRPr lang="en-US"/>
          </a:p>
        </p:txBody>
      </p:sp>
    </p:spTree>
    <p:extLst>
      <p:ext uri="{BB962C8B-B14F-4D97-AF65-F5344CB8AC3E}">
        <p14:creationId xmlns:p14="http://schemas.microsoft.com/office/powerpoint/2010/main" val="2125067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Current product needs All customers for a given product have needs based on the product features and benefits. They may also have similar needs in terms of the quantity of product they buy, and any problems they might face in using the product (for example, complex equipment such as GPS units may need specialised instruction manuals).</a:t>
            </a:r>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10</a:t>
            </a:fld>
            <a:endParaRPr lang="en-US"/>
          </a:p>
        </p:txBody>
      </p:sp>
    </p:spTree>
    <p:extLst>
      <p:ext uri="{BB962C8B-B14F-4D97-AF65-F5344CB8AC3E}">
        <p14:creationId xmlns:p14="http://schemas.microsoft.com/office/powerpoint/2010/main" val="1011638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Future needs Predicting future needs of existing customers is a key element in customer orientation. Typically, this is a function of marketing research (see for instance NPD), but part of the customer centrality concept is that we should not tire out our customers by constantly asking them questions – some people resent being asked about their future needs, even though the firm might only be trying to be helpful.</a:t>
            </a:r>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11</a:t>
            </a:fld>
            <a:endParaRPr lang="en-US"/>
          </a:p>
        </p:txBody>
      </p:sp>
    </p:spTree>
    <p:extLst>
      <p:ext uri="{BB962C8B-B14F-4D97-AF65-F5344CB8AC3E}">
        <p14:creationId xmlns:p14="http://schemas.microsoft.com/office/powerpoint/2010/main" val="1725789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Desired pricing levels Customers naturally want to buy products at the lowest possible prices, but pricing is far from straightforward for marketers. Customers will only pay what they think is reasonable for a product, and obviously firms can only supply products at a profit (at least in the long term). Customers will only pay what they perceive as a ‘fair’ price (based on what they believe to be the benefits of owning the product), but equally, price is a signal of quality: people naturally assume that a higher-priced product represents better quality. Thus, cutting prices might be counter-productive, since it signals that the product is of lower quality.</a:t>
            </a:r>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12</a:t>
            </a:fld>
            <a:endParaRPr lang="en-US"/>
          </a:p>
        </p:txBody>
      </p:sp>
    </p:spTree>
    <p:extLst>
      <p:ext uri="{BB962C8B-B14F-4D97-AF65-F5344CB8AC3E}">
        <p14:creationId xmlns:p14="http://schemas.microsoft.com/office/powerpoint/2010/main" val="1839307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Information needs</a:t>
            </a:r>
          </a:p>
          <a:p>
            <a:r>
              <a:rPr lang="en-GB" sz="1200" b="0" i="0" kern="1200" dirty="0">
                <a:solidFill>
                  <a:schemeClr val="tx1"/>
                </a:solidFill>
                <a:effectLst/>
                <a:latin typeface="+mn-lt"/>
                <a:ea typeface="+mn-ea"/>
                <a:cs typeface="+mn-cs"/>
              </a:rPr>
              <a:t>Customers need to know about a product, and about the implications of owning it. This includes the drawbacks as well as the advantages. In most cases, companies are unlikely to reveal the drawbacks (except regarding unsafe use of the product) but customers will still seek out this information, perhaps from other purchasers and users of the product. Information therefore needs to be presented in an appropriate place and format, and should be accurate.</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13</a:t>
            </a:fld>
            <a:endParaRPr lang="en-US"/>
          </a:p>
        </p:txBody>
      </p:sp>
    </p:spTree>
    <p:extLst>
      <p:ext uri="{BB962C8B-B14F-4D97-AF65-F5344CB8AC3E}">
        <p14:creationId xmlns:p14="http://schemas.microsoft.com/office/powerpoint/2010/main" val="297003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Product availability Products need to be available in the right place at the right time. This means that the firm needs to recruit the appropriate intermediaries (wholesalers, retailers, agents and so forth) to ensure that the product can be found in the place the customer expects to find it. Understanding these five generic customer needs provides a proper basis for analysing customer needs.</a:t>
            </a:r>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14</a:t>
            </a:fld>
            <a:endParaRPr lang="en-US"/>
          </a:p>
        </p:txBody>
      </p:sp>
    </p:spTree>
    <p:extLst>
      <p:ext uri="{BB962C8B-B14F-4D97-AF65-F5344CB8AC3E}">
        <p14:creationId xmlns:p14="http://schemas.microsoft.com/office/powerpoint/2010/main" val="3765716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Cash flow</a:t>
            </a:r>
          </a:p>
          <a:p>
            <a:r>
              <a:rPr lang="en-US" dirty="0"/>
              <a:t>1. Lease, Don’t Buy</a:t>
            </a:r>
          </a:p>
          <a:p>
            <a:r>
              <a:rPr lang="en-US" dirty="0"/>
              <a:t>Since leasing supplies, equipment, and real estate usually ends up being more expensive than buying, doing so may seem counterintuitive to someone who is only paying attention to the bottom line, or your income after expenses are paid off. But unless your company is flush with cash, you’re going to want to maintain a cash stream for day-to-day operations.</a:t>
            </a:r>
          </a:p>
          <a:p>
            <a:endParaRPr lang="en-US" dirty="0"/>
          </a:p>
          <a:p>
            <a:r>
              <a:rPr lang="en-US" dirty="0"/>
              <a:t>By leasing, you pay in small increments, which helps improve cash flow. An added bonus is that lease payments are a business expense, and thereby can be written off on your taxes.</a:t>
            </a:r>
          </a:p>
          <a:p>
            <a:endParaRPr lang="en-US" dirty="0"/>
          </a:p>
          <a:p>
            <a:r>
              <a:rPr lang="en-US" dirty="0"/>
              <a:t>2. Offer Discounts for Early Payment</a:t>
            </a:r>
          </a:p>
          <a:p>
            <a:r>
              <a:rPr lang="en-US" dirty="0"/>
              <a:t>Everyone loves an incentive, and if you offer customers a discount if they pay their bills ahead of time, you’re creating a win/win situation for both of you. Getting the cash in early helps your cash flow, of course. </a:t>
            </a:r>
          </a:p>
          <a:p>
            <a:endParaRPr lang="en-US" dirty="0"/>
          </a:p>
          <a:p>
            <a:r>
              <a:rPr lang="en-US" dirty="0"/>
              <a:t>3. Conduct Customer Credit Checks</a:t>
            </a:r>
          </a:p>
          <a:p>
            <a:r>
              <a:rPr lang="en-US" dirty="0"/>
              <a:t>If a customer doesn't want to pay you in cash, then be sure to conduct a credit check—especially before you sign them up. If the client has poor credit, you can safely assume that you won’t be receiving payments on time.</a:t>
            </a:r>
          </a:p>
          <a:p>
            <a:endParaRPr lang="en-US" dirty="0"/>
          </a:p>
          <a:p>
            <a:r>
              <a:rPr lang="en-US" dirty="0"/>
              <a:t>As badly as you might want to make the sale, the late payments will hurt your business’s cash flow. If you opt for a sale despite any questionable credit, be sure to set it up with a high interest rate. </a:t>
            </a:r>
          </a:p>
          <a:p>
            <a:endParaRPr lang="en-US" dirty="0"/>
          </a:p>
          <a:p>
            <a:r>
              <a:rPr lang="en-US" dirty="0"/>
              <a:t>4. Form a Buying Cooperative</a:t>
            </a:r>
          </a:p>
          <a:p>
            <a:r>
              <a:rPr lang="en-US" dirty="0"/>
              <a:t>Think power in numbers, and find other like-minded companies willing to pool their cash in order to haggle lower prices with suppliers, who usually give big discounts to large firms who buy in bulk.</a:t>
            </a:r>
          </a:p>
          <a:p>
            <a:endParaRPr lang="en-US" dirty="0"/>
          </a:p>
          <a:p>
            <a:r>
              <a:rPr lang="en-US" dirty="0"/>
              <a:t>5. Improve Your Inventory</a:t>
            </a:r>
          </a:p>
          <a:p>
            <a:r>
              <a:rPr lang="en-US" dirty="0"/>
              <a:t>Take an inventory check. Make a list of those goods you buy that aren't moving at the same pace as your other products. They tie up a lot of cash and could hurt your cash flow.</a:t>
            </a:r>
          </a:p>
          <a:p>
            <a:endParaRPr lang="en-US" dirty="0"/>
          </a:p>
          <a:p>
            <a:r>
              <a:rPr lang="en-US" dirty="0"/>
              <a:t>Instead of buying more of what doesn’t sell, get rid of it—even if you need to sell it at a discount. It's hard to walk away from products you fall in love with, hoping that someday you'll magically see heightened demand, but that almost never happens. Be objective, not emotional.</a:t>
            </a:r>
          </a:p>
          <a:p>
            <a:endParaRPr lang="en-US" dirty="0"/>
          </a:p>
          <a:p>
            <a:r>
              <a:rPr lang="en-US" dirty="0"/>
              <a:t>6. Send Invoices Out Immediately</a:t>
            </a:r>
          </a:p>
          <a:p>
            <a:r>
              <a:rPr lang="en-US" dirty="0"/>
              <a:t>You'll see receivables come in more quickly this way. Make sure you understand the basics of how to put together a good invoice. You'll want your invoices to be easy to read and the terms clearly stated. Have the due date stated in a few places (preferably in bold), including at the top of the invoice and on the payment slip at the bottom. Include clear instructions regarding payment types accepted. If you charge late payment fees, make sure you include this information as well.</a:t>
            </a:r>
          </a:p>
          <a:p>
            <a:endParaRPr lang="en-US" dirty="0"/>
          </a:p>
          <a:p>
            <a:r>
              <a:rPr lang="en-US" dirty="0"/>
              <a:t>7. Use Electronic Payments</a:t>
            </a:r>
          </a:p>
          <a:p>
            <a:r>
              <a:rPr lang="en-US" dirty="0"/>
              <a:t>If you pay electronically, you can wait until the morning of the day a bill is due to make payment. This buying of time improves your cash flow. You can also use a business credit card as some offer a grace period as long as 21 days, which can do a lot to increase your cash flow. You might even get cash back. But don't pile up too much debt.</a:t>
            </a:r>
          </a:p>
          <a:p>
            <a:endParaRPr lang="en-US" dirty="0"/>
          </a:p>
          <a:p>
            <a:r>
              <a:rPr lang="en-US" dirty="0"/>
              <a:t>8. Pay Suppliers Less</a:t>
            </a:r>
          </a:p>
          <a:p>
            <a:r>
              <a:rPr lang="en-US" dirty="0"/>
              <a:t>If you maintain friendly, regular communication with suppliers, you will have a better chance of landing better terms with them. Offer suppliers early payments if they're willing to give you a discount in return. Learning to master the art of negotiation is an essential part of doing business and could help you convince your suppliers to offer you a better deal.</a:t>
            </a:r>
          </a:p>
          <a:p>
            <a:endParaRPr lang="en-US" dirty="0"/>
          </a:p>
          <a:p>
            <a:r>
              <a:rPr lang="en-US" dirty="0"/>
              <a:t>9. Use High-Interest Savings Accounts</a:t>
            </a:r>
          </a:p>
          <a:p>
            <a:r>
              <a:rPr lang="en-US" dirty="0"/>
              <a:t>This will provide you with liquidity while growing your cash position. The best high-yield savings accounts offer interest rates as much as 25 times higher than the national average, meaning you'll earn more on the money you've stashed away.</a:t>
            </a:r>
          </a:p>
          <a:p>
            <a:endParaRPr lang="en-US" dirty="0"/>
          </a:p>
          <a:p>
            <a:r>
              <a:rPr lang="en-US" dirty="0"/>
              <a:t>10. Increase Pricing</a:t>
            </a:r>
          </a:p>
          <a:p>
            <a:r>
              <a:rPr lang="en-US" dirty="0"/>
              <a:t>Increasing your prices is a concept that scares many business owners. They're worried it will lead to reduced sales. But it's OK to experiment with pricing to find the perfect number—how high are customers willing to go? There's no way to know unless you take a chance.</a:t>
            </a:r>
          </a:p>
          <a:p>
            <a:endParaRPr lang="en-US" dirty="0"/>
          </a:p>
          <a:p>
            <a:r>
              <a:rPr lang="en-US" dirty="0"/>
              <a:t>The Bottom Line</a:t>
            </a:r>
          </a:p>
          <a:p>
            <a:r>
              <a:rPr lang="en-US" dirty="0"/>
              <a:t>Healthy cash flow is the result of operations that run efficiently and smoothly. While implementing some or all of the above ten steps should help you increase your business's cash flow, you'll also want to make sure you're making the right decisions regarding your marketing, customer service, product or service development, and new customer acquisition. That's why it's critical to review and update your business plan on a regular basis to ensure you anticipate trends and challenges before they impact your profitability.</a:t>
            </a:r>
          </a:p>
        </p:txBody>
      </p:sp>
      <p:sp>
        <p:nvSpPr>
          <p:cNvPr id="4" name="Slide Number Placeholder 3"/>
          <p:cNvSpPr>
            <a:spLocks noGrp="1"/>
          </p:cNvSpPr>
          <p:nvPr>
            <p:ph type="sldNum" sz="quarter" idx="5"/>
          </p:nvPr>
        </p:nvSpPr>
        <p:spPr/>
        <p:txBody>
          <a:bodyPr/>
          <a:lstStyle/>
          <a:p>
            <a:fld id="{8FD67B3A-68B6-BF40-91CF-3A90265720CD}" type="slidenum">
              <a:rPr lang="en-US" smtClean="0"/>
              <a:t>17</a:t>
            </a:fld>
            <a:endParaRPr lang="en-US"/>
          </a:p>
        </p:txBody>
      </p:sp>
    </p:spTree>
    <p:extLst>
      <p:ext uri="{BB962C8B-B14F-4D97-AF65-F5344CB8AC3E}">
        <p14:creationId xmlns:p14="http://schemas.microsoft.com/office/powerpoint/2010/main" val="1234010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Cash tax rate</a:t>
            </a:r>
            <a:r>
              <a:rPr lang="en-GB" sz="1200" b="0" i="0" kern="1200" dirty="0">
                <a:solidFill>
                  <a:schemeClr val="tx1"/>
                </a:solidFill>
                <a:effectLst/>
                <a:latin typeface="+mn-lt"/>
                <a:ea typeface="+mn-ea"/>
                <a:cs typeface="+mn-cs"/>
              </a:rPr>
              <a:t> means current </a:t>
            </a:r>
            <a:r>
              <a:rPr lang="en-GB" sz="1200" b="1" i="0" kern="1200" dirty="0">
                <a:solidFill>
                  <a:schemeClr val="tx1"/>
                </a:solidFill>
                <a:effectLst/>
                <a:latin typeface="+mn-lt"/>
                <a:ea typeface="+mn-ea"/>
                <a:cs typeface="+mn-cs"/>
              </a:rPr>
              <a:t>tax</a:t>
            </a:r>
            <a:r>
              <a:rPr lang="en-GB" sz="1200" b="0" i="0" kern="1200" dirty="0">
                <a:solidFill>
                  <a:schemeClr val="tx1"/>
                </a:solidFill>
                <a:effectLst/>
                <a:latin typeface="+mn-lt"/>
                <a:ea typeface="+mn-ea"/>
                <a:cs typeface="+mn-cs"/>
              </a:rPr>
              <a:t> expense divided by net income before </a:t>
            </a:r>
            <a:r>
              <a:rPr lang="en-GB" sz="1200" b="1" i="0" kern="1200" dirty="0">
                <a:solidFill>
                  <a:schemeClr val="tx1"/>
                </a:solidFill>
                <a:effectLst/>
                <a:latin typeface="+mn-lt"/>
                <a:ea typeface="+mn-ea"/>
                <a:cs typeface="+mn-cs"/>
              </a:rPr>
              <a:t>taxes</a:t>
            </a:r>
            <a:r>
              <a:rPr lang="en-GB" sz="1200" b="0" i="0" kern="1200" dirty="0">
                <a:solidFill>
                  <a:schemeClr val="tx1"/>
                </a:solidFill>
                <a:effectLst/>
                <a:latin typeface="+mn-lt"/>
                <a:ea typeface="+mn-ea"/>
                <a:cs typeface="+mn-cs"/>
              </a:rPr>
              <a:t>.</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Incremental capital expenditure </a:t>
            </a:r>
            <a:r>
              <a:rPr lang="en-GB" sz="1200" b="0" i="0" kern="1200" dirty="0">
                <a:solidFill>
                  <a:schemeClr val="tx1"/>
                </a:solidFill>
                <a:effectLst/>
                <a:latin typeface="+mn-lt"/>
                <a:ea typeface="+mn-ea"/>
                <a:cs typeface="+mn-cs"/>
              </a:rPr>
              <a:t> is a </a:t>
            </a:r>
            <a:r>
              <a:rPr lang="en-GB" sz="1200" b="1" i="0" kern="1200" dirty="0">
                <a:solidFill>
                  <a:schemeClr val="tx1"/>
                </a:solidFill>
                <a:effectLst/>
                <a:latin typeface="+mn-lt"/>
                <a:ea typeface="+mn-ea"/>
                <a:cs typeface="+mn-cs"/>
              </a:rPr>
              <a:t>capital</a:t>
            </a:r>
            <a:r>
              <a:rPr lang="en-GB" sz="1200" b="0" i="0" kern="1200" dirty="0">
                <a:solidFill>
                  <a:schemeClr val="tx1"/>
                </a:solidFill>
                <a:effectLst/>
                <a:latin typeface="+mn-lt"/>
                <a:ea typeface="+mn-ea"/>
                <a:cs typeface="+mn-cs"/>
              </a:rPr>
              <a:t> budgeting term that refers to the average </a:t>
            </a:r>
            <a:r>
              <a:rPr lang="en-GB" sz="1200" b="1" i="0" kern="1200" dirty="0">
                <a:solidFill>
                  <a:schemeClr val="tx1"/>
                </a:solidFill>
                <a:effectLst/>
                <a:latin typeface="+mn-lt"/>
                <a:ea typeface="+mn-ea"/>
                <a:cs typeface="+mn-cs"/>
              </a:rPr>
              <a:t>cost</a:t>
            </a:r>
            <a:r>
              <a:rPr lang="en-GB" sz="1200" b="0" i="0" kern="1200" dirty="0">
                <a:solidFill>
                  <a:schemeClr val="tx1"/>
                </a:solidFill>
                <a:effectLst/>
                <a:latin typeface="+mn-lt"/>
                <a:ea typeface="+mn-ea"/>
                <a:cs typeface="+mn-cs"/>
              </a:rPr>
              <a:t> a company incurs to issue one additional unit of debt or equity. The </a:t>
            </a:r>
            <a:r>
              <a:rPr lang="en-GB" sz="1200" b="1" i="0" kern="1200" dirty="0">
                <a:solidFill>
                  <a:schemeClr val="tx1"/>
                </a:solidFill>
                <a:effectLst/>
                <a:latin typeface="+mn-lt"/>
                <a:ea typeface="+mn-ea"/>
                <a:cs typeface="+mn-cs"/>
              </a:rPr>
              <a:t>incremental cost</a:t>
            </a:r>
            <a:r>
              <a:rPr lang="en-GB" sz="1200" b="0" i="0" kern="1200" dirty="0">
                <a:solidFill>
                  <a:schemeClr val="tx1"/>
                </a:solidFill>
                <a:effectLst/>
                <a:latin typeface="+mn-lt"/>
                <a:ea typeface="+mn-ea"/>
                <a:cs typeface="+mn-cs"/>
              </a:rPr>
              <a:t> of </a:t>
            </a:r>
            <a:r>
              <a:rPr lang="en-GB" sz="1200" b="1" i="0" kern="1200" dirty="0">
                <a:solidFill>
                  <a:schemeClr val="tx1"/>
                </a:solidFill>
                <a:effectLst/>
                <a:latin typeface="+mn-lt"/>
                <a:ea typeface="+mn-ea"/>
                <a:cs typeface="+mn-cs"/>
              </a:rPr>
              <a:t>capital</a:t>
            </a:r>
            <a:r>
              <a:rPr lang="en-GB" sz="1200" b="0" i="0" kern="1200" dirty="0">
                <a:solidFill>
                  <a:schemeClr val="tx1"/>
                </a:solidFill>
                <a:effectLst/>
                <a:latin typeface="+mn-lt"/>
                <a:ea typeface="+mn-ea"/>
                <a:cs typeface="+mn-cs"/>
              </a:rPr>
              <a:t> varies according to how many additional units of debt or equity a company wishes to issue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Working capital investment</a:t>
            </a:r>
            <a:r>
              <a:rPr lang="en-GB" sz="1200" b="0" i="0" kern="1200" dirty="0">
                <a:solidFill>
                  <a:schemeClr val="tx1"/>
                </a:solidFill>
                <a:effectLst/>
                <a:latin typeface="+mn-lt"/>
                <a:ea typeface="+mn-ea"/>
                <a:cs typeface="+mn-cs"/>
              </a:rPr>
              <a:t> is the amount of money you require to expand your business, meet short-term business responsibilities and cover business expenses. ... Current assets of an organization includes accounts receivable, cash at bank, cash in hand, inventory, pre-paid expenses as well as short term </a:t>
            </a:r>
            <a:r>
              <a:rPr lang="en-GB" sz="1200" b="1" i="0" kern="1200" dirty="0">
                <a:solidFill>
                  <a:schemeClr val="tx1"/>
                </a:solidFill>
                <a:effectLst/>
                <a:latin typeface="+mn-lt"/>
                <a:ea typeface="+mn-ea"/>
                <a:cs typeface="+mn-cs"/>
              </a:rPr>
              <a:t>investments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of capital</a:t>
            </a:r>
            <a:r>
              <a:rPr lang="en-GB" sz="1200" b="0" i="0" kern="1200" dirty="0">
                <a:solidFill>
                  <a:schemeClr val="tx1"/>
                </a:solidFill>
                <a:effectLst/>
                <a:latin typeface="+mn-lt"/>
                <a:ea typeface="+mn-ea"/>
                <a:cs typeface="+mn-cs"/>
              </a:rPr>
              <a:t> refers to the opportunity </a:t>
            </a:r>
            <a:r>
              <a:rPr lang="en-GB" sz="1200" b="1" i="0" kern="1200" dirty="0">
                <a:solidFill>
                  <a:schemeClr val="tx1"/>
                </a:solidFill>
                <a:effectLst/>
                <a:latin typeface="+mn-lt"/>
                <a:ea typeface="+mn-ea"/>
                <a:cs typeface="+mn-cs"/>
              </a:rPr>
              <a:t>cost</a:t>
            </a:r>
            <a:r>
              <a:rPr lang="en-GB" sz="1200" b="0" i="0" kern="1200" dirty="0">
                <a:solidFill>
                  <a:schemeClr val="tx1"/>
                </a:solidFill>
                <a:effectLst/>
                <a:latin typeface="+mn-lt"/>
                <a:ea typeface="+mn-ea"/>
                <a:cs typeface="+mn-cs"/>
              </a:rPr>
              <a:t> of making a specific investment. It is the rate of return that could have been earned by putting the same money into a different investment with equal risk. Thus, the </a:t>
            </a:r>
            <a:r>
              <a:rPr lang="en-GB" sz="1200" b="1" i="0" kern="1200" dirty="0">
                <a:solidFill>
                  <a:schemeClr val="tx1"/>
                </a:solidFill>
                <a:effectLst/>
                <a:latin typeface="+mn-lt"/>
                <a:ea typeface="+mn-ea"/>
                <a:cs typeface="+mn-cs"/>
              </a:rPr>
              <a:t>cost of capital</a:t>
            </a:r>
            <a:r>
              <a:rPr lang="en-GB" sz="1200" b="0" i="0" kern="1200" dirty="0">
                <a:solidFill>
                  <a:schemeClr val="tx1"/>
                </a:solidFill>
                <a:effectLst/>
                <a:latin typeface="+mn-lt"/>
                <a:ea typeface="+mn-ea"/>
                <a:cs typeface="+mn-cs"/>
              </a:rPr>
              <a:t> is the rate of return required to persuade the investor to make a given investment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Competitive advantage period</a:t>
            </a:r>
            <a:r>
              <a:rPr lang="en-GB" sz="1200" b="0" i="0" kern="1200" dirty="0">
                <a:solidFill>
                  <a:schemeClr val="tx1"/>
                </a:solidFill>
                <a:effectLst/>
                <a:latin typeface="+mn-lt"/>
                <a:ea typeface="+mn-ea"/>
                <a:cs typeface="+mn-cs"/>
              </a:rPr>
              <a:t> (CAP) is the time during which a company is ex- </a:t>
            </a:r>
            <a:r>
              <a:rPr lang="en-GB" sz="1200" b="0" i="0" kern="1200" dirty="0" err="1">
                <a:solidFill>
                  <a:schemeClr val="tx1"/>
                </a:solidFill>
                <a:effectLst/>
                <a:latin typeface="+mn-lt"/>
                <a:ea typeface="+mn-ea"/>
                <a:cs typeface="+mn-cs"/>
              </a:rPr>
              <a:t>pected</a:t>
            </a:r>
            <a:r>
              <a:rPr lang="en-GB" sz="1200" b="0" i="0" kern="1200" dirty="0">
                <a:solidFill>
                  <a:schemeClr val="tx1"/>
                </a:solidFill>
                <a:effectLst/>
                <a:latin typeface="+mn-lt"/>
                <a:ea typeface="+mn-ea"/>
                <a:cs typeface="+mn-cs"/>
              </a:rPr>
              <a:t> to generate returns on incremental investment that exceed its cost of capital. Economic theory suggests that </a:t>
            </a:r>
            <a:r>
              <a:rPr lang="en-GB" sz="1200" b="1" i="0" kern="1200" dirty="0">
                <a:solidFill>
                  <a:schemeClr val="tx1"/>
                </a:solidFill>
                <a:effectLst/>
                <a:latin typeface="+mn-lt"/>
                <a:ea typeface="+mn-ea"/>
                <a:cs typeface="+mn-cs"/>
              </a:rPr>
              <a:t>competitive</a:t>
            </a:r>
            <a:r>
              <a:rPr lang="en-GB" sz="1200" b="0" i="0" kern="1200" dirty="0">
                <a:solidFill>
                  <a:schemeClr val="tx1"/>
                </a:solidFill>
                <a:effectLst/>
                <a:latin typeface="+mn-lt"/>
                <a:ea typeface="+mn-ea"/>
                <a:cs typeface="+mn-cs"/>
              </a:rPr>
              <a:t> forces will drive returns down to the cost of capital over time (and perhaps below it for a </a:t>
            </a:r>
            <a:r>
              <a:rPr lang="en-GB" sz="1200" b="1" i="0" kern="1200" dirty="0">
                <a:solidFill>
                  <a:schemeClr val="tx1"/>
                </a:solidFill>
                <a:effectLst/>
                <a:latin typeface="+mn-lt"/>
                <a:ea typeface="+mn-ea"/>
                <a:cs typeface="+mn-cs"/>
              </a:rPr>
              <a:t>period</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Looking at some of these elements also makes it clear that short term profit maximisation does not necessarily increase shareholder value.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competitive advantage period takes care of this: if a business sells sub-standard products to reduce cost and make a quick profit, it damages its reputation and therefore destroys competitive advantage in the future. The same holds true for businesses that neglect research or investment in motivated and well-trained employees. Shareholders, analysts and the media will usually find out about these issues and therefore reduce the price they are prepared to pay for shares of this business. This more detailed concept therefore gets rid of some of the issues (though not all of them) typically associated with criticism of the shareholder value model.</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Based on these seven components, all functions of a business plan and show how they influence shareholder value.</a:t>
            </a:r>
          </a:p>
        </p:txBody>
      </p:sp>
      <p:sp>
        <p:nvSpPr>
          <p:cNvPr id="4" name="Slide Number Placeholder 3"/>
          <p:cNvSpPr>
            <a:spLocks noGrp="1"/>
          </p:cNvSpPr>
          <p:nvPr>
            <p:ph type="sldNum" sz="quarter" idx="5"/>
          </p:nvPr>
        </p:nvSpPr>
        <p:spPr/>
        <p:txBody>
          <a:bodyPr/>
          <a:lstStyle/>
          <a:p>
            <a:fld id="{8FD67B3A-68B6-BF40-91CF-3A90265720CD}" type="slidenum">
              <a:rPr lang="en-US" smtClean="0"/>
              <a:t>18</a:t>
            </a:fld>
            <a:endParaRPr lang="en-US"/>
          </a:p>
        </p:txBody>
      </p:sp>
    </p:spTree>
    <p:extLst>
      <p:ext uri="{BB962C8B-B14F-4D97-AF65-F5344CB8AC3E}">
        <p14:creationId xmlns:p14="http://schemas.microsoft.com/office/powerpoint/2010/main" val="1748793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20</a:t>
            </a:fld>
            <a:endParaRPr lang="en-US"/>
          </a:p>
        </p:txBody>
      </p:sp>
    </p:spTree>
    <p:extLst>
      <p:ext uri="{BB962C8B-B14F-4D97-AF65-F5344CB8AC3E}">
        <p14:creationId xmlns:p14="http://schemas.microsoft.com/office/powerpoint/2010/main" val="8583832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14661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10/07/2020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20704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10/07/2020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7665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6501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1564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10/07/2020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462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10/07/2020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29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10/07/2020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8534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8240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4782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997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39790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10/07/2020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2033049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tiff"/><Relationship Id="rId3" Type="http://schemas.openxmlformats.org/officeDocument/2006/relationships/image" Target="../media/image3.tiff"/><Relationship Id="rId7" Type="http://schemas.openxmlformats.org/officeDocument/2006/relationships/image" Target="../media/image7.tiff"/><Relationship Id="rId12" Type="http://schemas.openxmlformats.org/officeDocument/2006/relationships/image" Target="../media/image12.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tiff"/><Relationship Id="rId11" Type="http://schemas.openxmlformats.org/officeDocument/2006/relationships/image" Target="../media/image11.tiff"/><Relationship Id="rId5" Type="http://schemas.openxmlformats.org/officeDocument/2006/relationships/image" Target="../media/image5.tiff"/><Relationship Id="rId10" Type="http://schemas.openxmlformats.org/officeDocument/2006/relationships/image" Target="../media/image10.tiff"/><Relationship Id="rId4" Type="http://schemas.openxmlformats.org/officeDocument/2006/relationships/image" Target="../media/image4.tiff"/><Relationship Id="rId9" Type="http://schemas.openxmlformats.org/officeDocument/2006/relationships/image" Target="../media/image9.tiff"/></Relationships>
</file>

<file path=ppt/slides/_rels/slide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990264-1C24-A246-B23D-A854294D5F4C}"/>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5" name="Subtitle 2">
            <a:extLst>
              <a:ext uri="{FF2B5EF4-FFF2-40B4-BE49-F238E27FC236}">
                <a16:creationId xmlns:a16="http://schemas.microsoft.com/office/drawing/2014/main" id="{33E339DC-20C6-8E45-8E7E-F5F9148690D6}"/>
              </a:ext>
            </a:extLst>
          </p:cNvPr>
          <p:cNvSpPr>
            <a:spLocks noGrp="1"/>
          </p:cNvSpPr>
          <p:nvPr>
            <p:ph type="subTitle" idx="4294967295"/>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2669172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1340761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fontScale="70000" lnSpcReduction="20000"/>
          </a:bodyPr>
          <a:lstStyle/>
          <a:p>
            <a:pPr marL="0" indent="0">
              <a:buNone/>
            </a:pPr>
            <a:r>
              <a:rPr lang="en-US" b="1" dirty="0"/>
              <a:t>Session 4 – Customer Centrality – Overview </a:t>
            </a:r>
            <a:br>
              <a:rPr lang="en-US" b="1" dirty="0"/>
            </a:br>
            <a:endParaRPr lang="en-US" b="1" dirty="0"/>
          </a:p>
          <a:p>
            <a:r>
              <a:rPr lang="en-GB" dirty="0"/>
              <a:t>The concept</a:t>
            </a:r>
          </a:p>
          <a:p>
            <a:r>
              <a:rPr lang="en-GB" dirty="0"/>
              <a:t>Why its important</a:t>
            </a:r>
          </a:p>
          <a:p>
            <a:r>
              <a:rPr lang="en-GB" dirty="0"/>
              <a:t>Customer satisfaction (needs)</a:t>
            </a:r>
          </a:p>
          <a:p>
            <a:r>
              <a:rPr lang="en-GB" dirty="0"/>
              <a:t>Customer Needs:</a:t>
            </a:r>
          </a:p>
          <a:p>
            <a:pPr marL="514350" indent="-514350">
              <a:buFont typeface="+mj-lt"/>
              <a:buAutoNum type="arabicPeriod"/>
            </a:pPr>
            <a:r>
              <a:rPr lang="en-GB" dirty="0"/>
              <a:t>current needs</a:t>
            </a:r>
          </a:p>
          <a:p>
            <a:pPr marL="514350" indent="-514350">
              <a:buFont typeface="+mj-lt"/>
              <a:buAutoNum type="arabicPeriod"/>
            </a:pPr>
            <a:r>
              <a:rPr lang="en-GB" dirty="0"/>
              <a:t>Future needs</a:t>
            </a:r>
          </a:p>
          <a:p>
            <a:pPr marL="514350" indent="-514350">
              <a:buFont typeface="+mj-lt"/>
              <a:buAutoNum type="arabicPeriod"/>
            </a:pPr>
            <a:r>
              <a:rPr lang="en-GB" dirty="0"/>
              <a:t>Desired needs</a:t>
            </a:r>
          </a:p>
          <a:p>
            <a:pPr marL="514350" indent="-514350">
              <a:buFont typeface="+mj-lt"/>
              <a:buAutoNum type="arabicPeriod"/>
            </a:pPr>
            <a:r>
              <a:rPr lang="en-GB" dirty="0"/>
              <a:t>Information needs</a:t>
            </a:r>
          </a:p>
          <a:p>
            <a:pPr marL="514350" indent="-514350">
              <a:buFont typeface="+mj-lt"/>
              <a:buAutoNum type="arabicPeriod"/>
            </a:pPr>
            <a:r>
              <a:rPr lang="en-GB" dirty="0"/>
              <a:t>Product availability </a:t>
            </a:r>
          </a:p>
          <a:p>
            <a:r>
              <a:rPr lang="en-GB" dirty="0"/>
              <a:t>Shareholder value</a:t>
            </a:r>
          </a:p>
          <a:p>
            <a:pPr marL="0" indent="0">
              <a:buNone/>
            </a:pPr>
            <a:endParaRPr lang="en-US"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5" name="Picture 4">
            <a:extLst>
              <a:ext uri="{FF2B5EF4-FFF2-40B4-BE49-F238E27FC236}">
                <a16:creationId xmlns:a16="http://schemas.microsoft.com/office/drawing/2014/main" id="{512173CE-0F02-2F42-BD64-B6F059F2DB2C}"/>
              </a:ext>
            </a:extLst>
          </p:cNvPr>
          <p:cNvPicPr>
            <a:picLocks noChangeAspect="1"/>
          </p:cNvPicPr>
          <p:nvPr/>
        </p:nvPicPr>
        <p:blipFill>
          <a:blip r:embed="rId3"/>
          <a:stretch>
            <a:fillRect/>
          </a:stretch>
        </p:blipFill>
        <p:spPr>
          <a:xfrm>
            <a:off x="8618907" y="2223874"/>
            <a:ext cx="1262098" cy="1262098"/>
          </a:xfrm>
          <a:prstGeom prst="rect">
            <a:avLst/>
          </a:prstGeom>
        </p:spPr>
      </p:pic>
      <p:pic>
        <p:nvPicPr>
          <p:cNvPr id="6" name="Picture 5">
            <a:extLst>
              <a:ext uri="{FF2B5EF4-FFF2-40B4-BE49-F238E27FC236}">
                <a16:creationId xmlns:a16="http://schemas.microsoft.com/office/drawing/2014/main" id="{6EA23EB8-79FF-6B42-A2B9-24BFFEFA78D4}"/>
              </a:ext>
            </a:extLst>
          </p:cNvPr>
          <p:cNvPicPr>
            <a:picLocks noChangeAspect="1"/>
          </p:cNvPicPr>
          <p:nvPr/>
        </p:nvPicPr>
        <p:blipFill>
          <a:blip r:embed="rId4"/>
          <a:stretch>
            <a:fillRect/>
          </a:stretch>
        </p:blipFill>
        <p:spPr>
          <a:xfrm>
            <a:off x="8560918" y="336766"/>
            <a:ext cx="2844185" cy="2844185"/>
          </a:xfrm>
          <a:prstGeom prst="rect">
            <a:avLst/>
          </a:prstGeom>
        </p:spPr>
      </p:pic>
      <p:pic>
        <p:nvPicPr>
          <p:cNvPr id="7" name="Picture 6">
            <a:extLst>
              <a:ext uri="{FF2B5EF4-FFF2-40B4-BE49-F238E27FC236}">
                <a16:creationId xmlns:a16="http://schemas.microsoft.com/office/drawing/2014/main" id="{4D882EB0-0211-804D-923F-03CD5679E450}"/>
              </a:ext>
            </a:extLst>
          </p:cNvPr>
          <p:cNvPicPr>
            <a:picLocks noChangeAspect="1"/>
          </p:cNvPicPr>
          <p:nvPr/>
        </p:nvPicPr>
        <p:blipFill>
          <a:blip r:embed="rId5"/>
          <a:stretch>
            <a:fillRect/>
          </a:stretch>
        </p:blipFill>
        <p:spPr>
          <a:xfrm>
            <a:off x="7196814" y="2400217"/>
            <a:ext cx="1469166" cy="1469166"/>
          </a:xfrm>
          <a:prstGeom prst="rect">
            <a:avLst/>
          </a:prstGeom>
        </p:spPr>
      </p:pic>
      <p:pic>
        <p:nvPicPr>
          <p:cNvPr id="8" name="Picture 7">
            <a:extLst>
              <a:ext uri="{FF2B5EF4-FFF2-40B4-BE49-F238E27FC236}">
                <a16:creationId xmlns:a16="http://schemas.microsoft.com/office/drawing/2014/main" id="{A1416E6D-C82A-5243-87FB-AB712CAF58B0}"/>
              </a:ext>
            </a:extLst>
          </p:cNvPr>
          <p:cNvPicPr>
            <a:picLocks noChangeAspect="1"/>
          </p:cNvPicPr>
          <p:nvPr/>
        </p:nvPicPr>
        <p:blipFill>
          <a:blip r:embed="rId6"/>
          <a:stretch>
            <a:fillRect/>
          </a:stretch>
        </p:blipFill>
        <p:spPr>
          <a:xfrm>
            <a:off x="8825974" y="3548274"/>
            <a:ext cx="937496" cy="937496"/>
          </a:xfrm>
          <a:prstGeom prst="rect">
            <a:avLst/>
          </a:prstGeom>
        </p:spPr>
      </p:pic>
      <p:pic>
        <p:nvPicPr>
          <p:cNvPr id="9" name="Picture 8">
            <a:extLst>
              <a:ext uri="{FF2B5EF4-FFF2-40B4-BE49-F238E27FC236}">
                <a16:creationId xmlns:a16="http://schemas.microsoft.com/office/drawing/2014/main" id="{584F35BF-5CF3-9440-9ED4-6456D69C68A5}"/>
              </a:ext>
            </a:extLst>
          </p:cNvPr>
          <p:cNvPicPr>
            <a:picLocks noChangeAspect="1"/>
          </p:cNvPicPr>
          <p:nvPr/>
        </p:nvPicPr>
        <p:blipFill>
          <a:blip r:embed="rId7"/>
          <a:stretch>
            <a:fillRect/>
          </a:stretch>
        </p:blipFill>
        <p:spPr>
          <a:xfrm>
            <a:off x="10040999" y="2392866"/>
            <a:ext cx="1295228" cy="1295228"/>
          </a:xfrm>
          <a:prstGeom prst="rect">
            <a:avLst/>
          </a:prstGeom>
        </p:spPr>
      </p:pic>
      <p:pic>
        <p:nvPicPr>
          <p:cNvPr id="10" name="Picture 9">
            <a:extLst>
              <a:ext uri="{FF2B5EF4-FFF2-40B4-BE49-F238E27FC236}">
                <a16:creationId xmlns:a16="http://schemas.microsoft.com/office/drawing/2014/main" id="{EBADE256-549B-254B-A313-CD3B669B9DCC}"/>
              </a:ext>
            </a:extLst>
          </p:cNvPr>
          <p:cNvPicPr>
            <a:picLocks noChangeAspect="1"/>
          </p:cNvPicPr>
          <p:nvPr/>
        </p:nvPicPr>
        <p:blipFill>
          <a:blip r:embed="rId8"/>
          <a:stretch>
            <a:fillRect/>
          </a:stretch>
        </p:blipFill>
        <p:spPr>
          <a:xfrm>
            <a:off x="7339154" y="3548274"/>
            <a:ext cx="1304536" cy="1304536"/>
          </a:xfrm>
          <a:prstGeom prst="rect">
            <a:avLst/>
          </a:prstGeom>
        </p:spPr>
      </p:pic>
      <p:pic>
        <p:nvPicPr>
          <p:cNvPr id="11" name="Picture 10">
            <a:extLst>
              <a:ext uri="{FF2B5EF4-FFF2-40B4-BE49-F238E27FC236}">
                <a16:creationId xmlns:a16="http://schemas.microsoft.com/office/drawing/2014/main" id="{E4FBF89F-D95A-4B43-A3A1-8AF2518D5B7C}"/>
              </a:ext>
            </a:extLst>
          </p:cNvPr>
          <p:cNvPicPr>
            <a:picLocks noChangeAspect="1"/>
          </p:cNvPicPr>
          <p:nvPr/>
        </p:nvPicPr>
        <p:blipFill>
          <a:blip r:embed="rId9"/>
          <a:stretch>
            <a:fillRect/>
          </a:stretch>
        </p:blipFill>
        <p:spPr>
          <a:xfrm>
            <a:off x="10040999" y="3747020"/>
            <a:ext cx="1778833" cy="1334125"/>
          </a:xfrm>
          <a:prstGeom prst="rect">
            <a:avLst/>
          </a:prstGeom>
        </p:spPr>
      </p:pic>
      <p:pic>
        <p:nvPicPr>
          <p:cNvPr id="12" name="Picture 11">
            <a:extLst>
              <a:ext uri="{FF2B5EF4-FFF2-40B4-BE49-F238E27FC236}">
                <a16:creationId xmlns:a16="http://schemas.microsoft.com/office/drawing/2014/main" id="{BE5FED51-AF67-3445-A0F5-A2AF30827C3E}"/>
              </a:ext>
            </a:extLst>
          </p:cNvPr>
          <p:cNvPicPr>
            <a:picLocks noChangeAspect="1"/>
          </p:cNvPicPr>
          <p:nvPr/>
        </p:nvPicPr>
        <p:blipFill>
          <a:blip r:embed="rId10"/>
          <a:stretch>
            <a:fillRect/>
          </a:stretch>
        </p:blipFill>
        <p:spPr>
          <a:xfrm>
            <a:off x="6172687" y="4078379"/>
            <a:ext cx="1811493" cy="1811493"/>
          </a:xfrm>
          <a:prstGeom prst="rect">
            <a:avLst/>
          </a:prstGeom>
        </p:spPr>
      </p:pic>
      <p:pic>
        <p:nvPicPr>
          <p:cNvPr id="13" name="Picture 12">
            <a:extLst>
              <a:ext uri="{FF2B5EF4-FFF2-40B4-BE49-F238E27FC236}">
                <a16:creationId xmlns:a16="http://schemas.microsoft.com/office/drawing/2014/main" id="{6F891FAA-27CD-2440-9091-F2959E5BA967}"/>
              </a:ext>
            </a:extLst>
          </p:cNvPr>
          <p:cNvPicPr>
            <a:picLocks noChangeAspect="1"/>
          </p:cNvPicPr>
          <p:nvPr/>
        </p:nvPicPr>
        <p:blipFill>
          <a:blip r:embed="rId11"/>
          <a:stretch>
            <a:fillRect/>
          </a:stretch>
        </p:blipFill>
        <p:spPr>
          <a:xfrm>
            <a:off x="9983010" y="4348035"/>
            <a:ext cx="1998642" cy="1998642"/>
          </a:xfrm>
          <a:prstGeom prst="rect">
            <a:avLst/>
          </a:prstGeom>
        </p:spPr>
      </p:pic>
      <p:pic>
        <p:nvPicPr>
          <p:cNvPr id="14" name="Picture 13">
            <a:extLst>
              <a:ext uri="{FF2B5EF4-FFF2-40B4-BE49-F238E27FC236}">
                <a16:creationId xmlns:a16="http://schemas.microsoft.com/office/drawing/2014/main" id="{265B6976-8864-BE48-9B0D-F1A81B804E71}"/>
              </a:ext>
            </a:extLst>
          </p:cNvPr>
          <p:cNvPicPr>
            <a:picLocks noChangeAspect="1"/>
          </p:cNvPicPr>
          <p:nvPr/>
        </p:nvPicPr>
        <p:blipFill>
          <a:blip r:embed="rId12"/>
          <a:stretch>
            <a:fillRect/>
          </a:stretch>
        </p:blipFill>
        <p:spPr>
          <a:xfrm>
            <a:off x="8754567" y="4615378"/>
            <a:ext cx="1066623" cy="1066623"/>
          </a:xfrm>
          <a:prstGeom prst="rect">
            <a:avLst/>
          </a:prstGeom>
        </p:spPr>
      </p:pic>
    </p:spTree>
    <p:extLst>
      <p:ext uri="{BB962C8B-B14F-4D97-AF65-F5344CB8AC3E}">
        <p14:creationId xmlns:p14="http://schemas.microsoft.com/office/powerpoint/2010/main" val="164559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88D6-A8A7-FF47-983B-B07C35590700}"/>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C7DAC920-85D0-4F40-B67A-0758E3F5679E}"/>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8" name="TextBox 7">
            <a:extLst>
              <a:ext uri="{FF2B5EF4-FFF2-40B4-BE49-F238E27FC236}">
                <a16:creationId xmlns:a16="http://schemas.microsoft.com/office/drawing/2014/main" id="{64106E59-89D3-154F-9C79-8AC7A1A0EBA3}"/>
              </a:ext>
            </a:extLst>
          </p:cNvPr>
          <p:cNvSpPr txBox="1"/>
          <p:nvPr/>
        </p:nvSpPr>
        <p:spPr>
          <a:xfrm>
            <a:off x="839450" y="1663908"/>
            <a:ext cx="6086646" cy="1846659"/>
          </a:xfrm>
          <a:prstGeom prst="rect">
            <a:avLst/>
          </a:prstGeom>
          <a:noFill/>
        </p:spPr>
        <p:txBody>
          <a:bodyPr wrap="square" rtlCol="0">
            <a:spAutoFit/>
          </a:bodyPr>
          <a:lstStyle/>
          <a:p>
            <a:r>
              <a:rPr lang="en-US" sz="2400" b="1" dirty="0"/>
              <a:t>Customer Centrality</a:t>
            </a:r>
          </a:p>
          <a:p>
            <a:endParaRPr lang="en-US" sz="2400" b="1" dirty="0"/>
          </a:p>
          <a:p>
            <a:r>
              <a:rPr lang="en-US" sz="2400" dirty="0"/>
              <a:t>The level of involvement consumers have in creating meaning and value.</a:t>
            </a:r>
          </a:p>
          <a:p>
            <a:endParaRPr lang="en-US" dirty="0"/>
          </a:p>
        </p:txBody>
      </p:sp>
      <p:sp>
        <p:nvSpPr>
          <p:cNvPr id="9" name="TextBox 8">
            <a:extLst>
              <a:ext uri="{FF2B5EF4-FFF2-40B4-BE49-F238E27FC236}">
                <a16:creationId xmlns:a16="http://schemas.microsoft.com/office/drawing/2014/main" id="{179303EF-7251-464D-B77A-D2B209C73698}"/>
              </a:ext>
            </a:extLst>
          </p:cNvPr>
          <p:cNvSpPr txBox="1"/>
          <p:nvPr/>
        </p:nvSpPr>
        <p:spPr>
          <a:xfrm>
            <a:off x="4554134" y="5321342"/>
            <a:ext cx="2012089" cy="307777"/>
          </a:xfrm>
          <a:prstGeom prst="rect">
            <a:avLst/>
          </a:prstGeom>
          <a:noFill/>
        </p:spPr>
        <p:txBody>
          <a:bodyPr wrap="none" rtlCol="0">
            <a:spAutoFit/>
          </a:bodyPr>
          <a:lstStyle/>
          <a:p>
            <a:r>
              <a:rPr lang="en-GB" sz="1400" dirty="0"/>
              <a:t>(</a:t>
            </a:r>
            <a:r>
              <a:rPr lang="en-GB" sz="1400" dirty="0" err="1"/>
              <a:t>Louro</a:t>
            </a:r>
            <a:r>
              <a:rPr lang="en-GB" sz="1400" dirty="0"/>
              <a:t> and Cunha, 2001)</a:t>
            </a:r>
            <a:endParaRPr lang="en-US" sz="1400" dirty="0"/>
          </a:p>
        </p:txBody>
      </p:sp>
      <p:pic>
        <p:nvPicPr>
          <p:cNvPr id="3" name="Picture 2">
            <a:extLst>
              <a:ext uri="{FF2B5EF4-FFF2-40B4-BE49-F238E27FC236}">
                <a16:creationId xmlns:a16="http://schemas.microsoft.com/office/drawing/2014/main" id="{96F3B619-2FBB-A24D-AA48-50E2CF750A44}"/>
              </a:ext>
            </a:extLst>
          </p:cNvPr>
          <p:cNvPicPr>
            <a:picLocks noChangeAspect="1"/>
          </p:cNvPicPr>
          <p:nvPr/>
        </p:nvPicPr>
        <p:blipFill>
          <a:blip r:embed="rId3"/>
          <a:stretch>
            <a:fillRect/>
          </a:stretch>
        </p:blipFill>
        <p:spPr>
          <a:xfrm>
            <a:off x="6566223" y="1957682"/>
            <a:ext cx="5529273" cy="3671437"/>
          </a:xfrm>
          <a:prstGeom prst="rect">
            <a:avLst/>
          </a:prstGeom>
        </p:spPr>
      </p:pic>
    </p:spTree>
    <p:extLst>
      <p:ext uri="{BB962C8B-B14F-4D97-AF65-F5344CB8AC3E}">
        <p14:creationId xmlns:p14="http://schemas.microsoft.com/office/powerpoint/2010/main" val="60632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9"/>
            <a:ext cx="7712403" cy="3917032"/>
          </a:xfrm>
        </p:spPr>
        <p:txBody>
          <a:bodyPr>
            <a:normAutofit fontScale="92500" lnSpcReduction="10000"/>
          </a:bodyPr>
          <a:lstStyle/>
          <a:p>
            <a:pPr marL="0" indent="0">
              <a:buNone/>
            </a:pPr>
            <a:r>
              <a:rPr lang="en-US" b="1" dirty="0"/>
              <a:t>Customer Centrality – The Concept</a:t>
            </a:r>
          </a:p>
          <a:p>
            <a:pPr marL="0" indent="0">
              <a:buNone/>
            </a:pPr>
            <a:endParaRPr lang="en-US" b="1" dirty="0"/>
          </a:p>
          <a:p>
            <a:r>
              <a:rPr lang="en-US" dirty="0"/>
              <a:t>Customer centrality is the view that the customer's needs, wants and predispositions must be the starting-point for all decision-making within the </a:t>
            </a:r>
            <a:r>
              <a:rPr lang="en-US" dirty="0" err="1"/>
              <a:t>organisation</a:t>
            </a:r>
            <a:r>
              <a:rPr lang="en-US" dirty="0"/>
              <a:t>. </a:t>
            </a:r>
            <a:r>
              <a:rPr lang="en-GB" dirty="0"/>
              <a:t>(Blythe, 2009)</a:t>
            </a:r>
            <a:endParaRPr lang="en-US" dirty="0"/>
          </a:p>
          <a:p>
            <a:pPr marL="0" indent="0">
              <a:buNone/>
            </a:pPr>
            <a:endParaRPr lang="en-US" dirty="0"/>
          </a:p>
          <a:p>
            <a:r>
              <a:rPr lang="en-US" dirty="0">
                <a:solidFill>
                  <a:srgbClr val="FF0000"/>
                </a:solidFill>
              </a:rPr>
              <a:t>Finding needs and filling them, </a:t>
            </a:r>
            <a:r>
              <a:rPr lang="en-US" b="1" u="sng" dirty="0">
                <a:solidFill>
                  <a:srgbClr val="FF0000"/>
                </a:solidFill>
              </a:rPr>
              <a:t>not</a:t>
            </a:r>
            <a:r>
              <a:rPr lang="en-US" dirty="0">
                <a:solidFill>
                  <a:srgbClr val="FF0000"/>
                </a:solidFill>
              </a:rPr>
              <a:t> making products and selling them</a:t>
            </a:r>
          </a:p>
        </p:txBody>
      </p:sp>
      <p:sp>
        <p:nvSpPr>
          <p:cNvPr id="4" name="Slide Number Placeholder 3">
            <a:extLst>
              <a:ext uri="{FF2B5EF4-FFF2-40B4-BE49-F238E27FC236}">
                <a16:creationId xmlns:a16="http://schemas.microsoft.com/office/drawing/2014/main" id="{902AAFAC-BE7A-6641-8340-7E72642779E9}"/>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C2AFB433-9400-6449-9884-A2EE742EF2CD}"/>
              </a:ext>
            </a:extLst>
          </p:cNvPr>
          <p:cNvPicPr>
            <a:picLocks noChangeAspect="1"/>
          </p:cNvPicPr>
          <p:nvPr/>
        </p:nvPicPr>
        <p:blipFill>
          <a:blip r:embed="rId3"/>
          <a:stretch>
            <a:fillRect/>
          </a:stretch>
        </p:blipFill>
        <p:spPr>
          <a:xfrm>
            <a:off x="8322003" y="1610241"/>
            <a:ext cx="3683000" cy="3505200"/>
          </a:xfrm>
          <a:prstGeom prst="rect">
            <a:avLst/>
          </a:prstGeom>
        </p:spPr>
      </p:pic>
    </p:spTree>
    <p:extLst>
      <p:ext uri="{BB962C8B-B14F-4D97-AF65-F5344CB8AC3E}">
        <p14:creationId xmlns:p14="http://schemas.microsoft.com/office/powerpoint/2010/main" val="3544690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8"/>
            <a:ext cx="11082728" cy="4437893"/>
          </a:xfrm>
        </p:spPr>
        <p:txBody>
          <a:bodyPr>
            <a:normAutofit lnSpcReduction="10000"/>
          </a:bodyPr>
          <a:lstStyle/>
          <a:p>
            <a:pPr marL="0" indent="0">
              <a:buNone/>
            </a:pPr>
            <a:r>
              <a:rPr lang="en-US" b="1" dirty="0"/>
              <a:t>Customer Centrality – The Concept</a:t>
            </a:r>
          </a:p>
          <a:p>
            <a:pPr marL="0" indent="0">
              <a:buNone/>
            </a:pPr>
            <a:br>
              <a:rPr lang="en-US" sz="2000" b="1" dirty="0"/>
            </a:br>
            <a:r>
              <a:rPr lang="en-US" sz="2200" b="1" dirty="0"/>
              <a:t>Customers:</a:t>
            </a:r>
          </a:p>
          <a:p>
            <a:r>
              <a:rPr lang="en-US" sz="2200" dirty="0"/>
              <a:t>Should always be at the </a:t>
            </a:r>
            <a:r>
              <a:rPr lang="en-US" sz="2200" dirty="0" err="1"/>
              <a:t>centre</a:t>
            </a:r>
            <a:r>
              <a:rPr lang="en-US" sz="2200" dirty="0"/>
              <a:t> </a:t>
            </a:r>
          </a:p>
          <a:p>
            <a:r>
              <a:rPr lang="en-US" sz="2200" dirty="0"/>
              <a:t>Are the driving force behind marketing planning</a:t>
            </a:r>
          </a:p>
          <a:p>
            <a:r>
              <a:rPr lang="en-US" sz="2200" dirty="0"/>
              <a:t>Creating value for customers is real customer centrality</a:t>
            </a:r>
          </a:p>
          <a:p>
            <a:endParaRPr lang="en-US" sz="2200" dirty="0"/>
          </a:p>
          <a:p>
            <a:pPr marL="0" indent="0">
              <a:buNone/>
            </a:pPr>
            <a:r>
              <a:rPr lang="en-US" sz="2200" dirty="0"/>
              <a:t>Customer centrality </a:t>
            </a:r>
            <a:r>
              <a:rPr lang="en-US" sz="2200" dirty="0" err="1"/>
              <a:t>centres</a:t>
            </a:r>
            <a:r>
              <a:rPr lang="en-US" sz="2200" dirty="0"/>
              <a:t> on finding needs and fulfilling them – this is easy to understand but difficult to implement.</a:t>
            </a:r>
          </a:p>
          <a:p>
            <a:pPr marL="0" indent="0">
              <a:buNone/>
            </a:pPr>
            <a:endParaRPr lang="en-US" sz="2200" dirty="0"/>
          </a:p>
          <a:p>
            <a:pPr marL="0" indent="0">
              <a:buNone/>
            </a:pPr>
            <a:r>
              <a:rPr lang="en-US" sz="2200" dirty="0"/>
              <a:t>Marketing is the whole business seen from its final result and the customers perspective </a:t>
            </a:r>
            <a:r>
              <a:rPr lang="en-GB" sz="2400" dirty="0"/>
              <a:t>(Blythe, 2009)</a:t>
            </a:r>
            <a:endParaRPr lang="en-US" sz="2400" dirty="0"/>
          </a:p>
          <a:p>
            <a:pPr marL="0" indent="0">
              <a:buNone/>
            </a:pPr>
            <a:endParaRPr lang="en-US" sz="2200" dirty="0"/>
          </a:p>
          <a:p>
            <a:pPr marL="0" indent="0">
              <a:buNone/>
            </a:pPr>
            <a:endParaRPr lang="en-US" sz="2400" dirty="0"/>
          </a:p>
        </p:txBody>
      </p:sp>
      <p:sp>
        <p:nvSpPr>
          <p:cNvPr id="4" name="Slide Number Placeholder 3">
            <a:extLst>
              <a:ext uri="{FF2B5EF4-FFF2-40B4-BE49-F238E27FC236}">
                <a16:creationId xmlns:a16="http://schemas.microsoft.com/office/drawing/2014/main" id="{902AAFAC-BE7A-6641-8340-7E72642779E9}"/>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71208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9"/>
            <a:ext cx="10972800" cy="3917032"/>
          </a:xfrm>
        </p:spPr>
        <p:txBody>
          <a:bodyPr>
            <a:normAutofit fontScale="92500" lnSpcReduction="10000"/>
          </a:bodyPr>
          <a:lstStyle/>
          <a:p>
            <a:pPr marL="0" indent="0">
              <a:buNone/>
            </a:pPr>
            <a:r>
              <a:rPr lang="en-US" b="1" dirty="0"/>
              <a:t>Customer Centrality</a:t>
            </a:r>
          </a:p>
          <a:p>
            <a:pPr marL="0" indent="0">
              <a:buNone/>
            </a:pPr>
            <a:r>
              <a:rPr lang="en-US" b="1" dirty="0"/>
              <a:t>5 stages of customer relationship:</a:t>
            </a:r>
          </a:p>
          <a:p>
            <a:pPr marL="514350" indent="-514350">
              <a:buAutoNum type="arabicPeriod"/>
            </a:pPr>
            <a:r>
              <a:rPr lang="en-US" dirty="0"/>
              <a:t>Pre-relationship </a:t>
            </a:r>
          </a:p>
          <a:p>
            <a:pPr marL="514350" indent="-514350">
              <a:buAutoNum type="arabicPeriod"/>
            </a:pPr>
            <a:r>
              <a:rPr lang="en-US" dirty="0"/>
              <a:t>Early</a:t>
            </a:r>
          </a:p>
          <a:p>
            <a:pPr marL="514350" indent="-514350">
              <a:buAutoNum type="arabicPeriod"/>
            </a:pPr>
            <a:r>
              <a:rPr lang="en-US" b="1" dirty="0">
                <a:solidFill>
                  <a:srgbClr val="FF0000"/>
                </a:solidFill>
              </a:rPr>
              <a:t>Development – Where customer centrality exists</a:t>
            </a:r>
          </a:p>
          <a:p>
            <a:pPr marL="514350" indent="-514350">
              <a:buAutoNum type="arabicPeriod"/>
            </a:pPr>
            <a:r>
              <a:rPr lang="en-US" dirty="0"/>
              <a:t>Long term</a:t>
            </a:r>
          </a:p>
          <a:p>
            <a:pPr marL="514350" indent="-514350">
              <a:buAutoNum type="arabicPeriod"/>
            </a:pPr>
            <a:r>
              <a:rPr lang="en-US" dirty="0"/>
              <a:t>Final</a:t>
            </a:r>
          </a:p>
          <a:p>
            <a:pPr marL="0" indent="0">
              <a:buNone/>
            </a:pPr>
            <a:r>
              <a:rPr lang="en-US" dirty="0" err="1"/>
              <a:t>Organisations</a:t>
            </a:r>
            <a:r>
              <a:rPr lang="en-US" dirty="0"/>
              <a:t> should assess the profitability of groups of </a:t>
            </a:r>
            <a:r>
              <a:rPr lang="en-US" u="sng" dirty="0"/>
              <a:t>customers</a:t>
            </a:r>
            <a:r>
              <a:rPr lang="en-US" dirty="0"/>
              <a:t>, </a:t>
            </a:r>
            <a:r>
              <a:rPr lang="en-US" b="1" u="sng" dirty="0"/>
              <a:t>not</a:t>
            </a:r>
            <a:r>
              <a:rPr lang="en-US" dirty="0"/>
              <a:t> profitability of products for customer centrality to exist. </a:t>
            </a:r>
            <a:r>
              <a:rPr lang="en-GB" dirty="0"/>
              <a:t>(Blythe, 2009)</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902AAFAC-BE7A-6641-8340-7E72642779E9}"/>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1746246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9"/>
            <a:ext cx="10972800" cy="3917032"/>
          </a:xfrm>
        </p:spPr>
        <p:txBody>
          <a:bodyPr>
            <a:normAutofit/>
          </a:bodyPr>
          <a:lstStyle/>
          <a:p>
            <a:pPr marL="0" indent="0">
              <a:buNone/>
            </a:pPr>
            <a:r>
              <a:rPr lang="en-US" b="1" dirty="0"/>
              <a:t>Customer Centrality - Why is it important?</a:t>
            </a:r>
          </a:p>
          <a:p>
            <a:pPr marL="0" indent="0">
              <a:buNone/>
            </a:pPr>
            <a:endParaRPr lang="en-US" b="1" dirty="0"/>
          </a:p>
          <a:p>
            <a:pPr marL="514350" indent="-514350">
              <a:buAutoNum type="arabicPeriod"/>
            </a:pPr>
            <a:r>
              <a:rPr lang="en-US" dirty="0"/>
              <a:t>Knowing customer needs</a:t>
            </a:r>
          </a:p>
          <a:p>
            <a:pPr marL="514350" indent="-514350">
              <a:buAutoNum type="arabicPeriod"/>
            </a:pPr>
            <a:r>
              <a:rPr lang="en-US" dirty="0"/>
              <a:t>Servicing those needs</a:t>
            </a:r>
          </a:p>
          <a:p>
            <a:pPr marL="514350" indent="-514350">
              <a:buAutoNum type="arabicPeriod"/>
            </a:pPr>
            <a:r>
              <a:rPr lang="en-US" dirty="0"/>
              <a:t>Customer segment</a:t>
            </a:r>
          </a:p>
          <a:p>
            <a:pPr marL="514350" indent="-514350">
              <a:buAutoNum type="arabicPeriod"/>
            </a:pPr>
            <a:r>
              <a:rPr lang="en-US" dirty="0"/>
              <a:t>Servicing that segment</a:t>
            </a:r>
          </a:p>
        </p:txBody>
      </p:sp>
      <p:sp>
        <p:nvSpPr>
          <p:cNvPr id="4" name="Slide Number Placeholder 3">
            <a:extLst>
              <a:ext uri="{FF2B5EF4-FFF2-40B4-BE49-F238E27FC236}">
                <a16:creationId xmlns:a16="http://schemas.microsoft.com/office/drawing/2014/main" id="{902AAFAC-BE7A-6641-8340-7E72642779E9}"/>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1424558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600" y="1198409"/>
            <a:ext cx="4624552" cy="3917032"/>
          </a:xfrm>
        </p:spPr>
        <p:txBody>
          <a:bodyPr/>
          <a:lstStyle/>
          <a:p>
            <a:pPr marL="0" indent="0">
              <a:buNone/>
            </a:pPr>
            <a:r>
              <a:rPr lang="en-US" b="1" dirty="0" err="1"/>
              <a:t>Analysing</a:t>
            </a:r>
            <a:r>
              <a:rPr lang="en-US" b="1" dirty="0"/>
              <a:t> Customer Needs</a:t>
            </a:r>
          </a:p>
          <a:p>
            <a:pPr marL="0" indent="0">
              <a:buNone/>
            </a:pPr>
            <a:endParaRPr lang="en-US" sz="1800" dirty="0"/>
          </a:p>
          <a:p>
            <a:r>
              <a:rPr lang="en-US" dirty="0"/>
              <a:t>Current Product Needs</a:t>
            </a:r>
          </a:p>
          <a:p>
            <a:r>
              <a:rPr lang="en-US" dirty="0"/>
              <a:t>Future Needs</a:t>
            </a:r>
          </a:p>
          <a:p>
            <a:r>
              <a:rPr lang="en-US" dirty="0"/>
              <a:t>Desired Pricing </a:t>
            </a:r>
          </a:p>
          <a:p>
            <a:r>
              <a:rPr lang="en-US" dirty="0"/>
              <a:t>Information Needs</a:t>
            </a:r>
          </a:p>
          <a:p>
            <a:r>
              <a:rPr lang="en-US" dirty="0"/>
              <a:t>Product Availability</a:t>
            </a:r>
          </a:p>
          <a:p>
            <a:endParaRPr lang="en-US" dirty="0"/>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6" name="Picture 5">
            <a:extLst>
              <a:ext uri="{FF2B5EF4-FFF2-40B4-BE49-F238E27FC236}">
                <a16:creationId xmlns:a16="http://schemas.microsoft.com/office/drawing/2014/main" id="{D0A96995-D824-6E46-9637-FFDEBBA97F96}"/>
              </a:ext>
            </a:extLst>
          </p:cNvPr>
          <p:cNvPicPr>
            <a:picLocks noChangeAspect="1"/>
          </p:cNvPicPr>
          <p:nvPr/>
        </p:nvPicPr>
        <p:blipFill>
          <a:blip r:embed="rId3"/>
          <a:stretch>
            <a:fillRect/>
          </a:stretch>
        </p:blipFill>
        <p:spPr>
          <a:xfrm>
            <a:off x="5816600" y="1915485"/>
            <a:ext cx="5765800" cy="3594100"/>
          </a:xfrm>
          <a:prstGeom prst="rect">
            <a:avLst/>
          </a:prstGeom>
        </p:spPr>
      </p:pic>
      <p:sp>
        <p:nvSpPr>
          <p:cNvPr id="7" name="TextBox 6">
            <a:extLst>
              <a:ext uri="{FF2B5EF4-FFF2-40B4-BE49-F238E27FC236}">
                <a16:creationId xmlns:a16="http://schemas.microsoft.com/office/drawing/2014/main" id="{AB3D7AA2-A1EE-454A-8C13-1A083C6F037E}"/>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2678389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600" y="1198409"/>
            <a:ext cx="5207000" cy="3917032"/>
          </a:xfrm>
        </p:spPr>
        <p:txBody>
          <a:bodyPr/>
          <a:lstStyle/>
          <a:p>
            <a:pPr marL="0" indent="0">
              <a:buNone/>
            </a:pPr>
            <a:r>
              <a:rPr lang="en-US" b="1" dirty="0" err="1"/>
              <a:t>Analysing</a:t>
            </a:r>
            <a:r>
              <a:rPr lang="en-US" b="1" dirty="0"/>
              <a:t> Customer Needs</a:t>
            </a:r>
          </a:p>
          <a:p>
            <a:pPr marL="0" indent="0">
              <a:buNone/>
            </a:pPr>
            <a:endParaRPr lang="en-US" sz="1800" dirty="0"/>
          </a:p>
          <a:p>
            <a:pPr marL="0" indent="0">
              <a:buNone/>
            </a:pPr>
            <a:r>
              <a:rPr lang="en-US" b="1" dirty="0"/>
              <a:t>Current Product Needs</a:t>
            </a:r>
            <a:br>
              <a:rPr lang="en-US" dirty="0"/>
            </a:br>
            <a:endParaRPr lang="en-US" dirty="0"/>
          </a:p>
          <a:p>
            <a:r>
              <a:rPr lang="en-US" sz="2400" dirty="0"/>
              <a:t>Needs are based on product features and benefits.</a:t>
            </a:r>
          </a:p>
          <a:p>
            <a:r>
              <a:rPr lang="en-US" sz="2400" dirty="0"/>
              <a:t>Quantity &amp; problems should be considered for complex products</a:t>
            </a:r>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8" name="Picture 7">
            <a:extLst>
              <a:ext uri="{FF2B5EF4-FFF2-40B4-BE49-F238E27FC236}">
                <a16:creationId xmlns:a16="http://schemas.microsoft.com/office/drawing/2014/main" id="{F27455AB-9416-F948-9203-3DF329BA4289}"/>
              </a:ext>
            </a:extLst>
          </p:cNvPr>
          <p:cNvPicPr>
            <a:picLocks noChangeAspect="1"/>
          </p:cNvPicPr>
          <p:nvPr/>
        </p:nvPicPr>
        <p:blipFill>
          <a:blip r:embed="rId3"/>
          <a:stretch>
            <a:fillRect/>
          </a:stretch>
        </p:blipFill>
        <p:spPr>
          <a:xfrm>
            <a:off x="5816600" y="1710777"/>
            <a:ext cx="5765800" cy="3594100"/>
          </a:xfrm>
          <a:prstGeom prst="rect">
            <a:avLst/>
          </a:prstGeom>
        </p:spPr>
      </p:pic>
      <p:sp>
        <p:nvSpPr>
          <p:cNvPr id="9" name="TextBox 8">
            <a:extLst>
              <a:ext uri="{FF2B5EF4-FFF2-40B4-BE49-F238E27FC236}">
                <a16:creationId xmlns:a16="http://schemas.microsoft.com/office/drawing/2014/main" id="{12A256DE-9603-314B-820D-EDA136EEFD33}"/>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373682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599" y="1198409"/>
            <a:ext cx="5412829" cy="3917032"/>
          </a:xfrm>
        </p:spPr>
        <p:txBody>
          <a:bodyPr/>
          <a:lstStyle/>
          <a:p>
            <a:pPr marL="0" indent="0">
              <a:buNone/>
            </a:pPr>
            <a:r>
              <a:rPr lang="en-US" b="1" dirty="0" err="1"/>
              <a:t>Analysing</a:t>
            </a:r>
            <a:r>
              <a:rPr lang="en-US" b="1" dirty="0"/>
              <a:t> Customer Needs</a:t>
            </a:r>
          </a:p>
          <a:p>
            <a:pPr marL="0" indent="0">
              <a:buNone/>
            </a:pPr>
            <a:endParaRPr lang="en-US" sz="1800" dirty="0"/>
          </a:p>
          <a:p>
            <a:pPr marL="0" indent="0">
              <a:buNone/>
            </a:pPr>
            <a:r>
              <a:rPr lang="en-US" b="1" dirty="0"/>
              <a:t>Future Needs</a:t>
            </a:r>
          </a:p>
          <a:p>
            <a:pPr marL="0" indent="0">
              <a:buNone/>
            </a:pPr>
            <a:endParaRPr lang="en-US" dirty="0"/>
          </a:p>
          <a:p>
            <a:r>
              <a:rPr lang="en-GB" sz="2400" dirty="0"/>
              <a:t>Predicting future needs of existing customers is a key element in customer orientation</a:t>
            </a:r>
            <a:endParaRPr lang="en-US" sz="2400" dirty="0"/>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4">
            <a:extLst>
              <a:ext uri="{FF2B5EF4-FFF2-40B4-BE49-F238E27FC236}">
                <a16:creationId xmlns:a16="http://schemas.microsoft.com/office/drawing/2014/main" id="{58538B65-A4B9-CD47-8B25-BF36986B8330}"/>
              </a:ext>
            </a:extLst>
          </p:cNvPr>
          <p:cNvPicPr>
            <a:picLocks noChangeAspect="1"/>
          </p:cNvPicPr>
          <p:nvPr/>
        </p:nvPicPr>
        <p:blipFill>
          <a:blip r:embed="rId3"/>
          <a:stretch>
            <a:fillRect/>
          </a:stretch>
        </p:blipFill>
        <p:spPr>
          <a:xfrm>
            <a:off x="5816600" y="1805371"/>
            <a:ext cx="5765800" cy="3594100"/>
          </a:xfrm>
          <a:prstGeom prst="rect">
            <a:avLst/>
          </a:prstGeom>
        </p:spPr>
      </p:pic>
      <p:sp>
        <p:nvSpPr>
          <p:cNvPr id="7" name="TextBox 6">
            <a:extLst>
              <a:ext uri="{FF2B5EF4-FFF2-40B4-BE49-F238E27FC236}">
                <a16:creationId xmlns:a16="http://schemas.microsoft.com/office/drawing/2014/main" id="{6F3D0EE4-3C01-FF4C-B406-F29FB5ABD3F2}"/>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3253167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600" y="1198409"/>
            <a:ext cx="5207000" cy="3917032"/>
          </a:xfrm>
        </p:spPr>
        <p:txBody>
          <a:bodyPr/>
          <a:lstStyle/>
          <a:p>
            <a:pPr marL="0" indent="0">
              <a:buNone/>
            </a:pPr>
            <a:r>
              <a:rPr lang="en-US" b="1" dirty="0" err="1"/>
              <a:t>Analysing</a:t>
            </a:r>
            <a:r>
              <a:rPr lang="en-US" b="1" dirty="0"/>
              <a:t> Customer Needs</a:t>
            </a:r>
          </a:p>
          <a:p>
            <a:pPr marL="0" indent="0">
              <a:buNone/>
            </a:pPr>
            <a:endParaRPr lang="en-US" sz="1800" dirty="0"/>
          </a:p>
          <a:p>
            <a:pPr marL="0" indent="0">
              <a:buNone/>
            </a:pPr>
            <a:r>
              <a:rPr lang="en-US" b="1" dirty="0"/>
              <a:t>Desired Pricing</a:t>
            </a:r>
          </a:p>
          <a:p>
            <a:endParaRPr lang="en-US" dirty="0"/>
          </a:p>
          <a:p>
            <a:r>
              <a:rPr lang="en-US" sz="2400" dirty="0"/>
              <a:t>Customers always want lowest price</a:t>
            </a:r>
          </a:p>
          <a:p>
            <a:r>
              <a:rPr lang="en-US" sz="2400" dirty="0"/>
              <a:t>Pay what is reasonable/fair</a:t>
            </a:r>
          </a:p>
          <a:p>
            <a:r>
              <a:rPr lang="en-US" sz="2400" dirty="0"/>
              <a:t>Does higher price – higher quality</a:t>
            </a:r>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7" name="Picture 6">
            <a:extLst>
              <a:ext uri="{FF2B5EF4-FFF2-40B4-BE49-F238E27FC236}">
                <a16:creationId xmlns:a16="http://schemas.microsoft.com/office/drawing/2014/main" id="{6FA185FD-1C95-324B-B6B9-D23A07E51118}"/>
              </a:ext>
            </a:extLst>
          </p:cNvPr>
          <p:cNvPicPr>
            <a:picLocks noChangeAspect="1"/>
          </p:cNvPicPr>
          <p:nvPr/>
        </p:nvPicPr>
        <p:blipFill>
          <a:blip r:embed="rId3"/>
          <a:stretch>
            <a:fillRect/>
          </a:stretch>
        </p:blipFill>
        <p:spPr>
          <a:xfrm>
            <a:off x="5816600" y="1980809"/>
            <a:ext cx="5765800" cy="3594100"/>
          </a:xfrm>
          <a:prstGeom prst="rect">
            <a:avLst/>
          </a:prstGeom>
        </p:spPr>
      </p:pic>
      <p:sp>
        <p:nvSpPr>
          <p:cNvPr id="9" name="TextBox 8">
            <a:extLst>
              <a:ext uri="{FF2B5EF4-FFF2-40B4-BE49-F238E27FC236}">
                <a16:creationId xmlns:a16="http://schemas.microsoft.com/office/drawing/2014/main" id="{59E46426-8964-1D40-8DAC-6FB655AD8794}"/>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195675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600" y="1198409"/>
            <a:ext cx="5207000" cy="3917032"/>
          </a:xfrm>
        </p:spPr>
        <p:txBody>
          <a:bodyPr>
            <a:normAutofit lnSpcReduction="10000"/>
          </a:bodyPr>
          <a:lstStyle/>
          <a:p>
            <a:pPr marL="0" indent="0">
              <a:buNone/>
            </a:pPr>
            <a:r>
              <a:rPr lang="en-US" b="1" dirty="0" err="1"/>
              <a:t>Analysing</a:t>
            </a:r>
            <a:r>
              <a:rPr lang="en-US" b="1" dirty="0"/>
              <a:t> Customer Needs</a:t>
            </a:r>
          </a:p>
          <a:p>
            <a:pPr marL="0" indent="0">
              <a:buNone/>
            </a:pPr>
            <a:endParaRPr lang="en-US" sz="1800" dirty="0"/>
          </a:p>
          <a:p>
            <a:pPr marL="0" indent="0">
              <a:buNone/>
            </a:pPr>
            <a:r>
              <a:rPr lang="en-US" b="1" dirty="0"/>
              <a:t>Information Needs</a:t>
            </a:r>
          </a:p>
          <a:p>
            <a:pPr marL="0" indent="0">
              <a:buNone/>
            </a:pPr>
            <a:endParaRPr lang="en-US" dirty="0"/>
          </a:p>
          <a:p>
            <a:r>
              <a:rPr lang="en-GB" sz="2400" dirty="0"/>
              <a:t>Customers need to know about a product, and implications of owning it.</a:t>
            </a:r>
            <a:br>
              <a:rPr lang="en-GB" sz="2400" dirty="0"/>
            </a:br>
            <a:endParaRPr lang="en-GB" sz="2400" dirty="0"/>
          </a:p>
          <a:p>
            <a:r>
              <a:rPr lang="en-GB" sz="2400" dirty="0"/>
              <a:t>This includes positive and negative aspects of the product.</a:t>
            </a:r>
            <a:endParaRPr lang="en-US" sz="2400" dirty="0"/>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5" name="Picture 4">
            <a:extLst>
              <a:ext uri="{FF2B5EF4-FFF2-40B4-BE49-F238E27FC236}">
                <a16:creationId xmlns:a16="http://schemas.microsoft.com/office/drawing/2014/main" id="{5DD349ED-1CA6-D246-80F1-A6D057C27410}"/>
              </a:ext>
            </a:extLst>
          </p:cNvPr>
          <p:cNvPicPr>
            <a:picLocks noChangeAspect="1"/>
          </p:cNvPicPr>
          <p:nvPr/>
        </p:nvPicPr>
        <p:blipFill>
          <a:blip r:embed="rId3"/>
          <a:stretch>
            <a:fillRect/>
          </a:stretch>
        </p:blipFill>
        <p:spPr>
          <a:xfrm>
            <a:off x="5816600" y="1789605"/>
            <a:ext cx="5765800" cy="3594100"/>
          </a:xfrm>
          <a:prstGeom prst="rect">
            <a:avLst/>
          </a:prstGeom>
        </p:spPr>
      </p:pic>
      <p:sp>
        <p:nvSpPr>
          <p:cNvPr id="7" name="TextBox 6">
            <a:extLst>
              <a:ext uri="{FF2B5EF4-FFF2-40B4-BE49-F238E27FC236}">
                <a16:creationId xmlns:a16="http://schemas.microsoft.com/office/drawing/2014/main" id="{87BBFADA-EA8F-E14F-AF60-3B9162E548A0}"/>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2535986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AD46-4686-5447-B45D-4CEBFD6F14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957298-E624-D547-B547-818E225957B3}"/>
              </a:ext>
            </a:extLst>
          </p:cNvPr>
          <p:cNvSpPr>
            <a:spLocks noGrp="1"/>
          </p:cNvSpPr>
          <p:nvPr>
            <p:ph idx="1"/>
          </p:nvPr>
        </p:nvSpPr>
        <p:spPr>
          <a:xfrm>
            <a:off x="609600" y="1198409"/>
            <a:ext cx="6311462" cy="3917032"/>
          </a:xfrm>
        </p:spPr>
        <p:txBody>
          <a:bodyPr>
            <a:normAutofit/>
          </a:bodyPr>
          <a:lstStyle/>
          <a:p>
            <a:pPr marL="0" indent="0">
              <a:buNone/>
            </a:pPr>
            <a:r>
              <a:rPr lang="en-US" b="1" dirty="0" err="1"/>
              <a:t>Analysing</a:t>
            </a:r>
            <a:r>
              <a:rPr lang="en-US" b="1" dirty="0"/>
              <a:t> Customer Needs</a:t>
            </a:r>
          </a:p>
          <a:p>
            <a:pPr marL="0" indent="0">
              <a:buNone/>
            </a:pPr>
            <a:endParaRPr lang="en-US" sz="1800" dirty="0"/>
          </a:p>
          <a:p>
            <a:pPr marL="0" indent="0">
              <a:buNone/>
            </a:pPr>
            <a:r>
              <a:rPr lang="en-US" b="1" dirty="0"/>
              <a:t>Product Availability</a:t>
            </a:r>
          </a:p>
          <a:p>
            <a:pPr marL="0" indent="0">
              <a:buNone/>
            </a:pPr>
            <a:endParaRPr lang="en-US" b="1" dirty="0"/>
          </a:p>
          <a:p>
            <a:r>
              <a:rPr lang="en-GB" sz="2400" dirty="0"/>
              <a:t>Available in the right place at the right time. </a:t>
            </a:r>
          </a:p>
          <a:p>
            <a:r>
              <a:rPr lang="en-GB" sz="2400" dirty="0"/>
              <a:t>Wholesalers, retailers, agents ensure product can be found where customer expects to find it.</a:t>
            </a:r>
          </a:p>
          <a:p>
            <a:endParaRPr lang="en-US" dirty="0"/>
          </a:p>
        </p:txBody>
      </p:sp>
      <p:sp>
        <p:nvSpPr>
          <p:cNvPr id="4" name="Slide Number Placeholder 3">
            <a:extLst>
              <a:ext uri="{FF2B5EF4-FFF2-40B4-BE49-F238E27FC236}">
                <a16:creationId xmlns:a16="http://schemas.microsoft.com/office/drawing/2014/main" id="{3E7A1B2B-1070-3549-B738-F08C0D6341DD}"/>
              </a:ext>
            </a:extLst>
          </p:cNvPr>
          <p:cNvSpPr>
            <a:spLocks noGrp="1"/>
          </p:cNvSpPr>
          <p:nvPr>
            <p:ph type="sldNum" sz="quarter" idx="12"/>
          </p:nvPr>
        </p:nvSpPr>
        <p:spPr/>
        <p:txBody>
          <a:bodyPr/>
          <a:lstStyle/>
          <a:p>
            <a:fld id="{3D165440-4880-415F-9146-4793BDD623F8}" type="slidenum">
              <a:rPr lang="en-GB" smtClean="0"/>
              <a:t>14</a:t>
            </a:fld>
            <a:endParaRPr lang="en-GB"/>
          </a:p>
        </p:txBody>
      </p:sp>
      <p:pic>
        <p:nvPicPr>
          <p:cNvPr id="5" name="Picture 4">
            <a:extLst>
              <a:ext uri="{FF2B5EF4-FFF2-40B4-BE49-F238E27FC236}">
                <a16:creationId xmlns:a16="http://schemas.microsoft.com/office/drawing/2014/main" id="{396D7EE9-019D-AB4F-997F-38CDF7AA9437}"/>
              </a:ext>
            </a:extLst>
          </p:cNvPr>
          <p:cNvPicPr>
            <a:picLocks noChangeAspect="1"/>
          </p:cNvPicPr>
          <p:nvPr/>
        </p:nvPicPr>
        <p:blipFill>
          <a:blip r:embed="rId3"/>
          <a:stretch>
            <a:fillRect/>
          </a:stretch>
        </p:blipFill>
        <p:spPr>
          <a:xfrm>
            <a:off x="6660507" y="2002220"/>
            <a:ext cx="5221440" cy="3365719"/>
          </a:xfrm>
          <a:prstGeom prst="rect">
            <a:avLst/>
          </a:prstGeom>
        </p:spPr>
      </p:pic>
      <p:sp>
        <p:nvSpPr>
          <p:cNvPr id="7" name="TextBox 6">
            <a:extLst>
              <a:ext uri="{FF2B5EF4-FFF2-40B4-BE49-F238E27FC236}">
                <a16:creationId xmlns:a16="http://schemas.microsoft.com/office/drawing/2014/main" id="{E2571257-AA5F-1C41-BE17-B21ECC31C3D5}"/>
              </a:ext>
            </a:extLst>
          </p:cNvPr>
          <p:cNvSpPr txBox="1"/>
          <p:nvPr/>
        </p:nvSpPr>
        <p:spPr>
          <a:xfrm>
            <a:off x="3567659" y="5163438"/>
            <a:ext cx="1821332" cy="369332"/>
          </a:xfrm>
          <a:prstGeom prst="rect">
            <a:avLst/>
          </a:prstGeom>
          <a:noFill/>
        </p:spPr>
        <p:txBody>
          <a:bodyPr wrap="none" rtlCol="0">
            <a:spAutoFit/>
          </a:bodyPr>
          <a:lstStyle/>
          <a:p>
            <a:r>
              <a:rPr lang="en-GB" dirty="0"/>
              <a:t>(</a:t>
            </a:r>
            <a:r>
              <a:rPr lang="en-GB" dirty="0" err="1"/>
              <a:t>Claessens</a:t>
            </a:r>
            <a:r>
              <a:rPr lang="en-GB" dirty="0"/>
              <a:t>, 2018)</a:t>
            </a:r>
            <a:endParaRPr lang="en-US" dirty="0"/>
          </a:p>
        </p:txBody>
      </p:sp>
    </p:spTree>
    <p:extLst>
      <p:ext uri="{BB962C8B-B14F-4D97-AF65-F5344CB8AC3E}">
        <p14:creationId xmlns:p14="http://schemas.microsoft.com/office/powerpoint/2010/main" val="1906603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10CF7-B48E-4E4E-989A-471A0422A3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8BA45-4F5E-DF40-A5FD-EE7B7B228B69}"/>
              </a:ext>
            </a:extLst>
          </p:cNvPr>
          <p:cNvSpPr>
            <a:spLocks noGrp="1"/>
          </p:cNvSpPr>
          <p:nvPr>
            <p:ph idx="1"/>
          </p:nvPr>
        </p:nvSpPr>
        <p:spPr/>
        <p:txBody>
          <a:bodyPr/>
          <a:lstStyle/>
          <a:p>
            <a:pPr marL="0" indent="0">
              <a:buNone/>
            </a:pPr>
            <a:r>
              <a:rPr lang="en-US" b="1" dirty="0"/>
              <a:t>Shareholder Value </a:t>
            </a:r>
          </a:p>
          <a:p>
            <a:pPr marL="0" indent="0">
              <a:buNone/>
            </a:pPr>
            <a:r>
              <a:rPr lang="en-US" dirty="0"/>
              <a:t>That value delivered to the equity owners of an </a:t>
            </a:r>
            <a:r>
              <a:rPr lang="en-US" dirty="0" err="1"/>
              <a:t>organisation</a:t>
            </a:r>
            <a:r>
              <a:rPr lang="en-US" dirty="0"/>
              <a:t> due to management's ability to increase sales, earnings, and free cash flow, leading to an increase in dividends and capital gains for shareholders.</a:t>
            </a:r>
          </a:p>
          <a:p>
            <a:pPr marL="0" indent="0" algn="r">
              <a:buNone/>
            </a:pPr>
            <a:r>
              <a:rPr lang="en-GB" dirty="0"/>
              <a:t>(Hayes, 2020)</a:t>
            </a:r>
            <a:endParaRPr lang="en-US" dirty="0"/>
          </a:p>
        </p:txBody>
      </p:sp>
      <p:sp>
        <p:nvSpPr>
          <p:cNvPr id="4" name="Slide Number Placeholder 3">
            <a:extLst>
              <a:ext uri="{FF2B5EF4-FFF2-40B4-BE49-F238E27FC236}">
                <a16:creationId xmlns:a16="http://schemas.microsoft.com/office/drawing/2014/main" id="{E1421D48-F5A1-9D46-89EB-DA9ECD354481}"/>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3438739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10CF7-B48E-4E4E-989A-471A0422A3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8BA45-4F5E-DF40-A5FD-EE7B7B228B69}"/>
              </a:ext>
            </a:extLst>
          </p:cNvPr>
          <p:cNvSpPr>
            <a:spLocks noGrp="1"/>
          </p:cNvSpPr>
          <p:nvPr>
            <p:ph idx="1"/>
          </p:nvPr>
        </p:nvSpPr>
        <p:spPr/>
        <p:txBody>
          <a:bodyPr>
            <a:normAutofit fontScale="85000" lnSpcReduction="20000"/>
          </a:bodyPr>
          <a:lstStyle/>
          <a:p>
            <a:pPr marL="0" indent="0">
              <a:buNone/>
            </a:pPr>
            <a:r>
              <a:rPr lang="en-US" b="1" dirty="0"/>
              <a:t>Shareholder Definition</a:t>
            </a:r>
          </a:p>
          <a:p>
            <a:pPr marL="0" indent="0">
              <a:buNone/>
            </a:pPr>
            <a:br>
              <a:rPr lang="en-GB" dirty="0"/>
            </a:br>
            <a:r>
              <a:rPr lang="en-GB" dirty="0"/>
              <a:t>A  person, company, or institution that owns at least one share of a company’s stock (equity). </a:t>
            </a:r>
            <a:br>
              <a:rPr lang="en-GB" dirty="0"/>
            </a:br>
            <a:br>
              <a:rPr lang="en-GB" dirty="0"/>
            </a:br>
            <a:r>
              <a:rPr lang="en-GB" dirty="0"/>
              <a:t>Shareholders are essentially owners in a company, reaping the benefits of a business’ success. Rewards come in the form of increased stock valuations, or as financial profits distributed as dividends. </a:t>
            </a:r>
            <a:br>
              <a:rPr lang="en-GB" dirty="0"/>
            </a:br>
            <a:br>
              <a:rPr lang="en-GB" dirty="0"/>
            </a:br>
            <a:r>
              <a:rPr lang="en-GB" dirty="0"/>
              <a:t>Conversely, when a company loses money, share price invariably drop, causing shareholders to lose money.</a:t>
            </a:r>
          </a:p>
          <a:p>
            <a:pPr marL="0" indent="0" algn="r">
              <a:buNone/>
            </a:pPr>
            <a:r>
              <a:rPr lang="en-GB" dirty="0"/>
              <a:t>(Hayes 2019)</a:t>
            </a:r>
            <a:endParaRPr lang="en-US" dirty="0"/>
          </a:p>
        </p:txBody>
      </p:sp>
      <p:sp>
        <p:nvSpPr>
          <p:cNvPr id="4" name="Slide Number Placeholder 3">
            <a:extLst>
              <a:ext uri="{FF2B5EF4-FFF2-40B4-BE49-F238E27FC236}">
                <a16:creationId xmlns:a16="http://schemas.microsoft.com/office/drawing/2014/main" id="{E1421D48-F5A1-9D46-89EB-DA9ECD35448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562369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10CF7-B48E-4E4E-989A-471A0422A3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8BA45-4F5E-DF40-A5FD-EE7B7B228B69}"/>
              </a:ext>
            </a:extLst>
          </p:cNvPr>
          <p:cNvSpPr>
            <a:spLocks noGrp="1"/>
          </p:cNvSpPr>
          <p:nvPr>
            <p:ph idx="1"/>
          </p:nvPr>
        </p:nvSpPr>
        <p:spPr/>
        <p:txBody>
          <a:bodyPr/>
          <a:lstStyle/>
          <a:p>
            <a:pPr marL="0" indent="0">
              <a:buNone/>
            </a:pPr>
            <a:r>
              <a:rPr lang="en-US" b="1" dirty="0"/>
              <a:t>Shareholder Value is Driven by:</a:t>
            </a:r>
          </a:p>
          <a:p>
            <a:pPr marL="514350" indent="-514350">
              <a:buAutoNum type="arabicPeriod"/>
            </a:pPr>
            <a:r>
              <a:rPr lang="en-US" dirty="0"/>
              <a:t>processes that enhance cash flows by increasing revenues and/or reducing costs, working capital and investments;</a:t>
            </a:r>
          </a:p>
          <a:p>
            <a:pPr marL="514350" indent="-514350">
              <a:buAutoNum type="arabicPeriod"/>
            </a:pPr>
            <a:r>
              <a:rPr lang="en-US" dirty="0"/>
              <a:t> processes that accelerate cash flows, since earlier cash flows produce a higher present value of money; </a:t>
            </a:r>
          </a:p>
          <a:p>
            <a:pPr marL="514350" indent="-514350">
              <a:buAutoNum type="arabicPeriod"/>
            </a:pPr>
            <a:r>
              <a:rPr lang="en-US" dirty="0"/>
              <a:t>processes that reduce cash flow volatility and vulnerability, which, indirectly, lower the cost of capital; and </a:t>
            </a:r>
          </a:p>
          <a:p>
            <a:pPr marL="514350" indent="-514350">
              <a:buAutoNum type="arabicPeriod"/>
            </a:pPr>
            <a:r>
              <a:rPr lang="en-US" dirty="0"/>
              <a:t>processes that increase the residual value of a firm</a:t>
            </a:r>
            <a:r>
              <a:rPr lang="en-US" b="1" dirty="0"/>
              <a:t>.</a:t>
            </a:r>
            <a:endParaRPr lang="en-US" dirty="0"/>
          </a:p>
        </p:txBody>
      </p:sp>
      <p:sp>
        <p:nvSpPr>
          <p:cNvPr id="4" name="Slide Number Placeholder 3">
            <a:extLst>
              <a:ext uri="{FF2B5EF4-FFF2-40B4-BE49-F238E27FC236}">
                <a16:creationId xmlns:a16="http://schemas.microsoft.com/office/drawing/2014/main" id="{E1421D48-F5A1-9D46-89EB-DA9ECD354481}"/>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392842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10CF7-B48E-4E4E-989A-471A0422A3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8BA45-4F5E-DF40-A5FD-EE7B7B228B69}"/>
              </a:ext>
            </a:extLst>
          </p:cNvPr>
          <p:cNvSpPr>
            <a:spLocks noGrp="1"/>
          </p:cNvSpPr>
          <p:nvPr>
            <p:ph idx="1"/>
          </p:nvPr>
        </p:nvSpPr>
        <p:spPr>
          <a:xfrm>
            <a:off x="609600" y="1198409"/>
            <a:ext cx="5116643" cy="3917032"/>
          </a:xfrm>
        </p:spPr>
        <p:txBody>
          <a:bodyPr>
            <a:normAutofit fontScale="92500" lnSpcReduction="10000"/>
          </a:bodyPr>
          <a:lstStyle/>
          <a:p>
            <a:pPr marL="0" indent="0">
              <a:buNone/>
            </a:pPr>
            <a:r>
              <a:rPr lang="en-GB" b="1" dirty="0"/>
              <a:t>7 drivers of shareholder value:</a:t>
            </a:r>
            <a:br>
              <a:rPr lang="en-GB" b="1" dirty="0"/>
            </a:br>
            <a:endParaRPr lang="en-GB" b="1" dirty="0"/>
          </a:p>
          <a:p>
            <a:r>
              <a:rPr lang="en-GB" dirty="0"/>
              <a:t>Revenue</a:t>
            </a:r>
          </a:p>
          <a:p>
            <a:r>
              <a:rPr lang="en-GB" dirty="0"/>
              <a:t>Operating Margin</a:t>
            </a:r>
          </a:p>
          <a:p>
            <a:r>
              <a:rPr lang="en-GB" dirty="0"/>
              <a:t>Cash Tax Rate</a:t>
            </a:r>
          </a:p>
          <a:p>
            <a:r>
              <a:rPr lang="en-GB" dirty="0"/>
              <a:t>Incremental Capital Expenditure</a:t>
            </a:r>
          </a:p>
          <a:p>
            <a:r>
              <a:rPr lang="en-GB" dirty="0"/>
              <a:t>Investment in Working Capital</a:t>
            </a:r>
          </a:p>
          <a:p>
            <a:r>
              <a:rPr lang="en-GB" dirty="0"/>
              <a:t>Cost of Capital</a:t>
            </a:r>
          </a:p>
          <a:p>
            <a:r>
              <a:rPr lang="en-GB" dirty="0"/>
              <a:t>Competitive Advantage Period</a:t>
            </a:r>
          </a:p>
        </p:txBody>
      </p:sp>
      <p:sp>
        <p:nvSpPr>
          <p:cNvPr id="4" name="Slide Number Placeholder 3">
            <a:extLst>
              <a:ext uri="{FF2B5EF4-FFF2-40B4-BE49-F238E27FC236}">
                <a16:creationId xmlns:a16="http://schemas.microsoft.com/office/drawing/2014/main" id="{E1421D48-F5A1-9D46-89EB-DA9ECD354481}"/>
              </a:ext>
            </a:extLst>
          </p:cNvPr>
          <p:cNvSpPr>
            <a:spLocks noGrp="1"/>
          </p:cNvSpPr>
          <p:nvPr>
            <p:ph type="sldNum" sz="quarter" idx="12"/>
          </p:nvPr>
        </p:nvSpPr>
        <p:spPr/>
        <p:txBody>
          <a:bodyPr/>
          <a:lstStyle/>
          <a:p>
            <a:fld id="{3D165440-4880-415F-9146-4793BDD623F8}" type="slidenum">
              <a:rPr lang="en-GB" smtClean="0"/>
              <a:t>18</a:t>
            </a:fld>
            <a:endParaRPr lang="en-GB"/>
          </a:p>
        </p:txBody>
      </p:sp>
      <p:pic>
        <p:nvPicPr>
          <p:cNvPr id="8" name="Picture 7">
            <a:extLst>
              <a:ext uri="{FF2B5EF4-FFF2-40B4-BE49-F238E27FC236}">
                <a16:creationId xmlns:a16="http://schemas.microsoft.com/office/drawing/2014/main" id="{E4A817C6-F478-3445-A376-1A2563A02B3E}"/>
              </a:ext>
            </a:extLst>
          </p:cNvPr>
          <p:cNvPicPr>
            <a:picLocks noChangeAspect="1"/>
          </p:cNvPicPr>
          <p:nvPr/>
        </p:nvPicPr>
        <p:blipFill>
          <a:blip r:embed="rId3"/>
          <a:stretch>
            <a:fillRect/>
          </a:stretch>
        </p:blipFill>
        <p:spPr>
          <a:xfrm>
            <a:off x="6823363" y="1338752"/>
            <a:ext cx="5150030" cy="3776689"/>
          </a:xfrm>
          <a:prstGeom prst="rect">
            <a:avLst/>
          </a:prstGeom>
        </p:spPr>
      </p:pic>
    </p:spTree>
    <p:extLst>
      <p:ext uri="{BB962C8B-B14F-4D97-AF65-F5344CB8AC3E}">
        <p14:creationId xmlns:p14="http://schemas.microsoft.com/office/powerpoint/2010/main" val="321126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fontScale="70000" lnSpcReduction="20000"/>
          </a:bodyPr>
          <a:lstStyle/>
          <a:p>
            <a:pPr marL="0" indent="0">
              <a:buNone/>
            </a:pPr>
            <a:r>
              <a:rPr lang="en-US" b="1" dirty="0"/>
              <a:t>Session 4 – Customer Centrality – Review/What has been covered. </a:t>
            </a:r>
            <a:br>
              <a:rPr lang="en-US" b="1" dirty="0"/>
            </a:br>
            <a:endParaRPr lang="en-US" b="1" dirty="0"/>
          </a:p>
          <a:p>
            <a:r>
              <a:rPr lang="en-GB" dirty="0"/>
              <a:t>The concept</a:t>
            </a:r>
          </a:p>
          <a:p>
            <a:r>
              <a:rPr lang="en-GB" dirty="0"/>
              <a:t>Why its important</a:t>
            </a:r>
          </a:p>
          <a:p>
            <a:r>
              <a:rPr lang="en-GB" dirty="0"/>
              <a:t>Customer satisfaction (needs)</a:t>
            </a:r>
          </a:p>
          <a:p>
            <a:r>
              <a:rPr lang="en-GB" dirty="0"/>
              <a:t>Customer Needs:</a:t>
            </a:r>
          </a:p>
          <a:p>
            <a:pPr marL="514350" indent="-514350">
              <a:buFont typeface="+mj-lt"/>
              <a:buAutoNum type="arabicPeriod"/>
            </a:pPr>
            <a:r>
              <a:rPr lang="en-GB" dirty="0"/>
              <a:t>current needs</a:t>
            </a:r>
          </a:p>
          <a:p>
            <a:pPr marL="514350" indent="-514350">
              <a:buFont typeface="+mj-lt"/>
              <a:buAutoNum type="arabicPeriod"/>
            </a:pPr>
            <a:r>
              <a:rPr lang="en-GB" dirty="0"/>
              <a:t>Future needs</a:t>
            </a:r>
          </a:p>
          <a:p>
            <a:pPr marL="514350" indent="-514350">
              <a:buFont typeface="+mj-lt"/>
              <a:buAutoNum type="arabicPeriod"/>
            </a:pPr>
            <a:r>
              <a:rPr lang="en-GB" dirty="0"/>
              <a:t>Desired needs</a:t>
            </a:r>
          </a:p>
          <a:p>
            <a:pPr marL="514350" indent="-514350">
              <a:buFont typeface="+mj-lt"/>
              <a:buAutoNum type="arabicPeriod"/>
            </a:pPr>
            <a:r>
              <a:rPr lang="en-GB" dirty="0"/>
              <a:t>Information needs</a:t>
            </a:r>
          </a:p>
          <a:p>
            <a:pPr marL="514350" indent="-514350">
              <a:buFont typeface="+mj-lt"/>
              <a:buAutoNum type="arabicPeriod"/>
            </a:pPr>
            <a:r>
              <a:rPr lang="en-GB" dirty="0"/>
              <a:t>Product availability </a:t>
            </a:r>
          </a:p>
          <a:p>
            <a:r>
              <a:rPr lang="en-GB" dirty="0"/>
              <a:t>Shareholder value</a:t>
            </a:r>
          </a:p>
          <a:p>
            <a:pPr marL="0" indent="0">
              <a:buNone/>
            </a:pPr>
            <a:endParaRPr lang="en-US"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19</a:t>
            </a:fld>
            <a:endParaRPr lang="en-GB"/>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4356820" y="2440278"/>
            <a:ext cx="7802597" cy="3251082"/>
          </a:xfrm>
          <a:prstGeom prst="rect">
            <a:avLst/>
          </a:prstGeom>
        </p:spPr>
      </p:pic>
    </p:spTree>
    <p:extLst>
      <p:ext uri="{BB962C8B-B14F-4D97-AF65-F5344CB8AC3E}">
        <p14:creationId xmlns:p14="http://schemas.microsoft.com/office/powerpoint/2010/main" val="3405945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2062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b="1" dirty="0"/>
              <a:t>BMSK5003 - Understanding the Customer Experience</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55000" lnSpcReduction="20000"/>
          </a:bodyPr>
          <a:lstStyle/>
          <a:p>
            <a:pPr marL="0" indent="0">
              <a:buNone/>
            </a:pPr>
            <a:endParaRPr lang="en-GB" sz="1800" dirty="0"/>
          </a:p>
          <a:p>
            <a:pPr marL="0" indent="0">
              <a:buNone/>
            </a:pPr>
            <a:r>
              <a:rPr lang="en-GB" sz="2000" dirty="0"/>
              <a:t>Blythe, J., 2009. </a:t>
            </a:r>
            <a:r>
              <a:rPr lang="en-GB" sz="2000" i="1" dirty="0"/>
              <a:t>Key Concepts In Marketing</a:t>
            </a:r>
            <a:r>
              <a:rPr lang="en-GB" sz="2000" dirty="0"/>
              <a:t>. 1st ed. Los Angeles, Calif.: SAGE, p.3.</a:t>
            </a:r>
          </a:p>
          <a:p>
            <a:pPr marL="0" indent="0">
              <a:buNone/>
            </a:pPr>
            <a:endParaRPr lang="en-GB" sz="2000" dirty="0"/>
          </a:p>
          <a:p>
            <a:pPr marL="0" indent="0">
              <a:buNone/>
            </a:pPr>
            <a:r>
              <a:rPr lang="en-GB" sz="2000" dirty="0" err="1"/>
              <a:t>Claessens</a:t>
            </a:r>
            <a:r>
              <a:rPr lang="en-GB" sz="2000" dirty="0"/>
              <a:t>, M., 2018. </a:t>
            </a:r>
            <a:r>
              <a:rPr lang="en-GB" sz="2000" i="1" dirty="0"/>
              <a:t>Analysing Customer Needs – The 5 Generic Customer Needs</a:t>
            </a:r>
            <a:r>
              <a:rPr lang="en-GB" sz="2000" dirty="0"/>
              <a:t>. [online] Marketing-Insider. Available at: &lt;https://marketing-</a:t>
            </a:r>
            <a:r>
              <a:rPr lang="en-GB" sz="2000" dirty="0" err="1"/>
              <a:t>insider.eu</a:t>
            </a:r>
            <a:r>
              <a:rPr lang="en-GB" sz="2000" dirty="0"/>
              <a:t>/analysing-customer-needs/&gt; [Accessed 18 May 2020].</a:t>
            </a:r>
          </a:p>
          <a:p>
            <a:pPr marL="0" indent="0">
              <a:buNone/>
            </a:pPr>
            <a:endParaRPr lang="en-GB" sz="2000" dirty="0"/>
          </a:p>
          <a:p>
            <a:pPr marL="0" indent="0">
              <a:buNone/>
            </a:pPr>
            <a:r>
              <a:rPr lang="en-GB" sz="2000" dirty="0" err="1"/>
              <a:t>Dahlén</a:t>
            </a:r>
            <a:r>
              <a:rPr lang="en-GB" sz="2000" dirty="0"/>
              <a:t>, M., Lange, F. and Smith, T., 2010. </a:t>
            </a:r>
            <a:r>
              <a:rPr lang="en-GB" sz="2000" i="1" dirty="0"/>
              <a:t>Marketing Communications</a:t>
            </a:r>
            <a:r>
              <a:rPr lang="en-GB" sz="2000" dirty="0"/>
              <a:t>. 1st ed. Chichester, U.K.: Wiley, p.263.</a:t>
            </a:r>
          </a:p>
          <a:p>
            <a:pPr marL="0" indent="0">
              <a:buNone/>
            </a:pPr>
            <a:endParaRPr lang="en-GB" sz="2000" dirty="0"/>
          </a:p>
          <a:p>
            <a:pPr marL="0" indent="0">
              <a:buNone/>
            </a:pPr>
            <a:r>
              <a:rPr lang="en-GB" sz="2000" dirty="0"/>
              <a:t>Hayes, A., 2019. </a:t>
            </a:r>
            <a:r>
              <a:rPr lang="en-GB" sz="2000" i="1" dirty="0"/>
              <a:t>Corporate Finance and Accounting  - Financial Statements</a:t>
            </a:r>
            <a:r>
              <a:rPr lang="en-GB" sz="2000" dirty="0"/>
              <a:t>. [online] Investopedia. Available at: &lt;https://</a:t>
            </a:r>
            <a:r>
              <a:rPr lang="en-GB" sz="2000" dirty="0" err="1"/>
              <a:t>www.investopedia.com</a:t>
            </a:r>
            <a:r>
              <a:rPr lang="en-GB" sz="2000" dirty="0"/>
              <a:t>/terms/s/shareholder-</a:t>
            </a:r>
            <a:r>
              <a:rPr lang="en-GB" sz="2000" dirty="0" err="1"/>
              <a:t>value.asp</a:t>
            </a:r>
            <a:r>
              <a:rPr lang="en-GB" sz="2000" dirty="0"/>
              <a:t>&gt; [Accessed 21 May 2020].</a:t>
            </a:r>
          </a:p>
          <a:p>
            <a:pPr marL="0" indent="0">
              <a:buNone/>
            </a:pPr>
            <a:endParaRPr lang="en-GB" sz="2000" dirty="0"/>
          </a:p>
          <a:p>
            <a:pPr marL="0" indent="0">
              <a:buNone/>
            </a:pPr>
            <a:r>
              <a:rPr lang="en-GB" sz="2000" dirty="0"/>
              <a:t>Hayes, A., 2020. </a:t>
            </a:r>
            <a:r>
              <a:rPr lang="en-GB" sz="2000" i="1" dirty="0"/>
              <a:t>Understanding Shareholder Value</a:t>
            </a:r>
            <a:r>
              <a:rPr lang="en-GB" sz="2000" dirty="0"/>
              <a:t>. [online] Investopedia. Available at: &lt;https://</a:t>
            </a:r>
            <a:r>
              <a:rPr lang="en-GB" sz="2000" dirty="0" err="1"/>
              <a:t>www.investopedia.com</a:t>
            </a:r>
            <a:r>
              <a:rPr lang="en-GB" sz="2000" dirty="0"/>
              <a:t>/terms/s/shareholder-</a:t>
            </a:r>
            <a:r>
              <a:rPr lang="en-GB" sz="2000" dirty="0" err="1"/>
              <a:t>value.asp</a:t>
            </a:r>
            <a:r>
              <a:rPr lang="en-GB" sz="2000" dirty="0"/>
              <a:t>&gt; [Accessed 21 May 2020].</a:t>
            </a:r>
          </a:p>
          <a:p>
            <a:pPr marL="0" indent="0">
              <a:buNone/>
            </a:pPr>
            <a:endParaRPr lang="en-GB" sz="2000" dirty="0"/>
          </a:p>
          <a:p>
            <a:pPr marL="0" indent="0">
              <a:buNone/>
            </a:pPr>
            <a:r>
              <a:rPr lang="en-GB" sz="2000" dirty="0" err="1"/>
              <a:t>Louro</a:t>
            </a:r>
            <a:r>
              <a:rPr lang="en-GB" sz="2000" dirty="0"/>
              <a:t>, M. and Cunha, P., 2001. </a:t>
            </a:r>
            <a:r>
              <a:rPr lang="en-GB" sz="2000" i="1" dirty="0"/>
              <a:t>Brand Management Paradigms</a:t>
            </a:r>
            <a:r>
              <a:rPr lang="en-GB" sz="2000" dirty="0"/>
              <a:t>. [online] ResearchGate. Available at: &lt;https://</a:t>
            </a:r>
            <a:r>
              <a:rPr lang="en-GB" sz="2000" dirty="0" err="1"/>
              <a:t>www.researchgate.net</a:t>
            </a:r>
            <a:r>
              <a:rPr lang="en-GB" sz="2000" dirty="0"/>
              <a:t>/publication/247495226_Brand_Management_Paradigms&gt; [Accessed 19 May 2020].</a:t>
            </a:r>
          </a:p>
          <a:p>
            <a:pPr marL="0" indent="0">
              <a:buNone/>
            </a:pPr>
            <a:endParaRPr lang="en-GB" sz="2000" dirty="0"/>
          </a:p>
          <a:p>
            <a:pPr marL="0" indent="0">
              <a:buNone/>
            </a:pPr>
            <a:r>
              <a:rPr lang="en-GB" sz="2000" dirty="0"/>
              <a:t>Woodruff, R., 1997. Customer value: The next source for competitive advantage. </a:t>
            </a:r>
            <a:r>
              <a:rPr lang="en-GB" sz="2000" i="1" dirty="0"/>
              <a:t>Journal of the Academy of Marketing Science</a:t>
            </a:r>
            <a:r>
              <a:rPr lang="en-GB" sz="2000" dirty="0"/>
              <a:t>, [online] 25(2), pp.139-153. Available at: &lt;https://</a:t>
            </a:r>
            <a:r>
              <a:rPr lang="en-GB" sz="2000" dirty="0" err="1"/>
              <a:t>link.springer.com</a:t>
            </a:r>
            <a:r>
              <a:rPr lang="en-GB" sz="2000" dirty="0"/>
              <a:t>/article/10.1007/BF02894350&gt; [Accessed 13 May 2020].</a:t>
            </a:r>
          </a:p>
          <a:p>
            <a:pPr marL="0" indent="0">
              <a:buNone/>
            </a:pPr>
            <a:endParaRPr lang="en-GB" sz="2000" dirty="0"/>
          </a:p>
        </p:txBody>
      </p:sp>
    </p:spTree>
    <p:extLst>
      <p:ext uri="{BB962C8B-B14F-4D97-AF65-F5344CB8AC3E}">
        <p14:creationId xmlns:p14="http://schemas.microsoft.com/office/powerpoint/2010/main" val="986467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3033</TotalTime>
  <Words>3949</Words>
  <Application>Microsoft Macintosh PowerPoint</Application>
  <PresentationFormat>Widescreen</PresentationFormat>
  <Paragraphs>295</Paragraphs>
  <Slides>21</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BA Management Skills for the Workplace BMSK5003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Understanding the Customer Experience</vt:lpstr>
      <vt:lpstr>BMSK5003 - 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Mark Bell-Davies</cp:lastModifiedBy>
  <cp:revision>25</cp:revision>
  <dcterms:created xsi:type="dcterms:W3CDTF">2020-05-20T12:54:54Z</dcterms:created>
  <dcterms:modified xsi:type="dcterms:W3CDTF">2020-07-10T13:38:34Z</dcterms:modified>
</cp:coreProperties>
</file>