
<file path=[Content_Types].xml><?xml version="1.0" encoding="utf-8"?>
<Types xmlns="http://schemas.openxmlformats.org/package/2006/content-types">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5" r:id="rId1"/>
    <p:sldMasterId id="2147483917" r:id="rId2"/>
    <p:sldMasterId id="2147483929" r:id="rId3"/>
  </p:sldMasterIdLst>
  <p:notesMasterIdLst>
    <p:notesMasterId r:id="rId30"/>
  </p:notesMasterIdLst>
  <p:sldIdLst>
    <p:sldId id="256" r:id="rId4"/>
    <p:sldId id="265" r:id="rId5"/>
    <p:sldId id="257" r:id="rId6"/>
    <p:sldId id="258" r:id="rId7"/>
    <p:sldId id="261" r:id="rId8"/>
    <p:sldId id="259" r:id="rId9"/>
    <p:sldId id="262" r:id="rId10"/>
    <p:sldId id="263" r:id="rId11"/>
    <p:sldId id="264" r:id="rId12"/>
    <p:sldId id="260"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265"/>
    <p:restoredTop sz="94704"/>
  </p:normalViewPr>
  <p:slideViewPr>
    <p:cSldViewPr snapToGrid="0" snapToObjects="1">
      <p:cViewPr varScale="1">
        <p:scale>
          <a:sx n="48" d="100"/>
          <a:sy n="48" d="100"/>
        </p:scale>
        <p:origin x="224" y="14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8"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63E52A-7AD1-9A48-8366-DBD3A10E9783}" type="datetimeFigureOut">
              <a:rPr lang="en-US" smtClean="0"/>
              <a:t>5/17/21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DDC49C-E9BA-3149-B993-30EC1C205640}" type="slidenum">
              <a:rPr lang="en-US" smtClean="0"/>
              <a:t>‹#›</a:t>
            </a:fld>
            <a:endParaRPr lang="en-US"/>
          </a:p>
        </p:txBody>
      </p:sp>
    </p:spTree>
    <p:extLst>
      <p:ext uri="{BB962C8B-B14F-4D97-AF65-F5344CB8AC3E}">
        <p14:creationId xmlns:p14="http://schemas.microsoft.com/office/powerpoint/2010/main" val="4196583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DDDC49C-E9BA-3149-B993-30EC1C205640}" type="slidenum">
              <a:rPr lang="en-US" smtClean="0"/>
              <a:t>7</a:t>
            </a:fld>
            <a:endParaRPr lang="en-US"/>
          </a:p>
        </p:txBody>
      </p:sp>
    </p:spTree>
    <p:extLst>
      <p:ext uri="{BB962C8B-B14F-4D97-AF65-F5344CB8AC3E}">
        <p14:creationId xmlns:p14="http://schemas.microsoft.com/office/powerpoint/2010/main" val="908100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DDDC49C-E9BA-3149-B993-30EC1C205640}" type="slidenum">
              <a:rPr lang="en-US" smtClean="0"/>
              <a:t>20</a:t>
            </a:fld>
            <a:endParaRPr lang="en-US"/>
          </a:p>
        </p:txBody>
      </p:sp>
    </p:spTree>
    <p:extLst>
      <p:ext uri="{BB962C8B-B14F-4D97-AF65-F5344CB8AC3E}">
        <p14:creationId xmlns:p14="http://schemas.microsoft.com/office/powerpoint/2010/main" val="451518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08B59F6E-AC85-2344-B0F8-847229A72F27}" type="datetimeFigureOut">
              <a:rPr lang="en-US" smtClean="0"/>
              <a:t>5/17/21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43CFEFF-D2B2-2046-8070-DFB87D653847}" type="slidenum">
              <a:rPr lang="en-US" smtClean="0"/>
              <a:t>‹#›</a:t>
            </a:fld>
            <a:endParaRPr lang="en-US"/>
          </a:p>
        </p:txBody>
      </p:sp>
    </p:spTree>
    <p:extLst>
      <p:ext uri="{BB962C8B-B14F-4D97-AF65-F5344CB8AC3E}">
        <p14:creationId xmlns:p14="http://schemas.microsoft.com/office/powerpoint/2010/main" val="96716199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8B59F6E-AC85-2344-B0F8-847229A72F27}" type="datetimeFigureOut">
              <a:rPr lang="en-US" smtClean="0"/>
              <a:t>5/17/21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43CFEFF-D2B2-2046-8070-DFB87D653847}" type="slidenum">
              <a:rPr lang="en-US" smtClean="0"/>
              <a:t>‹#›</a:t>
            </a:fld>
            <a:endParaRPr lang="en-US"/>
          </a:p>
        </p:txBody>
      </p:sp>
    </p:spTree>
    <p:extLst>
      <p:ext uri="{BB962C8B-B14F-4D97-AF65-F5344CB8AC3E}">
        <p14:creationId xmlns:p14="http://schemas.microsoft.com/office/powerpoint/2010/main" val="3658743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08B59F6E-AC85-2344-B0F8-847229A72F27}" type="datetimeFigureOut">
              <a:rPr lang="en-US" smtClean="0"/>
              <a:t>5/17/21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43CFEFF-D2B2-2046-8070-DFB87D653847}" type="slidenum">
              <a:rPr lang="en-US" smtClean="0"/>
              <a:t>‹#›</a:t>
            </a:fld>
            <a:endParaRPr lang="en-US"/>
          </a:p>
        </p:txBody>
      </p:sp>
    </p:spTree>
    <p:extLst>
      <p:ext uri="{BB962C8B-B14F-4D97-AF65-F5344CB8AC3E}">
        <p14:creationId xmlns:p14="http://schemas.microsoft.com/office/powerpoint/2010/main" val="154257946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08B59F6E-AC85-2344-B0F8-847229A72F27}" type="datetimeFigureOut">
              <a:rPr lang="en-US" smtClean="0"/>
              <a:t>5/17/21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E43CFEFF-D2B2-2046-8070-DFB87D653847}" type="slidenum">
              <a:rPr lang="en-US" smtClean="0"/>
              <a:t>‹#›</a:t>
            </a:fld>
            <a:endParaRPr lang="en-US"/>
          </a:p>
        </p:txBody>
      </p:sp>
    </p:spTree>
    <p:extLst>
      <p:ext uri="{BB962C8B-B14F-4D97-AF65-F5344CB8AC3E}">
        <p14:creationId xmlns:p14="http://schemas.microsoft.com/office/powerpoint/2010/main" val="4246422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08B59F6E-AC85-2344-B0F8-847229A72F27}" type="datetimeFigureOut">
              <a:rPr lang="en-US" smtClean="0"/>
              <a:t>5/17/21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43CFEFF-D2B2-2046-8070-DFB87D653847}"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190068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8B59F6E-AC85-2344-B0F8-847229A72F27}" type="datetimeFigureOut">
              <a:rPr lang="en-US" smtClean="0"/>
              <a:t>5/17/21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43CFEFF-D2B2-2046-8070-DFB87D653847}" type="slidenum">
              <a:rPr lang="en-US" smtClean="0"/>
              <a:t>‹#›</a:t>
            </a:fld>
            <a:endParaRPr lang="en-US"/>
          </a:p>
        </p:txBody>
      </p:sp>
    </p:spTree>
    <p:extLst>
      <p:ext uri="{BB962C8B-B14F-4D97-AF65-F5344CB8AC3E}">
        <p14:creationId xmlns:p14="http://schemas.microsoft.com/office/powerpoint/2010/main" val="3313781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B59F6E-AC85-2344-B0F8-847229A72F27}" type="datetimeFigureOut">
              <a:rPr lang="en-US" smtClean="0"/>
              <a:t>5/17/21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43CFEFF-D2B2-2046-8070-DFB87D653847}" type="slidenum">
              <a:rPr lang="en-US" smtClean="0"/>
              <a:t>‹#›</a:t>
            </a:fld>
            <a:endParaRPr lang="en-US"/>
          </a:p>
        </p:txBody>
      </p:sp>
    </p:spTree>
    <p:extLst>
      <p:ext uri="{BB962C8B-B14F-4D97-AF65-F5344CB8AC3E}">
        <p14:creationId xmlns:p14="http://schemas.microsoft.com/office/powerpoint/2010/main" val="1646847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8B59F6E-AC85-2344-B0F8-847229A72F27}" type="datetimeFigureOut">
              <a:rPr lang="en-US" smtClean="0"/>
              <a:t>5/17/21</a:t>
            </a:fld>
            <a:endParaRPr lang="en-US"/>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a:p>
        </p:txBody>
      </p:sp>
      <p:sp>
        <p:nvSpPr>
          <p:cNvPr id="7" name="Slide Number Placeholder 6"/>
          <p:cNvSpPr>
            <a:spLocks noGrp="1"/>
          </p:cNvSpPr>
          <p:nvPr>
            <p:ph type="sldNum" sz="quarter" idx="12"/>
          </p:nvPr>
        </p:nvSpPr>
        <p:spPr/>
        <p:txBody>
          <a:bodyPr/>
          <a:lstStyle/>
          <a:p>
            <a:fld id="{E43CFEFF-D2B2-2046-8070-DFB87D653847}" type="slidenum">
              <a:rPr lang="en-US" smtClean="0"/>
              <a:t>‹#›</a:t>
            </a:fld>
            <a:endParaRPr lang="en-US"/>
          </a:p>
        </p:txBody>
      </p:sp>
    </p:spTree>
    <p:extLst>
      <p:ext uri="{BB962C8B-B14F-4D97-AF65-F5344CB8AC3E}">
        <p14:creationId xmlns:p14="http://schemas.microsoft.com/office/powerpoint/2010/main" val="3505294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08B59F6E-AC85-2344-B0F8-847229A72F27}" type="datetimeFigureOut">
              <a:rPr lang="en-US" smtClean="0"/>
              <a:t>5/17/21</a:t>
            </a:fld>
            <a:endParaRPr lang="en-US"/>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E43CFEFF-D2B2-2046-8070-DFB87D653847}" type="slidenum">
              <a:rPr lang="en-US" smtClean="0"/>
              <a:t>‹#›</a:t>
            </a:fld>
            <a:endParaRPr lang="en-US"/>
          </a:p>
        </p:txBody>
      </p:sp>
    </p:spTree>
    <p:extLst>
      <p:ext uri="{BB962C8B-B14F-4D97-AF65-F5344CB8AC3E}">
        <p14:creationId xmlns:p14="http://schemas.microsoft.com/office/powerpoint/2010/main" val="701377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8B59F6E-AC85-2344-B0F8-847229A72F27}" type="datetimeFigureOut">
              <a:rPr lang="en-US" smtClean="0"/>
              <a:t>5/17/21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3CFEFF-D2B2-2046-8070-DFB87D653847}" type="slidenum">
              <a:rPr lang="en-US" smtClean="0"/>
              <a:t>‹#›</a:t>
            </a:fld>
            <a:endParaRPr lang="en-US"/>
          </a:p>
        </p:txBody>
      </p:sp>
    </p:spTree>
    <p:extLst>
      <p:ext uri="{BB962C8B-B14F-4D97-AF65-F5344CB8AC3E}">
        <p14:creationId xmlns:p14="http://schemas.microsoft.com/office/powerpoint/2010/main" val="1902672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8B59F6E-AC85-2344-B0F8-847229A72F27}" type="datetimeFigureOut">
              <a:rPr lang="en-US" smtClean="0"/>
              <a:t>5/17/21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3CFEFF-D2B2-2046-8070-DFB87D653847}" type="slidenum">
              <a:rPr lang="en-US" smtClean="0"/>
              <a:t>‹#›</a:t>
            </a:fld>
            <a:endParaRPr lang="en-US"/>
          </a:p>
        </p:txBody>
      </p:sp>
    </p:spTree>
    <p:extLst>
      <p:ext uri="{BB962C8B-B14F-4D97-AF65-F5344CB8AC3E}">
        <p14:creationId xmlns:p14="http://schemas.microsoft.com/office/powerpoint/2010/main" val="24097804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2CFDC82D-5DAF-6645-815B-0D1C2DF6DD41}" type="datetimeFigureOut">
              <a:rPr lang="en-US" smtClean="0"/>
              <a:t>5/17/21</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51B8F576-5BEE-FA44-9A98-A10E5F0D6494}"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4492036"/>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FDC82D-5DAF-6645-815B-0D1C2DF6DD41}" type="datetimeFigureOut">
              <a:rPr lang="en-US" smtClean="0"/>
              <a:t>5/17/21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B8F576-5BEE-FA44-9A98-A10E5F0D6494}" type="slidenum">
              <a:rPr lang="en-US" smtClean="0"/>
              <a:t>‹#›</a:t>
            </a:fld>
            <a:endParaRPr lang="en-US"/>
          </a:p>
        </p:txBody>
      </p:sp>
    </p:spTree>
    <p:extLst>
      <p:ext uri="{BB962C8B-B14F-4D97-AF65-F5344CB8AC3E}">
        <p14:creationId xmlns:p14="http://schemas.microsoft.com/office/powerpoint/2010/main" val="32252540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2CFDC82D-5DAF-6645-815B-0D1C2DF6DD41}" type="datetimeFigureOut">
              <a:rPr lang="en-US" smtClean="0"/>
              <a:t>5/17/21</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51B8F576-5BEE-FA44-9A98-A10E5F0D6494}"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038786800"/>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CFDC82D-5DAF-6645-815B-0D1C2DF6DD41}" type="datetimeFigureOut">
              <a:rPr lang="en-US" smtClean="0"/>
              <a:t>5/17/21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B8F576-5BEE-FA44-9A98-A10E5F0D6494}" type="slidenum">
              <a:rPr lang="en-US" smtClean="0"/>
              <a:t>‹#›</a:t>
            </a:fld>
            <a:endParaRPr lang="en-US"/>
          </a:p>
        </p:txBody>
      </p:sp>
    </p:spTree>
    <p:extLst>
      <p:ext uri="{BB962C8B-B14F-4D97-AF65-F5344CB8AC3E}">
        <p14:creationId xmlns:p14="http://schemas.microsoft.com/office/powerpoint/2010/main" val="25375147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CFDC82D-5DAF-6645-815B-0D1C2DF6DD41}" type="datetimeFigureOut">
              <a:rPr lang="en-US" smtClean="0"/>
              <a:t>5/17/21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B8F576-5BEE-FA44-9A98-A10E5F0D6494}" type="slidenum">
              <a:rPr lang="en-US" smtClean="0"/>
              <a:t>‹#›</a:t>
            </a:fld>
            <a:endParaRPr lang="en-US"/>
          </a:p>
        </p:txBody>
      </p:sp>
    </p:spTree>
    <p:extLst>
      <p:ext uri="{BB962C8B-B14F-4D97-AF65-F5344CB8AC3E}">
        <p14:creationId xmlns:p14="http://schemas.microsoft.com/office/powerpoint/2010/main" val="2946825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CFDC82D-5DAF-6645-815B-0D1C2DF6DD41}" type="datetimeFigureOut">
              <a:rPr lang="en-US" smtClean="0"/>
              <a:t>5/17/21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B8F576-5BEE-FA44-9A98-A10E5F0D6494}" type="slidenum">
              <a:rPr lang="en-US" smtClean="0"/>
              <a:t>‹#›</a:t>
            </a:fld>
            <a:endParaRPr lang="en-US"/>
          </a:p>
        </p:txBody>
      </p:sp>
    </p:spTree>
    <p:extLst>
      <p:ext uri="{BB962C8B-B14F-4D97-AF65-F5344CB8AC3E}">
        <p14:creationId xmlns:p14="http://schemas.microsoft.com/office/powerpoint/2010/main" val="31999319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FDC82D-5DAF-6645-815B-0D1C2DF6DD41}" type="datetimeFigureOut">
              <a:rPr lang="en-US" smtClean="0"/>
              <a:t>5/17/21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B8F576-5BEE-FA44-9A98-A10E5F0D6494}" type="slidenum">
              <a:rPr lang="en-US" smtClean="0"/>
              <a:t>‹#›</a:t>
            </a:fld>
            <a:endParaRPr lang="en-US"/>
          </a:p>
        </p:txBody>
      </p:sp>
    </p:spTree>
    <p:extLst>
      <p:ext uri="{BB962C8B-B14F-4D97-AF65-F5344CB8AC3E}">
        <p14:creationId xmlns:p14="http://schemas.microsoft.com/office/powerpoint/2010/main" val="39394817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2CFDC82D-5DAF-6645-815B-0D1C2DF6DD41}" type="datetimeFigureOut">
              <a:rPr lang="en-US" smtClean="0"/>
              <a:t>5/17/21</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51B8F576-5BEE-FA44-9A98-A10E5F0D6494}"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976238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2CFDC82D-5DAF-6645-815B-0D1C2DF6DD41}" type="datetimeFigureOut">
              <a:rPr lang="en-US" smtClean="0"/>
              <a:t>5/17/21</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51B8F576-5BEE-FA44-9A98-A10E5F0D6494}"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921719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FDC82D-5DAF-6645-815B-0D1C2DF6DD41}" type="datetimeFigureOut">
              <a:rPr lang="en-US" smtClean="0"/>
              <a:t>5/17/21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B8F576-5BEE-FA44-9A98-A10E5F0D6494}" type="slidenum">
              <a:rPr lang="en-US" smtClean="0"/>
              <a:t>‹#›</a:t>
            </a:fld>
            <a:endParaRPr lang="en-US"/>
          </a:p>
        </p:txBody>
      </p:sp>
    </p:spTree>
    <p:extLst>
      <p:ext uri="{BB962C8B-B14F-4D97-AF65-F5344CB8AC3E}">
        <p14:creationId xmlns:p14="http://schemas.microsoft.com/office/powerpoint/2010/main" val="38886025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FDC82D-5DAF-6645-815B-0D1C2DF6DD41}" type="datetimeFigureOut">
              <a:rPr lang="en-US" smtClean="0"/>
              <a:t>5/17/21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B8F576-5BEE-FA44-9A98-A10E5F0D6494}" type="slidenum">
              <a:rPr lang="en-US" smtClean="0"/>
              <a:t>‹#›</a:t>
            </a:fld>
            <a:endParaRPr lang="en-US"/>
          </a:p>
        </p:txBody>
      </p:sp>
    </p:spTree>
    <p:extLst>
      <p:ext uri="{BB962C8B-B14F-4D97-AF65-F5344CB8AC3E}">
        <p14:creationId xmlns:p14="http://schemas.microsoft.com/office/powerpoint/2010/main" val="32852319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5/17/21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85558814"/>
      </p:ext>
    </p:extLst>
  </p:cSld>
  <p:clrMapOvr>
    <a:overrideClrMapping bg1="dk1" tx1="lt1" bg2="dk2" tx2="lt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smtClean="0"/>
              <a:t>5/17/21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1917698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smtClean="0"/>
              <a:t>5/17/21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846255901"/>
      </p:ext>
    </p:extLst>
  </p:cSld>
  <p:clrMapOvr>
    <a:overrideClrMapping bg1="dk1" tx1="lt1" bg2="dk2" tx2="lt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smtClean="0"/>
              <a:t>5/17/21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5743955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smtClean="0"/>
              <a:t>5/17/21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6730085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5/17/21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1129530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5/17/21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6534160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1BE4249-C0D0-4B06-8692-E8BB871AF643}" type="datetimeFigureOut">
              <a:rPr lang="en-US" smtClean="0"/>
              <a:t>5/17/21</a:t>
            </a:fld>
            <a:endParaRPr lang="en-US" dirty="0"/>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6440682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042B0DB6-F5C7-45FB-8CF3-31B45F9C2DAC}" type="datetimeFigureOut">
              <a:rPr lang="en-US" smtClean="0"/>
              <a:t>5/17/21</a:t>
            </a:fld>
            <a:endParaRPr lang="en-US" dirty="0"/>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4014631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5/17/21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69074103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5/17/21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65890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08B59F6E-AC85-2344-B0F8-847229A72F27}" type="datetimeFigureOut">
              <a:rPr lang="en-US" smtClean="0"/>
              <a:t>5/17/21</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E43CFEFF-D2B2-2046-8070-DFB87D653847}" type="slidenum">
              <a:rPr lang="en-US" smtClean="0"/>
              <a:t>‹#›</a:t>
            </a:fld>
            <a:endParaRPr lang="en-US"/>
          </a:p>
        </p:txBody>
      </p:sp>
    </p:spTree>
    <p:extLst>
      <p:ext uri="{BB962C8B-B14F-4D97-AF65-F5344CB8AC3E}">
        <p14:creationId xmlns:p14="http://schemas.microsoft.com/office/powerpoint/2010/main" val="3109224919"/>
      </p:ext>
    </p:extLst>
  </p:cSld>
  <p:clrMap bg1="lt1" tx1="dk1" bg2="lt2" tx2="dk2" accent1="accent1" accent2="accent2" accent3="accent3" accent4="accent4" accent5="accent5" accent6="accent6" hlink="hlink" folHlink="folHlink"/>
  <p:sldLayoutIdLst>
    <p:sldLayoutId id="2147483906" r:id="rId1"/>
    <p:sldLayoutId id="2147483907" r:id="rId2"/>
    <p:sldLayoutId id="2147483908" r:id="rId3"/>
    <p:sldLayoutId id="2147483909" r:id="rId4"/>
    <p:sldLayoutId id="2147483910" r:id="rId5"/>
    <p:sldLayoutId id="2147483911" r:id="rId6"/>
    <p:sldLayoutId id="2147483912" r:id="rId7"/>
    <p:sldLayoutId id="2147483913" r:id="rId8"/>
    <p:sldLayoutId id="2147483914" r:id="rId9"/>
    <p:sldLayoutId id="2147483915" r:id="rId10"/>
    <p:sldLayoutId id="2147483916"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2CFDC82D-5DAF-6645-815B-0D1C2DF6DD41}" type="datetimeFigureOut">
              <a:rPr lang="en-US" smtClean="0"/>
              <a:t>5/17/21</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51B8F576-5BEE-FA44-9A98-A10E5F0D6494}"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52993717"/>
      </p:ext>
    </p:extLst>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24" r:id="rId7"/>
    <p:sldLayoutId id="2147483925" r:id="rId8"/>
    <p:sldLayoutId id="2147483926" r:id="rId9"/>
    <p:sldLayoutId id="2147483927" r:id="rId10"/>
    <p:sldLayoutId id="2147483928"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smtClean="0"/>
              <a:t>5/17/21</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615598850"/>
      </p:ext>
    </p:extLst>
  </p:cSld>
  <p:clrMap bg1="lt1" tx1="dk1" bg2="lt2" tx2="dk2" accent1="accent1" accent2="accent2" accent3="accent3" accent4="accent4" accent5="accent5" accent6="accent6" hlink="hlink" folHlink="folHlink"/>
  <p:sldLayoutIdLst>
    <p:sldLayoutId id="2147483930" r:id="rId1"/>
    <p:sldLayoutId id="2147483931" r:id="rId2"/>
    <p:sldLayoutId id="2147483932" r:id="rId3"/>
    <p:sldLayoutId id="2147483933" r:id="rId4"/>
    <p:sldLayoutId id="2147483934" r:id="rId5"/>
    <p:sldLayoutId id="2147483935" r:id="rId6"/>
    <p:sldLayoutId id="2147483936" r:id="rId7"/>
    <p:sldLayoutId id="2147483937" r:id="rId8"/>
    <p:sldLayoutId id="2147483938" r:id="rId9"/>
    <p:sldLayoutId id="2147483939" r:id="rId10"/>
    <p:sldLayoutId id="2147483940"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proquest-com.ezproxy.uwtsd.ac.uk/docview/274881557?accountid=130472&amp;pq-origsite=primo" TargetMode="External"/><Relationship Id="rId3" Type="http://schemas.openxmlformats.org/officeDocument/2006/relationships/hyperlink" Target="https://www.bbc.co.uk/news/uk-wales-49234434" TargetMode="External"/><Relationship Id="rId7" Type="http://schemas.openxmlformats.org/officeDocument/2006/relationships/hyperlink" Target="https://www-tandfonline-com.ezproxy.uwtsd.ac.uk/doi/pdf/10.1080/01434632.2021.1880416?needAccess=true" TargetMode="External"/><Relationship Id="rId12" Type="http://schemas.openxmlformats.org/officeDocument/2006/relationships/hyperlink" Target="https://gov.wales/sites/default/files/publications/2018-02/welsh-in-education-action-plan-2017%E2%80%9321.pdf" TargetMode="External"/><Relationship Id="rId2" Type="http://schemas.openxmlformats.org/officeDocument/2006/relationships/hyperlink" Target="https://onlinelibrary-wiley-com.ezproxy.uwtsd.ac.uk/doi/epdf/10.1002/ana.24158" TargetMode="External"/><Relationship Id="rId1" Type="http://schemas.openxmlformats.org/officeDocument/2006/relationships/slideLayout" Target="../slideLayouts/slideLayout2.xml"/><Relationship Id="rId6" Type="http://schemas.openxmlformats.org/officeDocument/2006/relationships/hyperlink" Target="https://www-proquest-com.ezproxy.uwtsd.ac.uk/docview/1438811669?accountid=130472&amp;pq-origsite=primo" TargetMode="External"/><Relationship Id="rId11" Type="http://schemas.openxmlformats.org/officeDocument/2006/relationships/hyperlink" Target="https://gov.wales/sites/default/files/publications/2018-12/cymraeg-2050-welsh-language-strategy.pdf" TargetMode="External"/><Relationship Id="rId5" Type="http://schemas.openxmlformats.org/officeDocument/2006/relationships/hyperlink" Target="https://web-a-ebscohost-com.ezproxy.uwtsd.ac.uk/ehost/ebookviewer/ebook/bmxlYmtfXzcwNDM0M19fQU41?sid=ec0f7c1b-0285-4c99-8c0a-ee1746896204%40sdc-v-sessmgr02&amp;vid=0&amp;format=EB&amp;rid=1" TargetMode="External"/><Relationship Id="rId10" Type="http://schemas.openxmlformats.org/officeDocument/2006/relationships/hyperlink" Target="https://gov.wales/welsh-language-data-annual-population-survey-2020" TargetMode="External"/><Relationship Id="rId4" Type="http://schemas.openxmlformats.org/officeDocument/2006/relationships/hyperlink" Target="https://www-sciencedirect-com.ezproxy.uwtsd.ac.uk/science/article/pii/S1364661312000563" TargetMode="External"/><Relationship Id="rId9" Type="http://schemas.openxmlformats.org/officeDocument/2006/relationships/hyperlink" Target="https://www.landlordzone.co.uk/news/latest-welsh-landlords-excluded-fr"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8" Type="http://schemas.openxmlformats.org/officeDocument/2006/relationships/hyperlink" Target="https://oxford.universitypressscholarship.com/view/10.1093/acprof:oso/9780195179873.001.0001/acprof-9780195179873-chapter-1" TargetMode="External"/><Relationship Id="rId3" Type="http://schemas.openxmlformats.org/officeDocument/2006/relationships/hyperlink" Target="http://www.library.brawnblog.com/Cummins1991-Interdependence%20First%20Second%20Lang%20Prof.pdf" TargetMode="External"/><Relationship Id="rId7" Type="http://schemas.openxmlformats.org/officeDocument/2006/relationships/hyperlink" Target="https://web-b-ebscohost-com.ezproxy.uwtsd.ac.uk/ehost/pdfviewer/pdfviewer?vid=1&amp;sid=f43a88bf-78a6-4b9c-b119-dd21f765692a%40sessionmgr102" TargetMode="External"/><Relationship Id="rId2" Type="http://schemas.openxmlformats.org/officeDocument/2006/relationships/hyperlink" Target="https://www-jstor-org.ezproxy.uwtsd.ac.uk/stable/pdf/27785008.pdf?refreqid=excelsior%3A888a4f695bd1bc3cb24482d90e84c38f" TargetMode="External"/><Relationship Id="rId1" Type="http://schemas.openxmlformats.org/officeDocument/2006/relationships/slideLayout" Target="../slideLayouts/slideLayout13.xml"/><Relationship Id="rId6" Type="http://schemas.openxmlformats.org/officeDocument/2006/relationships/hyperlink" Target="https://www.redalyc.org/pdf/560/56080310.pdf" TargetMode="External"/><Relationship Id="rId11" Type="http://schemas.openxmlformats.org/officeDocument/2006/relationships/hyperlink" Target="https://files.eric.ed.gov/fulltext/EJ899313.pdf" TargetMode="External"/><Relationship Id="rId5" Type="http://schemas.openxmlformats.org/officeDocument/2006/relationships/hyperlink" Target="https://www.estyn.gov.wales/system/files/2021-03/Estyn%20Welsh%20language%20acquisition%20E%2810%29.pdf?fbclid=IwAR0jXW60yGk3tQZ4uePzLhZig-_EQZ7A_hDUE_HJA3t66giPF4v8_imQsdg" TargetMode="External"/><Relationship Id="rId10" Type="http://schemas.openxmlformats.org/officeDocument/2006/relationships/hyperlink" Target="https://gov.wales/sites/default/files/publications/2018-02/welsh-in-education-action-plan-2017%E2%80%9321.pdf" TargetMode="External"/><Relationship Id="rId4" Type="http://schemas.openxmlformats.org/officeDocument/2006/relationships/hyperlink" Target="https://mrmichieliedu251summer2014.weebly.com/professor-jim-cummins.html" TargetMode="External"/><Relationship Id="rId9" Type="http://schemas.openxmlformats.org/officeDocument/2006/relationships/hyperlink" Target="https://www.visitwales.com/info/language/everything-you-ever-wanted-know-about-welsh"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hyperlink" Target="https://kahoot.it/" TargetMode="Externa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3" Type="http://schemas.openxmlformats.org/officeDocument/2006/relationships/hyperlink" Target="https://www.britannica.com/quiz/all-about-oceans-and-seas-quiz" TargetMode="External"/><Relationship Id="rId2" Type="http://schemas.openxmlformats.org/officeDocument/2006/relationships/hyperlink" Target="https://www.prnewswire.com/news-releases/jewelstreet-announces-the-rainbow-of-hope-pin-to-support-front-line-workers-301042202.html" TargetMode="External"/><Relationship Id="rId1" Type="http://schemas.openxmlformats.org/officeDocument/2006/relationships/slideLayout" Target="../slideLayouts/slideLayout24.xml"/><Relationship Id="rId6" Type="http://schemas.openxmlformats.org/officeDocument/2006/relationships/hyperlink" Target="https://www.pinterest.co.uk/pin/297237644135820208/" TargetMode="External"/><Relationship Id="rId5" Type="http://schemas.openxmlformats.org/officeDocument/2006/relationships/hyperlink" Target="https://www.fg-a.com/animals13.shtml" TargetMode="External"/><Relationship Id="rId4" Type="http://schemas.openxmlformats.org/officeDocument/2006/relationships/hyperlink" Target="https://kathleendichiara.com/380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23C01-AA37-5C4D-B2B0-9F12EF264ED1}"/>
              </a:ext>
            </a:extLst>
          </p:cNvPr>
          <p:cNvSpPr>
            <a:spLocks noGrp="1"/>
          </p:cNvSpPr>
          <p:nvPr>
            <p:ph type="ctrTitle"/>
          </p:nvPr>
        </p:nvSpPr>
        <p:spPr/>
        <p:txBody>
          <a:bodyPr/>
          <a:lstStyle/>
          <a:p>
            <a:r>
              <a:rPr lang="en-US" dirty="0"/>
              <a:t>BILINGUALISM SEMINAR:</a:t>
            </a:r>
            <a:br>
              <a:rPr lang="en-US" dirty="0"/>
            </a:br>
            <a:r>
              <a:rPr lang="en-US" dirty="0"/>
              <a:t>academic.</a:t>
            </a:r>
          </a:p>
        </p:txBody>
      </p:sp>
      <p:sp>
        <p:nvSpPr>
          <p:cNvPr id="3" name="Subtitle 2">
            <a:extLst>
              <a:ext uri="{FF2B5EF4-FFF2-40B4-BE49-F238E27FC236}">
                <a16:creationId xmlns:a16="http://schemas.microsoft.com/office/drawing/2014/main" id="{BEF04E26-1737-754D-80E5-706799011AC1}"/>
              </a:ext>
            </a:extLst>
          </p:cNvPr>
          <p:cNvSpPr>
            <a:spLocks noGrp="1"/>
          </p:cNvSpPr>
          <p:nvPr>
            <p:ph type="subTitle" idx="1"/>
          </p:nvPr>
        </p:nvSpPr>
        <p:spPr/>
        <p:txBody>
          <a:bodyPr/>
          <a:lstStyle/>
          <a:p>
            <a:r>
              <a:rPr lang="en-US" dirty="0"/>
              <a:t>Niall Roche – 1802784 – ECES5010</a:t>
            </a:r>
          </a:p>
        </p:txBody>
      </p:sp>
    </p:spTree>
    <p:extLst>
      <p:ext uri="{BB962C8B-B14F-4D97-AF65-F5344CB8AC3E}">
        <p14:creationId xmlns:p14="http://schemas.microsoft.com/office/powerpoint/2010/main" val="1982141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1A6D0-38BE-8B4C-9874-80EBC45C6141}"/>
              </a:ext>
            </a:extLst>
          </p:cNvPr>
          <p:cNvSpPr>
            <a:spLocks noGrp="1"/>
          </p:cNvSpPr>
          <p:nvPr>
            <p:ph type="title"/>
          </p:nvPr>
        </p:nvSpPr>
        <p:spPr>
          <a:xfrm>
            <a:off x="2231136" y="523613"/>
            <a:ext cx="7729728" cy="1188720"/>
          </a:xfrm>
        </p:spPr>
        <p:txBody>
          <a:bodyPr/>
          <a:lstStyle/>
          <a:p>
            <a:r>
              <a:rPr lang="en-US" dirty="0"/>
              <a:t>Presentation contents</a:t>
            </a:r>
          </a:p>
        </p:txBody>
      </p:sp>
      <p:sp>
        <p:nvSpPr>
          <p:cNvPr id="3" name="Content Placeholder 2">
            <a:extLst>
              <a:ext uri="{FF2B5EF4-FFF2-40B4-BE49-F238E27FC236}">
                <a16:creationId xmlns:a16="http://schemas.microsoft.com/office/drawing/2014/main" id="{377049C8-1C4B-BA4B-9FDF-936C705D0A33}"/>
              </a:ext>
            </a:extLst>
          </p:cNvPr>
          <p:cNvSpPr>
            <a:spLocks noGrp="1"/>
          </p:cNvSpPr>
          <p:nvPr>
            <p:ph idx="1"/>
          </p:nvPr>
        </p:nvSpPr>
        <p:spPr>
          <a:xfrm>
            <a:off x="851647" y="1878008"/>
            <a:ext cx="10488705" cy="4456379"/>
          </a:xfrm>
        </p:spPr>
        <p:txBody>
          <a:bodyPr>
            <a:normAutofit fontScale="92500" lnSpcReduction="10000"/>
          </a:bodyPr>
          <a:lstStyle/>
          <a:p>
            <a:pPr marL="742950" indent="-742950">
              <a:buAutoNum type="arabicPeriod"/>
            </a:pPr>
            <a:r>
              <a:rPr lang="en-US" sz="4400" dirty="0"/>
              <a:t>Historical Facts about the Origins of the Welsh Language</a:t>
            </a:r>
          </a:p>
          <a:p>
            <a:pPr marL="742950" indent="-742950">
              <a:buAutoNum type="arabicPeriod"/>
            </a:pPr>
            <a:r>
              <a:rPr lang="en-US" sz="4400" dirty="0"/>
              <a:t>Development of the Welsh language and where it is Today.</a:t>
            </a:r>
          </a:p>
          <a:p>
            <a:pPr marL="742950" indent="-742950">
              <a:buAutoNum type="arabicPeriod"/>
            </a:pPr>
            <a:r>
              <a:rPr lang="en-US" sz="4400" dirty="0"/>
              <a:t>Advantages and Disadvantages about Bilingualism</a:t>
            </a:r>
          </a:p>
          <a:p>
            <a:pPr marL="742950" indent="-742950">
              <a:buAutoNum type="arabicPeriod"/>
            </a:pPr>
            <a:r>
              <a:rPr lang="en-US" sz="4400" dirty="0"/>
              <a:t>Welsh Government Policies within education</a:t>
            </a:r>
          </a:p>
        </p:txBody>
      </p:sp>
    </p:spTree>
    <p:extLst>
      <p:ext uri="{BB962C8B-B14F-4D97-AF65-F5344CB8AC3E}">
        <p14:creationId xmlns:p14="http://schemas.microsoft.com/office/powerpoint/2010/main" val="611221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776DF-DB99-614C-ADFD-F7130236CD53}"/>
              </a:ext>
            </a:extLst>
          </p:cNvPr>
          <p:cNvSpPr>
            <a:spLocks noGrp="1"/>
          </p:cNvSpPr>
          <p:nvPr>
            <p:ph type="title"/>
          </p:nvPr>
        </p:nvSpPr>
        <p:spPr>
          <a:xfrm>
            <a:off x="1539549" y="128928"/>
            <a:ext cx="9162661" cy="1188720"/>
          </a:xfrm>
        </p:spPr>
        <p:txBody>
          <a:bodyPr/>
          <a:lstStyle/>
          <a:p>
            <a:r>
              <a:rPr lang="en-US"/>
              <a:t>The historical facts about the welsh language.</a:t>
            </a:r>
            <a:endParaRPr lang="en-US" dirty="0"/>
          </a:p>
        </p:txBody>
      </p:sp>
      <p:sp>
        <p:nvSpPr>
          <p:cNvPr id="3" name="Content Placeholder 2">
            <a:extLst>
              <a:ext uri="{FF2B5EF4-FFF2-40B4-BE49-F238E27FC236}">
                <a16:creationId xmlns:a16="http://schemas.microsoft.com/office/drawing/2014/main" id="{89007475-FFA4-9F41-AEA4-E997591B3453}"/>
              </a:ext>
            </a:extLst>
          </p:cNvPr>
          <p:cNvSpPr>
            <a:spLocks noGrp="1"/>
          </p:cNvSpPr>
          <p:nvPr>
            <p:ph idx="1"/>
          </p:nvPr>
        </p:nvSpPr>
        <p:spPr>
          <a:xfrm>
            <a:off x="161731" y="1537032"/>
            <a:ext cx="8563170" cy="5192040"/>
          </a:xfrm>
        </p:spPr>
        <p:txBody>
          <a:bodyPr>
            <a:normAutofit lnSpcReduction="10000"/>
          </a:bodyPr>
          <a:lstStyle/>
          <a:p>
            <a:r>
              <a:rPr lang="en-US" sz="2400" dirty="0"/>
              <a:t>The Welsh Language follows the trends of the majority of European and Asian languages across the world. This is due to the language stemming from Indo-European which was spoken 6,000 years ago.  (Davies 2014 P. 1)</a:t>
            </a:r>
          </a:p>
          <a:p>
            <a:r>
              <a:rPr lang="en-US" sz="2400" dirty="0"/>
              <a:t>Over time, migration caused the Indo-European language to differ in many different parts of the world.  Davies (2014 P. 4) highlights that the Celts were the first Indo-European speaking people to move across Europe.</a:t>
            </a:r>
          </a:p>
          <a:p>
            <a:r>
              <a:rPr lang="en-US" sz="2400" dirty="0"/>
              <a:t>Welsh is the oldest language out of all historical languages spoken within the United Kingdom with the roots of the Welsh language dating back to 4000 years ago. (Davies 2014 P. 12)</a:t>
            </a:r>
          </a:p>
          <a:p>
            <a:r>
              <a:rPr lang="en-US" sz="2400" dirty="0"/>
              <a:t>‘</a:t>
            </a:r>
            <a:r>
              <a:rPr lang="en-US" sz="2400" dirty="0">
                <a:solidFill>
                  <a:srgbClr val="FF0000"/>
                </a:solidFill>
              </a:rPr>
              <a:t>By 1801 Welsh was the most successful and vibrant Celtic language in the British Isles’ </a:t>
            </a:r>
            <a:r>
              <a:rPr lang="en-US" sz="2400" dirty="0"/>
              <a:t>(Jenkins 2001 P.  25)</a:t>
            </a:r>
          </a:p>
          <a:p>
            <a:pPr marL="0" indent="0">
              <a:buNone/>
            </a:pPr>
            <a:endParaRPr lang="en-US" sz="2400" dirty="0"/>
          </a:p>
          <a:p>
            <a:pPr marL="0" indent="0">
              <a:buNone/>
            </a:pPr>
            <a:endParaRPr lang="en-US" sz="2400" dirty="0"/>
          </a:p>
          <a:p>
            <a:endParaRPr lang="en-US" sz="2400" dirty="0"/>
          </a:p>
        </p:txBody>
      </p:sp>
      <p:pic>
        <p:nvPicPr>
          <p:cNvPr id="5" name="Picture 4">
            <a:extLst>
              <a:ext uri="{FF2B5EF4-FFF2-40B4-BE49-F238E27FC236}">
                <a16:creationId xmlns:a16="http://schemas.microsoft.com/office/drawing/2014/main" id="{E2CA975B-A349-7746-976A-27F16A79F858}"/>
              </a:ext>
            </a:extLst>
          </p:cNvPr>
          <p:cNvPicPr>
            <a:picLocks noChangeAspect="1"/>
          </p:cNvPicPr>
          <p:nvPr/>
        </p:nvPicPr>
        <p:blipFill>
          <a:blip r:embed="rId2"/>
          <a:stretch>
            <a:fillRect/>
          </a:stretch>
        </p:blipFill>
        <p:spPr>
          <a:xfrm>
            <a:off x="8915017" y="2710486"/>
            <a:ext cx="3115252" cy="2845132"/>
          </a:xfrm>
          <a:prstGeom prst="rect">
            <a:avLst/>
          </a:prstGeom>
        </p:spPr>
      </p:pic>
      <p:sp>
        <p:nvSpPr>
          <p:cNvPr id="4" name="TextBox 3">
            <a:extLst>
              <a:ext uri="{FF2B5EF4-FFF2-40B4-BE49-F238E27FC236}">
                <a16:creationId xmlns:a16="http://schemas.microsoft.com/office/drawing/2014/main" id="{660DCBA1-EB8C-4E4D-8912-22C3812D1F97}"/>
              </a:ext>
            </a:extLst>
          </p:cNvPr>
          <p:cNvSpPr txBox="1"/>
          <p:nvPr/>
        </p:nvSpPr>
        <p:spPr>
          <a:xfrm>
            <a:off x="9329285" y="5809129"/>
            <a:ext cx="2286716" cy="369332"/>
          </a:xfrm>
          <a:prstGeom prst="rect">
            <a:avLst/>
          </a:prstGeom>
          <a:noFill/>
        </p:spPr>
        <p:txBody>
          <a:bodyPr wrap="none" rtlCol="0">
            <a:spAutoFit/>
          </a:bodyPr>
          <a:lstStyle/>
          <a:p>
            <a:r>
              <a:rPr lang="en-US" dirty="0"/>
              <a:t>(</a:t>
            </a:r>
            <a:r>
              <a:rPr lang="en-US" dirty="0" err="1"/>
              <a:t>LandlordZone</a:t>
            </a:r>
            <a:r>
              <a:rPr lang="en-US" dirty="0"/>
              <a:t>, 2020) </a:t>
            </a:r>
          </a:p>
        </p:txBody>
      </p:sp>
    </p:spTree>
    <p:extLst>
      <p:ext uri="{BB962C8B-B14F-4D97-AF65-F5344CB8AC3E}">
        <p14:creationId xmlns:p14="http://schemas.microsoft.com/office/powerpoint/2010/main" val="1552997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9BC08-B1B9-C042-BB97-E09D627F718F}"/>
              </a:ext>
            </a:extLst>
          </p:cNvPr>
          <p:cNvSpPr>
            <a:spLocks noGrp="1"/>
          </p:cNvSpPr>
          <p:nvPr>
            <p:ph type="title"/>
          </p:nvPr>
        </p:nvSpPr>
        <p:spPr>
          <a:xfrm>
            <a:off x="2231136" y="164592"/>
            <a:ext cx="7729728" cy="776311"/>
          </a:xfrm>
        </p:spPr>
        <p:txBody>
          <a:bodyPr>
            <a:normAutofit fontScale="90000"/>
          </a:bodyPr>
          <a:lstStyle/>
          <a:p>
            <a:r>
              <a:rPr lang="en-US" dirty="0"/>
              <a:t>The development of the welsh language and where it is today.</a:t>
            </a:r>
          </a:p>
        </p:txBody>
      </p:sp>
      <p:sp>
        <p:nvSpPr>
          <p:cNvPr id="3" name="Content Placeholder 2">
            <a:extLst>
              <a:ext uri="{FF2B5EF4-FFF2-40B4-BE49-F238E27FC236}">
                <a16:creationId xmlns:a16="http://schemas.microsoft.com/office/drawing/2014/main" id="{1B81C0A7-3A48-FB4C-800B-D21B1C5DA612}"/>
              </a:ext>
            </a:extLst>
          </p:cNvPr>
          <p:cNvSpPr>
            <a:spLocks noGrp="1"/>
          </p:cNvSpPr>
          <p:nvPr>
            <p:ph idx="1"/>
          </p:nvPr>
        </p:nvSpPr>
        <p:spPr>
          <a:xfrm>
            <a:off x="210693" y="1097478"/>
            <a:ext cx="11770614" cy="5760522"/>
          </a:xfrm>
        </p:spPr>
        <p:txBody>
          <a:bodyPr>
            <a:normAutofit/>
          </a:bodyPr>
          <a:lstStyle/>
          <a:p>
            <a:pPr marL="0" indent="0">
              <a:buNone/>
            </a:pPr>
            <a:r>
              <a:rPr lang="en-US" sz="2400" dirty="0"/>
              <a:t>Although the Welsh Language has a great depth of history, the number of current speakers in the country has been on a constant decline over recent years. </a:t>
            </a:r>
          </a:p>
          <a:p>
            <a:pPr marL="0" indent="0">
              <a:buNone/>
            </a:pPr>
            <a:r>
              <a:rPr lang="en-US" sz="2400" dirty="0"/>
              <a:t>Statistics obtained by the Welsh Government (2020) show that only 29.1% of people over three are able to speak Welsh. </a:t>
            </a:r>
          </a:p>
          <a:p>
            <a:pPr marL="0" indent="0">
              <a:buNone/>
            </a:pPr>
            <a:r>
              <a:rPr lang="en-US" sz="2400" dirty="0"/>
              <a:t>       </a:t>
            </a:r>
          </a:p>
          <a:p>
            <a:pPr marL="0" indent="0">
              <a:buNone/>
            </a:pPr>
            <a:endParaRPr lang="en-US" sz="2400" dirty="0"/>
          </a:p>
          <a:p>
            <a:pPr marL="0" indent="0">
              <a:buNone/>
            </a:pPr>
            <a:r>
              <a:rPr lang="en-US" sz="2400" dirty="0"/>
              <a:t>                                                                                        </a:t>
            </a:r>
          </a:p>
          <a:p>
            <a:pPr marL="0" indent="0">
              <a:buNone/>
            </a:pPr>
            <a:endParaRPr lang="en-US" sz="2400" dirty="0"/>
          </a:p>
          <a:p>
            <a:pPr marL="0" indent="0">
              <a:buNone/>
            </a:pPr>
            <a:endParaRPr lang="en-US" sz="2400" dirty="0"/>
          </a:p>
          <a:p>
            <a:pPr marL="0" indent="0">
              <a:buNone/>
            </a:pPr>
            <a:endParaRPr lang="en-US" sz="2400" dirty="0"/>
          </a:p>
          <a:p>
            <a:pPr marL="0" indent="0">
              <a:buNone/>
            </a:pPr>
            <a:endParaRPr lang="en-US" sz="2400" dirty="0"/>
          </a:p>
          <a:p>
            <a:pPr marL="0" indent="0">
              <a:buNone/>
            </a:pPr>
            <a:r>
              <a:rPr lang="en-US" sz="2400" dirty="0"/>
              <a:t>             (Welsh Government 2020.)</a:t>
            </a:r>
          </a:p>
        </p:txBody>
      </p:sp>
      <p:pic>
        <p:nvPicPr>
          <p:cNvPr id="5" name="Picture 4">
            <a:extLst>
              <a:ext uri="{FF2B5EF4-FFF2-40B4-BE49-F238E27FC236}">
                <a16:creationId xmlns:a16="http://schemas.microsoft.com/office/drawing/2014/main" id="{658055EB-4A04-DA41-B024-1407367D853F}"/>
              </a:ext>
            </a:extLst>
          </p:cNvPr>
          <p:cNvPicPr>
            <a:picLocks noChangeAspect="1"/>
          </p:cNvPicPr>
          <p:nvPr/>
        </p:nvPicPr>
        <p:blipFill>
          <a:blip r:embed="rId2"/>
          <a:stretch>
            <a:fillRect/>
          </a:stretch>
        </p:blipFill>
        <p:spPr>
          <a:xfrm>
            <a:off x="1404730" y="2780141"/>
            <a:ext cx="9382539" cy="3575338"/>
          </a:xfrm>
          <a:prstGeom prst="rect">
            <a:avLst/>
          </a:prstGeom>
        </p:spPr>
      </p:pic>
    </p:spTree>
    <p:extLst>
      <p:ext uri="{BB962C8B-B14F-4D97-AF65-F5344CB8AC3E}">
        <p14:creationId xmlns:p14="http://schemas.microsoft.com/office/powerpoint/2010/main" val="3982525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BC3393-0A2D-2542-A364-E762E1E82D7F}"/>
              </a:ext>
            </a:extLst>
          </p:cNvPr>
          <p:cNvSpPr>
            <a:spLocks noGrp="1"/>
          </p:cNvSpPr>
          <p:nvPr>
            <p:ph idx="1"/>
          </p:nvPr>
        </p:nvSpPr>
        <p:spPr>
          <a:xfrm>
            <a:off x="221974" y="1147175"/>
            <a:ext cx="11748052" cy="5333138"/>
          </a:xfrm>
        </p:spPr>
        <p:txBody>
          <a:bodyPr>
            <a:normAutofit lnSpcReduction="10000"/>
          </a:bodyPr>
          <a:lstStyle/>
          <a:p>
            <a:r>
              <a:rPr lang="en-US" sz="2800" dirty="0"/>
              <a:t>Although the graph shows a low number of Welsh speakers around the country, it also shows the 0.7% increase of welsh speakers within a year (Welsh Government 2020). </a:t>
            </a:r>
          </a:p>
          <a:p>
            <a:r>
              <a:rPr lang="en-US" sz="2800" dirty="0"/>
              <a:t>The increase in speakers is positive but Roberts cited by the BBC (2019) states that emphasis needs to be put on increasing the number of Welsh speakers nationally.</a:t>
            </a:r>
          </a:p>
          <a:p>
            <a:r>
              <a:rPr lang="en-US" sz="2800" dirty="0"/>
              <a:t>The lowest level of Welsh speakers are found in Blaenau Gwent and Merthyr Tydfil (Welsh Government 2020)</a:t>
            </a:r>
          </a:p>
          <a:p>
            <a:r>
              <a:rPr lang="en-US" sz="2800" dirty="0"/>
              <a:t>These statistics show that emphasis needs to placed on certain areas within Wales more than others. Harris (2013 P. 2) highlights that the majority of Welsh-Language students lose fluency when they leave school. This highlights the problems faced across Wales currently.</a:t>
            </a:r>
          </a:p>
          <a:p>
            <a:pPr marL="0" indent="0">
              <a:buNone/>
            </a:pPr>
            <a:endParaRPr lang="en-US" sz="2400" dirty="0"/>
          </a:p>
          <a:p>
            <a:pPr marL="0" indent="0">
              <a:buNone/>
            </a:pPr>
            <a:endParaRPr lang="en-US" sz="2800" dirty="0"/>
          </a:p>
          <a:p>
            <a:pPr marL="0" indent="0">
              <a:buNone/>
            </a:pPr>
            <a:endParaRPr lang="en-US" sz="2800" dirty="0"/>
          </a:p>
        </p:txBody>
      </p:sp>
      <p:sp>
        <p:nvSpPr>
          <p:cNvPr id="5" name="Title 1">
            <a:extLst>
              <a:ext uri="{FF2B5EF4-FFF2-40B4-BE49-F238E27FC236}">
                <a16:creationId xmlns:a16="http://schemas.microsoft.com/office/drawing/2014/main" id="{E596680E-C116-7F47-9CE5-1B6D410B6981}"/>
              </a:ext>
            </a:extLst>
          </p:cNvPr>
          <p:cNvSpPr>
            <a:spLocks noGrp="1"/>
          </p:cNvSpPr>
          <p:nvPr>
            <p:ph type="title"/>
          </p:nvPr>
        </p:nvSpPr>
        <p:spPr>
          <a:xfrm>
            <a:off x="2231136" y="153347"/>
            <a:ext cx="7729728" cy="776311"/>
          </a:xfrm>
        </p:spPr>
        <p:txBody>
          <a:bodyPr>
            <a:normAutofit/>
          </a:bodyPr>
          <a:lstStyle/>
          <a:p>
            <a:r>
              <a:rPr lang="en-US" dirty="0"/>
              <a:t>WHAT DOES THE GRAPH SHOW?</a:t>
            </a:r>
          </a:p>
        </p:txBody>
      </p:sp>
    </p:spTree>
    <p:extLst>
      <p:ext uri="{BB962C8B-B14F-4D97-AF65-F5344CB8AC3E}">
        <p14:creationId xmlns:p14="http://schemas.microsoft.com/office/powerpoint/2010/main" val="968196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F2E01-0B1C-A44F-9904-DEEDA91D6796}"/>
              </a:ext>
            </a:extLst>
          </p:cNvPr>
          <p:cNvSpPr>
            <a:spLocks noGrp="1"/>
          </p:cNvSpPr>
          <p:nvPr>
            <p:ph type="title"/>
          </p:nvPr>
        </p:nvSpPr>
        <p:spPr>
          <a:xfrm>
            <a:off x="2231136" y="103934"/>
            <a:ext cx="7729728" cy="688319"/>
          </a:xfrm>
        </p:spPr>
        <p:txBody>
          <a:bodyPr>
            <a:normAutofit fontScale="90000"/>
          </a:bodyPr>
          <a:lstStyle/>
          <a:p>
            <a:r>
              <a:rPr lang="en-US" dirty="0"/>
              <a:t>Bilingualism: advantages and disadvantages.</a:t>
            </a:r>
          </a:p>
        </p:txBody>
      </p:sp>
      <p:sp>
        <p:nvSpPr>
          <p:cNvPr id="3" name="Content Placeholder 2">
            <a:extLst>
              <a:ext uri="{FF2B5EF4-FFF2-40B4-BE49-F238E27FC236}">
                <a16:creationId xmlns:a16="http://schemas.microsoft.com/office/drawing/2014/main" id="{62300F91-54EF-B942-8A6C-83D665D86F57}"/>
              </a:ext>
            </a:extLst>
          </p:cNvPr>
          <p:cNvSpPr>
            <a:spLocks noGrp="1"/>
          </p:cNvSpPr>
          <p:nvPr>
            <p:ph idx="1"/>
          </p:nvPr>
        </p:nvSpPr>
        <p:spPr>
          <a:xfrm>
            <a:off x="171450" y="881348"/>
            <a:ext cx="11849100" cy="688318"/>
          </a:xfrm>
        </p:spPr>
        <p:txBody>
          <a:bodyPr>
            <a:normAutofit fontScale="77500" lnSpcReduction="20000"/>
          </a:bodyPr>
          <a:lstStyle/>
          <a:p>
            <a:pPr marL="0" indent="0" algn="ctr">
              <a:buNone/>
            </a:pPr>
            <a:r>
              <a:rPr lang="en-US" sz="2800" dirty="0"/>
              <a:t>Bialystok, Craik and </a:t>
            </a:r>
            <a:r>
              <a:rPr lang="en-US" sz="2800" dirty="0" err="1"/>
              <a:t>Luk</a:t>
            </a:r>
            <a:r>
              <a:rPr lang="en-US" sz="2800" dirty="0"/>
              <a:t> (2012 P. 240) state that half of the world’s population is bilingual.  Therefore many people across the world experience the benefits and drawbacks of being bilingual.</a:t>
            </a:r>
          </a:p>
        </p:txBody>
      </p:sp>
      <p:graphicFrame>
        <p:nvGraphicFramePr>
          <p:cNvPr id="4" name="Table 3">
            <a:extLst>
              <a:ext uri="{FF2B5EF4-FFF2-40B4-BE49-F238E27FC236}">
                <a16:creationId xmlns:a16="http://schemas.microsoft.com/office/drawing/2014/main" id="{7CE51A51-BDC6-6E4A-81D0-01E80B97EB57}"/>
              </a:ext>
            </a:extLst>
          </p:cNvPr>
          <p:cNvGraphicFramePr>
            <a:graphicFrameLocks noGrp="1"/>
          </p:cNvGraphicFramePr>
          <p:nvPr>
            <p:extLst>
              <p:ext uri="{D42A27DB-BD31-4B8C-83A1-F6EECF244321}">
                <p14:modId xmlns:p14="http://schemas.microsoft.com/office/powerpoint/2010/main" val="4004638045"/>
              </p:ext>
            </p:extLst>
          </p:nvPr>
        </p:nvGraphicFramePr>
        <p:xfrm>
          <a:off x="738808" y="1569666"/>
          <a:ext cx="10714384" cy="4998720"/>
        </p:xfrm>
        <a:graphic>
          <a:graphicData uri="http://schemas.openxmlformats.org/drawingml/2006/table">
            <a:tbl>
              <a:tblPr firstRow="1" bandRow="1">
                <a:tableStyleId>{5C22544A-7EE6-4342-B048-85BDC9FD1C3A}</a:tableStyleId>
              </a:tblPr>
              <a:tblGrid>
                <a:gridCol w="5357192">
                  <a:extLst>
                    <a:ext uri="{9D8B030D-6E8A-4147-A177-3AD203B41FA5}">
                      <a16:colId xmlns:a16="http://schemas.microsoft.com/office/drawing/2014/main" val="4037306324"/>
                    </a:ext>
                  </a:extLst>
                </a:gridCol>
                <a:gridCol w="5357192">
                  <a:extLst>
                    <a:ext uri="{9D8B030D-6E8A-4147-A177-3AD203B41FA5}">
                      <a16:colId xmlns:a16="http://schemas.microsoft.com/office/drawing/2014/main" val="3605214908"/>
                    </a:ext>
                  </a:extLst>
                </a:gridCol>
              </a:tblGrid>
              <a:tr h="309385">
                <a:tc>
                  <a:txBody>
                    <a:bodyPr/>
                    <a:lstStyle/>
                    <a:p>
                      <a:pPr algn="ctr"/>
                      <a:r>
                        <a:rPr lang="en-US" sz="2800" dirty="0"/>
                        <a:t>Advantages</a:t>
                      </a:r>
                    </a:p>
                  </a:txBody>
                  <a:tcPr/>
                </a:tc>
                <a:tc>
                  <a:txBody>
                    <a:bodyPr/>
                    <a:lstStyle/>
                    <a:p>
                      <a:pPr algn="ctr"/>
                      <a:r>
                        <a:rPr lang="en-US" sz="2800" dirty="0"/>
                        <a:t>Disadvantages</a:t>
                      </a:r>
                    </a:p>
                  </a:txBody>
                  <a:tcPr/>
                </a:tc>
                <a:extLst>
                  <a:ext uri="{0D108BD9-81ED-4DB2-BD59-A6C34878D82A}">
                    <a16:rowId xmlns:a16="http://schemas.microsoft.com/office/drawing/2014/main" val="2774239810"/>
                  </a:ext>
                </a:extLst>
              </a:tr>
              <a:tr h="815194">
                <a:tc>
                  <a:txBody>
                    <a:bodyPr/>
                    <a:lstStyle/>
                    <a:p>
                      <a:r>
                        <a:rPr lang="en-US" dirty="0"/>
                        <a:t>A study by Peal and Lambert cited in </a:t>
                      </a:r>
                      <a:r>
                        <a:rPr lang="en-US" sz="1800" dirty="0"/>
                        <a:t>Bialystok, Craik and </a:t>
                      </a:r>
                      <a:r>
                        <a:rPr lang="en-US" sz="1800" dirty="0" err="1"/>
                        <a:t>Luk</a:t>
                      </a:r>
                      <a:r>
                        <a:rPr lang="en-US" sz="1800" dirty="0"/>
                        <a:t> (2012 P. 240) highlighted that bilingual children were more capable of solving linguistic problems.</a:t>
                      </a:r>
                      <a:endParaRPr lang="en-US" dirty="0"/>
                    </a:p>
                  </a:txBody>
                  <a:tcPr/>
                </a:tc>
                <a:tc>
                  <a:txBody>
                    <a:bodyPr/>
                    <a:lstStyle/>
                    <a:p>
                      <a:r>
                        <a:rPr lang="en-US" dirty="0"/>
                        <a:t>Cunningham (2011) states that older children who begin to learn a second language have to work harder to learn a larger vocabulary. </a:t>
                      </a:r>
                    </a:p>
                  </a:txBody>
                  <a:tcPr/>
                </a:tc>
                <a:extLst>
                  <a:ext uri="{0D108BD9-81ED-4DB2-BD59-A6C34878D82A}">
                    <a16:rowId xmlns:a16="http://schemas.microsoft.com/office/drawing/2014/main" val="697598835"/>
                  </a:ext>
                </a:extLst>
              </a:tr>
              <a:tr h="1059752">
                <a:tc>
                  <a:txBody>
                    <a:bodyPr/>
                    <a:lstStyle/>
                    <a:p>
                      <a:r>
                        <a:rPr lang="en-US" dirty="0"/>
                        <a:t>Harris (2013 P. 2) states that Welsh bilinguals obtain higher educational attainment levels than someone who is monolingual.</a:t>
                      </a:r>
                    </a:p>
                  </a:txBody>
                  <a:tcPr/>
                </a:tc>
                <a:tc>
                  <a:txBody>
                    <a:bodyPr/>
                    <a:lstStyle/>
                    <a:p>
                      <a:r>
                        <a:rPr lang="en-US" dirty="0"/>
                        <a:t>Some children who begin to learn a native language later in school may lose a year of schooling until their language skills are developed enough to understand. (Cunningham 2011 P. 71)</a:t>
                      </a:r>
                    </a:p>
                  </a:txBody>
                  <a:tcPr/>
                </a:tc>
                <a:extLst>
                  <a:ext uri="{0D108BD9-81ED-4DB2-BD59-A6C34878D82A}">
                    <a16:rowId xmlns:a16="http://schemas.microsoft.com/office/drawing/2014/main" val="1277552987"/>
                  </a:ext>
                </a:extLst>
              </a:tr>
              <a:tr h="1304310">
                <a:tc>
                  <a:txBody>
                    <a:bodyPr/>
                    <a:lstStyle/>
                    <a:p>
                      <a:r>
                        <a:rPr lang="en-US" dirty="0"/>
                        <a:t>In turn, this also raises the occupational attainment levels in Wales as some jobs must follow a bilingual policy. (Harris 2013 P. 3)</a:t>
                      </a:r>
                    </a:p>
                  </a:txBody>
                  <a:tcPr/>
                </a:tc>
                <a:tc>
                  <a:txBody>
                    <a:bodyPr/>
                    <a:lstStyle/>
                    <a:p>
                      <a:r>
                        <a:rPr lang="en-GB" sz="1800" b="0" i="0" kern="1200" dirty="0">
                          <a:solidFill>
                            <a:schemeClr val="dk1"/>
                          </a:solidFill>
                          <a:effectLst/>
                          <a:latin typeface="+mn-lt"/>
                          <a:ea typeface="+mn-ea"/>
                          <a:cs typeface="+mn-cs"/>
                        </a:rPr>
                        <a:t>‘Failure to grasp the mechanisms of this system will lead to frustration and failed communication’ </a:t>
                      </a:r>
                      <a:r>
                        <a:rPr lang="en-US" dirty="0"/>
                        <a:t>(Cunningham 2011 P. 71)</a:t>
                      </a:r>
                      <a:br>
                        <a:rPr lang="en-GB" dirty="0"/>
                      </a:br>
                      <a:br>
                        <a:rPr lang="en-GB" dirty="0"/>
                      </a:br>
                      <a:endParaRPr lang="en-US" dirty="0"/>
                    </a:p>
                  </a:txBody>
                  <a:tcPr/>
                </a:tc>
                <a:extLst>
                  <a:ext uri="{0D108BD9-81ED-4DB2-BD59-A6C34878D82A}">
                    <a16:rowId xmlns:a16="http://schemas.microsoft.com/office/drawing/2014/main" val="2905713596"/>
                  </a:ext>
                </a:extLst>
              </a:tr>
              <a:tr h="815194">
                <a:tc>
                  <a:txBody>
                    <a:bodyPr/>
                    <a:lstStyle/>
                    <a:p>
                      <a:r>
                        <a:rPr lang="en-US" dirty="0" err="1"/>
                        <a:t>Bak</a:t>
                      </a:r>
                      <a:r>
                        <a:rPr lang="en-US" dirty="0"/>
                        <a:t> et al (2014 P. 959) express that bilingualism delays the onset of dementia in later life by improving cognition.</a:t>
                      </a:r>
                    </a:p>
                  </a:txBody>
                  <a:tcPr/>
                </a:tc>
                <a:tc>
                  <a:txBody>
                    <a:bodyPr/>
                    <a:lstStyle/>
                    <a:p>
                      <a:endParaRPr lang="en-US" dirty="0"/>
                    </a:p>
                  </a:txBody>
                  <a:tcPr/>
                </a:tc>
                <a:extLst>
                  <a:ext uri="{0D108BD9-81ED-4DB2-BD59-A6C34878D82A}">
                    <a16:rowId xmlns:a16="http://schemas.microsoft.com/office/drawing/2014/main" val="2553768061"/>
                  </a:ext>
                </a:extLst>
              </a:tr>
            </a:tbl>
          </a:graphicData>
        </a:graphic>
      </p:graphicFrame>
    </p:spTree>
    <p:extLst>
      <p:ext uri="{BB962C8B-B14F-4D97-AF65-F5344CB8AC3E}">
        <p14:creationId xmlns:p14="http://schemas.microsoft.com/office/powerpoint/2010/main" val="1756046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F711F-4498-EB4F-84B8-D3CBCCDAA954}"/>
              </a:ext>
            </a:extLst>
          </p:cNvPr>
          <p:cNvSpPr>
            <a:spLocks noGrp="1"/>
          </p:cNvSpPr>
          <p:nvPr>
            <p:ph type="title"/>
          </p:nvPr>
        </p:nvSpPr>
        <p:spPr>
          <a:xfrm>
            <a:off x="803243" y="370332"/>
            <a:ext cx="5894832" cy="1188720"/>
          </a:xfrm>
        </p:spPr>
        <p:txBody>
          <a:bodyPr>
            <a:normAutofit/>
          </a:bodyPr>
          <a:lstStyle/>
          <a:p>
            <a:r>
              <a:rPr lang="en-US" sz="2600" dirty="0"/>
              <a:t>Policies that relate to bilingualism: </a:t>
            </a:r>
            <a:r>
              <a:rPr lang="en-US" sz="2600" dirty="0" err="1"/>
              <a:t>cYMRAEG</a:t>
            </a:r>
            <a:r>
              <a:rPr lang="en-US" sz="2600" dirty="0"/>
              <a:t> 2050</a:t>
            </a:r>
          </a:p>
        </p:txBody>
      </p:sp>
      <p:sp>
        <p:nvSpPr>
          <p:cNvPr id="3" name="Content Placeholder 2">
            <a:extLst>
              <a:ext uri="{FF2B5EF4-FFF2-40B4-BE49-F238E27FC236}">
                <a16:creationId xmlns:a16="http://schemas.microsoft.com/office/drawing/2014/main" id="{388633F4-7781-8A41-805E-D2FF54E684D5}"/>
              </a:ext>
            </a:extLst>
          </p:cNvPr>
          <p:cNvSpPr>
            <a:spLocks noGrp="1"/>
          </p:cNvSpPr>
          <p:nvPr>
            <p:ph idx="1"/>
          </p:nvPr>
        </p:nvSpPr>
        <p:spPr>
          <a:xfrm>
            <a:off x="536713" y="1771565"/>
            <a:ext cx="6229847" cy="4410574"/>
          </a:xfrm>
        </p:spPr>
        <p:txBody>
          <a:bodyPr>
            <a:normAutofit/>
          </a:bodyPr>
          <a:lstStyle/>
          <a:p>
            <a:pPr marL="0" indent="0">
              <a:buNone/>
            </a:pPr>
            <a:endParaRPr lang="en-US" dirty="0"/>
          </a:p>
          <a:p>
            <a:pPr marL="0" indent="0">
              <a:buNone/>
            </a:pPr>
            <a:r>
              <a:rPr lang="en-US" dirty="0"/>
              <a:t>As stated throughout this presentation, the number of Welsh speakers within Wales has been on the decline. This is why the Welsh Government (2017) decided to create the Cymraeg 2050 strategy.</a:t>
            </a:r>
          </a:p>
          <a:p>
            <a:pPr marL="0" indent="0">
              <a:buNone/>
            </a:pPr>
            <a:r>
              <a:rPr lang="en-US" dirty="0"/>
              <a:t>Cymraeg 2050 aims to expand the number of welsh speakers across Wales by aiming for 1 million Welsh speakers by 2050. (Welsh Government 2017 P. 4)</a:t>
            </a:r>
          </a:p>
          <a:p>
            <a:pPr marL="0" indent="0">
              <a:buNone/>
            </a:pPr>
            <a:r>
              <a:rPr lang="en-US" dirty="0"/>
              <a:t>Hodges (2021 P. 13) highlights that although this policy will improve the number of speakers, more policies are key to influence the use of Welsh.</a:t>
            </a:r>
          </a:p>
        </p:txBody>
      </p:sp>
      <p:sp>
        <p:nvSpPr>
          <p:cNvPr id="9" name="Rectangle 8">
            <a:extLst>
              <a:ext uri="{FF2B5EF4-FFF2-40B4-BE49-F238E27FC236}">
                <a16:creationId xmlns:a16="http://schemas.microsoft.com/office/drawing/2014/main" id="{8CC23146-3D9E-4DD1-90F2-D9AAE4927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B165923-D8A4-48EF-BD8D-8DF410BBE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9D0E1E7-CE95-9A41-8160-0A51F3D0EEB0}"/>
              </a:ext>
            </a:extLst>
          </p:cNvPr>
          <p:cNvPicPr>
            <a:picLocks noChangeAspect="1"/>
          </p:cNvPicPr>
          <p:nvPr/>
        </p:nvPicPr>
        <p:blipFill>
          <a:blip r:embed="rId3"/>
          <a:stretch>
            <a:fillRect/>
          </a:stretch>
        </p:blipFill>
        <p:spPr>
          <a:xfrm>
            <a:off x="7715890" y="1831171"/>
            <a:ext cx="3328416" cy="3203600"/>
          </a:xfrm>
          <a:prstGeom prst="rect">
            <a:avLst/>
          </a:prstGeom>
        </p:spPr>
      </p:pic>
      <p:sp>
        <p:nvSpPr>
          <p:cNvPr id="5" name="TextBox 4">
            <a:extLst>
              <a:ext uri="{FF2B5EF4-FFF2-40B4-BE49-F238E27FC236}">
                <a16:creationId xmlns:a16="http://schemas.microsoft.com/office/drawing/2014/main" id="{AC0A4583-5A8D-8E49-986F-46967557CDDA}"/>
              </a:ext>
            </a:extLst>
          </p:cNvPr>
          <p:cNvSpPr txBox="1"/>
          <p:nvPr/>
        </p:nvSpPr>
        <p:spPr>
          <a:xfrm>
            <a:off x="8229600" y="6003235"/>
            <a:ext cx="2701060" cy="369332"/>
          </a:xfrm>
          <a:prstGeom prst="rect">
            <a:avLst/>
          </a:prstGeom>
          <a:noFill/>
        </p:spPr>
        <p:txBody>
          <a:bodyPr wrap="none" rtlCol="0">
            <a:spAutoFit/>
          </a:bodyPr>
          <a:lstStyle/>
          <a:p>
            <a:r>
              <a:rPr lang="en-US" dirty="0"/>
              <a:t>(Welsh Government 2017)</a:t>
            </a:r>
          </a:p>
        </p:txBody>
      </p:sp>
    </p:spTree>
    <p:extLst>
      <p:ext uri="{BB962C8B-B14F-4D97-AF65-F5344CB8AC3E}">
        <p14:creationId xmlns:p14="http://schemas.microsoft.com/office/powerpoint/2010/main" val="1384923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EF76C-85D0-BC48-9CDE-A2E61F233844}"/>
              </a:ext>
            </a:extLst>
          </p:cNvPr>
          <p:cNvSpPr>
            <a:spLocks noGrp="1"/>
          </p:cNvSpPr>
          <p:nvPr>
            <p:ph type="title"/>
          </p:nvPr>
        </p:nvSpPr>
        <p:spPr>
          <a:xfrm>
            <a:off x="784794" y="640080"/>
            <a:ext cx="3044950" cy="1627792"/>
          </a:xfrm>
        </p:spPr>
        <p:txBody>
          <a:bodyPr vert="horz" lIns="274320" tIns="182880" rIns="274320" bIns="182880" rtlCol="0" anchor="ctr" anchorCtr="1">
            <a:normAutofit/>
          </a:bodyPr>
          <a:lstStyle/>
          <a:p>
            <a:r>
              <a:rPr lang="en-US" dirty="0">
                <a:solidFill>
                  <a:srgbClr val="262626"/>
                </a:solidFill>
              </a:rPr>
              <a:t>3 themes of </a:t>
            </a:r>
            <a:r>
              <a:rPr lang="en-US" dirty="0" err="1">
                <a:solidFill>
                  <a:srgbClr val="262626"/>
                </a:solidFill>
              </a:rPr>
              <a:t>cymraeg</a:t>
            </a:r>
            <a:r>
              <a:rPr lang="en-US" dirty="0">
                <a:solidFill>
                  <a:srgbClr val="262626"/>
                </a:solidFill>
              </a:rPr>
              <a:t> 2050</a:t>
            </a:r>
          </a:p>
        </p:txBody>
      </p:sp>
      <p:sp>
        <p:nvSpPr>
          <p:cNvPr id="10" name="Rectangle 9">
            <a:extLst>
              <a:ext uri="{FF2B5EF4-FFF2-40B4-BE49-F238E27FC236}">
                <a16:creationId xmlns:a16="http://schemas.microsoft.com/office/drawing/2014/main" id="{ED6F0A31-5407-4EFA-9DFA-67E9426829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7DAC14E-603F-5E4E-8F68-93A223BC96CB}"/>
              </a:ext>
            </a:extLst>
          </p:cNvPr>
          <p:cNvPicPr>
            <a:picLocks noChangeAspect="1"/>
          </p:cNvPicPr>
          <p:nvPr/>
        </p:nvPicPr>
        <p:blipFill>
          <a:blip r:embed="rId2"/>
          <a:stretch>
            <a:fillRect/>
          </a:stretch>
        </p:blipFill>
        <p:spPr>
          <a:xfrm>
            <a:off x="5623608" y="640080"/>
            <a:ext cx="5599079" cy="5263134"/>
          </a:xfrm>
          <a:prstGeom prst="rect">
            <a:avLst/>
          </a:prstGeom>
        </p:spPr>
      </p:pic>
      <p:sp>
        <p:nvSpPr>
          <p:cNvPr id="9" name="Title 1">
            <a:extLst>
              <a:ext uri="{FF2B5EF4-FFF2-40B4-BE49-F238E27FC236}">
                <a16:creationId xmlns:a16="http://schemas.microsoft.com/office/drawing/2014/main" id="{ADE43379-47BF-604F-80D9-D444B5A2CEFD}"/>
              </a:ext>
            </a:extLst>
          </p:cNvPr>
          <p:cNvSpPr txBox="1">
            <a:spLocks/>
          </p:cNvSpPr>
          <p:nvPr/>
        </p:nvSpPr>
        <p:spPr>
          <a:xfrm>
            <a:off x="784794" y="2457751"/>
            <a:ext cx="3044950" cy="3445463"/>
          </a:xfrm>
          <a:prstGeom prst="rect">
            <a:avLst/>
          </a:prstGeom>
          <a:solidFill>
            <a:schemeClr val="bg1"/>
          </a:solidFill>
          <a:ln w="31750" cap="sq">
            <a:solidFill>
              <a:schemeClr val="tx1">
                <a:lumMod val="75000"/>
                <a:lumOff val="25000"/>
              </a:schemeClr>
            </a:solidFill>
            <a:miter lim="800000"/>
          </a:ln>
        </p:spPr>
        <p:txBody>
          <a:bodyPr vert="horz" lIns="274320" tIns="182880" rIns="274320" bIns="182880" rtlCol="0" anchor="ctr" anchorCtr="1">
            <a:normAutofit/>
          </a:bodyPr>
          <a:lst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a:lstStyle>
          <a:p>
            <a:pPr algn="l"/>
            <a:endParaRPr lang="en-US" sz="2400" dirty="0">
              <a:solidFill>
                <a:srgbClr val="262626"/>
              </a:solidFill>
              <a:latin typeface="+mn-lt"/>
            </a:endParaRPr>
          </a:p>
        </p:txBody>
      </p:sp>
      <p:sp>
        <p:nvSpPr>
          <p:cNvPr id="7" name="TextBox 6">
            <a:extLst>
              <a:ext uri="{FF2B5EF4-FFF2-40B4-BE49-F238E27FC236}">
                <a16:creationId xmlns:a16="http://schemas.microsoft.com/office/drawing/2014/main" id="{061FC28F-B5D8-E940-BC38-6CE6D29742C1}"/>
              </a:ext>
            </a:extLst>
          </p:cNvPr>
          <p:cNvSpPr txBox="1"/>
          <p:nvPr/>
        </p:nvSpPr>
        <p:spPr>
          <a:xfrm>
            <a:off x="1104634" y="2763078"/>
            <a:ext cx="2405269" cy="2677656"/>
          </a:xfrm>
          <a:prstGeom prst="rect">
            <a:avLst/>
          </a:prstGeom>
          <a:noFill/>
        </p:spPr>
        <p:txBody>
          <a:bodyPr wrap="square" rtlCol="0">
            <a:spAutoFit/>
          </a:bodyPr>
          <a:lstStyle/>
          <a:p>
            <a:r>
              <a:rPr lang="en-US" sz="2400" dirty="0"/>
              <a:t>As pictured on the right, the Welsh Government (2017) have 3 aims within Cymraeg 2050.</a:t>
            </a:r>
          </a:p>
        </p:txBody>
      </p:sp>
      <p:sp>
        <p:nvSpPr>
          <p:cNvPr id="3" name="TextBox 2">
            <a:extLst>
              <a:ext uri="{FF2B5EF4-FFF2-40B4-BE49-F238E27FC236}">
                <a16:creationId xmlns:a16="http://schemas.microsoft.com/office/drawing/2014/main" id="{4F0785AB-FBB5-1D42-9F8D-7932FE8ACA80}"/>
              </a:ext>
            </a:extLst>
          </p:cNvPr>
          <p:cNvSpPr txBox="1"/>
          <p:nvPr/>
        </p:nvSpPr>
        <p:spPr>
          <a:xfrm>
            <a:off x="7170821" y="6033254"/>
            <a:ext cx="3132906" cy="369332"/>
          </a:xfrm>
          <a:prstGeom prst="rect">
            <a:avLst/>
          </a:prstGeom>
          <a:noFill/>
        </p:spPr>
        <p:txBody>
          <a:bodyPr wrap="square" rtlCol="0">
            <a:spAutoFit/>
          </a:bodyPr>
          <a:lstStyle/>
          <a:p>
            <a:r>
              <a:rPr lang="en-US" dirty="0"/>
              <a:t>(Welsh Government, 2017 P. 5)</a:t>
            </a:r>
          </a:p>
        </p:txBody>
      </p:sp>
    </p:spTree>
    <p:extLst>
      <p:ext uri="{BB962C8B-B14F-4D97-AF65-F5344CB8AC3E}">
        <p14:creationId xmlns:p14="http://schemas.microsoft.com/office/powerpoint/2010/main" val="3266428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F6467-F133-0B4F-82A6-D3F9420A6230}"/>
              </a:ext>
            </a:extLst>
          </p:cNvPr>
          <p:cNvSpPr>
            <a:spLocks noGrp="1"/>
          </p:cNvSpPr>
          <p:nvPr>
            <p:ph type="title"/>
          </p:nvPr>
        </p:nvSpPr>
        <p:spPr>
          <a:xfrm>
            <a:off x="2231136" y="82190"/>
            <a:ext cx="7729728" cy="683354"/>
          </a:xfrm>
        </p:spPr>
        <p:txBody>
          <a:bodyPr>
            <a:normAutofit fontScale="90000"/>
          </a:bodyPr>
          <a:lstStyle/>
          <a:p>
            <a:r>
              <a:rPr lang="en-US"/>
              <a:t>Welsh in action plan 17-21.</a:t>
            </a:r>
            <a:endParaRPr lang="en-US" dirty="0"/>
          </a:p>
        </p:txBody>
      </p:sp>
      <p:sp>
        <p:nvSpPr>
          <p:cNvPr id="3" name="Content Placeholder 2">
            <a:extLst>
              <a:ext uri="{FF2B5EF4-FFF2-40B4-BE49-F238E27FC236}">
                <a16:creationId xmlns:a16="http://schemas.microsoft.com/office/drawing/2014/main" id="{D7F67ADC-A9D7-7645-8CA0-FAD3A468603B}"/>
              </a:ext>
            </a:extLst>
          </p:cNvPr>
          <p:cNvSpPr>
            <a:spLocks noGrp="1"/>
          </p:cNvSpPr>
          <p:nvPr>
            <p:ph idx="1"/>
          </p:nvPr>
        </p:nvSpPr>
        <p:spPr>
          <a:xfrm>
            <a:off x="125818" y="958100"/>
            <a:ext cx="11940363" cy="5317980"/>
          </a:xfrm>
        </p:spPr>
        <p:txBody>
          <a:bodyPr>
            <a:normAutofit/>
          </a:bodyPr>
          <a:lstStyle/>
          <a:p>
            <a:pPr marL="0" indent="0">
              <a:buNone/>
            </a:pPr>
            <a:r>
              <a:rPr lang="en-US" sz="2400" dirty="0"/>
              <a:t>The Welsh in Action Plan was made to run alongside the goals of the Cymraeg 2050 policy. The Welsh Government (2017 P. 4) state that their goal was to develop a new curriculum that inspires the children to learn the Welsh language more effectively in everyday life. </a:t>
            </a:r>
          </a:p>
          <a:p>
            <a:pPr marL="0" indent="0">
              <a:buNone/>
            </a:pPr>
            <a:r>
              <a:rPr lang="en-US" sz="2400" dirty="0"/>
              <a:t>Hodges (2021) states that policy makers will target new learners of the language to make use of immersive education. </a:t>
            </a:r>
          </a:p>
          <a:p>
            <a:pPr marL="0" indent="0">
              <a:buNone/>
            </a:pPr>
            <a:r>
              <a:rPr lang="en-US" sz="2400" dirty="0"/>
              <a:t>The Welsh in action plan targets the curriculum to make sure that the teaching of the Welsh language is up to date and immersive for all children. This will ensure the development of the Cymraeg 2050 policy.</a:t>
            </a:r>
          </a:p>
        </p:txBody>
      </p:sp>
      <p:pic>
        <p:nvPicPr>
          <p:cNvPr id="5" name="Picture 4">
            <a:extLst>
              <a:ext uri="{FF2B5EF4-FFF2-40B4-BE49-F238E27FC236}">
                <a16:creationId xmlns:a16="http://schemas.microsoft.com/office/drawing/2014/main" id="{92DFABE6-5DC7-6C40-96A7-27EC0E6CEA4D}"/>
              </a:ext>
            </a:extLst>
          </p:cNvPr>
          <p:cNvPicPr>
            <a:picLocks noChangeAspect="1"/>
          </p:cNvPicPr>
          <p:nvPr/>
        </p:nvPicPr>
        <p:blipFill>
          <a:blip r:embed="rId2"/>
          <a:stretch>
            <a:fillRect/>
          </a:stretch>
        </p:blipFill>
        <p:spPr>
          <a:xfrm>
            <a:off x="3978037" y="3985883"/>
            <a:ext cx="4235925" cy="2789927"/>
          </a:xfrm>
          <a:prstGeom prst="rect">
            <a:avLst/>
          </a:prstGeom>
        </p:spPr>
      </p:pic>
      <p:sp>
        <p:nvSpPr>
          <p:cNvPr id="4" name="TextBox 3">
            <a:extLst>
              <a:ext uri="{FF2B5EF4-FFF2-40B4-BE49-F238E27FC236}">
                <a16:creationId xmlns:a16="http://schemas.microsoft.com/office/drawing/2014/main" id="{AF7F1F5D-ACBE-ED40-BE09-37021930B74C}"/>
              </a:ext>
            </a:extLst>
          </p:cNvPr>
          <p:cNvSpPr txBox="1"/>
          <p:nvPr/>
        </p:nvSpPr>
        <p:spPr>
          <a:xfrm>
            <a:off x="8612409" y="6156613"/>
            <a:ext cx="3055324" cy="369332"/>
          </a:xfrm>
          <a:prstGeom prst="rect">
            <a:avLst/>
          </a:prstGeom>
          <a:noFill/>
        </p:spPr>
        <p:txBody>
          <a:bodyPr wrap="none" rtlCol="0">
            <a:spAutoFit/>
          </a:bodyPr>
          <a:lstStyle/>
          <a:p>
            <a:r>
              <a:rPr lang="en-US" dirty="0"/>
              <a:t>(Welsh Government 2017 P. 4)</a:t>
            </a:r>
          </a:p>
        </p:txBody>
      </p:sp>
    </p:spTree>
    <p:extLst>
      <p:ext uri="{BB962C8B-B14F-4D97-AF65-F5344CB8AC3E}">
        <p14:creationId xmlns:p14="http://schemas.microsoft.com/office/powerpoint/2010/main" val="1887033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0D3F7-BD4D-994C-9F05-2B4561D629A1}"/>
              </a:ext>
            </a:extLst>
          </p:cNvPr>
          <p:cNvSpPr>
            <a:spLocks noGrp="1"/>
          </p:cNvSpPr>
          <p:nvPr>
            <p:ph type="title"/>
          </p:nvPr>
        </p:nvSpPr>
        <p:spPr>
          <a:xfrm>
            <a:off x="2231136" y="0"/>
            <a:ext cx="7729728" cy="477078"/>
          </a:xfrm>
        </p:spPr>
        <p:txBody>
          <a:bodyPr>
            <a:normAutofit fontScale="90000"/>
          </a:bodyPr>
          <a:lstStyle/>
          <a:p>
            <a:r>
              <a:rPr lang="en-US" dirty="0"/>
              <a:t>Reference list.</a:t>
            </a:r>
          </a:p>
        </p:txBody>
      </p:sp>
      <p:sp>
        <p:nvSpPr>
          <p:cNvPr id="3" name="Content Placeholder 2">
            <a:extLst>
              <a:ext uri="{FF2B5EF4-FFF2-40B4-BE49-F238E27FC236}">
                <a16:creationId xmlns:a16="http://schemas.microsoft.com/office/drawing/2014/main" id="{2E3E89CE-62D9-8C4A-8EFE-AAC69A2C1357}"/>
              </a:ext>
            </a:extLst>
          </p:cNvPr>
          <p:cNvSpPr>
            <a:spLocks noGrp="1"/>
          </p:cNvSpPr>
          <p:nvPr>
            <p:ph idx="1"/>
          </p:nvPr>
        </p:nvSpPr>
        <p:spPr>
          <a:xfrm>
            <a:off x="190500" y="477077"/>
            <a:ext cx="11811000" cy="6122505"/>
          </a:xfrm>
        </p:spPr>
        <p:txBody>
          <a:bodyPr>
            <a:normAutofit fontScale="92500"/>
          </a:bodyPr>
          <a:lstStyle/>
          <a:p>
            <a:pPr marL="0" indent="0">
              <a:buNone/>
            </a:pPr>
            <a:r>
              <a:rPr lang="en-US" sz="1400" dirty="0" err="1"/>
              <a:t>Bak</a:t>
            </a:r>
            <a:r>
              <a:rPr lang="en-US" sz="1400" dirty="0"/>
              <a:t>, H, T, Nissan, J, J, </a:t>
            </a:r>
            <a:r>
              <a:rPr lang="en-US" sz="1400" dirty="0" err="1"/>
              <a:t>Allerhand</a:t>
            </a:r>
            <a:r>
              <a:rPr lang="en-US" sz="1400" dirty="0"/>
              <a:t>, M, M, </a:t>
            </a:r>
            <a:r>
              <a:rPr lang="en-US" sz="1400" dirty="0" err="1"/>
              <a:t>Deary</a:t>
            </a:r>
            <a:r>
              <a:rPr lang="en-US" sz="1400" dirty="0"/>
              <a:t>, J, I (2014) Does Bilingualism Influence Cognitive Aging? Annals of Neurology Vol.75 P.  959. Available at: </a:t>
            </a:r>
            <a:r>
              <a:rPr lang="en-US" sz="1400" dirty="0">
                <a:hlinkClick r:id="rId2"/>
              </a:rPr>
              <a:t>https://onlinelibrary-wiley-com.ezproxy.uwtsd.ac.uk/doi/epdf/10.1002/ana.24158</a:t>
            </a:r>
            <a:r>
              <a:rPr lang="en-US" sz="1400" dirty="0"/>
              <a:t> Last accessed: 12</a:t>
            </a:r>
            <a:r>
              <a:rPr lang="en-US" sz="1400" baseline="30000" dirty="0"/>
              <a:t>th</a:t>
            </a:r>
            <a:r>
              <a:rPr lang="en-US" sz="1400" dirty="0"/>
              <a:t> May 2021.</a:t>
            </a:r>
          </a:p>
          <a:p>
            <a:pPr marL="0" indent="0">
              <a:buNone/>
            </a:pPr>
            <a:r>
              <a:rPr lang="en-US" sz="1400" dirty="0"/>
              <a:t>BBC (2019) Welsh Language ‘Risks becoming like Irish’. Published 5</a:t>
            </a:r>
            <a:r>
              <a:rPr lang="en-US" sz="1400" baseline="30000" dirty="0"/>
              <a:t>th</a:t>
            </a:r>
            <a:r>
              <a:rPr lang="en-US" sz="1400" dirty="0"/>
              <a:t> August 2019. Available at: </a:t>
            </a:r>
            <a:r>
              <a:rPr lang="en-US" sz="1400" dirty="0">
                <a:hlinkClick r:id="rId3"/>
              </a:rPr>
              <a:t>https://www.bbc.co.uk/news/uk-wales-49234434</a:t>
            </a:r>
            <a:r>
              <a:rPr lang="en-US" sz="1400" dirty="0"/>
              <a:t> Last Accessed 11th May 2021.</a:t>
            </a:r>
          </a:p>
          <a:p>
            <a:pPr marL="0" indent="0">
              <a:buNone/>
            </a:pPr>
            <a:r>
              <a:rPr lang="en-US" sz="1400" dirty="0"/>
              <a:t>Bialystok, E, Craik, I.M, F, </a:t>
            </a:r>
            <a:r>
              <a:rPr lang="en-US" sz="1400" dirty="0" err="1"/>
              <a:t>Luk</a:t>
            </a:r>
            <a:r>
              <a:rPr lang="en-US" sz="1400" dirty="0"/>
              <a:t>, G (2012) Bilingualism: Consequences for Mind and Brain. Trends in Cognitive Sciences Vol. 16. P. 240 Available at: </a:t>
            </a:r>
            <a:r>
              <a:rPr lang="en-US" sz="1400" dirty="0">
                <a:hlinkClick r:id="rId4"/>
              </a:rPr>
              <a:t>https://www-sciencedirect-com.ezproxy.uwtsd.ac.uk/science/article/pii/S1364661312000563</a:t>
            </a:r>
            <a:r>
              <a:rPr lang="en-US" sz="1400" dirty="0"/>
              <a:t> Last Accessed 13th May 2021.</a:t>
            </a:r>
          </a:p>
          <a:p>
            <a:pPr marL="0" indent="0">
              <a:buNone/>
            </a:pPr>
            <a:r>
              <a:rPr lang="en-US" sz="1400" dirty="0"/>
              <a:t>Cunningham, U (2011) Growing Up With Two Languages. 3</a:t>
            </a:r>
            <a:r>
              <a:rPr lang="en-US" sz="1400" baseline="30000" dirty="0"/>
              <a:t>rd</a:t>
            </a:r>
            <a:r>
              <a:rPr lang="en-US" sz="1400" dirty="0"/>
              <a:t> Edition. Routledge 2011.</a:t>
            </a:r>
          </a:p>
          <a:p>
            <a:pPr marL="0" indent="0">
              <a:buNone/>
            </a:pPr>
            <a:r>
              <a:rPr lang="en-US" sz="1400" dirty="0"/>
              <a:t>Davies, J (2014) The Welsh Language: A History. 2</a:t>
            </a:r>
            <a:r>
              <a:rPr lang="en-US" sz="1400" baseline="30000" dirty="0"/>
              <a:t>nd</a:t>
            </a:r>
            <a:r>
              <a:rPr lang="en-US" sz="1400" dirty="0"/>
              <a:t> Edition: University of Wales Press 2014. P.  1-12. Available at: </a:t>
            </a:r>
            <a:r>
              <a:rPr lang="en-US" sz="1400" dirty="0">
                <a:hlinkClick r:id="rId5"/>
              </a:rPr>
              <a:t>https://web-a-ebscohost-com.ezproxy.uwtsd.ac.uk/ehost/ebookviewer/ebook/bmxlYmtfXzcwNDM0M19fQU41?sid=ec0f7c1b-0285-4c99-8c0a-ee1746896204%40sdc-v-sessmgr02&amp;vid=0&amp;format=EB&amp;rid=1</a:t>
            </a:r>
            <a:r>
              <a:rPr lang="en-US" sz="1400" dirty="0"/>
              <a:t> Last accessed 11</a:t>
            </a:r>
            <a:r>
              <a:rPr lang="en-US" sz="1400" baseline="30000" dirty="0"/>
              <a:t>th</a:t>
            </a:r>
            <a:r>
              <a:rPr lang="en-US" sz="1400" dirty="0"/>
              <a:t> May 2021.</a:t>
            </a:r>
          </a:p>
          <a:p>
            <a:pPr marL="0" indent="0">
              <a:buNone/>
            </a:pPr>
            <a:r>
              <a:rPr lang="en-US" sz="1400" dirty="0"/>
              <a:t>Harris, E (2013) Home Truths: The decline of the Welsh Language. London: </a:t>
            </a:r>
            <a:r>
              <a:rPr lang="en-US" sz="1400" dirty="0" err="1"/>
              <a:t>OpenDemocracy</a:t>
            </a:r>
            <a:r>
              <a:rPr lang="en-US" sz="1400" dirty="0"/>
              <a:t> P. 5. Available at: </a:t>
            </a:r>
            <a:r>
              <a:rPr lang="en-US" sz="1400" dirty="0">
                <a:hlinkClick r:id="rId6"/>
              </a:rPr>
              <a:t>https://www-proquest-com.ezproxy.uwtsd.ac.uk/docview/1438811669?accountid=130472&amp;pq-origsite=primo</a:t>
            </a:r>
            <a:r>
              <a:rPr lang="en-US" sz="1400" dirty="0"/>
              <a:t> Last Accessed: 12</a:t>
            </a:r>
            <a:r>
              <a:rPr lang="en-US" sz="1400" baseline="30000" dirty="0"/>
              <a:t>th</a:t>
            </a:r>
            <a:r>
              <a:rPr lang="en-US" sz="1400" dirty="0"/>
              <a:t> May 2021.</a:t>
            </a:r>
          </a:p>
          <a:p>
            <a:pPr marL="0" indent="0">
              <a:buNone/>
            </a:pPr>
            <a:r>
              <a:rPr lang="en-US" sz="1400" dirty="0"/>
              <a:t>Hodges, R (2021) Defiance within the decline? Revisiting new Welsh speakers’ language journeys, Journal of Multilingual and Multicultural Development. P. 13. Available at: </a:t>
            </a:r>
            <a:r>
              <a:rPr lang="en-US" sz="1400" dirty="0">
                <a:hlinkClick r:id="rId7"/>
              </a:rPr>
              <a:t>https://www-tandfonline-com.ezproxy.uwtsd.ac.uk/doi/pdf/10.1080/01434632.2021.1880416?needAccess=true</a:t>
            </a:r>
            <a:r>
              <a:rPr lang="en-US" sz="1400" dirty="0"/>
              <a:t> Last accessed 13</a:t>
            </a:r>
            <a:r>
              <a:rPr lang="en-US" sz="1400" baseline="30000" dirty="0"/>
              <a:t>th</a:t>
            </a:r>
            <a:r>
              <a:rPr lang="en-US" sz="1400" dirty="0"/>
              <a:t> May 2021.</a:t>
            </a:r>
          </a:p>
          <a:p>
            <a:pPr marL="0" indent="0">
              <a:buNone/>
            </a:pPr>
            <a:r>
              <a:rPr lang="en-US" sz="1400" dirty="0"/>
              <a:t>Jenkins, G, H (2001) A Social History of the Welsh Language. Historian; Autumn. P. 25. Available at: </a:t>
            </a:r>
            <a:r>
              <a:rPr lang="en-US" sz="1400" dirty="0">
                <a:hlinkClick r:id="rId8"/>
              </a:rPr>
              <a:t>https://www-proquest-com.ezproxy.uwtsd.ac.uk/docview/274881557?accountid=130472&amp;pq-origsite=primo</a:t>
            </a:r>
            <a:r>
              <a:rPr lang="en-US" sz="1400" dirty="0"/>
              <a:t> Last Accessed 11</a:t>
            </a:r>
            <a:r>
              <a:rPr lang="en-US" sz="1400" baseline="30000" dirty="0"/>
              <a:t>th</a:t>
            </a:r>
            <a:r>
              <a:rPr lang="en-US" sz="1400" dirty="0"/>
              <a:t> May 2021.</a:t>
            </a:r>
          </a:p>
          <a:p>
            <a:pPr marL="0" indent="0">
              <a:buNone/>
            </a:pPr>
            <a:r>
              <a:rPr lang="en-US" sz="1400" dirty="0" err="1"/>
              <a:t>LandLordZone</a:t>
            </a:r>
            <a:r>
              <a:rPr lang="en-US" sz="1400" dirty="0"/>
              <a:t> (2020) </a:t>
            </a:r>
            <a:r>
              <a:rPr lang="en-GB" sz="1500" dirty="0"/>
              <a:t>LATEST: Welsh landlords excluded from stamp duty ‘holiday’ scheme. Available at: </a:t>
            </a:r>
            <a:r>
              <a:rPr lang="en-GB" sz="1500" dirty="0">
                <a:hlinkClick r:id="rId9"/>
              </a:rPr>
              <a:t>https://www.landlordzone.co.uk/news/latest-welsh-landlords-excluded-fr</a:t>
            </a:r>
            <a:r>
              <a:rPr lang="en-GB" sz="1500" dirty="0"/>
              <a:t> Last Accessed: 17th May 2021.</a:t>
            </a:r>
          </a:p>
          <a:p>
            <a:pPr marL="0" indent="0">
              <a:buNone/>
            </a:pPr>
            <a:r>
              <a:rPr lang="en-US" sz="1400" dirty="0"/>
              <a:t>Welsh Government (2020) Welsh Language Data from the Annual Population Survey: 2020. Available at: </a:t>
            </a:r>
            <a:r>
              <a:rPr lang="en-US" sz="1400" dirty="0">
                <a:hlinkClick r:id="rId10"/>
              </a:rPr>
              <a:t>https://gov.wales/welsh-language-data-annual-population-survey-2020</a:t>
            </a:r>
            <a:r>
              <a:rPr lang="en-US" sz="1400" dirty="0"/>
              <a:t> Last Accessed: 12</a:t>
            </a:r>
            <a:r>
              <a:rPr lang="en-US" sz="1400" baseline="30000" dirty="0"/>
              <a:t>th</a:t>
            </a:r>
            <a:r>
              <a:rPr lang="en-US" sz="1400" dirty="0"/>
              <a:t> May 2021.</a:t>
            </a:r>
          </a:p>
          <a:p>
            <a:pPr marL="0" indent="0">
              <a:buNone/>
            </a:pPr>
            <a:r>
              <a:rPr lang="en-US" sz="1400" dirty="0"/>
              <a:t>Welsh Government (2017) Cymraeg 2050: A million Welsh speakers. P. 4. Available at: </a:t>
            </a:r>
            <a:r>
              <a:rPr lang="en-US" sz="1400" dirty="0">
                <a:hlinkClick r:id="rId11"/>
              </a:rPr>
              <a:t>https://gov.wales/sites/default/files/publications/2018-12/cymraeg-2050-welsh-language-strategy.pdf</a:t>
            </a:r>
            <a:r>
              <a:rPr lang="en-US" sz="1400" dirty="0"/>
              <a:t> Last accessed 13th May 2021.</a:t>
            </a:r>
          </a:p>
          <a:p>
            <a:pPr marL="0" indent="0">
              <a:buNone/>
            </a:pPr>
            <a:r>
              <a:rPr lang="en-US" sz="1400" dirty="0"/>
              <a:t>Welsh Government (2017) Welsh in education: Action plan 2017-21. P. 4. Available at: </a:t>
            </a:r>
            <a:r>
              <a:rPr lang="en-US" sz="1400" dirty="0">
                <a:hlinkClick r:id="rId12"/>
              </a:rPr>
              <a:t>https://gov.wales/sites/default/files/publications/2018-02/welsh-in-education-action-plan-2017%E2%80%9321.pdf</a:t>
            </a:r>
            <a:r>
              <a:rPr lang="en-US" sz="1400" dirty="0"/>
              <a:t> Last Accessed 14</a:t>
            </a:r>
            <a:r>
              <a:rPr lang="en-US" sz="1400" baseline="30000" dirty="0"/>
              <a:t>th</a:t>
            </a:r>
            <a:r>
              <a:rPr lang="en-US" sz="1400" dirty="0"/>
              <a:t> May 2021.</a:t>
            </a:r>
          </a:p>
        </p:txBody>
      </p:sp>
    </p:spTree>
    <p:extLst>
      <p:ext uri="{BB962C8B-B14F-4D97-AF65-F5344CB8AC3E}">
        <p14:creationId xmlns:p14="http://schemas.microsoft.com/office/powerpoint/2010/main" val="6722059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E08A4-11B7-A044-8064-CBC94A366DE7}"/>
              </a:ext>
            </a:extLst>
          </p:cNvPr>
          <p:cNvSpPr>
            <a:spLocks noGrp="1"/>
          </p:cNvSpPr>
          <p:nvPr>
            <p:ph type="ctrTitle"/>
          </p:nvPr>
        </p:nvSpPr>
        <p:spPr/>
        <p:txBody>
          <a:bodyPr/>
          <a:lstStyle/>
          <a:p>
            <a:r>
              <a:rPr lang="en-US" sz="6000" dirty="0"/>
              <a:t>Theory and pedagogy: Welsh in schools </a:t>
            </a:r>
          </a:p>
        </p:txBody>
      </p:sp>
      <p:sp>
        <p:nvSpPr>
          <p:cNvPr id="3" name="Subtitle 2">
            <a:extLst>
              <a:ext uri="{FF2B5EF4-FFF2-40B4-BE49-F238E27FC236}">
                <a16:creationId xmlns:a16="http://schemas.microsoft.com/office/drawing/2014/main" id="{781DC757-9510-F047-8D0B-2224752A3211}"/>
              </a:ext>
            </a:extLst>
          </p:cNvPr>
          <p:cNvSpPr>
            <a:spLocks noGrp="1"/>
          </p:cNvSpPr>
          <p:nvPr>
            <p:ph type="subTitle" idx="1"/>
          </p:nvPr>
        </p:nvSpPr>
        <p:spPr/>
        <p:txBody>
          <a:bodyPr/>
          <a:lstStyle/>
          <a:p>
            <a:r>
              <a:rPr lang="en-US" dirty="0"/>
              <a:t>Niall Roche – 1802784 – ECES5010</a:t>
            </a:r>
          </a:p>
        </p:txBody>
      </p:sp>
    </p:spTree>
    <p:extLst>
      <p:ext uri="{BB962C8B-B14F-4D97-AF65-F5344CB8AC3E}">
        <p14:creationId xmlns:p14="http://schemas.microsoft.com/office/powerpoint/2010/main" val="1582929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FF6A6-4E1F-FE44-BEAB-EA53A333A6DA}"/>
              </a:ext>
            </a:extLst>
          </p:cNvPr>
          <p:cNvSpPr>
            <a:spLocks noGrp="1"/>
          </p:cNvSpPr>
          <p:nvPr>
            <p:ph type="title"/>
          </p:nvPr>
        </p:nvSpPr>
        <p:spPr>
          <a:xfrm>
            <a:off x="1371600" y="370490"/>
            <a:ext cx="9601200" cy="1485900"/>
          </a:xfrm>
        </p:spPr>
        <p:txBody>
          <a:bodyPr/>
          <a:lstStyle/>
          <a:p>
            <a:r>
              <a:rPr lang="en-US" b="1" u="sng" dirty="0"/>
              <a:t>THE CONTENTS OF THIS PRESENTATION</a:t>
            </a:r>
          </a:p>
        </p:txBody>
      </p:sp>
      <p:sp>
        <p:nvSpPr>
          <p:cNvPr id="3" name="Content Placeholder 2">
            <a:extLst>
              <a:ext uri="{FF2B5EF4-FFF2-40B4-BE49-F238E27FC236}">
                <a16:creationId xmlns:a16="http://schemas.microsoft.com/office/drawing/2014/main" id="{C8A0EB14-4B87-5D4B-AAE2-1322F58A8A84}"/>
              </a:ext>
            </a:extLst>
          </p:cNvPr>
          <p:cNvSpPr>
            <a:spLocks noGrp="1"/>
          </p:cNvSpPr>
          <p:nvPr>
            <p:ph idx="1"/>
          </p:nvPr>
        </p:nvSpPr>
        <p:spPr>
          <a:xfrm>
            <a:off x="1371600" y="1420210"/>
            <a:ext cx="9601200" cy="4491492"/>
          </a:xfrm>
        </p:spPr>
        <p:txBody>
          <a:bodyPr>
            <a:normAutofit fontScale="92500" lnSpcReduction="10000"/>
          </a:bodyPr>
          <a:lstStyle/>
          <a:p>
            <a:pPr marL="0" indent="0">
              <a:buNone/>
            </a:pPr>
            <a:r>
              <a:rPr lang="en-US" sz="4000" b="1" dirty="0"/>
              <a:t>1. </a:t>
            </a:r>
            <a:r>
              <a:rPr lang="en-US" sz="4000" dirty="0"/>
              <a:t>The Importance of Theory and Pedagogy and how it links to Wales.</a:t>
            </a:r>
          </a:p>
          <a:p>
            <a:pPr marL="0" indent="0">
              <a:buNone/>
            </a:pPr>
            <a:endParaRPr lang="en-US" sz="4000" b="1" dirty="0"/>
          </a:p>
          <a:p>
            <a:pPr marL="0" indent="0">
              <a:buNone/>
            </a:pPr>
            <a:r>
              <a:rPr lang="en-US" sz="4000" b="1" dirty="0"/>
              <a:t>2. </a:t>
            </a:r>
            <a:r>
              <a:rPr lang="en-US" sz="4000" dirty="0"/>
              <a:t>Theorists views of Bilingualism and second languages and how they differ.</a:t>
            </a:r>
          </a:p>
          <a:p>
            <a:pPr marL="0" indent="0">
              <a:buNone/>
            </a:pPr>
            <a:endParaRPr lang="en-US" sz="4000" b="1" dirty="0"/>
          </a:p>
          <a:p>
            <a:pPr marL="0" indent="0">
              <a:buNone/>
            </a:pPr>
            <a:r>
              <a:rPr lang="en-US" sz="4000" b="1" dirty="0"/>
              <a:t>3. </a:t>
            </a:r>
            <a:r>
              <a:rPr lang="en-US" sz="4000" dirty="0"/>
              <a:t>Examples of Good Practice in Schools across Wales and how they link to theorists.</a:t>
            </a:r>
          </a:p>
        </p:txBody>
      </p:sp>
    </p:spTree>
    <p:extLst>
      <p:ext uri="{BB962C8B-B14F-4D97-AF65-F5344CB8AC3E}">
        <p14:creationId xmlns:p14="http://schemas.microsoft.com/office/powerpoint/2010/main" val="3556579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DE43C-5757-794C-A107-B1ED205A1EB5}"/>
              </a:ext>
            </a:extLst>
          </p:cNvPr>
          <p:cNvSpPr>
            <a:spLocks noGrp="1"/>
          </p:cNvSpPr>
          <p:nvPr>
            <p:ph type="title"/>
          </p:nvPr>
        </p:nvSpPr>
        <p:spPr>
          <a:xfrm>
            <a:off x="1371600" y="247650"/>
            <a:ext cx="9601200" cy="1024559"/>
          </a:xfrm>
        </p:spPr>
        <p:txBody>
          <a:bodyPr>
            <a:normAutofit fontScale="90000"/>
          </a:bodyPr>
          <a:lstStyle/>
          <a:p>
            <a:r>
              <a:rPr lang="en-US" dirty="0"/>
              <a:t>THE IMPORTANCE OF THEORY AND PEDAGOGY</a:t>
            </a:r>
          </a:p>
        </p:txBody>
      </p:sp>
      <p:sp>
        <p:nvSpPr>
          <p:cNvPr id="3" name="Content Placeholder 2">
            <a:extLst>
              <a:ext uri="{FF2B5EF4-FFF2-40B4-BE49-F238E27FC236}">
                <a16:creationId xmlns:a16="http://schemas.microsoft.com/office/drawing/2014/main" id="{C0AF5990-8083-BC4D-B197-2CC115BABE7D}"/>
              </a:ext>
            </a:extLst>
          </p:cNvPr>
          <p:cNvSpPr>
            <a:spLocks noGrp="1"/>
          </p:cNvSpPr>
          <p:nvPr>
            <p:ph idx="1"/>
          </p:nvPr>
        </p:nvSpPr>
        <p:spPr>
          <a:xfrm>
            <a:off x="1371600" y="1519859"/>
            <a:ext cx="9601200" cy="4642402"/>
          </a:xfrm>
        </p:spPr>
        <p:txBody>
          <a:bodyPr>
            <a:normAutofit lnSpcReduction="10000"/>
          </a:bodyPr>
          <a:lstStyle/>
          <a:p>
            <a:pPr marL="0" indent="0">
              <a:buNone/>
            </a:pPr>
            <a:r>
              <a:rPr lang="en-US" sz="2800" dirty="0"/>
              <a:t>Many schools across Wales will have different theories and pedagogies to others. This does not mean that one theory is better than another as all is down to personal preference of the teacher or school.</a:t>
            </a:r>
          </a:p>
          <a:p>
            <a:pPr marL="0" indent="0">
              <a:buNone/>
            </a:pPr>
            <a:r>
              <a:rPr lang="en-US" sz="2800" dirty="0"/>
              <a:t>Wrenn and Wrenn (2009 P. 258) state that educators want their students to understand the importance of theoretical frameworks in a curriculum.</a:t>
            </a:r>
          </a:p>
          <a:p>
            <a:pPr marL="0" indent="0">
              <a:buNone/>
            </a:pPr>
            <a:r>
              <a:rPr lang="en-GB" sz="2800" dirty="0"/>
              <a:t>‘</a:t>
            </a:r>
            <a:r>
              <a:rPr lang="en-GB" sz="2800" dirty="0">
                <a:solidFill>
                  <a:srgbClr val="FF0000"/>
                </a:solidFill>
              </a:rPr>
              <a:t>It is imperative that students in professional programs are able to put into practice what they have learned in the classroom’</a:t>
            </a:r>
          </a:p>
          <a:p>
            <a:pPr marL="0" indent="0">
              <a:buNone/>
            </a:pPr>
            <a:r>
              <a:rPr lang="en-GB" sz="2800" dirty="0">
                <a:solidFill>
                  <a:schemeClr val="tx1"/>
                </a:solidFill>
              </a:rPr>
              <a:t>(Wrenn and Wrenn 2009 P. 258)</a:t>
            </a:r>
            <a:endParaRPr lang="en-US" sz="2800" dirty="0">
              <a:solidFill>
                <a:schemeClr val="tx1"/>
              </a:solidFill>
            </a:endParaRPr>
          </a:p>
        </p:txBody>
      </p:sp>
    </p:spTree>
    <p:extLst>
      <p:ext uri="{BB962C8B-B14F-4D97-AF65-F5344CB8AC3E}">
        <p14:creationId xmlns:p14="http://schemas.microsoft.com/office/powerpoint/2010/main" val="2877774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D36B5-6396-CE48-9D44-C19FDBC1CE3D}"/>
              </a:ext>
            </a:extLst>
          </p:cNvPr>
          <p:cNvSpPr>
            <a:spLocks noGrp="1"/>
          </p:cNvSpPr>
          <p:nvPr>
            <p:ph type="title"/>
          </p:nvPr>
        </p:nvSpPr>
        <p:spPr>
          <a:xfrm>
            <a:off x="1390650" y="685800"/>
            <a:ext cx="9886950" cy="1485900"/>
          </a:xfrm>
        </p:spPr>
        <p:txBody>
          <a:bodyPr>
            <a:normAutofit/>
          </a:bodyPr>
          <a:lstStyle/>
          <a:p>
            <a:r>
              <a:rPr lang="en-US" u="sng" dirty="0"/>
              <a:t>Second Language Theory: Jim Cummins</a:t>
            </a:r>
          </a:p>
        </p:txBody>
      </p:sp>
      <p:sp>
        <p:nvSpPr>
          <p:cNvPr id="3" name="Content Placeholder 2">
            <a:extLst>
              <a:ext uri="{FF2B5EF4-FFF2-40B4-BE49-F238E27FC236}">
                <a16:creationId xmlns:a16="http://schemas.microsoft.com/office/drawing/2014/main" id="{43812A6A-44D8-D444-9DCB-0D3BD710C07D}"/>
              </a:ext>
            </a:extLst>
          </p:cNvPr>
          <p:cNvSpPr>
            <a:spLocks noGrp="1"/>
          </p:cNvSpPr>
          <p:nvPr>
            <p:ph idx="1"/>
          </p:nvPr>
        </p:nvSpPr>
        <p:spPr>
          <a:xfrm>
            <a:off x="1390650" y="1888435"/>
            <a:ext cx="6176776" cy="3581400"/>
          </a:xfrm>
        </p:spPr>
        <p:txBody>
          <a:bodyPr>
            <a:normAutofit/>
          </a:bodyPr>
          <a:lstStyle/>
          <a:p>
            <a:pPr marL="0" indent="0">
              <a:buNone/>
            </a:pPr>
            <a:r>
              <a:rPr lang="en-US" dirty="0"/>
              <a:t>Cummins (2009 P. 317) states that there are a number of benefits for monolingual people who push themselves to become bilingual.</a:t>
            </a:r>
          </a:p>
          <a:p>
            <a:pPr marL="0" indent="0">
              <a:buNone/>
            </a:pPr>
            <a:r>
              <a:rPr lang="en-US" dirty="0"/>
              <a:t>Cummins (2009 P. 317) also states that development of bilingualism can increase academic development when speaking the English Language.</a:t>
            </a:r>
          </a:p>
          <a:p>
            <a:pPr marL="0" indent="0">
              <a:buNone/>
            </a:pPr>
            <a:r>
              <a:rPr lang="en-US" dirty="0"/>
              <a:t>Throughout the writings of Cummins (1991 P. 4) he highlights children’s cognitive resources are vital to developing a second language. Cummins believes that children already have the foundations to become bilingual.</a:t>
            </a:r>
          </a:p>
        </p:txBody>
      </p:sp>
      <p:pic>
        <p:nvPicPr>
          <p:cNvPr id="4" name="Picture 3">
            <a:extLst>
              <a:ext uri="{FF2B5EF4-FFF2-40B4-BE49-F238E27FC236}">
                <a16:creationId xmlns:a16="http://schemas.microsoft.com/office/drawing/2014/main" id="{37864BA5-8205-CE43-A686-1BE615C0F781}"/>
              </a:ext>
            </a:extLst>
          </p:cNvPr>
          <p:cNvPicPr>
            <a:picLocks noChangeAspect="1"/>
          </p:cNvPicPr>
          <p:nvPr/>
        </p:nvPicPr>
        <p:blipFill rotWithShape="1">
          <a:blip r:embed="rId2"/>
          <a:srcRect l="7361" r="3" b="3"/>
          <a:stretch/>
        </p:blipFill>
        <p:spPr>
          <a:xfrm>
            <a:off x="8061437" y="2401556"/>
            <a:ext cx="3211495" cy="3466681"/>
          </a:xfrm>
          <a:prstGeom prst="rect">
            <a:avLst/>
          </a:prstGeom>
        </p:spPr>
      </p:pic>
      <p:sp>
        <p:nvSpPr>
          <p:cNvPr id="5" name="TextBox 4">
            <a:extLst>
              <a:ext uri="{FF2B5EF4-FFF2-40B4-BE49-F238E27FC236}">
                <a16:creationId xmlns:a16="http://schemas.microsoft.com/office/drawing/2014/main" id="{699F0487-B41F-2345-A443-9E3B203CD608}"/>
              </a:ext>
            </a:extLst>
          </p:cNvPr>
          <p:cNvSpPr txBox="1"/>
          <p:nvPr/>
        </p:nvSpPr>
        <p:spPr>
          <a:xfrm>
            <a:off x="8355724" y="6348248"/>
            <a:ext cx="2141164"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Franklin Gothic Book" panose="020B0503020102020204"/>
                <a:ea typeface="+mn-ea"/>
                <a:cs typeface="+mn-cs"/>
              </a:rPr>
              <a:t>(Cummins, No Date)</a:t>
            </a:r>
          </a:p>
        </p:txBody>
      </p:sp>
    </p:spTree>
    <p:extLst>
      <p:ext uri="{BB962C8B-B14F-4D97-AF65-F5344CB8AC3E}">
        <p14:creationId xmlns:p14="http://schemas.microsoft.com/office/powerpoint/2010/main" val="2819759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D48D6-5469-0A41-9A80-DE45845E9733}"/>
              </a:ext>
            </a:extLst>
          </p:cNvPr>
          <p:cNvSpPr>
            <a:spLocks noGrp="1"/>
          </p:cNvSpPr>
          <p:nvPr>
            <p:ph type="title"/>
          </p:nvPr>
        </p:nvSpPr>
        <p:spPr>
          <a:xfrm>
            <a:off x="7860667" y="685800"/>
            <a:ext cx="3656419" cy="1485900"/>
          </a:xfrm>
        </p:spPr>
        <p:txBody>
          <a:bodyPr>
            <a:normAutofit/>
          </a:bodyPr>
          <a:lstStyle/>
          <a:p>
            <a:r>
              <a:rPr lang="en-US" sz="3400" u="sng"/>
              <a:t>Collin Baker – Guide to Bilingualism</a:t>
            </a:r>
          </a:p>
        </p:txBody>
      </p:sp>
      <p:sp>
        <p:nvSpPr>
          <p:cNvPr id="11" name="Rectangle 10">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5">
            <a:extLst>
              <a:ext uri="{FF2B5EF4-FFF2-40B4-BE49-F238E27FC236}">
                <a16:creationId xmlns:a16="http://schemas.microsoft.com/office/drawing/2014/main" id="{75791508-D336-EC42-AFBA-B17A99A22A45}"/>
              </a:ext>
            </a:extLst>
          </p:cNvPr>
          <p:cNvPicPr>
            <a:picLocks noChangeAspect="1"/>
          </p:cNvPicPr>
          <p:nvPr/>
        </p:nvPicPr>
        <p:blipFill>
          <a:blip r:embed="rId2"/>
          <a:stretch>
            <a:fillRect/>
          </a:stretch>
        </p:blipFill>
        <p:spPr>
          <a:xfrm>
            <a:off x="1023561" y="849519"/>
            <a:ext cx="6517065" cy="4838920"/>
          </a:xfrm>
          <a:prstGeom prst="rect">
            <a:avLst/>
          </a:prstGeom>
        </p:spPr>
      </p:pic>
      <p:sp>
        <p:nvSpPr>
          <p:cNvPr id="3" name="Content Placeholder 2">
            <a:extLst>
              <a:ext uri="{FF2B5EF4-FFF2-40B4-BE49-F238E27FC236}">
                <a16:creationId xmlns:a16="http://schemas.microsoft.com/office/drawing/2014/main" id="{B36318A7-6C21-B642-B637-EC9D65E1FD96}"/>
              </a:ext>
            </a:extLst>
          </p:cNvPr>
          <p:cNvSpPr>
            <a:spLocks noGrp="1"/>
          </p:cNvSpPr>
          <p:nvPr>
            <p:ph idx="1"/>
          </p:nvPr>
        </p:nvSpPr>
        <p:spPr>
          <a:xfrm>
            <a:off x="7860667" y="2286000"/>
            <a:ext cx="3656419" cy="3581400"/>
          </a:xfrm>
        </p:spPr>
        <p:txBody>
          <a:bodyPr>
            <a:normAutofit/>
          </a:bodyPr>
          <a:lstStyle/>
          <a:p>
            <a:pPr marL="0" indent="0">
              <a:buNone/>
            </a:pPr>
            <a:r>
              <a:rPr lang="en-US" sz="1100" dirty="0"/>
              <a:t>Baker’s theory of Bilingualism slightly differs the ideology of Cummins’ second language theory as Baker (2008 P. 2) highlights that bilingualism has big cultural benefits for children, such as a greater understanding of diversity among people.</a:t>
            </a:r>
          </a:p>
          <a:p>
            <a:pPr marL="0" indent="0">
              <a:buNone/>
            </a:pPr>
            <a:r>
              <a:rPr lang="en-US" sz="1100" dirty="0"/>
              <a:t>Like Cummins, Baker (2008 P. 2) highlights the cognitive advantages that come with being bilingual.</a:t>
            </a:r>
          </a:p>
          <a:p>
            <a:pPr marL="0" indent="0">
              <a:buNone/>
            </a:pPr>
            <a:r>
              <a:rPr lang="en-US" sz="1100" b="1" dirty="0"/>
              <a:t>‘A bilingual child can bridge between generations’ </a:t>
            </a:r>
            <a:r>
              <a:rPr lang="en-US" sz="1100" dirty="0"/>
              <a:t>(Baker 2008 P. 2) </a:t>
            </a:r>
          </a:p>
          <a:p>
            <a:pPr marL="0" indent="0">
              <a:buNone/>
            </a:pPr>
            <a:r>
              <a:rPr lang="en-US" sz="1100" dirty="0"/>
              <a:t>This suggests that children can communicate to older generations of their family as they may have grown up with a more native tongue.</a:t>
            </a:r>
          </a:p>
          <a:p>
            <a:pPr marL="0" indent="0">
              <a:buNone/>
            </a:pPr>
            <a:r>
              <a:rPr lang="en-US" sz="1100" dirty="0"/>
              <a:t>Also following the theory of Cummins, Baker (2008 P. 3) states that children have the advantage of accessing two literatures which in turn, benefits their writing and reading.</a:t>
            </a:r>
          </a:p>
        </p:txBody>
      </p:sp>
      <p:sp>
        <p:nvSpPr>
          <p:cNvPr id="7" name="TextBox 6">
            <a:extLst>
              <a:ext uri="{FF2B5EF4-FFF2-40B4-BE49-F238E27FC236}">
                <a16:creationId xmlns:a16="http://schemas.microsoft.com/office/drawing/2014/main" id="{46562898-0C63-0740-A153-EAA7F0EC777D}"/>
              </a:ext>
            </a:extLst>
          </p:cNvPr>
          <p:cNvSpPr txBox="1"/>
          <p:nvPr/>
        </p:nvSpPr>
        <p:spPr>
          <a:xfrm>
            <a:off x="3142593" y="5927834"/>
            <a:ext cx="1957908"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Franklin Gothic Book" panose="020B0503020102020204"/>
                <a:ea typeface="+mn-ea"/>
                <a:cs typeface="+mn-cs"/>
              </a:rPr>
              <a:t>(Visit Wales 2021)</a:t>
            </a:r>
          </a:p>
        </p:txBody>
      </p:sp>
    </p:spTree>
    <p:extLst>
      <p:ext uri="{BB962C8B-B14F-4D97-AF65-F5344CB8AC3E}">
        <p14:creationId xmlns:p14="http://schemas.microsoft.com/office/powerpoint/2010/main" val="762477159"/>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D790-F779-F74F-AB14-44C0B58DCA38}"/>
              </a:ext>
            </a:extLst>
          </p:cNvPr>
          <p:cNvSpPr>
            <a:spLocks noGrp="1"/>
          </p:cNvSpPr>
          <p:nvPr>
            <p:ph type="title"/>
          </p:nvPr>
        </p:nvSpPr>
        <p:spPr>
          <a:xfrm>
            <a:off x="1371600" y="247650"/>
            <a:ext cx="9601200" cy="746263"/>
          </a:xfrm>
        </p:spPr>
        <p:txBody>
          <a:bodyPr>
            <a:normAutofit fontScale="90000"/>
          </a:bodyPr>
          <a:lstStyle/>
          <a:p>
            <a:r>
              <a:rPr lang="en-US" sz="3600" u="sng" dirty="0"/>
              <a:t>Examples of Good Practice Within Welsh Schools.</a:t>
            </a:r>
          </a:p>
        </p:txBody>
      </p:sp>
      <p:sp>
        <p:nvSpPr>
          <p:cNvPr id="3" name="Content Placeholder 2">
            <a:extLst>
              <a:ext uri="{FF2B5EF4-FFF2-40B4-BE49-F238E27FC236}">
                <a16:creationId xmlns:a16="http://schemas.microsoft.com/office/drawing/2014/main" id="{7B8051E2-2BB1-B645-8C45-E25ED28AE0A8}"/>
              </a:ext>
            </a:extLst>
          </p:cNvPr>
          <p:cNvSpPr>
            <a:spLocks noGrp="1"/>
          </p:cNvSpPr>
          <p:nvPr>
            <p:ph idx="1"/>
          </p:nvPr>
        </p:nvSpPr>
        <p:spPr>
          <a:xfrm>
            <a:off x="1371600" y="993913"/>
            <a:ext cx="10296939" cy="5616438"/>
          </a:xfrm>
        </p:spPr>
        <p:txBody>
          <a:bodyPr>
            <a:normAutofit lnSpcReduction="10000"/>
          </a:bodyPr>
          <a:lstStyle/>
          <a:p>
            <a:pPr marL="0" indent="0">
              <a:buNone/>
            </a:pPr>
            <a:r>
              <a:rPr lang="en-US" dirty="0" err="1"/>
              <a:t>Estyn</a:t>
            </a:r>
            <a:r>
              <a:rPr lang="en-US" dirty="0"/>
              <a:t> (2021 P. 12) explain that schools should now target literacy skills to influence the growth of the Welsh language in schools. This follows the theories of both Cummins (2009 P. 317) and Baker (2008 P. 2) as they discuss the benefits of bilingualism on literacy.</a:t>
            </a:r>
          </a:p>
          <a:p>
            <a:pPr marL="0" indent="0">
              <a:buNone/>
            </a:pPr>
            <a:r>
              <a:rPr lang="en-US" b="1" u="sng" dirty="0"/>
              <a:t>First Example of Best Practice</a:t>
            </a:r>
          </a:p>
          <a:p>
            <a:pPr marL="0" indent="0">
              <a:buNone/>
            </a:pPr>
            <a:r>
              <a:rPr lang="en-US" dirty="0" err="1"/>
              <a:t>Estyn</a:t>
            </a:r>
            <a:r>
              <a:rPr lang="en-US" dirty="0"/>
              <a:t> (2021 P. 119) describes the importance of an attractive and interactive learning environment for children. The environment includes letters of the alphabet and Welsh labels across the room. In turn, this creates a very interactive learning experience.</a:t>
            </a:r>
          </a:p>
          <a:p>
            <a:pPr marL="0" indent="0">
              <a:buNone/>
            </a:pPr>
            <a:r>
              <a:rPr lang="en-US" dirty="0"/>
              <a:t>Maria and </a:t>
            </a:r>
            <a:r>
              <a:rPr lang="en-US" dirty="0" err="1"/>
              <a:t>Idsoe</a:t>
            </a:r>
            <a:r>
              <a:rPr lang="en-US" dirty="0"/>
              <a:t> (2016 P. 156) state that a positive learning environment promotes a good mental wellbeing among students. As well as ensuring a good environment for learning, the example by </a:t>
            </a:r>
            <a:r>
              <a:rPr lang="en-US" dirty="0" err="1"/>
              <a:t>Estyn</a:t>
            </a:r>
            <a:r>
              <a:rPr lang="en-US" dirty="0"/>
              <a:t> (2021 P. 119) promotes an inclusive way of learning language.</a:t>
            </a:r>
          </a:p>
          <a:p>
            <a:pPr marL="0" indent="0">
              <a:buNone/>
            </a:pPr>
            <a:r>
              <a:rPr lang="en-US" dirty="0"/>
              <a:t>The specific zones located across the room will aid development of the children’s welsh vocabulary. (</a:t>
            </a:r>
            <a:r>
              <a:rPr lang="en-US" dirty="0" err="1"/>
              <a:t>Estyn</a:t>
            </a:r>
            <a:r>
              <a:rPr lang="en-US" dirty="0"/>
              <a:t> 2021 P. 119)</a:t>
            </a:r>
          </a:p>
          <a:p>
            <a:pPr marL="0" indent="0">
              <a:buNone/>
            </a:pPr>
            <a:r>
              <a:rPr lang="en-US" dirty="0"/>
              <a:t>This example of best practice follows both Cummins's and Baker’s theories on the growth of vocabulary with Welsh.  </a:t>
            </a:r>
          </a:p>
          <a:p>
            <a:pPr marL="0" indent="0">
              <a:buNone/>
            </a:pPr>
            <a:r>
              <a:rPr lang="en-US" dirty="0"/>
              <a:t>As well as the theories this practice follows, the example follows the Welsh in action plan created by the Welsh Government (2017) as it develops a creative curriculum that inspires the children to learn Welsh.</a:t>
            </a:r>
          </a:p>
        </p:txBody>
      </p:sp>
    </p:spTree>
    <p:extLst>
      <p:ext uri="{BB962C8B-B14F-4D97-AF65-F5344CB8AC3E}">
        <p14:creationId xmlns:p14="http://schemas.microsoft.com/office/powerpoint/2010/main" val="3247423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D5B305-A470-2F49-A920-207C6468BA47}"/>
              </a:ext>
            </a:extLst>
          </p:cNvPr>
          <p:cNvSpPr>
            <a:spLocks noGrp="1"/>
          </p:cNvSpPr>
          <p:nvPr>
            <p:ph idx="1"/>
          </p:nvPr>
        </p:nvSpPr>
        <p:spPr>
          <a:xfrm>
            <a:off x="1295400" y="337930"/>
            <a:ext cx="9601200" cy="6182140"/>
          </a:xfrm>
        </p:spPr>
        <p:txBody>
          <a:bodyPr>
            <a:normAutofit/>
          </a:bodyPr>
          <a:lstStyle/>
          <a:p>
            <a:pPr marL="0" indent="0">
              <a:buNone/>
            </a:pPr>
            <a:r>
              <a:rPr lang="en-US" b="1" u="sng" dirty="0"/>
              <a:t>Best Practice Example 2</a:t>
            </a:r>
          </a:p>
          <a:p>
            <a:pPr marL="0" indent="0">
              <a:buNone/>
            </a:pPr>
            <a:r>
              <a:rPr lang="en-US" dirty="0"/>
              <a:t>The second example of practice is a more hands-on and collaborative example. </a:t>
            </a:r>
          </a:p>
          <a:p>
            <a:pPr marL="0" indent="0">
              <a:buNone/>
            </a:pPr>
            <a:r>
              <a:rPr lang="en-US" dirty="0" err="1"/>
              <a:t>Estyn</a:t>
            </a:r>
            <a:r>
              <a:rPr lang="en-US" dirty="0"/>
              <a:t> (2021 P. 121) present a hands-on experience for children with building activities with use of flash cards with a variety of Welsh vocabulary on them.</a:t>
            </a:r>
          </a:p>
          <a:p>
            <a:pPr marL="0" indent="0">
              <a:buNone/>
            </a:pPr>
            <a:r>
              <a:rPr lang="en-US" dirty="0"/>
              <a:t>Through this, the children develop their communication skills by expanding their vocabulary and improving pronunciation of the Welsh Language (</a:t>
            </a:r>
            <a:r>
              <a:rPr lang="en-US" dirty="0" err="1"/>
              <a:t>Estyn</a:t>
            </a:r>
            <a:r>
              <a:rPr lang="en-US" dirty="0"/>
              <a:t> 2021 P. 122)</a:t>
            </a:r>
          </a:p>
          <a:p>
            <a:pPr marL="0" indent="0">
              <a:buNone/>
            </a:pPr>
            <a:r>
              <a:rPr lang="en-US" dirty="0"/>
              <a:t>The communicative side of this example of practice follows the ideas of the theorist Skinner. Greer (2008 P. 364) states that Skinner believed verbal communication is the most successful way to develop language. </a:t>
            </a:r>
          </a:p>
          <a:p>
            <a:pPr marL="0" indent="0">
              <a:buNone/>
            </a:pPr>
            <a:r>
              <a:rPr lang="en-US" dirty="0"/>
              <a:t>Skinner’s idea’s differ to Baker’s as Skinner puts emphasis on the verbal communication whereas Baker believes in literacy and reading developments. </a:t>
            </a:r>
          </a:p>
          <a:p>
            <a:pPr marL="0" indent="0">
              <a:buNone/>
            </a:pPr>
            <a:r>
              <a:rPr lang="en-US" dirty="0" err="1"/>
              <a:t>Marschark</a:t>
            </a:r>
            <a:r>
              <a:rPr lang="en-US" dirty="0"/>
              <a:t> and Spencer (2005 P. 2) state that spoken languages are vital to humans understanding cultural expression among communities. The lack of a spoken language limits the access to understanding of this.</a:t>
            </a:r>
          </a:p>
          <a:p>
            <a:pPr marL="0" indent="0">
              <a:buNone/>
            </a:pPr>
            <a:r>
              <a:rPr lang="en-US" dirty="0"/>
              <a:t>As stated by Baker (2008 P. 2) children build bridges of generations by being bilingual. This example of practice ensures children develop their speech of the Welsh language which in turn, gives children the foundations to become bilingual.</a:t>
            </a:r>
          </a:p>
          <a:p>
            <a:pPr marL="0" indent="0">
              <a:buNone/>
            </a:pPr>
            <a:endParaRPr lang="en-US" dirty="0"/>
          </a:p>
        </p:txBody>
      </p:sp>
    </p:spTree>
    <p:extLst>
      <p:ext uri="{BB962C8B-B14F-4D97-AF65-F5344CB8AC3E}">
        <p14:creationId xmlns:p14="http://schemas.microsoft.com/office/powerpoint/2010/main" val="2398806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72AFB-A6FC-4F4B-853D-0F8CCA141C61}"/>
              </a:ext>
            </a:extLst>
          </p:cNvPr>
          <p:cNvSpPr>
            <a:spLocks noGrp="1"/>
          </p:cNvSpPr>
          <p:nvPr>
            <p:ph type="title"/>
          </p:nvPr>
        </p:nvSpPr>
        <p:spPr>
          <a:xfrm>
            <a:off x="1098331" y="-13966"/>
            <a:ext cx="9601200" cy="213662"/>
          </a:xfrm>
        </p:spPr>
        <p:txBody>
          <a:bodyPr>
            <a:noAutofit/>
          </a:bodyPr>
          <a:lstStyle/>
          <a:p>
            <a:r>
              <a:rPr lang="en-US" sz="2000" b="1" u="sng" dirty="0"/>
              <a:t>Reference List</a:t>
            </a:r>
          </a:p>
        </p:txBody>
      </p:sp>
      <p:sp>
        <p:nvSpPr>
          <p:cNvPr id="3" name="Content Placeholder 2">
            <a:extLst>
              <a:ext uri="{FF2B5EF4-FFF2-40B4-BE49-F238E27FC236}">
                <a16:creationId xmlns:a16="http://schemas.microsoft.com/office/drawing/2014/main" id="{55BBB8A2-510D-904E-A289-22BACBE227B5}"/>
              </a:ext>
            </a:extLst>
          </p:cNvPr>
          <p:cNvSpPr>
            <a:spLocks noGrp="1"/>
          </p:cNvSpPr>
          <p:nvPr>
            <p:ph idx="1"/>
          </p:nvPr>
        </p:nvSpPr>
        <p:spPr>
          <a:xfrm>
            <a:off x="1098331" y="316881"/>
            <a:ext cx="9601200" cy="5845865"/>
          </a:xfrm>
        </p:spPr>
        <p:txBody>
          <a:bodyPr>
            <a:normAutofit fontScale="92500"/>
          </a:bodyPr>
          <a:lstStyle/>
          <a:p>
            <a:pPr marL="0" indent="0">
              <a:buNone/>
            </a:pPr>
            <a:r>
              <a:rPr lang="en-GB" sz="1200" dirty="0"/>
              <a:t>Baker, C. (2008) A Parents and Teachers Guide to Bilingualism, 4th edition Clevedon: Multilingual Matters. </a:t>
            </a:r>
            <a:endParaRPr lang="en-US" sz="1200" dirty="0"/>
          </a:p>
          <a:p>
            <a:pPr marL="0" indent="0">
              <a:buNone/>
            </a:pPr>
            <a:r>
              <a:rPr lang="en-US" sz="1200" dirty="0"/>
              <a:t>Cummins, J (2009) Multilingualism in the English-language Classroom: Pedagogical Considerations, TESOL Quarterly. Vol. 43. P. 317. Available at: </a:t>
            </a:r>
            <a:r>
              <a:rPr lang="en-US" sz="1200" dirty="0">
                <a:hlinkClick r:id="rId2"/>
              </a:rPr>
              <a:t>https://www-jstor-org.ezproxy.uwtsd.ac.uk/stable/pdf/27785008.pdf?refreqid=excelsior%3A888a4f695bd1bc3cb24482d90e84c38f</a:t>
            </a:r>
            <a:r>
              <a:rPr lang="en-US" sz="1200" dirty="0"/>
              <a:t> Last Accessed: 14</a:t>
            </a:r>
            <a:r>
              <a:rPr lang="en-US" sz="1200" baseline="30000" dirty="0"/>
              <a:t>th</a:t>
            </a:r>
            <a:r>
              <a:rPr lang="en-US" sz="1200" dirty="0"/>
              <a:t> May 2021.</a:t>
            </a:r>
          </a:p>
          <a:p>
            <a:pPr marL="0" indent="0">
              <a:buNone/>
            </a:pPr>
            <a:r>
              <a:rPr lang="en-US" sz="1200" dirty="0"/>
              <a:t>Cummins, J (1991) Interdependence of first and second-language Proficiency in Bilingual Children. P. 4. Available at: </a:t>
            </a:r>
            <a:r>
              <a:rPr lang="en-US" sz="1200" dirty="0">
                <a:hlinkClick r:id="rId3"/>
              </a:rPr>
              <a:t>http://www.library.brawnblog.com/Cummins1991-Interdependence%20First%20Second%20Lang%20Prof.pdf</a:t>
            </a:r>
            <a:r>
              <a:rPr lang="en-US" sz="1200" dirty="0"/>
              <a:t> Last Accessed 15</a:t>
            </a:r>
            <a:r>
              <a:rPr lang="en-US" sz="1200" baseline="30000" dirty="0"/>
              <a:t>th</a:t>
            </a:r>
            <a:r>
              <a:rPr lang="en-US" sz="1200" dirty="0"/>
              <a:t> May 2021.</a:t>
            </a:r>
          </a:p>
          <a:p>
            <a:pPr marL="0" indent="0">
              <a:buNone/>
            </a:pPr>
            <a:r>
              <a:rPr lang="en-US" sz="1200" dirty="0"/>
              <a:t>Cummins, J (No Date) Available at: </a:t>
            </a:r>
            <a:r>
              <a:rPr lang="en-US" sz="1200" dirty="0">
                <a:hlinkClick r:id="rId4"/>
              </a:rPr>
              <a:t>https://mrmichieliedu251summer2014.weebly.com/professor-jim-cummins.html</a:t>
            </a:r>
            <a:r>
              <a:rPr lang="en-US" sz="1200" dirty="0"/>
              <a:t> Last Accessed 14th May 2021.</a:t>
            </a:r>
          </a:p>
          <a:p>
            <a:pPr marL="0" indent="0">
              <a:buNone/>
            </a:pPr>
            <a:r>
              <a:rPr lang="en-US" sz="1200" dirty="0" err="1"/>
              <a:t>Estyn</a:t>
            </a:r>
            <a:r>
              <a:rPr lang="en-US" sz="1200" dirty="0"/>
              <a:t> (2021) Welsh Language Acquisition. P. 119-123. Available at: </a:t>
            </a:r>
            <a:r>
              <a:rPr lang="en-US" sz="1200" dirty="0">
                <a:hlinkClick r:id="rId5"/>
              </a:rPr>
              <a:t>https://www.estyn.gov.wales/system/files/2021-03/Estyn%20Welsh%20language%20acquisition%20E%2810%29.pdf?fbclid=IwAR0jXW60yGk3tQZ4uePzLhZig-_EQZ7A_hDUE_HJA3t66giPF4v8_imQsdg</a:t>
            </a:r>
            <a:r>
              <a:rPr lang="en-US" sz="1200" dirty="0"/>
              <a:t> Last Accessed: 15</a:t>
            </a:r>
            <a:r>
              <a:rPr lang="en-US" sz="1200" baseline="30000" dirty="0"/>
              <a:t>th</a:t>
            </a:r>
            <a:r>
              <a:rPr lang="en-US" sz="1200" dirty="0"/>
              <a:t> May 2021.</a:t>
            </a:r>
          </a:p>
          <a:p>
            <a:pPr marL="0" indent="0">
              <a:buNone/>
            </a:pPr>
            <a:r>
              <a:rPr lang="en-US" sz="1200" dirty="0"/>
              <a:t>Greer, D, R, (2008) </a:t>
            </a:r>
            <a:r>
              <a:rPr lang="en-GB" sz="1200" dirty="0"/>
              <a:t>The Ontogenetic Selection of Verbal Capabilities: Contributions of Skinner’s Verbal Behaviour Theory to a More Comprehensive Understanding of Language, International Journal of Psychology and Psychological Therapy Vol. 8. P. 364. Available at: </a:t>
            </a:r>
            <a:r>
              <a:rPr lang="en-GB" sz="1200" dirty="0">
                <a:hlinkClick r:id="rId6"/>
              </a:rPr>
              <a:t>https://www.redalyc.org/pdf/560/56080310.pdf</a:t>
            </a:r>
            <a:r>
              <a:rPr lang="en-GB" sz="1200" dirty="0"/>
              <a:t> Last Accessed 15th May 2021.</a:t>
            </a:r>
          </a:p>
          <a:p>
            <a:pPr marL="0" indent="0">
              <a:buNone/>
            </a:pPr>
            <a:r>
              <a:rPr lang="en-GB" sz="1200" dirty="0" err="1"/>
              <a:t>Idsoe</a:t>
            </a:r>
            <a:r>
              <a:rPr lang="en-GB" sz="1200" dirty="0"/>
              <a:t>, C, Maria, E (2016) The importance of social learning environment factors for affective well-being among students, Emotional and Behavioural Difficulties, 2016 Vol. 21. P. 156. Available at: </a:t>
            </a:r>
            <a:r>
              <a:rPr lang="en-GB" sz="1200" dirty="0">
                <a:hlinkClick r:id="rId7"/>
              </a:rPr>
              <a:t>https://web-b-ebscohost-com.ezproxy.uwtsd.ac.uk/ehost/pdfviewer/pdfviewer?vid=1&amp;sid=f43a88bf-78a6-4b9c-b119-dd21f765692a%40sessionmgr102</a:t>
            </a:r>
            <a:r>
              <a:rPr lang="en-GB" sz="1200" dirty="0"/>
              <a:t> Last Accessed 15</a:t>
            </a:r>
            <a:r>
              <a:rPr lang="en-GB" sz="1200" baseline="30000" dirty="0"/>
              <a:t>th</a:t>
            </a:r>
            <a:r>
              <a:rPr lang="en-GB" sz="1200" dirty="0"/>
              <a:t> May 2021.</a:t>
            </a:r>
          </a:p>
          <a:p>
            <a:pPr marL="0" indent="0">
              <a:buNone/>
            </a:pPr>
            <a:r>
              <a:rPr lang="en-GB" sz="1200" dirty="0" err="1"/>
              <a:t>Marschark</a:t>
            </a:r>
            <a:r>
              <a:rPr lang="en-GB" sz="1200" dirty="0"/>
              <a:t>, M, Spencer, E, P (2005) Spoken Language Development of Deaf and Hard-of-Hearing Children: Historical and Theoretical Perspectives: </a:t>
            </a:r>
            <a:br>
              <a:rPr lang="en-GB" sz="1200" dirty="0"/>
            </a:br>
            <a:r>
              <a:rPr lang="en-GB" sz="1200" dirty="0"/>
              <a:t>Advances in the spoken language development of deaf and hard-of-hearing children P. 2 Available at: </a:t>
            </a:r>
            <a:r>
              <a:rPr lang="en-GB" sz="1200" dirty="0">
                <a:hlinkClick r:id="rId8"/>
              </a:rPr>
              <a:t>https://oxford.universitypressscholarship.com/view/10.1093/acprof:oso/9780195179873.001.0001/acprof-9780195179873-chapter-1</a:t>
            </a:r>
            <a:r>
              <a:rPr lang="en-GB" sz="1200" dirty="0"/>
              <a:t> Last Accessed: 15th May 2021.</a:t>
            </a:r>
          </a:p>
          <a:p>
            <a:pPr marL="0" indent="0">
              <a:buNone/>
            </a:pPr>
            <a:r>
              <a:rPr lang="en-GB" sz="1200" dirty="0"/>
              <a:t>Visit Wales (2021) </a:t>
            </a:r>
            <a:r>
              <a:rPr lang="en-GB" sz="1200" dirty="0" err="1"/>
              <a:t>Shwmae</a:t>
            </a:r>
            <a:r>
              <a:rPr lang="en-GB" sz="1200" dirty="0"/>
              <a:t> – and welcome to Wales! Available at: </a:t>
            </a:r>
            <a:r>
              <a:rPr lang="en-GB" sz="1200" dirty="0">
                <a:hlinkClick r:id="rId9"/>
              </a:rPr>
              <a:t>https://www.visitwales.com/info/language/everything-you-ever-wanted-know-about-welsh</a:t>
            </a:r>
            <a:r>
              <a:rPr lang="en-GB" sz="1200" dirty="0"/>
              <a:t> Last Accessed 15</a:t>
            </a:r>
            <a:r>
              <a:rPr lang="en-GB" sz="1200" baseline="30000" dirty="0"/>
              <a:t>th</a:t>
            </a:r>
            <a:r>
              <a:rPr lang="en-GB" sz="1200" dirty="0"/>
              <a:t> May 2021</a:t>
            </a:r>
          </a:p>
          <a:p>
            <a:pPr marL="0" indent="0">
              <a:buNone/>
            </a:pPr>
            <a:r>
              <a:rPr lang="en-US" sz="1200" dirty="0"/>
              <a:t>Welsh Government (2017) Welsh in education: Action plan 2017-21. Available at: </a:t>
            </a:r>
            <a:r>
              <a:rPr lang="en-US" sz="1200" dirty="0">
                <a:hlinkClick r:id="rId10"/>
              </a:rPr>
              <a:t>https://gov.wales/sites/default/files/publications/2018-02/welsh-in-education-action-plan-2017%E2%80%9321.pdf</a:t>
            </a:r>
            <a:r>
              <a:rPr lang="en-US" sz="1200" dirty="0"/>
              <a:t> Last Accessed 14</a:t>
            </a:r>
            <a:r>
              <a:rPr lang="en-US" sz="1200" baseline="30000" dirty="0"/>
              <a:t>th</a:t>
            </a:r>
            <a:r>
              <a:rPr lang="en-US" sz="1200" dirty="0"/>
              <a:t> May 2021.</a:t>
            </a:r>
          </a:p>
          <a:p>
            <a:pPr marL="0" indent="0">
              <a:buNone/>
            </a:pPr>
            <a:r>
              <a:rPr lang="en-US" sz="1200" dirty="0"/>
              <a:t>Wrenn, J, Wrenn, B (2009) Enhancing and Learning by Integrating Theory and Practice. International Journal of Teaching and Learning in Higher Education. Vol. 21. P. 258. Available at: </a:t>
            </a:r>
            <a:r>
              <a:rPr lang="en-US" sz="1200" dirty="0">
                <a:hlinkClick r:id="rId11"/>
              </a:rPr>
              <a:t>https://files.eric.ed.gov/fulltext/EJ899313.pdf</a:t>
            </a:r>
            <a:r>
              <a:rPr lang="en-US" sz="1200" dirty="0"/>
              <a:t> Last Accessed: 14</a:t>
            </a:r>
            <a:r>
              <a:rPr lang="en-US" sz="1200" baseline="30000" dirty="0"/>
              <a:t>th</a:t>
            </a:r>
            <a:r>
              <a:rPr lang="en-US" sz="1200" dirty="0"/>
              <a:t> May 2021</a:t>
            </a:r>
          </a:p>
        </p:txBody>
      </p:sp>
    </p:spTree>
    <p:extLst>
      <p:ext uri="{BB962C8B-B14F-4D97-AF65-F5344CB8AC3E}">
        <p14:creationId xmlns:p14="http://schemas.microsoft.com/office/powerpoint/2010/main" val="36476024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9D6146C-54E9-FA4D-B38B-4826751B82A1}"/>
              </a:ext>
            </a:extLst>
          </p:cNvPr>
          <p:cNvPicPr>
            <a:picLocks noChangeAspect="1"/>
          </p:cNvPicPr>
          <p:nvPr/>
        </p:nvPicPr>
        <p:blipFill rotWithShape="1">
          <a:blip r:embed="rId2"/>
          <a:srcRect t="23838" b="19912"/>
          <a:stretch/>
        </p:blipFill>
        <p:spPr>
          <a:xfrm>
            <a:off x="0" y="10"/>
            <a:ext cx="12191998" cy="6858000"/>
          </a:xfrm>
          <a:prstGeom prst="rect">
            <a:avLst/>
          </a:prstGeom>
        </p:spPr>
      </p:pic>
      <p:sp>
        <p:nvSpPr>
          <p:cNvPr id="2" name="Title 1">
            <a:extLst>
              <a:ext uri="{FF2B5EF4-FFF2-40B4-BE49-F238E27FC236}">
                <a16:creationId xmlns:a16="http://schemas.microsoft.com/office/drawing/2014/main" id="{C66D036B-AE4C-5F4F-8940-312A8E6DAFD5}"/>
              </a:ext>
            </a:extLst>
          </p:cNvPr>
          <p:cNvSpPr>
            <a:spLocks noGrp="1"/>
          </p:cNvSpPr>
          <p:nvPr>
            <p:ph type="ctrTitle"/>
          </p:nvPr>
        </p:nvSpPr>
        <p:spPr>
          <a:xfrm>
            <a:off x="1600200" y="2386744"/>
            <a:ext cx="8991600" cy="1645920"/>
          </a:xfrm>
          <a:solidFill>
            <a:schemeClr val="bg1">
              <a:alpha val="60000"/>
            </a:schemeClr>
          </a:solidFill>
          <a:ln>
            <a:solidFill>
              <a:schemeClr val="tx1"/>
            </a:solidFill>
          </a:ln>
        </p:spPr>
        <p:txBody>
          <a:bodyPr>
            <a:normAutofit/>
          </a:bodyPr>
          <a:lstStyle/>
          <a:p>
            <a:r>
              <a:rPr lang="en-US">
                <a:solidFill>
                  <a:schemeClr val="tx1"/>
                </a:solidFill>
              </a:rPr>
              <a:t>Eich hoff lliwiau!</a:t>
            </a:r>
            <a:br>
              <a:rPr lang="en-US">
                <a:solidFill>
                  <a:schemeClr val="tx1"/>
                </a:solidFill>
              </a:rPr>
            </a:br>
            <a:r>
              <a:rPr lang="en-US">
                <a:solidFill>
                  <a:schemeClr val="tx1"/>
                </a:solidFill>
              </a:rPr>
              <a:t>(Your favorite colours)</a:t>
            </a:r>
          </a:p>
        </p:txBody>
      </p:sp>
      <p:sp>
        <p:nvSpPr>
          <p:cNvPr id="3" name="Subtitle 2">
            <a:extLst>
              <a:ext uri="{FF2B5EF4-FFF2-40B4-BE49-F238E27FC236}">
                <a16:creationId xmlns:a16="http://schemas.microsoft.com/office/drawing/2014/main" id="{2CAB85E8-4CFB-B44E-A91A-6B1C0A89CA56}"/>
              </a:ext>
            </a:extLst>
          </p:cNvPr>
          <p:cNvSpPr>
            <a:spLocks noGrp="1"/>
          </p:cNvSpPr>
          <p:nvPr>
            <p:ph type="subTitle" idx="1"/>
          </p:nvPr>
        </p:nvSpPr>
        <p:spPr>
          <a:xfrm>
            <a:off x="2695184" y="5179504"/>
            <a:ext cx="6801612" cy="1239894"/>
          </a:xfrm>
        </p:spPr>
        <p:txBody>
          <a:bodyPr>
            <a:normAutofit/>
          </a:bodyPr>
          <a:lstStyle/>
          <a:p>
            <a:r>
              <a:rPr lang="en-US" dirty="0">
                <a:solidFill>
                  <a:schemeClr val="bg1"/>
                </a:solidFill>
              </a:rPr>
              <a:t>Mr. Roche</a:t>
            </a:r>
          </a:p>
        </p:txBody>
      </p:sp>
      <p:sp>
        <p:nvSpPr>
          <p:cNvPr id="5" name="TextBox 4">
            <a:extLst>
              <a:ext uri="{FF2B5EF4-FFF2-40B4-BE49-F238E27FC236}">
                <a16:creationId xmlns:a16="http://schemas.microsoft.com/office/drawing/2014/main" id="{B27CAC0F-CC09-2E44-A027-8641D7B5B470}"/>
              </a:ext>
            </a:extLst>
          </p:cNvPr>
          <p:cNvSpPr txBox="1"/>
          <p:nvPr/>
        </p:nvSpPr>
        <p:spPr>
          <a:xfrm>
            <a:off x="5473734" y="0"/>
            <a:ext cx="1823245" cy="307777"/>
          </a:xfrm>
          <a:prstGeom prst="rect">
            <a:avLst/>
          </a:prstGeom>
          <a:noFill/>
        </p:spPr>
        <p:txBody>
          <a:bodyPr wrap="square" rtlCol="0">
            <a:spAutoFit/>
          </a:bodyPr>
          <a:lstStyle/>
          <a:p>
            <a:r>
              <a:rPr lang="en-US" sz="1400" dirty="0">
                <a:solidFill>
                  <a:schemeClr val="bg1"/>
                </a:solidFill>
              </a:rPr>
              <a:t>(</a:t>
            </a:r>
            <a:r>
              <a:rPr lang="en-US" sz="1400" dirty="0" err="1">
                <a:solidFill>
                  <a:schemeClr val="bg1"/>
                </a:solidFill>
              </a:rPr>
              <a:t>Cision</a:t>
            </a:r>
            <a:r>
              <a:rPr lang="en-US" sz="1400" dirty="0">
                <a:solidFill>
                  <a:schemeClr val="bg1"/>
                </a:solidFill>
              </a:rPr>
              <a:t> 2020)</a:t>
            </a:r>
          </a:p>
        </p:txBody>
      </p:sp>
    </p:spTree>
    <p:extLst>
      <p:ext uri="{BB962C8B-B14F-4D97-AF65-F5344CB8AC3E}">
        <p14:creationId xmlns:p14="http://schemas.microsoft.com/office/powerpoint/2010/main" val="42182584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B01F9-5094-174C-A4DB-C4EFC3BC268F}"/>
              </a:ext>
            </a:extLst>
          </p:cNvPr>
          <p:cNvSpPr>
            <a:spLocks noGrp="1"/>
          </p:cNvSpPr>
          <p:nvPr>
            <p:ph type="title"/>
          </p:nvPr>
        </p:nvSpPr>
        <p:spPr>
          <a:xfrm>
            <a:off x="3971921" y="114300"/>
            <a:ext cx="4157663" cy="771525"/>
          </a:xfrm>
        </p:spPr>
        <p:txBody>
          <a:bodyPr>
            <a:normAutofit/>
          </a:bodyPr>
          <a:lstStyle/>
          <a:p>
            <a:r>
              <a:rPr lang="en-US" dirty="0" err="1"/>
              <a:t>Coch</a:t>
            </a:r>
            <a:endParaRPr lang="en-US" dirty="0"/>
          </a:p>
        </p:txBody>
      </p:sp>
      <p:sp>
        <p:nvSpPr>
          <p:cNvPr id="4" name="7-point Star 3">
            <a:extLst>
              <a:ext uri="{FF2B5EF4-FFF2-40B4-BE49-F238E27FC236}">
                <a16:creationId xmlns:a16="http://schemas.microsoft.com/office/drawing/2014/main" id="{2F81759B-4CC4-5A4E-9932-9D805BD634A2}"/>
              </a:ext>
            </a:extLst>
          </p:cNvPr>
          <p:cNvSpPr/>
          <p:nvPr/>
        </p:nvSpPr>
        <p:spPr>
          <a:xfrm>
            <a:off x="200021" y="457198"/>
            <a:ext cx="3471863" cy="3428998"/>
          </a:xfrm>
          <a:prstGeom prst="star7">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sp>
        <p:nvSpPr>
          <p:cNvPr id="6" name="TextBox 5">
            <a:extLst>
              <a:ext uri="{FF2B5EF4-FFF2-40B4-BE49-F238E27FC236}">
                <a16:creationId xmlns:a16="http://schemas.microsoft.com/office/drawing/2014/main" id="{4E08FB74-E21C-F741-89BC-B3E67C62F241}"/>
              </a:ext>
            </a:extLst>
          </p:cNvPr>
          <p:cNvSpPr txBox="1"/>
          <p:nvPr/>
        </p:nvSpPr>
        <p:spPr>
          <a:xfrm>
            <a:off x="4271959" y="1509977"/>
            <a:ext cx="7000874" cy="132343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Gill Sans MT" panose="020B0502020104020203"/>
                <a:ea typeface="+mn-ea"/>
                <a:cs typeface="+mn-cs"/>
              </a:rPr>
              <a:t>Dyma’r </a:t>
            </a:r>
            <a:r>
              <a:rPr kumimoji="0" lang="en-US" sz="4000" b="0" i="0" u="none" strike="noStrike" kern="1200" cap="none" spc="0" normalizeH="0" baseline="0" noProof="0" dirty="0" err="1">
                <a:ln>
                  <a:noFill/>
                </a:ln>
                <a:solidFill>
                  <a:prstClr val="black"/>
                </a:solidFill>
                <a:effectLst/>
                <a:uLnTx/>
                <a:uFillTx/>
                <a:latin typeface="Gill Sans MT" panose="020B0502020104020203"/>
                <a:ea typeface="+mn-ea"/>
                <a:cs typeface="+mn-cs"/>
              </a:rPr>
              <a:t>lliw</a:t>
            </a:r>
            <a:r>
              <a:rPr kumimoji="0" lang="en-US" sz="4000" b="0" i="0" u="none" strike="noStrike" kern="1200" cap="none" spc="0" normalizeH="0" baseline="0" noProof="0" dirty="0">
                <a:ln>
                  <a:noFill/>
                </a:ln>
                <a:solidFill>
                  <a:prstClr val="black"/>
                </a:solidFill>
                <a:effectLst/>
                <a:uLnTx/>
                <a:uFillTx/>
                <a:latin typeface="Gill Sans MT" panose="020B0502020104020203"/>
                <a:ea typeface="+mn-ea"/>
                <a:cs typeface="+mn-cs"/>
              </a:rPr>
              <a:t> COCH! Red is </a:t>
            </a:r>
            <a:r>
              <a:rPr kumimoji="0" lang="en-US" sz="4000" b="0" i="0" u="none" strike="noStrike" kern="1200" cap="none" spc="0" normalizeH="0" baseline="0" noProof="0" dirty="0" err="1">
                <a:ln>
                  <a:noFill/>
                </a:ln>
                <a:solidFill>
                  <a:prstClr val="black"/>
                </a:solidFill>
                <a:effectLst/>
                <a:uLnTx/>
                <a:uFillTx/>
                <a:latin typeface="Gill Sans MT" panose="020B0502020104020203"/>
                <a:ea typeface="+mn-ea"/>
                <a:cs typeface="+mn-cs"/>
              </a:rPr>
              <a:t>coch</a:t>
            </a:r>
            <a:r>
              <a:rPr kumimoji="0" lang="en-US" sz="4000" b="0" i="0" u="none" strike="noStrike" kern="1200" cap="none" spc="0" normalizeH="0" baseline="0" noProof="0" dirty="0">
                <a:ln>
                  <a:noFill/>
                </a:ln>
                <a:solidFill>
                  <a:prstClr val="black"/>
                </a:solidFill>
                <a:effectLst/>
                <a:uLnTx/>
                <a:uFillTx/>
                <a:latin typeface="Gill Sans MT" panose="020B0502020104020203"/>
                <a:ea typeface="+mn-ea"/>
                <a:cs typeface="+mn-cs"/>
              </a:rPr>
              <a:t> in welsh. </a:t>
            </a:r>
          </a:p>
        </p:txBody>
      </p:sp>
      <p:pic>
        <p:nvPicPr>
          <p:cNvPr id="7" name="Picture 6">
            <a:extLst>
              <a:ext uri="{FF2B5EF4-FFF2-40B4-BE49-F238E27FC236}">
                <a16:creationId xmlns:a16="http://schemas.microsoft.com/office/drawing/2014/main" id="{1F31F6E7-146D-5949-B00A-1A27B6BA3D14}"/>
              </a:ext>
            </a:extLst>
          </p:cNvPr>
          <p:cNvPicPr>
            <a:picLocks noChangeAspect="1"/>
          </p:cNvPicPr>
          <p:nvPr/>
        </p:nvPicPr>
        <p:blipFill>
          <a:blip r:embed="rId3"/>
          <a:stretch>
            <a:fillRect/>
          </a:stretch>
        </p:blipFill>
        <p:spPr>
          <a:xfrm>
            <a:off x="7886696" y="3943348"/>
            <a:ext cx="3869797" cy="2590525"/>
          </a:xfrm>
          <a:prstGeom prst="rect">
            <a:avLst/>
          </a:prstGeom>
        </p:spPr>
      </p:pic>
      <p:sp>
        <p:nvSpPr>
          <p:cNvPr id="8" name="TextBox 7">
            <a:extLst>
              <a:ext uri="{FF2B5EF4-FFF2-40B4-BE49-F238E27FC236}">
                <a16:creationId xmlns:a16="http://schemas.microsoft.com/office/drawing/2014/main" id="{53D436AF-3CE6-2A4B-81B3-08B1ACA3DD25}"/>
              </a:ext>
            </a:extLst>
          </p:cNvPr>
          <p:cNvSpPr txBox="1"/>
          <p:nvPr/>
        </p:nvSpPr>
        <p:spPr>
          <a:xfrm>
            <a:off x="1500188" y="4543425"/>
            <a:ext cx="5372100" cy="193899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Pa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lliw</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yw’r</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bws</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Allwch</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chi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meddwl</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am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rhwybeth</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arall</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sydd</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yn</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coch</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Can you think of anything else that is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coch</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a:t>
            </a:r>
          </a:p>
        </p:txBody>
      </p:sp>
      <p:sp>
        <p:nvSpPr>
          <p:cNvPr id="9" name="TextBox 8">
            <a:extLst>
              <a:ext uri="{FF2B5EF4-FFF2-40B4-BE49-F238E27FC236}">
                <a16:creationId xmlns:a16="http://schemas.microsoft.com/office/drawing/2014/main" id="{3647D48C-400D-E541-87DB-EB4DFB45BAC2}"/>
              </a:ext>
            </a:extLst>
          </p:cNvPr>
          <p:cNvSpPr txBox="1"/>
          <p:nvPr/>
        </p:nvSpPr>
        <p:spPr>
          <a:xfrm>
            <a:off x="9988953" y="3943348"/>
            <a:ext cx="1584280" cy="369332"/>
          </a:xfrm>
          <a:prstGeom prst="rect">
            <a:avLst/>
          </a:prstGeom>
          <a:noFill/>
        </p:spPr>
        <p:txBody>
          <a:bodyPr wrap="none" rtlCol="0">
            <a:spAutoFit/>
          </a:bodyPr>
          <a:lstStyle/>
          <a:p>
            <a:r>
              <a:rPr lang="en-US" dirty="0"/>
              <a:t>(</a:t>
            </a:r>
            <a:r>
              <a:rPr lang="en-US" dirty="0" err="1"/>
              <a:t>Pintrest</a:t>
            </a:r>
            <a:r>
              <a:rPr lang="en-US" dirty="0"/>
              <a:t> 2020)</a:t>
            </a:r>
          </a:p>
        </p:txBody>
      </p:sp>
    </p:spTree>
    <p:extLst>
      <p:ext uri="{BB962C8B-B14F-4D97-AF65-F5344CB8AC3E}">
        <p14:creationId xmlns:p14="http://schemas.microsoft.com/office/powerpoint/2010/main" val="30547214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77E34-CEC6-FB49-B52C-55A404317DD8}"/>
              </a:ext>
            </a:extLst>
          </p:cNvPr>
          <p:cNvSpPr>
            <a:spLocks noGrp="1"/>
          </p:cNvSpPr>
          <p:nvPr>
            <p:ph type="title"/>
          </p:nvPr>
        </p:nvSpPr>
        <p:spPr>
          <a:xfrm>
            <a:off x="3509962" y="232518"/>
            <a:ext cx="5172076" cy="939093"/>
          </a:xfrm>
        </p:spPr>
        <p:txBody>
          <a:bodyPr/>
          <a:lstStyle/>
          <a:p>
            <a:r>
              <a:rPr lang="en-US" dirty="0" err="1"/>
              <a:t>Melyn</a:t>
            </a:r>
            <a:endParaRPr lang="en-US" dirty="0"/>
          </a:p>
        </p:txBody>
      </p:sp>
      <p:sp>
        <p:nvSpPr>
          <p:cNvPr id="4" name="7-point Star 3">
            <a:extLst>
              <a:ext uri="{FF2B5EF4-FFF2-40B4-BE49-F238E27FC236}">
                <a16:creationId xmlns:a16="http://schemas.microsoft.com/office/drawing/2014/main" id="{DA86E3D1-A3F1-D842-A96A-85C6A805B965}"/>
              </a:ext>
            </a:extLst>
          </p:cNvPr>
          <p:cNvSpPr/>
          <p:nvPr/>
        </p:nvSpPr>
        <p:spPr>
          <a:xfrm>
            <a:off x="257175" y="1268598"/>
            <a:ext cx="3419475" cy="3252931"/>
          </a:xfrm>
          <a:prstGeom prst="star7">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0"/>
              <a:solidFill>
                <a:prstClr val="black"/>
              </a:solidFill>
              <a:effectLst>
                <a:outerShdw blurRad="38100" dist="19050" dir="2700000" algn="tl" rotWithShape="0">
                  <a:prstClr val="black">
                    <a:alpha val="40000"/>
                  </a:prstClr>
                </a:outerShdw>
              </a:effectLst>
              <a:uLnTx/>
              <a:uFillTx/>
              <a:latin typeface="Gill Sans MT" panose="020B0502020104020203"/>
              <a:ea typeface="+mn-ea"/>
              <a:cs typeface="+mn-cs"/>
            </a:endParaRPr>
          </a:p>
        </p:txBody>
      </p:sp>
      <p:sp>
        <p:nvSpPr>
          <p:cNvPr id="6" name="TextBox 5">
            <a:extLst>
              <a:ext uri="{FF2B5EF4-FFF2-40B4-BE49-F238E27FC236}">
                <a16:creationId xmlns:a16="http://schemas.microsoft.com/office/drawing/2014/main" id="{D748728D-37F5-694A-B052-113A2A81C1F3}"/>
              </a:ext>
            </a:extLst>
          </p:cNvPr>
          <p:cNvSpPr txBox="1"/>
          <p:nvPr/>
        </p:nvSpPr>
        <p:spPr>
          <a:xfrm>
            <a:off x="4643438" y="1571625"/>
            <a:ext cx="6129338" cy="132343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Gill Sans MT" panose="020B0502020104020203"/>
                <a:ea typeface="+mn-ea"/>
                <a:cs typeface="+mn-cs"/>
              </a:rPr>
              <a:t>Dyma’r </a:t>
            </a:r>
            <a:r>
              <a:rPr kumimoji="0" lang="en-US" sz="4000" b="0" i="0" u="none" strike="noStrike" kern="1200" cap="none" spc="0" normalizeH="0" baseline="0" noProof="0" dirty="0" err="1">
                <a:ln>
                  <a:noFill/>
                </a:ln>
                <a:solidFill>
                  <a:prstClr val="black"/>
                </a:solidFill>
                <a:effectLst/>
                <a:uLnTx/>
                <a:uFillTx/>
                <a:latin typeface="Gill Sans MT" panose="020B0502020104020203"/>
                <a:ea typeface="+mn-ea"/>
                <a:cs typeface="+mn-cs"/>
              </a:rPr>
              <a:t>lliw</a:t>
            </a:r>
            <a:r>
              <a:rPr kumimoji="0" lang="en-US" sz="4000" b="0" i="0" u="none" strike="noStrike" kern="1200" cap="none" spc="0" normalizeH="0" baseline="0" noProof="0" dirty="0">
                <a:ln>
                  <a:noFill/>
                </a:ln>
                <a:solidFill>
                  <a:prstClr val="black"/>
                </a:solidFill>
                <a:effectLst/>
                <a:uLnTx/>
                <a:uFillTx/>
                <a:latin typeface="Gill Sans MT" panose="020B0502020104020203"/>
                <a:ea typeface="+mn-ea"/>
                <a:cs typeface="+mn-cs"/>
              </a:rPr>
              <a:t> MELYN! Yellow is </a:t>
            </a:r>
            <a:r>
              <a:rPr kumimoji="0" lang="en-US" sz="4000" b="0" i="0" u="none" strike="noStrike" kern="1200" cap="none" spc="0" normalizeH="0" baseline="0" noProof="0" dirty="0" err="1">
                <a:ln>
                  <a:noFill/>
                </a:ln>
                <a:solidFill>
                  <a:prstClr val="black"/>
                </a:solidFill>
                <a:effectLst/>
                <a:uLnTx/>
                <a:uFillTx/>
                <a:latin typeface="Gill Sans MT" panose="020B0502020104020203"/>
                <a:ea typeface="+mn-ea"/>
                <a:cs typeface="+mn-cs"/>
              </a:rPr>
              <a:t>Melyn</a:t>
            </a:r>
            <a:r>
              <a:rPr kumimoji="0" lang="en-US" sz="4000" b="0" i="0" u="none" strike="noStrike" kern="1200" cap="none" spc="0" normalizeH="0" baseline="0" noProof="0" dirty="0">
                <a:ln>
                  <a:noFill/>
                </a:ln>
                <a:solidFill>
                  <a:prstClr val="black"/>
                </a:solidFill>
                <a:effectLst/>
                <a:uLnTx/>
                <a:uFillTx/>
                <a:latin typeface="Gill Sans MT" panose="020B0502020104020203"/>
                <a:ea typeface="+mn-ea"/>
                <a:cs typeface="+mn-cs"/>
              </a:rPr>
              <a:t> in Welsh.</a:t>
            </a:r>
          </a:p>
        </p:txBody>
      </p:sp>
      <p:pic>
        <p:nvPicPr>
          <p:cNvPr id="7" name="Picture 6">
            <a:extLst>
              <a:ext uri="{FF2B5EF4-FFF2-40B4-BE49-F238E27FC236}">
                <a16:creationId xmlns:a16="http://schemas.microsoft.com/office/drawing/2014/main" id="{12F6FAF3-38B9-2B4E-A3B5-A38303DB735F}"/>
              </a:ext>
            </a:extLst>
          </p:cNvPr>
          <p:cNvPicPr>
            <a:picLocks noChangeAspect="1"/>
          </p:cNvPicPr>
          <p:nvPr/>
        </p:nvPicPr>
        <p:blipFill>
          <a:blip r:embed="rId2"/>
          <a:stretch>
            <a:fillRect/>
          </a:stretch>
        </p:blipFill>
        <p:spPr>
          <a:xfrm>
            <a:off x="8515350" y="3259645"/>
            <a:ext cx="3419475" cy="3419475"/>
          </a:xfrm>
          <a:prstGeom prst="rect">
            <a:avLst/>
          </a:prstGeom>
        </p:spPr>
      </p:pic>
      <p:sp>
        <p:nvSpPr>
          <p:cNvPr id="9" name="TextBox 8">
            <a:extLst>
              <a:ext uri="{FF2B5EF4-FFF2-40B4-BE49-F238E27FC236}">
                <a16:creationId xmlns:a16="http://schemas.microsoft.com/office/drawing/2014/main" id="{0B2287D1-4B66-4A4F-A04B-F8F528AD4D82}"/>
              </a:ext>
            </a:extLst>
          </p:cNvPr>
          <p:cNvSpPr txBox="1"/>
          <p:nvPr/>
        </p:nvSpPr>
        <p:spPr>
          <a:xfrm>
            <a:off x="1599788" y="4850738"/>
            <a:ext cx="6825074" cy="1477328"/>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Pa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lliw</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yw’r</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Lemwn</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Allwch</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chi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meddwl</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am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rhwybeth</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arall</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sydd</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yn</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Melyn</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Can you think of anything else that is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Melyn</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sp>
        <p:nvSpPr>
          <p:cNvPr id="8" name="TextBox 7">
            <a:extLst>
              <a:ext uri="{FF2B5EF4-FFF2-40B4-BE49-F238E27FC236}">
                <a16:creationId xmlns:a16="http://schemas.microsoft.com/office/drawing/2014/main" id="{EA0E7C2F-3B1E-2348-8650-5994677E5BFF}"/>
              </a:ext>
            </a:extLst>
          </p:cNvPr>
          <p:cNvSpPr txBox="1"/>
          <p:nvPr/>
        </p:nvSpPr>
        <p:spPr>
          <a:xfrm>
            <a:off x="9175120" y="3226164"/>
            <a:ext cx="1386598" cy="307777"/>
          </a:xfrm>
          <a:prstGeom prst="rect">
            <a:avLst/>
          </a:prstGeom>
          <a:noFill/>
        </p:spPr>
        <p:txBody>
          <a:bodyPr wrap="none" rtlCol="0">
            <a:spAutoFit/>
          </a:bodyPr>
          <a:lstStyle/>
          <a:p>
            <a:r>
              <a:rPr lang="en-US" sz="1400" dirty="0"/>
              <a:t>(</a:t>
            </a:r>
            <a:r>
              <a:rPr lang="en-US" sz="1400" dirty="0" err="1"/>
              <a:t>DiChiara</a:t>
            </a:r>
            <a:r>
              <a:rPr lang="en-US" sz="1400" dirty="0"/>
              <a:t>, 2017)</a:t>
            </a:r>
          </a:p>
        </p:txBody>
      </p:sp>
    </p:spTree>
    <p:extLst>
      <p:ext uri="{BB962C8B-B14F-4D97-AF65-F5344CB8AC3E}">
        <p14:creationId xmlns:p14="http://schemas.microsoft.com/office/powerpoint/2010/main" val="19168138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7EDFD-D4B5-874D-B97F-711F4D9E77E1}"/>
              </a:ext>
            </a:extLst>
          </p:cNvPr>
          <p:cNvSpPr>
            <a:spLocks noGrp="1"/>
          </p:cNvSpPr>
          <p:nvPr>
            <p:ph type="title"/>
          </p:nvPr>
        </p:nvSpPr>
        <p:spPr>
          <a:xfrm>
            <a:off x="4145756" y="221742"/>
            <a:ext cx="3900488" cy="896231"/>
          </a:xfrm>
        </p:spPr>
        <p:txBody>
          <a:bodyPr/>
          <a:lstStyle/>
          <a:p>
            <a:r>
              <a:rPr lang="en-US" dirty="0" err="1"/>
              <a:t>Gwyrdd</a:t>
            </a:r>
            <a:endParaRPr lang="en-US" dirty="0"/>
          </a:p>
        </p:txBody>
      </p:sp>
      <p:sp>
        <p:nvSpPr>
          <p:cNvPr id="6" name="7-point Star 5">
            <a:extLst>
              <a:ext uri="{FF2B5EF4-FFF2-40B4-BE49-F238E27FC236}">
                <a16:creationId xmlns:a16="http://schemas.microsoft.com/office/drawing/2014/main" id="{E0E1D74E-EFA7-F244-A73D-7154D63239F5}"/>
              </a:ext>
            </a:extLst>
          </p:cNvPr>
          <p:cNvSpPr/>
          <p:nvPr/>
        </p:nvSpPr>
        <p:spPr>
          <a:xfrm>
            <a:off x="400046" y="769870"/>
            <a:ext cx="3471863" cy="3428998"/>
          </a:xfrm>
          <a:prstGeom prst="star7">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sp>
        <p:nvSpPr>
          <p:cNvPr id="7" name="TextBox 6">
            <a:extLst>
              <a:ext uri="{FF2B5EF4-FFF2-40B4-BE49-F238E27FC236}">
                <a16:creationId xmlns:a16="http://schemas.microsoft.com/office/drawing/2014/main" id="{86E56E05-FC5C-9F4D-8F87-53E30222C700}"/>
              </a:ext>
            </a:extLst>
          </p:cNvPr>
          <p:cNvSpPr txBox="1"/>
          <p:nvPr/>
        </p:nvSpPr>
        <p:spPr>
          <a:xfrm>
            <a:off x="4205287" y="1601200"/>
            <a:ext cx="7527131" cy="132343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Gill Sans MT" panose="020B0502020104020203"/>
                <a:ea typeface="+mn-ea"/>
                <a:cs typeface="+mn-cs"/>
              </a:rPr>
              <a:t>Dyma’r </a:t>
            </a:r>
            <a:r>
              <a:rPr kumimoji="0" lang="en-US" sz="4000" b="0" i="0" u="none" strike="noStrike" kern="1200" cap="none" spc="0" normalizeH="0" baseline="0" noProof="0" dirty="0" err="1">
                <a:ln>
                  <a:noFill/>
                </a:ln>
                <a:solidFill>
                  <a:prstClr val="black"/>
                </a:solidFill>
                <a:effectLst/>
                <a:uLnTx/>
                <a:uFillTx/>
                <a:latin typeface="Gill Sans MT" panose="020B0502020104020203"/>
                <a:ea typeface="+mn-ea"/>
                <a:cs typeface="+mn-cs"/>
              </a:rPr>
              <a:t>lliw</a:t>
            </a:r>
            <a:r>
              <a:rPr kumimoji="0" lang="en-US" sz="4000" b="0" i="0" u="none" strike="noStrike" kern="1200" cap="none" spc="0" normalizeH="0" baseline="0" noProof="0" dirty="0">
                <a:ln>
                  <a:noFill/>
                </a:ln>
                <a:solidFill>
                  <a:prstClr val="black"/>
                </a:solidFill>
                <a:effectLst/>
                <a:uLnTx/>
                <a:uFillTx/>
                <a:latin typeface="Gill Sans MT" panose="020B0502020104020203"/>
                <a:ea typeface="+mn-ea"/>
                <a:cs typeface="+mn-cs"/>
              </a:rPr>
              <a:t> GWYRDD! Green is GWYRDD in Welsh</a:t>
            </a:r>
            <a:r>
              <a:rPr kumimoji="0" lang="en-US" sz="3200" b="0" i="0" u="none" strike="noStrike" kern="1200" cap="none" spc="0" normalizeH="0" baseline="0" noProof="0" dirty="0">
                <a:ln>
                  <a:noFill/>
                </a:ln>
                <a:solidFill>
                  <a:prstClr val="black"/>
                </a:solidFill>
                <a:effectLst/>
                <a:uLnTx/>
                <a:uFillTx/>
                <a:latin typeface="Gill Sans MT" panose="020B0502020104020203"/>
                <a:ea typeface="+mn-ea"/>
                <a:cs typeface="+mn-cs"/>
              </a:rPr>
              <a:t>.</a:t>
            </a:r>
          </a:p>
        </p:txBody>
      </p:sp>
      <p:sp>
        <p:nvSpPr>
          <p:cNvPr id="8" name="TextBox 7">
            <a:extLst>
              <a:ext uri="{FF2B5EF4-FFF2-40B4-BE49-F238E27FC236}">
                <a16:creationId xmlns:a16="http://schemas.microsoft.com/office/drawing/2014/main" id="{1A6CC388-96F4-8049-9428-72AAAAABE5D3}"/>
              </a:ext>
            </a:extLst>
          </p:cNvPr>
          <p:cNvSpPr txBox="1"/>
          <p:nvPr/>
        </p:nvSpPr>
        <p:spPr>
          <a:xfrm>
            <a:off x="1371188" y="4731306"/>
            <a:ext cx="7096110" cy="1477328"/>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Pa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lliw</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yw’r</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Broga?</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Allwch</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chi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meddwl</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am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rhwybeth</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arall</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sydd</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yn</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Gwyrdd</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Can you think of anything else that is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Gwyrdd</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pic>
        <p:nvPicPr>
          <p:cNvPr id="9" name="Picture 8">
            <a:extLst>
              <a:ext uri="{FF2B5EF4-FFF2-40B4-BE49-F238E27FC236}">
                <a16:creationId xmlns:a16="http://schemas.microsoft.com/office/drawing/2014/main" id="{E664DD14-6471-9645-B927-A4913273F32C}"/>
              </a:ext>
            </a:extLst>
          </p:cNvPr>
          <p:cNvPicPr>
            <a:picLocks noChangeAspect="1"/>
          </p:cNvPicPr>
          <p:nvPr/>
        </p:nvPicPr>
        <p:blipFill>
          <a:blip r:embed="rId2"/>
          <a:stretch>
            <a:fillRect/>
          </a:stretch>
        </p:blipFill>
        <p:spPr>
          <a:xfrm>
            <a:off x="8557424" y="3407866"/>
            <a:ext cx="3174994" cy="3127369"/>
          </a:xfrm>
          <a:prstGeom prst="rect">
            <a:avLst/>
          </a:prstGeom>
        </p:spPr>
      </p:pic>
      <p:sp>
        <p:nvSpPr>
          <p:cNvPr id="10" name="TextBox 9">
            <a:extLst>
              <a:ext uri="{FF2B5EF4-FFF2-40B4-BE49-F238E27FC236}">
                <a16:creationId xmlns:a16="http://schemas.microsoft.com/office/drawing/2014/main" id="{93F6616D-FC46-1D4D-AF78-96945C9AFC3B}"/>
              </a:ext>
            </a:extLst>
          </p:cNvPr>
          <p:cNvSpPr txBox="1"/>
          <p:nvPr/>
        </p:nvSpPr>
        <p:spPr>
          <a:xfrm>
            <a:off x="9340854" y="3059668"/>
            <a:ext cx="1608133" cy="369332"/>
          </a:xfrm>
          <a:prstGeom prst="rect">
            <a:avLst/>
          </a:prstGeom>
          <a:noFill/>
        </p:spPr>
        <p:txBody>
          <a:bodyPr wrap="none" rtlCol="0">
            <a:spAutoFit/>
          </a:bodyPr>
          <a:lstStyle/>
          <a:p>
            <a:r>
              <a:rPr lang="en-US" dirty="0"/>
              <a:t>(</a:t>
            </a:r>
            <a:r>
              <a:rPr lang="en-US" dirty="0" err="1"/>
              <a:t>Fg</a:t>
            </a:r>
            <a:r>
              <a:rPr lang="en-US" dirty="0"/>
              <a:t>-a No Date)</a:t>
            </a:r>
          </a:p>
        </p:txBody>
      </p:sp>
    </p:spTree>
    <p:extLst>
      <p:ext uri="{BB962C8B-B14F-4D97-AF65-F5344CB8AC3E}">
        <p14:creationId xmlns:p14="http://schemas.microsoft.com/office/powerpoint/2010/main" val="23160078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0886B-7AAA-0B46-8F55-783D60F199E4}"/>
              </a:ext>
            </a:extLst>
          </p:cNvPr>
          <p:cNvSpPr>
            <a:spLocks noGrp="1"/>
          </p:cNvSpPr>
          <p:nvPr>
            <p:ph type="title"/>
          </p:nvPr>
        </p:nvSpPr>
        <p:spPr>
          <a:xfrm>
            <a:off x="4433893" y="189853"/>
            <a:ext cx="4057650" cy="1188720"/>
          </a:xfrm>
        </p:spPr>
        <p:txBody>
          <a:bodyPr/>
          <a:lstStyle/>
          <a:p>
            <a:r>
              <a:rPr lang="en-US" dirty="0" err="1"/>
              <a:t>Glas</a:t>
            </a:r>
            <a:endParaRPr lang="en-US" dirty="0"/>
          </a:p>
        </p:txBody>
      </p:sp>
      <p:sp>
        <p:nvSpPr>
          <p:cNvPr id="4" name="7-point Star 3">
            <a:extLst>
              <a:ext uri="{FF2B5EF4-FFF2-40B4-BE49-F238E27FC236}">
                <a16:creationId xmlns:a16="http://schemas.microsoft.com/office/drawing/2014/main" id="{861B0942-56D9-4E45-BF5C-2668E51D3657}"/>
              </a:ext>
            </a:extLst>
          </p:cNvPr>
          <p:cNvSpPr/>
          <p:nvPr/>
        </p:nvSpPr>
        <p:spPr>
          <a:xfrm>
            <a:off x="500059" y="784213"/>
            <a:ext cx="3471863" cy="3428998"/>
          </a:xfrm>
          <a:prstGeom prst="star7">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sp>
        <p:nvSpPr>
          <p:cNvPr id="5" name="Rectangle 4">
            <a:extLst>
              <a:ext uri="{FF2B5EF4-FFF2-40B4-BE49-F238E27FC236}">
                <a16:creationId xmlns:a16="http://schemas.microsoft.com/office/drawing/2014/main" id="{B86C1699-77FA-454B-BCF9-07C3784C255D}"/>
              </a:ext>
            </a:extLst>
          </p:cNvPr>
          <p:cNvSpPr/>
          <p:nvPr/>
        </p:nvSpPr>
        <p:spPr>
          <a:xfrm>
            <a:off x="3971922" y="1515547"/>
            <a:ext cx="7696195" cy="132343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Gill Sans MT" panose="020B0502020104020203"/>
                <a:ea typeface="+mn-ea"/>
                <a:cs typeface="+mn-cs"/>
              </a:rPr>
              <a:t>Dyma’r </a:t>
            </a:r>
            <a:r>
              <a:rPr kumimoji="0" lang="en-US" sz="4000" b="0" i="0" u="none" strike="noStrike" kern="1200" cap="none" spc="0" normalizeH="0" baseline="0" noProof="0" dirty="0" err="1">
                <a:ln>
                  <a:noFill/>
                </a:ln>
                <a:solidFill>
                  <a:prstClr val="black"/>
                </a:solidFill>
                <a:effectLst/>
                <a:uLnTx/>
                <a:uFillTx/>
                <a:latin typeface="Gill Sans MT" panose="020B0502020104020203"/>
                <a:ea typeface="+mn-ea"/>
                <a:cs typeface="+mn-cs"/>
              </a:rPr>
              <a:t>lliw</a:t>
            </a:r>
            <a:r>
              <a:rPr kumimoji="0" lang="en-US" sz="4000" b="0" i="0" u="none" strike="noStrike" kern="1200" cap="none" spc="0" normalizeH="0" baseline="0" noProof="0" dirty="0">
                <a:ln>
                  <a:noFill/>
                </a:ln>
                <a:solidFill>
                  <a:prstClr val="black"/>
                </a:solidFill>
                <a:effectLst/>
                <a:uLnTx/>
                <a:uFillTx/>
                <a:latin typeface="Gill Sans MT" panose="020B0502020104020203"/>
                <a:ea typeface="+mn-ea"/>
                <a:cs typeface="+mn-cs"/>
              </a:rPr>
              <a:t> GLAS! Blue is </a:t>
            </a:r>
            <a:r>
              <a:rPr kumimoji="0" lang="en-US" sz="4000" b="0" i="0" u="none" strike="noStrike" kern="1200" cap="none" spc="0" normalizeH="0" baseline="0" noProof="0" dirty="0" err="1">
                <a:ln>
                  <a:noFill/>
                </a:ln>
                <a:solidFill>
                  <a:prstClr val="black"/>
                </a:solidFill>
                <a:effectLst/>
                <a:uLnTx/>
                <a:uFillTx/>
                <a:latin typeface="Gill Sans MT" panose="020B0502020104020203"/>
                <a:ea typeface="+mn-ea"/>
                <a:cs typeface="+mn-cs"/>
              </a:rPr>
              <a:t>Glas</a:t>
            </a:r>
            <a:r>
              <a:rPr kumimoji="0" lang="en-US" sz="4000" b="0" i="0" u="none" strike="noStrike" kern="1200" cap="none" spc="0" normalizeH="0" baseline="0" noProof="0" dirty="0">
                <a:ln>
                  <a:noFill/>
                </a:ln>
                <a:solidFill>
                  <a:prstClr val="black"/>
                </a:solidFill>
                <a:effectLst/>
                <a:uLnTx/>
                <a:uFillTx/>
                <a:latin typeface="Gill Sans MT" panose="020B0502020104020203"/>
                <a:ea typeface="+mn-ea"/>
                <a:cs typeface="+mn-cs"/>
              </a:rPr>
              <a:t> in Welsh.</a:t>
            </a:r>
          </a:p>
        </p:txBody>
      </p:sp>
      <p:pic>
        <p:nvPicPr>
          <p:cNvPr id="6" name="Picture 5">
            <a:extLst>
              <a:ext uri="{FF2B5EF4-FFF2-40B4-BE49-F238E27FC236}">
                <a16:creationId xmlns:a16="http://schemas.microsoft.com/office/drawing/2014/main" id="{0E8A56CA-FFC7-EB40-B81C-95DB60450247}"/>
              </a:ext>
            </a:extLst>
          </p:cNvPr>
          <p:cNvPicPr>
            <a:picLocks noChangeAspect="1"/>
          </p:cNvPicPr>
          <p:nvPr/>
        </p:nvPicPr>
        <p:blipFill>
          <a:blip r:embed="rId2"/>
          <a:stretch>
            <a:fillRect/>
          </a:stretch>
        </p:blipFill>
        <p:spPr>
          <a:xfrm>
            <a:off x="8115299" y="3729283"/>
            <a:ext cx="3924299" cy="2938864"/>
          </a:xfrm>
          <a:prstGeom prst="rect">
            <a:avLst/>
          </a:prstGeom>
        </p:spPr>
      </p:pic>
      <p:sp>
        <p:nvSpPr>
          <p:cNvPr id="7" name="Rectangle 6">
            <a:extLst>
              <a:ext uri="{FF2B5EF4-FFF2-40B4-BE49-F238E27FC236}">
                <a16:creationId xmlns:a16="http://schemas.microsoft.com/office/drawing/2014/main" id="{08B993AA-D4B2-2C44-A168-E06E074C4EDD}"/>
              </a:ext>
            </a:extLst>
          </p:cNvPr>
          <p:cNvSpPr/>
          <p:nvPr/>
        </p:nvSpPr>
        <p:spPr>
          <a:xfrm>
            <a:off x="500059" y="4873458"/>
            <a:ext cx="6615113" cy="120032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Pa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lliw</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yw’r</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Môr</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Allwch</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chi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meddwl</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am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rhwybeth</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arall</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sydd</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yn</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Glas</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Can you think of anything else that is </a:t>
            </a:r>
            <a:r>
              <a:rPr kumimoji="0" lang="en-US" sz="2400" b="0" i="0" u="none" strike="noStrike" kern="1200" cap="none" spc="0" normalizeH="0" baseline="0" noProof="0" dirty="0" err="1">
                <a:ln>
                  <a:noFill/>
                </a:ln>
                <a:solidFill>
                  <a:prstClr val="black"/>
                </a:solidFill>
                <a:effectLst/>
                <a:uLnTx/>
                <a:uFillTx/>
                <a:latin typeface="Gill Sans MT" panose="020B0502020104020203"/>
                <a:ea typeface="+mn-ea"/>
                <a:cs typeface="+mn-cs"/>
              </a:rPr>
              <a:t>Glas</a:t>
            </a:r>
            <a:r>
              <a:rPr kumimoji="0" lang="en-US" sz="2400" b="0" i="0" u="none" strike="noStrike" kern="1200" cap="none" spc="0" normalizeH="0" baseline="0" noProof="0" dirty="0">
                <a:ln>
                  <a:noFill/>
                </a:ln>
                <a:solidFill>
                  <a:prstClr val="black"/>
                </a:solidFill>
                <a:effectLst/>
                <a:uLnTx/>
                <a:uFillTx/>
                <a:latin typeface="Gill Sans MT" panose="020B0502020104020203"/>
                <a:ea typeface="+mn-ea"/>
                <a:cs typeface="+mn-cs"/>
              </a:rPr>
              <a:t>?</a:t>
            </a:r>
          </a:p>
        </p:txBody>
      </p:sp>
      <p:sp>
        <p:nvSpPr>
          <p:cNvPr id="8" name="TextBox 7">
            <a:extLst>
              <a:ext uri="{FF2B5EF4-FFF2-40B4-BE49-F238E27FC236}">
                <a16:creationId xmlns:a16="http://schemas.microsoft.com/office/drawing/2014/main" id="{38C3B3FE-7606-0A45-BD7F-ABC98CC908EC}"/>
              </a:ext>
            </a:extLst>
          </p:cNvPr>
          <p:cNvSpPr txBox="1"/>
          <p:nvPr/>
        </p:nvSpPr>
        <p:spPr>
          <a:xfrm>
            <a:off x="8999268" y="3362991"/>
            <a:ext cx="2156360" cy="369332"/>
          </a:xfrm>
          <a:prstGeom prst="rect">
            <a:avLst/>
          </a:prstGeom>
          <a:noFill/>
        </p:spPr>
        <p:txBody>
          <a:bodyPr wrap="none" rtlCol="0">
            <a:spAutoFit/>
          </a:bodyPr>
          <a:lstStyle/>
          <a:p>
            <a:r>
              <a:rPr lang="en-US" dirty="0"/>
              <a:t>(Britannica No Date)</a:t>
            </a:r>
          </a:p>
        </p:txBody>
      </p:sp>
    </p:spTree>
    <p:extLst>
      <p:ext uri="{BB962C8B-B14F-4D97-AF65-F5344CB8AC3E}">
        <p14:creationId xmlns:p14="http://schemas.microsoft.com/office/powerpoint/2010/main" val="425008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97D4B-5191-F84C-BED7-A095297F5846}"/>
              </a:ext>
            </a:extLst>
          </p:cNvPr>
          <p:cNvSpPr>
            <a:spLocks noGrp="1"/>
          </p:cNvSpPr>
          <p:nvPr>
            <p:ph type="title"/>
          </p:nvPr>
        </p:nvSpPr>
        <p:spPr>
          <a:xfrm>
            <a:off x="3117850" y="215392"/>
            <a:ext cx="5956300" cy="1067308"/>
          </a:xfrm>
        </p:spPr>
        <p:txBody>
          <a:bodyPr/>
          <a:lstStyle/>
          <a:p>
            <a:r>
              <a:rPr lang="en-US" dirty="0" err="1"/>
              <a:t>eich</a:t>
            </a:r>
            <a:r>
              <a:rPr lang="en-US" dirty="0"/>
              <a:t> </a:t>
            </a:r>
            <a:r>
              <a:rPr lang="en-US" dirty="0" err="1"/>
              <a:t>hoff</a:t>
            </a:r>
            <a:r>
              <a:rPr lang="en-US" dirty="0"/>
              <a:t> </a:t>
            </a:r>
            <a:r>
              <a:rPr lang="en-US" dirty="0" err="1"/>
              <a:t>lliw</a:t>
            </a:r>
            <a:endParaRPr lang="en-US" dirty="0"/>
          </a:p>
        </p:txBody>
      </p:sp>
      <p:sp>
        <p:nvSpPr>
          <p:cNvPr id="3" name="Content Placeholder 2">
            <a:extLst>
              <a:ext uri="{FF2B5EF4-FFF2-40B4-BE49-F238E27FC236}">
                <a16:creationId xmlns:a16="http://schemas.microsoft.com/office/drawing/2014/main" id="{FA183771-BED8-0D4E-95D5-56A606E58616}"/>
              </a:ext>
            </a:extLst>
          </p:cNvPr>
          <p:cNvSpPr>
            <a:spLocks noGrp="1"/>
          </p:cNvSpPr>
          <p:nvPr>
            <p:ph idx="1"/>
          </p:nvPr>
        </p:nvSpPr>
        <p:spPr>
          <a:xfrm>
            <a:off x="2231136" y="1418845"/>
            <a:ext cx="7729728" cy="1476756"/>
          </a:xfrm>
        </p:spPr>
        <p:txBody>
          <a:bodyPr>
            <a:noAutofit/>
          </a:bodyPr>
          <a:lstStyle/>
          <a:p>
            <a:pPr marL="0" indent="0">
              <a:buNone/>
            </a:pPr>
            <a:r>
              <a:rPr lang="en-US" sz="3600" dirty="0"/>
              <a:t>Pa un </a:t>
            </a:r>
            <a:r>
              <a:rPr lang="en-US" sz="3600" dirty="0" err="1"/>
              <a:t>yw</a:t>
            </a:r>
            <a:r>
              <a:rPr lang="en-US" sz="3600" dirty="0"/>
              <a:t> </a:t>
            </a:r>
            <a:r>
              <a:rPr lang="en-US" sz="3600" dirty="0" err="1"/>
              <a:t>eich</a:t>
            </a:r>
            <a:r>
              <a:rPr lang="en-US" sz="3600" dirty="0"/>
              <a:t> </a:t>
            </a:r>
            <a:r>
              <a:rPr lang="en-US" sz="3600" dirty="0" err="1"/>
              <a:t>hoff</a:t>
            </a:r>
            <a:r>
              <a:rPr lang="en-US" sz="3600" dirty="0"/>
              <a:t> </a:t>
            </a:r>
            <a:r>
              <a:rPr lang="en-US" sz="3600" dirty="0" err="1"/>
              <a:t>lliw</a:t>
            </a:r>
            <a:r>
              <a:rPr lang="en-US" sz="3600" dirty="0"/>
              <a:t>? COCH, MELYN, GWYRDD neu GLAS?</a:t>
            </a:r>
          </a:p>
          <a:p>
            <a:pPr marL="0" indent="0">
              <a:buNone/>
            </a:pPr>
            <a:r>
              <a:rPr lang="en-US" sz="2800" dirty="0"/>
              <a:t>Which one is your favorite </a:t>
            </a:r>
            <a:r>
              <a:rPr lang="en-US" sz="2800" dirty="0" err="1"/>
              <a:t>colour</a:t>
            </a:r>
            <a:r>
              <a:rPr lang="en-US" sz="2800" dirty="0"/>
              <a:t>? </a:t>
            </a:r>
          </a:p>
          <a:p>
            <a:pPr marL="0" indent="0">
              <a:buNone/>
            </a:pPr>
            <a:endParaRPr lang="en-US" sz="3600" dirty="0"/>
          </a:p>
          <a:p>
            <a:pPr marL="0" indent="0">
              <a:buNone/>
            </a:pPr>
            <a:r>
              <a:rPr lang="en-US" sz="3600" dirty="0"/>
              <a:t>’</a:t>
            </a:r>
            <a:r>
              <a:rPr lang="en-US" sz="3600" dirty="0" err="1"/>
              <a:t>Fy</a:t>
            </a:r>
            <a:r>
              <a:rPr lang="en-US" sz="3600" dirty="0"/>
              <a:t> </a:t>
            </a:r>
            <a:r>
              <a:rPr lang="en-US" sz="3600" dirty="0" err="1"/>
              <a:t>hoff</a:t>
            </a:r>
            <a:r>
              <a:rPr lang="en-US" sz="3600" dirty="0"/>
              <a:t> </a:t>
            </a:r>
            <a:r>
              <a:rPr lang="en-US" sz="3600" dirty="0" err="1"/>
              <a:t>lliw</a:t>
            </a:r>
            <a:r>
              <a:rPr lang="en-US" sz="3600" dirty="0"/>
              <a:t> </a:t>
            </a:r>
            <a:r>
              <a:rPr lang="en-US" sz="3600" dirty="0" err="1"/>
              <a:t>i</a:t>
            </a:r>
            <a:r>
              <a:rPr lang="en-US" sz="3600" dirty="0"/>
              <a:t> </a:t>
            </a:r>
            <a:r>
              <a:rPr lang="en-US" sz="3600" dirty="0" err="1"/>
              <a:t>yw</a:t>
            </a:r>
            <a:r>
              <a:rPr lang="en-US" sz="3600" dirty="0"/>
              <a:t> ……….’ </a:t>
            </a:r>
          </a:p>
          <a:p>
            <a:pPr marL="0" indent="0">
              <a:buNone/>
            </a:pPr>
            <a:r>
              <a:rPr lang="en-US" sz="2800" dirty="0"/>
              <a:t>‘My favorite </a:t>
            </a:r>
            <a:r>
              <a:rPr lang="en-US" sz="2800" dirty="0" err="1"/>
              <a:t>colour</a:t>
            </a:r>
            <a:r>
              <a:rPr lang="en-US" sz="2800" dirty="0"/>
              <a:t> is ………’</a:t>
            </a:r>
          </a:p>
        </p:txBody>
      </p:sp>
      <p:sp>
        <p:nvSpPr>
          <p:cNvPr id="4" name="7-point Star 3">
            <a:extLst>
              <a:ext uri="{FF2B5EF4-FFF2-40B4-BE49-F238E27FC236}">
                <a16:creationId xmlns:a16="http://schemas.microsoft.com/office/drawing/2014/main" id="{405D8E29-BD1E-9141-9DEA-54787C71B037}"/>
              </a:ext>
            </a:extLst>
          </p:cNvPr>
          <p:cNvSpPr/>
          <p:nvPr/>
        </p:nvSpPr>
        <p:spPr>
          <a:xfrm>
            <a:off x="1020759" y="5076813"/>
            <a:ext cx="1731077" cy="1476756"/>
          </a:xfrm>
          <a:prstGeom prst="star7">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sp>
        <p:nvSpPr>
          <p:cNvPr id="5" name="7-point Star 4">
            <a:extLst>
              <a:ext uri="{FF2B5EF4-FFF2-40B4-BE49-F238E27FC236}">
                <a16:creationId xmlns:a16="http://schemas.microsoft.com/office/drawing/2014/main" id="{0DAAF19D-6D68-314C-8FFA-31423227D478}"/>
              </a:ext>
            </a:extLst>
          </p:cNvPr>
          <p:cNvSpPr/>
          <p:nvPr/>
        </p:nvSpPr>
        <p:spPr>
          <a:xfrm>
            <a:off x="6525610" y="5062704"/>
            <a:ext cx="1731077" cy="1476756"/>
          </a:xfrm>
          <a:prstGeom prst="star7">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sp>
        <p:nvSpPr>
          <p:cNvPr id="6" name="7-point Star 5">
            <a:extLst>
              <a:ext uri="{FF2B5EF4-FFF2-40B4-BE49-F238E27FC236}">
                <a16:creationId xmlns:a16="http://schemas.microsoft.com/office/drawing/2014/main" id="{2F5C4055-9048-D743-89AE-3A0EEB9A8A36}"/>
              </a:ext>
            </a:extLst>
          </p:cNvPr>
          <p:cNvSpPr/>
          <p:nvPr/>
        </p:nvSpPr>
        <p:spPr>
          <a:xfrm>
            <a:off x="3668615" y="5076813"/>
            <a:ext cx="1731077" cy="1476756"/>
          </a:xfrm>
          <a:prstGeom prst="star7">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sp>
        <p:nvSpPr>
          <p:cNvPr id="7" name="7-point Star 6">
            <a:extLst>
              <a:ext uri="{FF2B5EF4-FFF2-40B4-BE49-F238E27FC236}">
                <a16:creationId xmlns:a16="http://schemas.microsoft.com/office/drawing/2014/main" id="{44CC0E09-DE20-AB4A-9821-64C473D7041D}"/>
              </a:ext>
            </a:extLst>
          </p:cNvPr>
          <p:cNvSpPr/>
          <p:nvPr/>
        </p:nvSpPr>
        <p:spPr>
          <a:xfrm>
            <a:off x="9287764" y="5062704"/>
            <a:ext cx="1731077" cy="1476756"/>
          </a:xfrm>
          <a:prstGeom prst="star7">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6242407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59558-4A5E-1345-95E6-FB94C2A48C80}"/>
              </a:ext>
            </a:extLst>
          </p:cNvPr>
          <p:cNvSpPr>
            <a:spLocks noGrp="1"/>
          </p:cNvSpPr>
          <p:nvPr>
            <p:ph type="title"/>
          </p:nvPr>
        </p:nvSpPr>
        <p:spPr>
          <a:xfrm>
            <a:off x="2231136" y="523613"/>
            <a:ext cx="7729728" cy="1188720"/>
          </a:xfrm>
        </p:spPr>
        <p:txBody>
          <a:bodyPr/>
          <a:lstStyle/>
          <a:p>
            <a:r>
              <a:rPr lang="en-US" dirty="0"/>
              <a:t>Time for a QUIZ!</a:t>
            </a:r>
          </a:p>
        </p:txBody>
      </p:sp>
      <p:sp>
        <p:nvSpPr>
          <p:cNvPr id="5" name="Rectangle 4">
            <a:extLst>
              <a:ext uri="{FF2B5EF4-FFF2-40B4-BE49-F238E27FC236}">
                <a16:creationId xmlns:a16="http://schemas.microsoft.com/office/drawing/2014/main" id="{9A4CD9EA-C2E8-614F-9A6F-F55FB74984FF}"/>
              </a:ext>
            </a:extLst>
          </p:cNvPr>
          <p:cNvSpPr/>
          <p:nvPr/>
        </p:nvSpPr>
        <p:spPr>
          <a:xfrm>
            <a:off x="2584450" y="1986171"/>
            <a:ext cx="7023100" cy="4031873"/>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black"/>
                </a:solidFill>
                <a:effectLst/>
                <a:uLnTx/>
                <a:uFillTx/>
                <a:latin typeface="Gill Sans MT" panose="020B0502020104020203"/>
                <a:ea typeface="+mn-ea"/>
                <a:cs typeface="+mn-cs"/>
              </a:rPr>
              <a:t>Time for a Quiz on Kahoot!</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44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black"/>
                </a:solidFill>
                <a:effectLst/>
                <a:uLnTx/>
                <a:uFillTx/>
                <a:latin typeface="Gill Sans MT" panose="020B0502020104020203"/>
                <a:ea typeface="+mn-ea"/>
                <a:cs typeface="+mn-cs"/>
                <a:hlinkClick r:id="rId2"/>
              </a:rPr>
              <a:t>https://kahoot.it/</a:t>
            </a:r>
            <a:r>
              <a:rPr kumimoji="0" lang="en-US" sz="44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black"/>
                </a:solidFill>
                <a:effectLst/>
                <a:uLnTx/>
                <a:uFillTx/>
                <a:latin typeface="Gill Sans MT" panose="020B0502020104020203"/>
                <a:ea typeface="+mn-ea"/>
                <a:cs typeface="+mn-cs"/>
              </a:rPr>
              <a:t>The Pin: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Gill Sans MT" panose="020B0502020104020203"/>
                <a:ea typeface="+mn-ea"/>
                <a:cs typeface="+mn-cs"/>
              </a:rPr>
              <a:t>730 5458</a:t>
            </a:r>
            <a:endParaRPr kumimoji="0" lang="en-US" sz="36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44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41994657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9F70A-75E8-D549-9D90-0C9DD0F3F458}"/>
              </a:ext>
            </a:extLst>
          </p:cNvPr>
          <p:cNvSpPr>
            <a:spLocks noGrp="1"/>
          </p:cNvSpPr>
          <p:nvPr>
            <p:ph type="title"/>
          </p:nvPr>
        </p:nvSpPr>
        <p:spPr>
          <a:xfrm>
            <a:off x="2312159" y="0"/>
            <a:ext cx="7729728" cy="1188720"/>
          </a:xfrm>
        </p:spPr>
        <p:txBody>
          <a:bodyPr/>
          <a:lstStyle/>
          <a:p>
            <a:r>
              <a:rPr lang="en-US" dirty="0"/>
              <a:t>Reference List</a:t>
            </a:r>
          </a:p>
        </p:txBody>
      </p:sp>
      <p:sp>
        <p:nvSpPr>
          <p:cNvPr id="3" name="Content Placeholder 2">
            <a:extLst>
              <a:ext uri="{FF2B5EF4-FFF2-40B4-BE49-F238E27FC236}">
                <a16:creationId xmlns:a16="http://schemas.microsoft.com/office/drawing/2014/main" id="{3E7174E5-9833-6241-8480-ECE45E81D634}"/>
              </a:ext>
            </a:extLst>
          </p:cNvPr>
          <p:cNvSpPr>
            <a:spLocks noGrp="1"/>
          </p:cNvSpPr>
          <p:nvPr>
            <p:ph idx="1"/>
          </p:nvPr>
        </p:nvSpPr>
        <p:spPr>
          <a:xfrm>
            <a:off x="208343" y="1492150"/>
            <a:ext cx="11759879" cy="3101983"/>
          </a:xfrm>
        </p:spPr>
        <p:txBody>
          <a:bodyPr>
            <a:normAutofit fontScale="92500"/>
          </a:bodyPr>
          <a:lstStyle/>
          <a:p>
            <a:pPr marL="0" indent="0">
              <a:buNone/>
            </a:pPr>
            <a:r>
              <a:rPr lang="en-US" dirty="0" err="1"/>
              <a:t>Cision</a:t>
            </a:r>
            <a:r>
              <a:rPr lang="en-US" dirty="0"/>
              <a:t> (2020) PR Newswire, </a:t>
            </a:r>
            <a:r>
              <a:rPr lang="en-GB" dirty="0" err="1"/>
              <a:t>JewelStreet</a:t>
            </a:r>
            <a:r>
              <a:rPr lang="en-GB" dirty="0"/>
              <a:t> Announces The Rainbow of Hope Pin to Support Front Line Workers. Available at: </a:t>
            </a:r>
            <a:r>
              <a:rPr lang="en-GB" dirty="0">
                <a:hlinkClick r:id="rId2"/>
              </a:rPr>
              <a:t>https://www.prnewswire.com/news-releases/jewelstreet-announces-the-rainbow-of-hope-pin-to-support-front-line-workers-301042202.html</a:t>
            </a:r>
            <a:r>
              <a:rPr lang="en-GB" dirty="0"/>
              <a:t> Last Accessed: 16</a:t>
            </a:r>
            <a:r>
              <a:rPr lang="en-GB" baseline="30000" dirty="0"/>
              <a:t>th</a:t>
            </a:r>
            <a:r>
              <a:rPr lang="en-GB" dirty="0"/>
              <a:t> May 2021.</a:t>
            </a:r>
          </a:p>
          <a:p>
            <a:pPr marL="0" indent="0">
              <a:buNone/>
            </a:pPr>
            <a:r>
              <a:rPr lang="en-GB" dirty="0"/>
              <a:t>Britannica (No Date) All About Oceans and Sea Quiz. Available at: </a:t>
            </a:r>
            <a:r>
              <a:rPr lang="en-GB" dirty="0">
                <a:hlinkClick r:id="rId3"/>
              </a:rPr>
              <a:t>https://www.britannica.com/quiz/all-about-oceans-and-seas-quiz</a:t>
            </a:r>
            <a:r>
              <a:rPr lang="en-GB" dirty="0"/>
              <a:t> Last Accessed 16</a:t>
            </a:r>
            <a:r>
              <a:rPr lang="en-GB" baseline="30000" dirty="0"/>
              <a:t>th</a:t>
            </a:r>
            <a:r>
              <a:rPr lang="en-GB" dirty="0"/>
              <a:t> May 2021.</a:t>
            </a:r>
          </a:p>
          <a:p>
            <a:pPr marL="0" indent="0">
              <a:buNone/>
            </a:pPr>
            <a:r>
              <a:rPr lang="en-GB" dirty="0" err="1"/>
              <a:t>DiChiara</a:t>
            </a:r>
            <a:r>
              <a:rPr lang="en-GB" dirty="0"/>
              <a:t>, K (2017) Lemon: 12-Evidence Based Health Benefits. Available at: </a:t>
            </a:r>
            <a:r>
              <a:rPr lang="en-GB" dirty="0">
                <a:hlinkClick r:id="rId4"/>
              </a:rPr>
              <a:t>https://kathleendichiara.com/3802-2/</a:t>
            </a:r>
            <a:r>
              <a:rPr lang="en-GB" dirty="0"/>
              <a:t> Last Accessed 16</a:t>
            </a:r>
            <a:r>
              <a:rPr lang="en-GB" baseline="30000" dirty="0"/>
              <a:t>th</a:t>
            </a:r>
            <a:r>
              <a:rPr lang="en-GB" dirty="0"/>
              <a:t> May 2021.</a:t>
            </a:r>
          </a:p>
          <a:p>
            <a:pPr marL="0" indent="0">
              <a:buNone/>
            </a:pPr>
            <a:r>
              <a:rPr lang="en-GB" dirty="0" err="1"/>
              <a:t>Fg</a:t>
            </a:r>
            <a:r>
              <a:rPr lang="en-GB" dirty="0"/>
              <a:t>-a (No Date) Animated Frog Gifs– Frog Clipart. Available at: </a:t>
            </a:r>
            <a:r>
              <a:rPr lang="en-GB" dirty="0">
                <a:hlinkClick r:id="rId5"/>
              </a:rPr>
              <a:t>https://www.fg-a.com/animals13.shtml</a:t>
            </a:r>
            <a:r>
              <a:rPr lang="en-GB" dirty="0"/>
              <a:t> Last Accessed 16</a:t>
            </a:r>
            <a:r>
              <a:rPr lang="en-GB" baseline="30000" dirty="0"/>
              <a:t>th</a:t>
            </a:r>
            <a:r>
              <a:rPr lang="en-GB" dirty="0"/>
              <a:t> May 2021.</a:t>
            </a:r>
          </a:p>
          <a:p>
            <a:pPr marL="0" indent="0">
              <a:buNone/>
            </a:pPr>
            <a:r>
              <a:rPr lang="en-GB" dirty="0"/>
              <a:t>Pinterest (2020) Ride A Red Bus. Available at: </a:t>
            </a:r>
            <a:r>
              <a:rPr lang="en-GB" dirty="0">
                <a:hlinkClick r:id="rId6"/>
              </a:rPr>
              <a:t>https://www.pinterest.co.uk/pin/297237644135820208/</a:t>
            </a:r>
            <a:r>
              <a:rPr lang="en-GB" dirty="0"/>
              <a:t> Last Accessed 16</a:t>
            </a:r>
            <a:r>
              <a:rPr lang="en-GB" baseline="30000" dirty="0"/>
              <a:t>th</a:t>
            </a:r>
            <a:r>
              <a:rPr lang="en-GB" dirty="0"/>
              <a:t> May 2021.</a:t>
            </a:r>
          </a:p>
        </p:txBody>
      </p:sp>
    </p:spTree>
    <p:extLst>
      <p:ext uri="{BB962C8B-B14F-4D97-AF65-F5344CB8AC3E}">
        <p14:creationId xmlns:p14="http://schemas.microsoft.com/office/powerpoint/2010/main" val="2924590352"/>
      </p:ext>
    </p:extLst>
  </p:cSld>
  <p:clrMapOvr>
    <a:masterClrMapping/>
  </p:clrMapOvr>
</p:sld>
</file>

<file path=ppt/theme/theme1.xml><?xml version="1.0" encoding="utf-8"?>
<a:theme xmlns:a="http://schemas.openxmlformats.org/drawingml/2006/main" name="Parcel">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3.xml><?xml version="1.0" encoding="utf-8"?>
<a:theme xmlns:a="http://schemas.openxmlformats.org/drawingml/2006/main" name="1_Parcel">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1933</TotalTime>
  <Words>3370</Words>
  <Application>Microsoft Macintosh PowerPoint</Application>
  <PresentationFormat>Widescreen</PresentationFormat>
  <Paragraphs>169</Paragraphs>
  <Slides>26</Slides>
  <Notes>2</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26</vt:i4>
      </vt:variant>
    </vt:vector>
  </HeadingPairs>
  <TitlesOfParts>
    <vt:vector size="33" baseType="lpstr">
      <vt:lpstr>Arial</vt:lpstr>
      <vt:lpstr>Calibri</vt:lpstr>
      <vt:lpstr>Franklin Gothic Book</vt:lpstr>
      <vt:lpstr>Gill Sans MT</vt:lpstr>
      <vt:lpstr>Parcel</vt:lpstr>
      <vt:lpstr>Crop</vt:lpstr>
      <vt:lpstr>1_Parcel</vt:lpstr>
      <vt:lpstr>BILINGUALISM SEMINAR: academic.</vt:lpstr>
      <vt:lpstr>Presentation contents</vt:lpstr>
      <vt:lpstr>The historical facts about the welsh language.</vt:lpstr>
      <vt:lpstr>The development of the welsh language and where it is today.</vt:lpstr>
      <vt:lpstr>WHAT DOES THE GRAPH SHOW?</vt:lpstr>
      <vt:lpstr>Bilingualism: advantages and disadvantages.</vt:lpstr>
      <vt:lpstr>Policies that relate to bilingualism: cYMRAEG 2050</vt:lpstr>
      <vt:lpstr>3 themes of cymraeg 2050</vt:lpstr>
      <vt:lpstr>Welsh in action plan 17-21.</vt:lpstr>
      <vt:lpstr>Reference list.</vt:lpstr>
      <vt:lpstr>Theory and pedagogy: Welsh in schools </vt:lpstr>
      <vt:lpstr>THE CONTENTS OF THIS PRESENTATION</vt:lpstr>
      <vt:lpstr>THE IMPORTANCE OF THEORY AND PEDAGOGY</vt:lpstr>
      <vt:lpstr>Second Language Theory: Jim Cummins</vt:lpstr>
      <vt:lpstr>Collin Baker – Guide to Bilingualism</vt:lpstr>
      <vt:lpstr>Examples of Good Practice Within Welsh Schools.</vt:lpstr>
      <vt:lpstr>PowerPoint Presentation</vt:lpstr>
      <vt:lpstr>Reference List</vt:lpstr>
      <vt:lpstr>Eich hoff lliwiau! (Your favorite colours)</vt:lpstr>
      <vt:lpstr>Coch</vt:lpstr>
      <vt:lpstr>Melyn</vt:lpstr>
      <vt:lpstr>Gwyrdd</vt:lpstr>
      <vt:lpstr>Glas</vt:lpstr>
      <vt:lpstr>eich hoff lliw</vt:lpstr>
      <vt:lpstr>Time for a QUIZ!</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BILINGUALISM SEMINAR: academic.</dc:title>
  <dc:creator>Debbie Evans-Roche</dc:creator>
  <cp:lastModifiedBy>Debbie Evans-Roche</cp:lastModifiedBy>
  <cp:revision>33</cp:revision>
  <dcterms:created xsi:type="dcterms:W3CDTF">2021-05-14T15:52:10Z</dcterms:created>
  <dcterms:modified xsi:type="dcterms:W3CDTF">2021-05-17T14:08:31Z</dcterms:modified>
</cp:coreProperties>
</file>