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4"/>
  </p:sldMasterIdLst>
  <p:sldIdLst>
    <p:sldId id="256" r:id="rId5"/>
    <p:sldId id="257" r:id="rId6"/>
    <p:sldId id="258" r:id="rId7"/>
    <p:sldId id="259" r:id="rId8"/>
    <p:sldId id="260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60" d="100"/>
          <a:sy n="60" d="100"/>
        </p:scale>
        <p:origin x="908" y="1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784DA-E3E0-4099-8BC4-1813584CD7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6415" y="800100"/>
            <a:ext cx="8447314" cy="3314694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1BD63B-9405-4E42-9E2F-07573F9B15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6415" y="4909459"/>
            <a:ext cx="8292874" cy="914395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68D03A-9A11-476C-B52A-593F3C019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A0168-EB40-45AF-89A1-87DE0A55FFC6}" type="datetime1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950CD1-7906-4885-9A4D-B764220DD9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DECA96-1AD5-41FE-AB5C-68ABD65229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09E39A-DA3F-4BDC-A89A-6545C1DD3721}"/>
              </a:ext>
            </a:extLst>
          </p:cNvPr>
          <p:cNvCxnSpPr>
            <a:cxnSpLocks/>
          </p:cNvCxnSpPr>
          <p:nvPr/>
        </p:nvCxnSpPr>
        <p:spPr>
          <a:xfrm>
            <a:off x="360154" y="4602664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54733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2BEE8-2E4A-4A4A-833E-89D8D794E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45914"/>
            <a:ext cx="9527275" cy="1241944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6CFDA-CDBF-4B24-9EC3-827F540F71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108595"/>
            <a:ext cx="9527275" cy="36439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25871D-4A14-4A17-A0ED-7DDA7752B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A88F0-556B-4BB7-8AAB-D63AEB65C662}" type="datetime1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5BD654-899B-4DAF-93B9-1CBCAB5F6D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5F7FCA-B968-443D-90A7-E0F3C6D64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7F5CC56-CBE8-4152-AD5E-982DD286AA28}"/>
              </a:ext>
            </a:extLst>
          </p:cNvPr>
          <p:cNvCxnSpPr>
            <a:cxnSpLocks/>
          </p:cNvCxnSpPr>
          <p:nvPr/>
        </p:nvCxnSpPr>
        <p:spPr>
          <a:xfrm>
            <a:off x="386707" y="1905000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26623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895B8-786F-418B-9367-52B195268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3426"/>
            <a:ext cx="8840344" cy="3489049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BCF574-9044-4964-B6AE-A3983D595C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818488"/>
            <a:ext cx="8840344" cy="900772"/>
          </a:xfrm>
        </p:spPr>
        <p:txBody>
          <a:bodyPr/>
          <a:lstStyle>
            <a:lvl1pPr marL="0" indent="0"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D2A109-E9F9-428E-858A-38375BF1D9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05506-6815-4E0E-B1DE-ECA35C2016DF}" type="datetime1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D9BA6F-665B-4D62-84D1-23E03428CB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A1A2D7-4390-4B51-90D4-900EAAB13C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52946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166EE-5127-48B4-A6F6-F5F6B38DB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87828"/>
            <a:ext cx="9578683" cy="990601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7B8A9-5914-49F9-8E0E-C8723C5339D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2057407"/>
            <a:ext cx="4318906" cy="37251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E7D0C2-CAEA-4E31-8FA6-D866315DF6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69577" y="2057407"/>
            <a:ext cx="4405746" cy="37251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1E5DE2-0BD6-45B3-BDB1-675BA058B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E85F7-A724-48A4-9D33-CEBC5174E865}" type="datetime1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2622B7-97C1-4C72-BCA9-290DC716FE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57BEE3-B3AE-45B6-924A-08ABC95181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610397D-8A25-4307-B58D-8DE617EFD26D}"/>
              </a:ext>
            </a:extLst>
          </p:cNvPr>
          <p:cNvCxnSpPr>
            <a:cxnSpLocks/>
          </p:cNvCxnSpPr>
          <p:nvPr/>
        </p:nvCxnSpPr>
        <p:spPr>
          <a:xfrm>
            <a:off x="375523" y="1760404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B747697-5C57-4DA6-8ED6-CAB14CDD220A}"/>
              </a:ext>
            </a:extLst>
          </p:cNvPr>
          <p:cNvCxnSpPr>
            <a:cxnSpLocks/>
          </p:cNvCxnSpPr>
          <p:nvPr/>
        </p:nvCxnSpPr>
        <p:spPr>
          <a:xfrm>
            <a:off x="5563342" y="1752600"/>
            <a:ext cx="0" cy="4300105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006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22296-2B01-4044-AD7B-497BAC8AE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09600"/>
            <a:ext cx="10515600" cy="951491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F08880-DE5D-4299-BAC3-D45377C499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989859"/>
            <a:ext cx="4381644" cy="602671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2A655D-7A3A-4BA5-B82A-744276BE25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713126"/>
            <a:ext cx="4381644" cy="31213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037933-BDAC-4317-9B7E-E30CF0B42E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50530" y="1989859"/>
            <a:ext cx="4487137" cy="602671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A5878F-AE56-4F8C-A84A-A8534180DE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50531" y="2713127"/>
            <a:ext cx="4487136" cy="31213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FF249A-9D93-4A8E-9284-5AB19AC0AC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06E7A-BDD3-46A3-BEE2-EB821F9236B4}" type="datetime1">
              <a:rPr lang="en-US" smtClean="0"/>
              <a:t>3/14/2026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563883-9438-44C9-877E-EC771D1B3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5ED3CC-D7BA-43BD-973A-B09921FEDE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4B03ADF-AEED-49C1-9CF7-7749387E2A4F}"/>
              </a:ext>
            </a:extLst>
          </p:cNvPr>
          <p:cNvCxnSpPr>
            <a:cxnSpLocks/>
          </p:cNvCxnSpPr>
          <p:nvPr/>
        </p:nvCxnSpPr>
        <p:spPr>
          <a:xfrm>
            <a:off x="378503" y="1752600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B5345CA-2FC8-42B9-85F7-84F77724D011}"/>
              </a:ext>
            </a:extLst>
          </p:cNvPr>
          <p:cNvCxnSpPr>
            <a:cxnSpLocks/>
          </p:cNvCxnSpPr>
          <p:nvPr/>
        </p:nvCxnSpPr>
        <p:spPr>
          <a:xfrm>
            <a:off x="5563342" y="1752600"/>
            <a:ext cx="0" cy="4300105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43963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F8770-E2EE-4C9B-9F89-128DAC661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116" y="703687"/>
            <a:ext cx="9406190" cy="172258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91CE391-8E22-4716-8A8B-C39BA61A77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1540C-9440-4E7A-B71A-BEFEE06869E3}" type="datetime1">
              <a:rPr lang="en-US" smtClean="0"/>
              <a:t>3/14/2026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6C042F-179F-4DBC-80B7-34B89EA27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386EA4-4BE5-4D17-A1DC-196FEA972B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98788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649B6B-2C1C-452D-9F93-BD9A6F2B0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18DDB-88AC-4039-B59C-B05DC4C9C16C}" type="datetime1">
              <a:rPr lang="en-US" smtClean="0"/>
              <a:t>3/14/2026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7CA8ED-78AC-4474-8874-E4C424297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90B764-0B68-4801-ADE7-931059129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328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E717A-ED7D-43FE-881F-9407FF2204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97476"/>
            <a:ext cx="3932237" cy="1693717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FE954-332E-4D66-AFFD-A15389A769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597475"/>
            <a:ext cx="5140180" cy="526357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D15CDA-9FC3-4F17-963C-DD9E226ECC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91194"/>
            <a:ext cx="3932237" cy="357779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CC30BE-8EE8-4A41-B20E-ACEFC980C0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2ABFB-60E7-4BA1-866A-7059F058065B}" type="datetime1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4B6719-F550-42EF-B377-8E41A46D0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7A6636-5EF9-499C-A3A0-3021812D0D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45943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038CB-27F1-47CF-B05A-CC0688301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59822"/>
            <a:ext cx="3932237" cy="165215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9C67EA-3155-4708-9B86-D7B2B54FC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03687"/>
            <a:ext cx="5212917" cy="496901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B434F1-C813-4E9B-98A4-B0B372CE27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426277"/>
            <a:ext cx="3932237" cy="324642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22A0B8-75E7-465D-84CB-BC9C3FB2F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4112F-55F4-4776-A323-7418930321C8}" type="datetime1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3879C9-B751-43BD-8B27-FA18290E11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1998FB-27B9-46E5-90E3-09B108B0E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33593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B4882-AC48-4F1E-837D-E154BEEDC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5439"/>
            <a:ext cx="9613106" cy="128288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FD34B7-C335-425E-BF89-DB1A0C2353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914525"/>
            <a:ext cx="9613106" cy="3883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D63754-C885-4DC6-962D-C861267B64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CA68F-747D-436A-B5BB-2EBC3ED499E4}" type="datetime1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EC9693-03CD-4EBD-A3D7-BE310CD5FD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CBBD01-5E50-4FF1-A1D6-B24B7B75E8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86788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CEA1D39-AB23-4CEE-BBAA-55B29415D41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78644"/>
            <a:ext cx="1912144" cy="527208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C20688-FA9B-4ABD-9E9E-C7EADE949A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2" y="578643"/>
            <a:ext cx="7943848" cy="527208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6B1A6B-AE19-4BD4-AE49-43E78CC0B0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8DC11-9E39-40A0-B3DC-E3F2AD04A616}" type="datetime1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862144-27EE-4CE0-B167-F5DBA41B38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8A40B2-EFB0-47EA-878B-6405E1DC18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94040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FBA68A5-A7C7-4D91-AB95-6E0B6FFD874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1F93EBF-655A-4373-ADBE-9606BFA94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5439"/>
            <a:ext cx="9485160" cy="12828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AF2994-4D2E-43BB-9D9B-117ED94ABD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91757"/>
            <a:ext cx="9485163" cy="37064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F28926-9DF1-4A3E-8B81-2191D6F75EF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2" y="6140304"/>
            <a:ext cx="3154896" cy="287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300" baseline="0">
                <a:solidFill>
                  <a:schemeClr val="accent1"/>
                </a:solidFill>
              </a:defRPr>
            </a:lvl1pPr>
          </a:lstStyle>
          <a:p>
            <a:fld id="{CFBEA57F-793F-4683-BD8A-741FD4B89154}" type="datetime1">
              <a:rPr lang="en-US" smtClean="0"/>
              <a:t>3/14/2026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01BD4F-CE83-48A3-9683-19CF03C0A58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233562" y="257852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1" cap="all" spc="300" baseline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B94939-09B3-4A6E-88F8-4D923A56D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21701" y="5672706"/>
            <a:ext cx="951908" cy="75467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600" b="1">
                <a:solidFill>
                  <a:schemeClr val="accent1"/>
                </a:solidFill>
              </a:defRPr>
            </a:lvl1pPr>
          </a:lstStyle>
          <a:p>
            <a:fld id="{81D2C36F-4504-47C0-B82F-A167342A27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A4051E3-92B2-42FC-BB3D-372E4A614439}"/>
              </a:ext>
            </a:extLst>
          </p:cNvPr>
          <p:cNvSpPr/>
          <p:nvPr/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C425084-C97A-4C25-AE47-DDECF2DD3ABC}"/>
              </a:ext>
            </a:extLst>
          </p:cNvPr>
          <p:cNvCxnSpPr>
            <a:cxnSpLocks/>
          </p:cNvCxnSpPr>
          <p:nvPr/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6A478A1-0B34-4F2B-88FA-CF47551E5DF9}"/>
              </a:ext>
            </a:extLst>
          </p:cNvPr>
          <p:cNvCxnSpPr>
            <a:cxnSpLocks/>
          </p:cNvCxnSpPr>
          <p:nvPr/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5328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4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51580BD-7D80-4957-A58D-916E994AB7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A230B38-5D01-4343-9209-8B2DDAACD5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54" y="-9823"/>
            <a:ext cx="12188952" cy="1708970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28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F8FD28F-2D67-45A9-BB95-396877333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307" y="3869140"/>
            <a:ext cx="12188952" cy="2987482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28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B59DE95-F3B9-4A35-9681-78FA926F02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rgbClr val="FFFFFF"/>
            </a:solidFill>
          </a:ln>
          <a:effectLst>
            <a:outerShdw blurRad="38100" dist="127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E687E3B-9C6D-4102-8F38-DCB77C49C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rgbClr val="FFFFFF"/>
            </a:solidFill>
          </a:ln>
          <a:effectLst>
            <a:outerShdw blurRad="38100" dist="127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12FB9A8-E482-4339-A730-6C024982A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1380213"/>
            <a:ext cx="10375638" cy="0"/>
          </a:xfrm>
          <a:prstGeom prst="line">
            <a:avLst/>
          </a:prstGeom>
          <a:ln w="12700">
            <a:solidFill>
              <a:srgbClr val="FFFFFF"/>
            </a:solidFill>
          </a:ln>
          <a:effectLst>
            <a:outerShdw blurRad="38100" dist="127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573C7C39-C73B-4051-B742-C9086B7B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rgbClr val="FFFFFF"/>
            </a:solidFill>
          </a:ln>
          <a:effectLst>
            <a:outerShdw blurRad="38100" dist="127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>
            <a:extLst>
              <a:ext uri="{FF2B5EF4-FFF2-40B4-BE49-F238E27FC236}">
                <a16:creationId xmlns:a16="http://schemas.microsoft.com/office/drawing/2014/main" id="{B7AA0D4B-FA19-8E77-E625-8C5DA52C05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2743" y="57637"/>
            <a:ext cx="7113902" cy="6691506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81C499A-E237-D6A3-4FEF-FD026904ABB7}"/>
              </a:ext>
            </a:extLst>
          </p:cNvPr>
          <p:cNvSpPr txBox="1"/>
          <p:nvPr/>
        </p:nvSpPr>
        <p:spPr>
          <a:xfrm rot="20290048">
            <a:off x="7043058" y="2321470"/>
            <a:ext cx="1926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JAMES</a:t>
            </a:r>
            <a:r>
              <a:rPr lang="en-GB" dirty="0"/>
              <a:t>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6AF4BAF-AFFE-8C2D-3E28-8485734FBDFF}"/>
              </a:ext>
            </a:extLst>
          </p:cNvPr>
          <p:cNvSpPr txBox="1"/>
          <p:nvPr/>
        </p:nvSpPr>
        <p:spPr>
          <a:xfrm>
            <a:off x="287961" y="-9823"/>
            <a:ext cx="4696634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Custom Baby Clothing Startup Business Plan</a:t>
            </a:r>
            <a:endParaRPr lang="en-US" sz="3200" dirty="0"/>
          </a:p>
          <a:p>
            <a:r>
              <a:rPr lang="en-US" sz="3200" dirty="0"/>
              <a:t>Program of Study: </a:t>
            </a:r>
            <a:br>
              <a:rPr lang="en-US" sz="3200" dirty="0"/>
            </a:br>
            <a:r>
              <a:rPr lang="en-GB" sz="3200" b="1" dirty="0"/>
              <a:t>Enterprise and Entrepreneurship</a:t>
            </a:r>
            <a:endParaRPr lang="en-US" sz="3200" dirty="0"/>
          </a:p>
          <a:p>
            <a:r>
              <a:rPr lang="en-US" sz="3200" dirty="0"/>
              <a:t>Module </a:t>
            </a:r>
            <a:r>
              <a:rPr lang="en-US" sz="3200" dirty="0" err="1"/>
              <a:t>Code:LCLM</a:t>
            </a:r>
            <a:r>
              <a:rPr lang="en-US" sz="3200" dirty="0"/>
              <a:t> 4006 Assignment Title: </a:t>
            </a:r>
            <a:r>
              <a:rPr lang="en-US" sz="3200" i="1" dirty="0"/>
              <a:t>Business Plan Presentation</a:t>
            </a:r>
            <a:endParaRPr lang="en-US" sz="3200" dirty="0"/>
          </a:p>
          <a:p>
            <a:r>
              <a:rPr lang="en-US" sz="3200" dirty="0"/>
              <a:t>Student Name: Anelis Codin</a:t>
            </a:r>
            <a:br>
              <a:rPr lang="en-US" sz="3200" dirty="0"/>
            </a:br>
            <a:r>
              <a:rPr lang="en-US" sz="3200" dirty="0"/>
              <a:t>student id </a:t>
            </a:r>
            <a:r>
              <a:rPr lang="en-US" sz="3200"/>
              <a:t>number :2436396</a:t>
            </a:r>
            <a:br>
              <a:rPr lang="en-US" sz="3200" dirty="0"/>
            </a:br>
            <a:r>
              <a:rPr lang="en-US" sz="3200" dirty="0" err="1"/>
              <a:t>Lecturer:Fouziya</a:t>
            </a:r>
            <a:r>
              <a:rPr lang="en-US" sz="3200" dirty="0"/>
              <a:t> </a:t>
            </a:r>
            <a:r>
              <a:rPr lang="en-US" sz="3200" dirty="0" err="1"/>
              <a:t>Joureih</a:t>
            </a:r>
            <a:r>
              <a:rPr lang="en-US" sz="3200" dirty="0"/>
              <a:t> </a:t>
            </a:r>
            <a:br>
              <a:rPr lang="en-US" sz="3200" i="1" dirty="0"/>
            </a:br>
            <a:r>
              <a:rPr lang="en-US" sz="3200" dirty="0"/>
              <a:t>Date: </a:t>
            </a:r>
            <a:r>
              <a:rPr lang="en-US" sz="3200" i="1" dirty="0"/>
              <a:t>14/03/2026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2540357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E72193-14E5-6BCA-E8BA-F5460866BD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A88F0-556B-4BB7-8AAB-D63AEB65C662}" type="datetime1">
              <a:rPr lang="en-US" smtClean="0"/>
              <a:t>3/14/2026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07ACEE-1511-1C36-F9EC-D973B035F3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2</a:t>
            </a:fld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D1B6BF3-32F2-974C-3134-91452D0F50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3924207" cy="8452392"/>
          </a:xfrm>
          <a:prstGeom prst="rect">
            <a:avLst/>
          </a:prstGeom>
        </p:spPr>
      </p:pic>
      <p:sp>
        <p:nvSpPr>
          <p:cNvPr id="15" name="Title 14">
            <a:extLst>
              <a:ext uri="{FF2B5EF4-FFF2-40B4-BE49-F238E27FC236}">
                <a16:creationId xmlns:a16="http://schemas.microsoft.com/office/drawing/2014/main" id="{06D0FD57-67F1-4920-1016-005074E37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4426" y="-190351"/>
            <a:ext cx="9527275" cy="1241944"/>
          </a:xfrm>
        </p:spPr>
        <p:txBody>
          <a:bodyPr/>
          <a:lstStyle/>
          <a:p>
            <a:r>
              <a:rPr lang="en-US" dirty="0">
                <a:solidFill>
                  <a:schemeClr val="accent2">
                    <a:lumMod val="75000"/>
                  </a:schemeClr>
                </a:solidFill>
              </a:rPr>
              <a:t>         Overview of the Business Idea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EFB3411-233E-71BE-056A-9E4091196C15}"/>
              </a:ext>
            </a:extLst>
          </p:cNvPr>
          <p:cNvSpPr txBox="1"/>
          <p:nvPr/>
        </p:nvSpPr>
        <p:spPr>
          <a:xfrm>
            <a:off x="286438" y="604090"/>
            <a:ext cx="8824511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Startup: </a:t>
            </a:r>
            <a:r>
              <a:rPr lang="en-US" b="1" dirty="0"/>
              <a:t>Custom baby clothing brand in Leeds</a:t>
            </a:r>
            <a:endParaRPr lang="en-US" dirty="0"/>
          </a:p>
          <a:p>
            <a:r>
              <a:rPr lang="en-US" dirty="0"/>
              <a:t>Products for babies aged </a:t>
            </a:r>
            <a:r>
              <a:rPr lang="en-US" b="1" dirty="0"/>
              <a:t>0–3 years</a:t>
            </a:r>
            <a:endParaRPr lang="en-US" dirty="0"/>
          </a:p>
          <a:p>
            <a:r>
              <a:rPr lang="en-US" dirty="0" err="1"/>
              <a:t>Personalised</a:t>
            </a:r>
            <a:r>
              <a:rPr lang="en-US" dirty="0"/>
              <a:t> items:</a:t>
            </a:r>
          </a:p>
          <a:p>
            <a:pPr lvl="1"/>
            <a:r>
              <a:rPr lang="en-US" dirty="0"/>
              <a:t>Embroidered names</a:t>
            </a:r>
          </a:p>
          <a:p>
            <a:pPr lvl="1"/>
            <a:r>
              <a:rPr lang="en-US" dirty="0"/>
              <a:t>Printed designs</a:t>
            </a:r>
          </a:p>
          <a:p>
            <a:pPr lvl="1"/>
            <a:r>
              <a:rPr lang="en-US" dirty="0"/>
              <a:t>Themed outfits for gifts and events</a:t>
            </a:r>
          </a:p>
          <a:p>
            <a:r>
              <a:rPr lang="en-US" b="1" dirty="0"/>
              <a:t>Unique Selling Point (USP):</a:t>
            </a:r>
            <a:endParaRPr lang="en-US" dirty="0"/>
          </a:p>
          <a:p>
            <a:pPr lvl="1"/>
            <a:r>
              <a:rPr lang="en-US" dirty="0"/>
              <a:t>High-quality baby-friendly fabrics</a:t>
            </a:r>
          </a:p>
          <a:p>
            <a:pPr lvl="1"/>
            <a:r>
              <a:rPr lang="en-US" dirty="0"/>
              <a:t>Fast and affordable </a:t>
            </a:r>
            <a:r>
              <a:rPr lang="en-US" dirty="0" err="1"/>
              <a:t>personalisation</a:t>
            </a:r>
            <a:endParaRPr lang="en-US" dirty="0"/>
          </a:p>
          <a:p>
            <a:r>
              <a:rPr lang="en-US" dirty="0"/>
              <a:t>Business operates </a:t>
            </a:r>
            <a:r>
              <a:rPr lang="en-US" b="1" dirty="0"/>
              <a:t>both online and in a physical boutique</a:t>
            </a:r>
            <a:endParaRPr lang="en-US" dirty="0"/>
          </a:p>
          <a:p>
            <a:r>
              <a:rPr lang="en-US" b="1" dirty="0"/>
              <a:t>Legal format:</a:t>
            </a:r>
            <a:r>
              <a:rPr lang="en-US" dirty="0"/>
              <a:t> Private Limited Company (Ltd)</a:t>
            </a:r>
            <a:br>
              <a:rPr lang="en-US" dirty="0"/>
            </a:br>
            <a:r>
              <a:rPr lang="en-US" b="1" dirty="0"/>
              <a:t>Management structure:</a:t>
            </a:r>
            <a:endParaRPr lang="en-US" dirty="0"/>
          </a:p>
          <a:p>
            <a:r>
              <a:rPr lang="en-US" dirty="0"/>
              <a:t>Founder – Managing Director</a:t>
            </a:r>
          </a:p>
          <a:p>
            <a:r>
              <a:rPr lang="en-US" dirty="0"/>
              <a:t>Part-time Marketing Assistant</a:t>
            </a:r>
          </a:p>
          <a:p>
            <a:r>
              <a:rPr lang="en-US" dirty="0"/>
              <a:t>Retail Staff for customer service</a:t>
            </a:r>
          </a:p>
          <a:p>
            <a:br>
              <a:rPr lang="en-US" dirty="0"/>
            </a:br>
            <a:endParaRPr lang="en-US" dirty="0"/>
          </a:p>
          <a:p>
            <a:r>
              <a:rPr lang="en-US" b="1" dirty="0"/>
              <a:t>Slide 3 – Key External Factors (PESTEL)</a:t>
            </a:r>
          </a:p>
          <a:p>
            <a:r>
              <a:rPr lang="en-US" b="1" dirty="0"/>
              <a:t>Economic Factors</a:t>
            </a:r>
            <a:endParaRPr lang="en-US" dirty="0"/>
          </a:p>
          <a:p>
            <a:r>
              <a:rPr lang="en-US" dirty="0"/>
              <a:t>Inflation and rising living costs may affect spending</a:t>
            </a:r>
          </a:p>
          <a:p>
            <a:r>
              <a:rPr lang="en-US" dirty="0"/>
              <a:t>Baby clothing remains an essential product</a:t>
            </a:r>
          </a:p>
          <a:p>
            <a:r>
              <a:rPr lang="en-US" b="1" dirty="0"/>
              <a:t>Social Factors</a:t>
            </a:r>
            <a:endParaRPr lang="en-US" dirty="0"/>
          </a:p>
          <a:p>
            <a:r>
              <a:rPr lang="en-US" dirty="0"/>
              <a:t>Growing demand for </a:t>
            </a:r>
            <a:r>
              <a:rPr lang="en-US" b="1" dirty="0" err="1"/>
              <a:t>personalised</a:t>
            </a:r>
            <a:r>
              <a:rPr lang="en-US" b="1" dirty="0"/>
              <a:t> and unique baby products</a:t>
            </a:r>
            <a:endParaRPr lang="en-US" dirty="0"/>
          </a:p>
          <a:p>
            <a:r>
              <a:rPr lang="en-US" dirty="0"/>
              <a:t>Parents value meaningful gifts for babies and special occasions</a:t>
            </a:r>
          </a:p>
          <a:p>
            <a:r>
              <a:rPr lang="en-US" b="1" dirty="0"/>
              <a:t>Technological Factors</a:t>
            </a:r>
            <a:endParaRPr lang="en-US" dirty="0"/>
          </a:p>
          <a:p>
            <a:r>
              <a:rPr lang="en-US" dirty="0"/>
              <a:t>E-commerce websites expand customer reach</a:t>
            </a:r>
          </a:p>
          <a:p>
            <a:r>
              <a:rPr lang="en-US" dirty="0"/>
              <a:t>Social media marketing increases brand awareness</a:t>
            </a:r>
          </a:p>
          <a:p>
            <a:r>
              <a:rPr lang="en-US" dirty="0"/>
              <a:t>Digital payments improve customer convenience</a:t>
            </a:r>
          </a:p>
        </p:txBody>
      </p:sp>
    </p:spTree>
    <p:extLst>
      <p:ext uri="{BB962C8B-B14F-4D97-AF65-F5344CB8AC3E}">
        <p14:creationId xmlns:p14="http://schemas.microsoft.com/office/powerpoint/2010/main" val="18060533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FD242A-EE76-5A7A-90F3-200EC37CFC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A88F0-556B-4BB7-8AAB-D63AEB65C662}" type="datetime1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07E2B5-989C-87BF-30EB-B643B325C0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83AE84-8D59-B038-CF5E-6B2AAD5AFA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3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D7401C9-E044-E14D-1DD0-4831C6EC43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7038753"/>
          </a:xfrm>
          <a:prstGeom prst="rect">
            <a:avLst/>
          </a:prstGeom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AFF81582-5E90-8271-91B4-6CB8FF5FE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527275" cy="1241944"/>
          </a:xfrm>
        </p:spPr>
        <p:txBody>
          <a:bodyPr/>
          <a:lstStyle/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     Key External Factors (PESTEL)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F91A724-8EA3-9D23-DB92-2BC326D07102}"/>
              </a:ext>
            </a:extLst>
          </p:cNvPr>
          <p:cNvSpPr txBox="1"/>
          <p:nvPr/>
        </p:nvSpPr>
        <p:spPr>
          <a:xfrm>
            <a:off x="0" y="1118718"/>
            <a:ext cx="6602819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2060"/>
                </a:solidFill>
              </a:rPr>
              <a:t>Economic Factors</a:t>
            </a:r>
            <a:endParaRPr lang="en-US" sz="2400" dirty="0">
              <a:solidFill>
                <a:srgbClr val="002060"/>
              </a:solidFill>
            </a:endParaRPr>
          </a:p>
          <a:p>
            <a:r>
              <a:rPr lang="en-US" sz="2400" dirty="0">
                <a:solidFill>
                  <a:srgbClr val="002060"/>
                </a:solidFill>
              </a:rPr>
              <a:t>Inflation and rising living costs may affect spending</a:t>
            </a:r>
          </a:p>
          <a:p>
            <a:r>
              <a:rPr lang="en-US" sz="2400" dirty="0">
                <a:solidFill>
                  <a:srgbClr val="002060"/>
                </a:solidFill>
              </a:rPr>
              <a:t>Baby clothing remains an essential product</a:t>
            </a:r>
          </a:p>
          <a:p>
            <a:r>
              <a:rPr lang="en-US" sz="2400" b="1" dirty="0">
                <a:solidFill>
                  <a:srgbClr val="002060"/>
                </a:solidFill>
              </a:rPr>
              <a:t>Social Factors</a:t>
            </a:r>
            <a:endParaRPr lang="en-US" sz="2400" dirty="0">
              <a:solidFill>
                <a:srgbClr val="002060"/>
              </a:solidFill>
            </a:endParaRPr>
          </a:p>
          <a:p>
            <a:r>
              <a:rPr lang="en-US" sz="2400" dirty="0">
                <a:solidFill>
                  <a:srgbClr val="002060"/>
                </a:solidFill>
              </a:rPr>
              <a:t>Growing demand for </a:t>
            </a:r>
            <a:r>
              <a:rPr lang="en-US" sz="2400" b="1" dirty="0" err="1">
                <a:solidFill>
                  <a:srgbClr val="002060"/>
                </a:solidFill>
              </a:rPr>
              <a:t>personalised</a:t>
            </a:r>
            <a:r>
              <a:rPr lang="en-US" sz="2400" b="1" dirty="0">
                <a:solidFill>
                  <a:srgbClr val="002060"/>
                </a:solidFill>
              </a:rPr>
              <a:t> and unique baby products</a:t>
            </a:r>
            <a:endParaRPr lang="en-US" sz="2400" dirty="0">
              <a:solidFill>
                <a:srgbClr val="002060"/>
              </a:solidFill>
            </a:endParaRPr>
          </a:p>
          <a:p>
            <a:r>
              <a:rPr lang="en-US" sz="2400" dirty="0">
                <a:solidFill>
                  <a:srgbClr val="002060"/>
                </a:solidFill>
              </a:rPr>
              <a:t>Parents value meaningful gifts for babies and special occasions</a:t>
            </a:r>
          </a:p>
          <a:p>
            <a:r>
              <a:rPr lang="en-US" sz="2400" b="1" dirty="0">
                <a:solidFill>
                  <a:srgbClr val="002060"/>
                </a:solidFill>
              </a:rPr>
              <a:t>Technological Factors</a:t>
            </a:r>
            <a:endParaRPr lang="en-US" sz="2400" dirty="0">
              <a:solidFill>
                <a:srgbClr val="002060"/>
              </a:solidFill>
            </a:endParaRPr>
          </a:p>
          <a:p>
            <a:r>
              <a:rPr lang="en-US" sz="2400" dirty="0">
                <a:solidFill>
                  <a:srgbClr val="002060"/>
                </a:solidFill>
              </a:rPr>
              <a:t>E-commerce websites expand customer reach</a:t>
            </a:r>
          </a:p>
          <a:p>
            <a:r>
              <a:rPr lang="en-US" sz="2400" dirty="0">
                <a:solidFill>
                  <a:srgbClr val="002060"/>
                </a:solidFill>
              </a:rPr>
              <a:t>Social media marketing increases brand awareness</a:t>
            </a:r>
          </a:p>
          <a:p>
            <a:r>
              <a:rPr lang="en-US" sz="2400" dirty="0">
                <a:solidFill>
                  <a:srgbClr val="002060"/>
                </a:solidFill>
              </a:rPr>
              <a:t>Digital payments improve customer convenience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80173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E4F198-1653-3E72-8413-BC88531672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A88F0-556B-4BB7-8AAB-D63AEB65C662}" type="datetime1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1F50F8-CCE3-9CDD-069F-6F9EBA2876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13761E-A9C6-7275-7B58-0FDA878C31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4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04EB756-81F9-2292-699D-0528431CE2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69972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20DF612-BA37-A7C1-110F-FAAC48F33C54}"/>
              </a:ext>
            </a:extLst>
          </p:cNvPr>
          <p:cNvSpPr txBox="1"/>
          <p:nvPr/>
        </p:nvSpPr>
        <p:spPr>
          <a:xfrm rot="20532924">
            <a:off x="3485837" y="2055906"/>
            <a:ext cx="15646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Daddy’s boy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0291395-E359-A176-31B4-9246D66FEBDB}"/>
              </a:ext>
            </a:extLst>
          </p:cNvPr>
          <p:cNvSpPr txBox="1"/>
          <p:nvPr/>
        </p:nvSpPr>
        <p:spPr>
          <a:xfrm rot="21085081">
            <a:off x="7517219" y="2211571"/>
            <a:ext cx="23710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Daddy’s girl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A7AE807-36AA-4B9F-95B1-5823B750A8E9}"/>
              </a:ext>
            </a:extLst>
          </p:cNvPr>
          <p:cNvSpPr txBox="1"/>
          <p:nvPr/>
        </p:nvSpPr>
        <p:spPr>
          <a:xfrm>
            <a:off x="2385060" y="-62947"/>
            <a:ext cx="9388549" cy="829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chemeClr val="bg2">
                    <a:lumMod val="75000"/>
                  </a:schemeClr>
                </a:solidFill>
              </a:rPr>
              <a:t>Marketing Strategies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62D5F3D-9341-299F-66C1-3F420DB7B782}"/>
              </a:ext>
            </a:extLst>
          </p:cNvPr>
          <p:cNvSpPr txBox="1"/>
          <p:nvPr/>
        </p:nvSpPr>
        <p:spPr>
          <a:xfrm>
            <a:off x="148856" y="2135676"/>
            <a:ext cx="555282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highlight>
                  <a:srgbClr val="808000"/>
                </a:highlight>
              </a:rPr>
              <a:t>1</a:t>
            </a:r>
            <a:r>
              <a:rPr lang="en-US" b="1" dirty="0">
                <a:solidFill>
                  <a:schemeClr val="accent5">
                    <a:lumMod val="50000"/>
                  </a:schemeClr>
                </a:solidFill>
                <a:highlight>
                  <a:srgbClr val="808000"/>
                </a:highlight>
              </a:rPr>
              <a:t>. </a:t>
            </a:r>
            <a:r>
              <a:rPr lang="en-US" sz="2400" b="1" dirty="0">
                <a:solidFill>
                  <a:schemeClr val="accent5">
                    <a:lumMod val="50000"/>
                  </a:schemeClr>
                </a:solidFill>
                <a:highlight>
                  <a:srgbClr val="808000"/>
                </a:highlight>
              </a:rPr>
              <a:t>Social Media Marketing</a:t>
            </a:r>
            <a:endParaRPr lang="en-US" sz="2400" dirty="0">
              <a:solidFill>
                <a:schemeClr val="accent5">
                  <a:lumMod val="50000"/>
                </a:schemeClr>
              </a:solidFill>
              <a:highlight>
                <a:srgbClr val="808000"/>
              </a:highlight>
            </a:endParaRPr>
          </a:p>
          <a:p>
            <a:r>
              <a:rPr lang="en-US" sz="2400" dirty="0">
                <a:solidFill>
                  <a:schemeClr val="accent5">
                    <a:lumMod val="50000"/>
                  </a:schemeClr>
                </a:solidFill>
                <a:highlight>
                  <a:srgbClr val="808000"/>
                </a:highlight>
              </a:rPr>
              <a:t>Platforms: Instagram, Facebook, TikTok</a:t>
            </a:r>
          </a:p>
          <a:p>
            <a:r>
              <a:rPr lang="en-US" sz="2400" dirty="0">
                <a:solidFill>
                  <a:schemeClr val="accent5">
                    <a:lumMod val="50000"/>
                  </a:schemeClr>
                </a:solidFill>
                <a:highlight>
                  <a:srgbClr val="808000"/>
                </a:highlight>
              </a:rPr>
              <a:t>Share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highlight>
                  <a:srgbClr val="808000"/>
                </a:highlight>
              </a:rPr>
              <a:t>personalised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highlight>
                  <a:srgbClr val="808000"/>
                </a:highlight>
              </a:rPr>
              <a:t> baby outfit designs</a:t>
            </a:r>
          </a:p>
          <a:p>
            <a:r>
              <a:rPr lang="en-US" sz="2400" dirty="0">
                <a:solidFill>
                  <a:schemeClr val="accent5">
                    <a:lumMod val="50000"/>
                  </a:schemeClr>
                </a:solidFill>
                <a:highlight>
                  <a:srgbClr val="808000"/>
                </a:highlight>
              </a:rPr>
              <a:t>Use paid ads targeting parents aged </a:t>
            </a:r>
            <a:r>
              <a:rPr lang="en-US" sz="2400" b="1" dirty="0">
                <a:solidFill>
                  <a:schemeClr val="accent5">
                    <a:lumMod val="50000"/>
                  </a:schemeClr>
                </a:solidFill>
                <a:highlight>
                  <a:srgbClr val="808000"/>
                </a:highlight>
              </a:rPr>
              <a:t>25–40</a:t>
            </a:r>
            <a:endParaRPr lang="en-US" sz="2400" dirty="0">
              <a:solidFill>
                <a:schemeClr val="accent5">
                  <a:lumMod val="50000"/>
                </a:schemeClr>
              </a:solidFill>
              <a:highlight>
                <a:srgbClr val="808000"/>
              </a:highlight>
            </a:endParaRPr>
          </a:p>
          <a:p>
            <a:r>
              <a:rPr lang="en-US" sz="2400" dirty="0">
                <a:solidFill>
                  <a:schemeClr val="accent5">
                    <a:lumMod val="50000"/>
                  </a:schemeClr>
                </a:solidFill>
                <a:highlight>
                  <a:srgbClr val="808000"/>
                </a:highlight>
              </a:rPr>
              <a:t>Encourage customers to share photos of products</a:t>
            </a:r>
          </a:p>
          <a:p>
            <a:r>
              <a:rPr lang="en-US" sz="2400" b="1" dirty="0">
                <a:solidFill>
                  <a:schemeClr val="accent5">
                    <a:lumMod val="50000"/>
                  </a:schemeClr>
                </a:solidFill>
                <a:highlight>
                  <a:srgbClr val="808000"/>
                </a:highlight>
              </a:rPr>
              <a:t>2. Local Partnerships &amp; Store Promotion</a:t>
            </a:r>
            <a:endParaRPr lang="en-US" sz="2400" dirty="0">
              <a:solidFill>
                <a:schemeClr val="accent5">
                  <a:lumMod val="50000"/>
                </a:schemeClr>
              </a:solidFill>
              <a:highlight>
                <a:srgbClr val="808000"/>
              </a:highlight>
            </a:endParaRPr>
          </a:p>
          <a:p>
            <a:r>
              <a:rPr lang="en-US" sz="2400" dirty="0">
                <a:solidFill>
                  <a:schemeClr val="accent5">
                    <a:lumMod val="50000"/>
                  </a:schemeClr>
                </a:solidFill>
                <a:highlight>
                  <a:srgbClr val="808000"/>
                </a:highlight>
              </a:rPr>
              <a:t>Collaborate with maternity clinics and parenting groups</a:t>
            </a:r>
          </a:p>
          <a:p>
            <a:r>
              <a:rPr lang="en-US" sz="2400" dirty="0">
                <a:solidFill>
                  <a:schemeClr val="accent5">
                    <a:lumMod val="50000"/>
                  </a:schemeClr>
                </a:solidFill>
                <a:highlight>
                  <a:srgbClr val="808000"/>
                </a:highlight>
              </a:rPr>
              <a:t>Attractive window displays in the Leeds store</a:t>
            </a:r>
          </a:p>
          <a:p>
            <a:r>
              <a:rPr lang="en-US" sz="2400" dirty="0">
                <a:solidFill>
                  <a:schemeClr val="accent5">
                    <a:lumMod val="50000"/>
                  </a:schemeClr>
                </a:solidFill>
                <a:highlight>
                  <a:srgbClr val="808000"/>
                </a:highlight>
              </a:rPr>
              <a:t>Loyalty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highlight>
                  <a:srgbClr val="808000"/>
                </a:highlight>
              </a:rPr>
              <a:t>programmes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highlight>
                  <a:srgbClr val="808000"/>
                </a:highlight>
              </a:rPr>
              <a:t> for repeat customers</a:t>
            </a:r>
          </a:p>
        </p:txBody>
      </p:sp>
    </p:spTree>
    <p:extLst>
      <p:ext uri="{BB962C8B-B14F-4D97-AF65-F5344CB8AC3E}">
        <p14:creationId xmlns:p14="http://schemas.microsoft.com/office/powerpoint/2010/main" val="35353957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8FBA68A5-A7C7-4D91-AB95-6E0B6FFD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DA4051E3-92B2-42FC-BB3D-372E4A614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3C425084-C97A-4C25-AE47-DDECF2DD3A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96A478A1-0B34-4F2B-88FA-CF47551E5D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0A09E39A-DA3F-4BDC-A89A-6545C1DD3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60154" y="4602664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551580BD-7D80-4957-A58D-916E994AB7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ADE58BC4-BD29-F1C9-86B8-41D8C6F8E1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11"/>
          <a:stretch>
            <a:fillRect/>
          </a:stretch>
        </p:blipFill>
        <p:spPr>
          <a:xfrm>
            <a:off x="3840" y="39712"/>
            <a:ext cx="12191979" cy="6857989"/>
          </a:xfrm>
          <a:prstGeom prst="rect">
            <a:avLst/>
          </a:prstGeom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DA230B38-5D01-4343-9209-8B2DDAACD5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54" y="-9823"/>
            <a:ext cx="12188952" cy="1708970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28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1F8FD28F-2D67-45A9-BB95-396877333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307" y="3869140"/>
            <a:ext cx="12188952" cy="2987482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28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CB59DE95-F3B9-4A35-9681-78FA926F02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rgbClr val="FFFFFF"/>
            </a:solidFill>
          </a:ln>
          <a:effectLst>
            <a:outerShdw blurRad="38100" dist="127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CAD5D6-4EEF-2624-6342-C71E3859F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3163" y="661704"/>
            <a:ext cx="8373711" cy="44833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 dirty="0">
                <a:solidFill>
                  <a:srgbClr val="FFFFFF"/>
                </a:solidFill>
              </a:rPr>
              <a:t>Funding Requirements</a:t>
            </a:r>
          </a:p>
        </p:txBody>
      </p: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5E687E3B-9C6D-4102-8F38-DCB77C49C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rgbClr val="FFFFFF"/>
            </a:solidFill>
          </a:ln>
          <a:effectLst>
            <a:outerShdw blurRad="38100" dist="127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F12FB9A8-E482-4339-A730-6C024982A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1380213"/>
            <a:ext cx="10375638" cy="0"/>
          </a:xfrm>
          <a:prstGeom prst="line">
            <a:avLst/>
          </a:prstGeom>
          <a:ln w="12700">
            <a:solidFill>
              <a:srgbClr val="FFFFFF"/>
            </a:solidFill>
          </a:ln>
          <a:effectLst>
            <a:outerShdw blurRad="38100" dist="127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573C7C39-C73B-4051-B742-C9086B7B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rgbClr val="FFFFFF"/>
            </a:solidFill>
          </a:ln>
          <a:effectLst>
            <a:outerShdw blurRad="38100" dist="127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B22AF8-BB08-D93E-2938-CCAFF872B4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2" y="6140304"/>
            <a:ext cx="3154896" cy="287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BE0A88F0-556B-4BB7-8AAB-D63AEB65C662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3/14/2026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D96167-4155-AAB7-D504-A852212C28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1D2C36F-4504-47C0-B82F-A167342A2754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5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BA2108E-DF8B-223F-BA78-9531920DAF49}"/>
              </a:ext>
            </a:extLst>
          </p:cNvPr>
          <p:cNvSpPr txBox="1"/>
          <p:nvPr/>
        </p:nvSpPr>
        <p:spPr>
          <a:xfrm>
            <a:off x="418391" y="1473081"/>
            <a:ext cx="7492229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The startup requires approximately 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</a:rPr>
              <a:t>£25,000 in initial funding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 to support the launch of the business.</a:t>
            </a:r>
          </a:p>
          <a:p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The funding will be sourced through 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</a:rPr>
              <a:t>personal savings and a small business loan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The estimated allocation of funds includes:</a:t>
            </a:r>
          </a:p>
          <a:p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Rent and utilities: 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</a:rPr>
              <a:t>£2,500</a:t>
            </a:r>
            <a:endParaRPr lang="en-US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Initial inventory: 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</a:rPr>
              <a:t>£6,000</a:t>
            </a:r>
            <a:endParaRPr lang="en-US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Equipment (embroidery and printing machines): 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</a:rPr>
              <a:t>£5,000</a:t>
            </a:r>
            <a:endParaRPr lang="en-US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Marketing and advertising: 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</a:rPr>
              <a:t>£2,000</a:t>
            </a:r>
            <a:endParaRPr lang="en-US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Website and e-commerce setup: 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</a:rPr>
              <a:t>£1,500</a:t>
            </a:r>
            <a:endParaRPr lang="en-US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Staff wages: 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</a:rPr>
              <a:t>£4,000</a:t>
            </a:r>
            <a:endParaRPr lang="en-US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Miscellaneous operational costs: 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</a:rPr>
              <a:t>£1,000</a:t>
            </a:r>
            <a:endParaRPr lang="en-US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Total estimated startup expenses are 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</a:rPr>
              <a:t>£22,000–£22,500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, leaving a small reserve for unexpected costs.</a:t>
            </a:r>
          </a:p>
        </p:txBody>
      </p:sp>
    </p:spTree>
    <p:extLst>
      <p:ext uri="{BB962C8B-B14F-4D97-AF65-F5344CB8AC3E}">
        <p14:creationId xmlns:p14="http://schemas.microsoft.com/office/powerpoint/2010/main" val="4048251751"/>
      </p:ext>
    </p:extLst>
  </p:cSld>
  <p:clrMapOvr>
    <a:masterClrMapping/>
  </p:clrMapOvr>
</p:sld>
</file>

<file path=ppt/theme/theme1.xml><?xml version="1.0" encoding="utf-8"?>
<a:theme xmlns:a="http://schemas.openxmlformats.org/drawingml/2006/main" name="MemoVTI">
  <a:themeElements>
    <a:clrScheme name="Custom 73">
      <a:dk1>
        <a:sysClr val="windowText" lastClr="000000"/>
      </a:dk1>
      <a:lt1>
        <a:sysClr val="window" lastClr="FFFFFF"/>
      </a:lt1>
      <a:dk2>
        <a:srgbClr val="192033"/>
      </a:dk2>
      <a:lt2>
        <a:srgbClr val="F3EAD9"/>
      </a:lt2>
      <a:accent1>
        <a:srgbClr val="ED625F"/>
      </a:accent1>
      <a:accent2>
        <a:srgbClr val="2F4FA7"/>
      </a:accent2>
      <a:accent3>
        <a:srgbClr val="76A899"/>
      </a:accent3>
      <a:accent4>
        <a:srgbClr val="D4669D"/>
      </a:accent4>
      <a:accent5>
        <a:srgbClr val="F2855A"/>
      </a:accent5>
      <a:accent6>
        <a:srgbClr val="C44732"/>
      </a:accent6>
      <a:hlink>
        <a:srgbClr val="3F7AAF"/>
      </a:hlink>
      <a:folHlink>
        <a:srgbClr val="9E4687"/>
      </a:folHlink>
    </a:clrScheme>
    <a:fontScheme name="Elephant Univers Condensed">
      <a:majorFont>
        <a:latin typeface="Elephant"/>
        <a:ea typeface=""/>
        <a:cs typeface=""/>
      </a:majorFont>
      <a:minorFont>
        <a:latin typeface="Univers Condense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moVTI" id="{DF30D94D-D909-45F8-8565-C675708280D4}" vid="{636A8D8B-0354-48FA-9492-83E81C261610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4" ma:contentTypeDescription="Create a new document." ma:contentTypeScope="" ma:versionID="b47c0242d50078e0ebb3595ee656ce41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e70ca03bdbfc20c55fccbc81b3814a9f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77818C3-98F7-4E96-8446-986C8110D44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579BC6F-325B-46F5-A807-115D1FC2F23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1E6C34F-40F4-4D46-82BF-DED326848AC0}">
  <ds:schemaRefs>
    <ds:schemaRef ds:uri="http://purl.org/dc/dcmitype/"/>
    <ds:schemaRef ds:uri="http://schemas.microsoft.com/office/2006/metadata/properties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purl.org/dc/terms/"/>
    <ds:schemaRef ds:uri="http://schemas.openxmlformats.org/package/2006/metadata/core-properties"/>
    <ds:schemaRef ds:uri="f799553d-1ac0-48da-9ae3-fe400ced9c3b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422</Words>
  <Application>Microsoft Office PowerPoint</Application>
  <PresentationFormat>Widescreen</PresentationFormat>
  <Paragraphs>75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Elephant</vt:lpstr>
      <vt:lpstr>Univers Condensed</vt:lpstr>
      <vt:lpstr>MemoVTI</vt:lpstr>
      <vt:lpstr>PowerPoint Presentation</vt:lpstr>
      <vt:lpstr>         Overview of the Business Idea</vt:lpstr>
      <vt:lpstr>      Key External Factors (PESTEL)</vt:lpstr>
      <vt:lpstr>PowerPoint Presentation</vt:lpstr>
      <vt:lpstr>Funding Requirements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Anelis Codin (2436396)</dc:creator>
  <cp:lastModifiedBy>Anelis Codin (2436396)</cp:lastModifiedBy>
  <cp:revision>4</cp:revision>
  <dcterms:created xsi:type="dcterms:W3CDTF">2026-03-14T18:51:44Z</dcterms:created>
  <dcterms:modified xsi:type="dcterms:W3CDTF">2026-03-14T19:46:22Z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