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9385" autoAdjust="0"/>
  </p:normalViewPr>
  <p:slideViewPr>
    <p:cSldViewPr snapToGrid="0">
      <p:cViewPr varScale="1">
        <p:scale>
          <a:sx n="47" d="100"/>
          <a:sy n="47" d="100"/>
        </p:scale>
        <p:origin x="1416" y="36"/>
      </p:cViewPr>
      <p:guideLst/>
    </p:cSldViewPr>
  </p:slideViewPr>
  <p:notesTextViewPr>
    <p:cViewPr>
      <p:scale>
        <a:sx n="1" d="1"/>
        <a:sy n="1" d="1"/>
      </p:scale>
      <p:origin x="0" y="-32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21768F-D778-4B55-81A7-C0984A3F1E4F}" type="datetimeFigureOut">
              <a:rPr lang="en-GB" smtClean="0"/>
              <a:t>21/02/2018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F0B77F-3DED-45CA-8AD1-EAA349DB2B85}" type="slidenum">
              <a:rPr lang="en-GB" smtClean="0"/>
              <a:t>‹#›</a:t>
            </a:fld>
            <a:endParaRPr lang="en-GB"/>
          </a:p>
        </p:txBody>
      </p:sp>
    </p:spTree>
    <p:extLst>
      <p:ext uri="{BB962C8B-B14F-4D97-AF65-F5344CB8AC3E}">
        <p14:creationId xmlns:p14="http://schemas.microsoft.com/office/powerpoint/2010/main" val="3195826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aim for this consultation is to help improve the environmental impact of the Rainbow Run event which is hosted by Ty </a:t>
            </a:r>
            <a:r>
              <a:rPr lang="en-GB" dirty="0" err="1"/>
              <a:t>Hafan</a:t>
            </a:r>
            <a:r>
              <a:rPr lang="en-GB" dirty="0"/>
              <a:t>.</a:t>
            </a:r>
          </a:p>
          <a:p>
            <a:endParaRPr lang="en-GB" dirty="0"/>
          </a:p>
          <a:p>
            <a:r>
              <a:rPr lang="en-GB" dirty="0"/>
              <a:t>My three objectives for this project is to find out the current environmental strategy of the event and evaluate it, identify any problem areas where there is room for improvement and finally to give recommendations to combat the problem areas.</a:t>
            </a:r>
          </a:p>
          <a:p>
            <a:endParaRPr lang="en-GB" dirty="0"/>
          </a:p>
          <a:p>
            <a:r>
              <a:rPr lang="en-GB" dirty="0"/>
              <a:t>My rationale for this project is that I feel there is still a lot of room for research into the environmental impacts of events and it should be taken into consideration by organisers when planning an event.</a:t>
            </a:r>
          </a:p>
        </p:txBody>
      </p:sp>
      <p:sp>
        <p:nvSpPr>
          <p:cNvPr id="4" name="Slide Number Placeholder 3"/>
          <p:cNvSpPr>
            <a:spLocks noGrp="1"/>
          </p:cNvSpPr>
          <p:nvPr>
            <p:ph type="sldNum" sz="quarter" idx="10"/>
          </p:nvPr>
        </p:nvSpPr>
        <p:spPr/>
        <p:txBody>
          <a:bodyPr/>
          <a:lstStyle/>
          <a:p>
            <a:fld id="{D6F0B77F-3DED-45CA-8AD1-EAA349DB2B85}" type="slidenum">
              <a:rPr lang="en-GB" smtClean="0"/>
              <a:t>2</a:t>
            </a:fld>
            <a:endParaRPr lang="en-GB"/>
          </a:p>
        </p:txBody>
      </p:sp>
    </p:spTree>
    <p:extLst>
      <p:ext uri="{BB962C8B-B14F-4D97-AF65-F5344CB8AC3E}">
        <p14:creationId xmlns:p14="http://schemas.microsoft.com/office/powerpoint/2010/main" val="4055694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Ty </a:t>
            </a:r>
            <a:r>
              <a:rPr lang="en-GB" dirty="0" err="1"/>
              <a:t>Hafan</a:t>
            </a:r>
            <a:r>
              <a:rPr lang="en-GB" dirty="0"/>
              <a:t> are based in the Vale of Glamorgan where they have a hospice in order to provide care and support to life-limited children, young people and their families.</a:t>
            </a:r>
          </a:p>
          <a:p>
            <a:endParaRPr lang="en-GB" dirty="0"/>
          </a:p>
          <a:p>
            <a:r>
              <a:rPr lang="en-GB" dirty="0"/>
              <a:t>The stakeholders that could benefit from this consultation would be not only Ty </a:t>
            </a:r>
            <a:r>
              <a:rPr lang="en-GB" dirty="0" err="1"/>
              <a:t>Hafan</a:t>
            </a:r>
            <a:r>
              <a:rPr lang="en-GB" dirty="0"/>
              <a:t> but local members of the community and people living in the surrounding areas, participants of the event and the event organisers.</a:t>
            </a:r>
          </a:p>
        </p:txBody>
      </p:sp>
      <p:sp>
        <p:nvSpPr>
          <p:cNvPr id="4" name="Slide Number Placeholder 3"/>
          <p:cNvSpPr>
            <a:spLocks noGrp="1"/>
          </p:cNvSpPr>
          <p:nvPr>
            <p:ph type="sldNum" sz="quarter" idx="10"/>
          </p:nvPr>
        </p:nvSpPr>
        <p:spPr/>
        <p:txBody>
          <a:bodyPr/>
          <a:lstStyle/>
          <a:p>
            <a:fld id="{D6F0B77F-3DED-45CA-8AD1-EAA349DB2B85}" type="slidenum">
              <a:rPr lang="en-GB" smtClean="0"/>
              <a:t>3</a:t>
            </a:fld>
            <a:endParaRPr lang="en-GB"/>
          </a:p>
        </p:txBody>
      </p:sp>
    </p:spTree>
    <p:extLst>
      <p:ext uri="{BB962C8B-B14F-4D97-AF65-F5344CB8AC3E}">
        <p14:creationId xmlns:p14="http://schemas.microsoft.com/office/powerpoint/2010/main" val="26152870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Ty </a:t>
            </a:r>
            <a:r>
              <a:rPr lang="en-GB" dirty="0" err="1"/>
              <a:t>Hafan</a:t>
            </a:r>
            <a:r>
              <a:rPr lang="en-GB" dirty="0"/>
              <a:t> aim to raise £4million each year to provide nurses and therapists, specialist teams and advisers to the patients and their families.</a:t>
            </a:r>
          </a:p>
          <a:p>
            <a:endParaRPr lang="en-GB" dirty="0"/>
          </a:p>
          <a:p>
            <a:r>
              <a:rPr lang="en-GB" dirty="0"/>
              <a:t>The Rainbow Run is just one of the many events that Ty </a:t>
            </a:r>
            <a:r>
              <a:rPr lang="en-GB" dirty="0" err="1"/>
              <a:t>Hafan</a:t>
            </a:r>
            <a:r>
              <a:rPr lang="en-GB" dirty="0"/>
              <a:t> host in several locations each year in order to raise money for their cause.</a:t>
            </a:r>
          </a:p>
          <a:p>
            <a:endParaRPr lang="en-GB" dirty="0"/>
          </a:p>
          <a:p>
            <a:r>
              <a:rPr lang="en-GB" dirty="0"/>
              <a:t>Participants pay a fee which goes towards the event but they are more importantly asked to do as much fundraising as possible to help Ty </a:t>
            </a:r>
            <a:r>
              <a:rPr lang="en-GB" dirty="0" err="1"/>
              <a:t>Hafan</a:t>
            </a:r>
            <a:r>
              <a:rPr lang="en-GB" dirty="0"/>
              <a:t> reach their goal.</a:t>
            </a:r>
          </a:p>
          <a:p>
            <a:endParaRPr lang="en-GB" dirty="0"/>
          </a:p>
          <a:p>
            <a:r>
              <a:rPr lang="en-GB" dirty="0"/>
              <a:t>The event is for people of all ages and is made fun by splashing the runners with colour throughout the track.</a:t>
            </a:r>
          </a:p>
        </p:txBody>
      </p:sp>
      <p:sp>
        <p:nvSpPr>
          <p:cNvPr id="4" name="Slide Number Placeholder 3"/>
          <p:cNvSpPr>
            <a:spLocks noGrp="1"/>
          </p:cNvSpPr>
          <p:nvPr>
            <p:ph type="sldNum" sz="quarter" idx="10"/>
          </p:nvPr>
        </p:nvSpPr>
        <p:spPr/>
        <p:txBody>
          <a:bodyPr/>
          <a:lstStyle/>
          <a:p>
            <a:fld id="{D6F0B77F-3DED-45CA-8AD1-EAA349DB2B85}" type="slidenum">
              <a:rPr lang="en-GB" smtClean="0"/>
              <a:t>4</a:t>
            </a:fld>
            <a:endParaRPr lang="en-GB"/>
          </a:p>
        </p:txBody>
      </p:sp>
    </p:spTree>
    <p:extLst>
      <p:ext uri="{BB962C8B-B14F-4D97-AF65-F5344CB8AC3E}">
        <p14:creationId xmlns:p14="http://schemas.microsoft.com/office/powerpoint/2010/main" val="1609067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feel that by encouraging people to use the local transport infrastructure could help to reduce the carbon footprint left behind by the event. This means gathering local bus and train routes and making them known to not only the participants, but any friends and family coming to support the runners on the day.</a:t>
            </a:r>
          </a:p>
          <a:p>
            <a:endParaRPr lang="en-GB" dirty="0"/>
          </a:p>
          <a:p>
            <a:r>
              <a:rPr lang="en-GB" dirty="0"/>
              <a:t>I also feel that primary research would help me to gather the information that I need as it would allow me to speak to local members of the public and see how they are affected by the event. </a:t>
            </a:r>
          </a:p>
          <a:p>
            <a:endParaRPr lang="en-GB" dirty="0"/>
          </a:p>
          <a:p>
            <a:r>
              <a:rPr lang="en-GB" dirty="0"/>
              <a:t>I also think it is important to look at the event’s current environmental strategy and see if any changes could be made with regards to issues such as waste and recycling. </a:t>
            </a:r>
          </a:p>
        </p:txBody>
      </p:sp>
      <p:sp>
        <p:nvSpPr>
          <p:cNvPr id="4" name="Slide Number Placeholder 3"/>
          <p:cNvSpPr>
            <a:spLocks noGrp="1"/>
          </p:cNvSpPr>
          <p:nvPr>
            <p:ph type="sldNum" sz="quarter" idx="10"/>
          </p:nvPr>
        </p:nvSpPr>
        <p:spPr/>
        <p:txBody>
          <a:bodyPr/>
          <a:lstStyle/>
          <a:p>
            <a:fld id="{D6F0B77F-3DED-45CA-8AD1-EAA349DB2B85}" type="slidenum">
              <a:rPr lang="en-GB" smtClean="0"/>
              <a:t>6</a:t>
            </a:fld>
            <a:endParaRPr lang="en-GB"/>
          </a:p>
        </p:txBody>
      </p:sp>
    </p:spTree>
    <p:extLst>
      <p:ext uri="{BB962C8B-B14F-4D97-AF65-F5344CB8AC3E}">
        <p14:creationId xmlns:p14="http://schemas.microsoft.com/office/powerpoint/2010/main" val="1711119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benefits of this project are the opportunity to give Ty </a:t>
            </a:r>
            <a:r>
              <a:rPr lang="en-GB" dirty="0" err="1"/>
              <a:t>Hafan</a:t>
            </a:r>
            <a:r>
              <a:rPr lang="en-GB" dirty="0"/>
              <a:t> a measurable plan on how they could improve their environmental impact, to give them ideas on how they could utilise the transport infrastructure to reduce their carbon footprint and to suggest how they could minimise their waste.</a:t>
            </a:r>
          </a:p>
        </p:txBody>
      </p:sp>
      <p:sp>
        <p:nvSpPr>
          <p:cNvPr id="4" name="Slide Number Placeholder 3"/>
          <p:cNvSpPr>
            <a:spLocks noGrp="1"/>
          </p:cNvSpPr>
          <p:nvPr>
            <p:ph type="sldNum" sz="quarter" idx="10"/>
          </p:nvPr>
        </p:nvSpPr>
        <p:spPr/>
        <p:txBody>
          <a:bodyPr/>
          <a:lstStyle/>
          <a:p>
            <a:fld id="{D6F0B77F-3DED-45CA-8AD1-EAA349DB2B85}" type="slidenum">
              <a:rPr lang="en-GB" smtClean="0"/>
              <a:t>7</a:t>
            </a:fld>
            <a:endParaRPr lang="en-GB"/>
          </a:p>
        </p:txBody>
      </p:sp>
    </p:spTree>
    <p:extLst>
      <p:ext uri="{BB962C8B-B14F-4D97-AF65-F5344CB8AC3E}">
        <p14:creationId xmlns:p14="http://schemas.microsoft.com/office/powerpoint/2010/main" val="4240392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basic plan of how I will manage my project with attention on deadlines for my Project Initiation Document and Consultancy Project whilst continuing to gather information throughout the following months.</a:t>
            </a:r>
          </a:p>
        </p:txBody>
      </p:sp>
      <p:sp>
        <p:nvSpPr>
          <p:cNvPr id="4" name="Slide Number Placeholder 3"/>
          <p:cNvSpPr>
            <a:spLocks noGrp="1"/>
          </p:cNvSpPr>
          <p:nvPr>
            <p:ph type="sldNum" sz="quarter" idx="10"/>
          </p:nvPr>
        </p:nvSpPr>
        <p:spPr/>
        <p:txBody>
          <a:bodyPr/>
          <a:lstStyle/>
          <a:p>
            <a:fld id="{D6F0B77F-3DED-45CA-8AD1-EAA349DB2B85}" type="slidenum">
              <a:rPr lang="en-GB" smtClean="0"/>
              <a:t>8</a:t>
            </a:fld>
            <a:endParaRPr lang="en-GB"/>
          </a:p>
        </p:txBody>
      </p:sp>
    </p:spTree>
    <p:extLst>
      <p:ext uri="{BB962C8B-B14F-4D97-AF65-F5344CB8AC3E}">
        <p14:creationId xmlns:p14="http://schemas.microsoft.com/office/powerpoint/2010/main" val="8129974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why me?</a:t>
            </a:r>
          </a:p>
          <a:p>
            <a:r>
              <a:rPr lang="en-GB" dirty="0"/>
              <a:t>I am currently in my third year as an Events Management student with the hope of continuing my studies into a master’s qualification.</a:t>
            </a:r>
          </a:p>
          <a:p>
            <a:endParaRPr lang="en-GB" dirty="0"/>
          </a:p>
          <a:p>
            <a:r>
              <a:rPr lang="en-GB" dirty="0"/>
              <a:t>I am passionate about environmental issues and strongly believe that every event held should have a minimum carbon footprint in order to create a more sustainable future within events.</a:t>
            </a:r>
          </a:p>
          <a:p>
            <a:endParaRPr lang="en-GB" dirty="0"/>
          </a:p>
          <a:p>
            <a:r>
              <a:rPr lang="en-GB" dirty="0"/>
              <a:t>I currently work for an Urban Regeneration company who host local events, which I have worked with to minimise their waste, boost their recycling and draw attention to the small changes that could make a big environmental difference.</a:t>
            </a:r>
          </a:p>
          <a:p>
            <a:endParaRPr lang="en-GB" dirty="0"/>
          </a:p>
          <a:p>
            <a:r>
              <a:rPr lang="en-GB" dirty="0"/>
              <a:t>I have also participated in the Rainbow Run and other outdoor running events so I have seen first hand what changes could be made and think this will help me when it comes to giving suggestions on making environmentally friendly changes. </a:t>
            </a:r>
          </a:p>
        </p:txBody>
      </p:sp>
      <p:sp>
        <p:nvSpPr>
          <p:cNvPr id="4" name="Slide Number Placeholder 3"/>
          <p:cNvSpPr>
            <a:spLocks noGrp="1"/>
          </p:cNvSpPr>
          <p:nvPr>
            <p:ph type="sldNum" sz="quarter" idx="10"/>
          </p:nvPr>
        </p:nvSpPr>
        <p:spPr/>
        <p:txBody>
          <a:bodyPr/>
          <a:lstStyle/>
          <a:p>
            <a:fld id="{D6F0B77F-3DED-45CA-8AD1-EAA349DB2B85}" type="slidenum">
              <a:rPr lang="en-GB" smtClean="0"/>
              <a:t>9</a:t>
            </a:fld>
            <a:endParaRPr lang="en-GB"/>
          </a:p>
        </p:txBody>
      </p:sp>
    </p:spTree>
    <p:extLst>
      <p:ext uri="{BB962C8B-B14F-4D97-AF65-F5344CB8AC3E}">
        <p14:creationId xmlns:p14="http://schemas.microsoft.com/office/powerpoint/2010/main" val="3062428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423BF71-38B7-8642-BFCE-EDAE9BD0CBAF}" type="datetimeFigureOut">
              <a:rPr lang="en-US" dirty="0"/>
              <a:t>2/21/2018</a:t>
            </a:fld>
            <a:endParaRPr lang="en-US" dirty="0"/>
          </a:p>
        </p:txBody>
      </p:sp>
      <p:sp>
        <p:nvSpPr>
          <p:cNvPr id="5" name="Footer Placeholder 4"/>
          <p:cNvSpPr>
            <a:spLocks noGrp="1"/>
          </p:cNvSpPr>
          <p:nvPr>
            <p:ph type="ftr" sz="quarter" idx="11"/>
          </p:nvPr>
        </p:nvSpPr>
        <p:spPr>
          <a:xfrm>
            <a:off x="2493105" y="329307"/>
            <a:ext cx="4897310"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981CDE-9BE7-C544-8ACB-7077DFC4270F}" type="datetimeFigureOut">
              <a:rPr lang="en-US" dirty="0"/>
              <a:t>2/21/2018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5BA285-9698-1B45-8319-D90A8C63F150}" type="datetimeFigureOut">
              <a:rPr lang="en-US" dirty="0"/>
              <a:t>2/21/2018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86CD42-43FF-B740-998F-DCC3802C4CE3}" type="datetimeFigureOut">
              <a:rPr lang="en-US" dirty="0"/>
              <a:t>2/21/2018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A0FFBD-2EE4-8547-BBAE-A1AC91C8D77E}" type="datetimeFigureOut">
              <a:rPr lang="en-US" dirty="0"/>
              <a:t>2/21/2018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5A2352-D7AC-F242-9256-A4477BCBF354}" type="datetimeFigureOut">
              <a:rPr lang="en-US" dirty="0"/>
              <a:t>2/21/2018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FCFC6A-9AE6-404D-9FDD-168B477B9C90}" type="datetimeFigureOut">
              <a:rPr lang="en-US" dirty="0"/>
              <a:t>2/21/2018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1CFCDFD-B4CF-A241-8D71-E814B10BEAF4}" type="datetimeFigureOut">
              <a:rPr lang="en-US" dirty="0"/>
              <a:t>2/21/2018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26A7B589-FD4B-7E46-869A-CBADC5FC564E}" type="datetimeFigureOut">
              <a:rPr lang="en-US" dirty="0"/>
              <a:t>2/21/2018</a:t>
            </a:fld>
            <a:endParaRPr lang="en-US" dirty="0"/>
          </a:p>
        </p:txBody>
      </p:sp>
      <p:sp>
        <p:nvSpPr>
          <p:cNvPr id="6" name="Footer Placeholder 5"/>
          <p:cNvSpPr>
            <a:spLocks noGrp="1"/>
          </p:cNvSpPr>
          <p:nvPr>
            <p:ph type="ftr" sz="quarter" idx="11"/>
          </p:nvPr>
        </p:nvSpPr>
        <p:spPr>
          <a:xfrm>
            <a:off x="1534910" y="318640"/>
            <a:ext cx="5453475"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B025CB-9D18-264E-A945-2D020344C9DA}" type="datetimeFigureOut">
              <a:rPr lang="en-US" dirty="0"/>
              <a:t>2/21/2018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7EFB6C-7E96-8F41-8872-189CA1C59F84}" type="datetimeFigureOut">
              <a:rPr lang="en-US" dirty="0"/>
              <a:t>2/21/2018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CD8A92E-5FF9-8143-81B3-CCB531513398}" type="datetimeFigureOut">
              <a:rPr lang="en-US" dirty="0"/>
              <a:t>2/21/2018</a:t>
            </a:fld>
            <a:endParaRPr lang="en-US" dirty="0"/>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7EB0D-617A-4BAD-91BF-C7117B3FC5D1}"/>
              </a:ext>
            </a:extLst>
          </p:cNvPr>
          <p:cNvSpPr>
            <a:spLocks noGrp="1"/>
          </p:cNvSpPr>
          <p:nvPr>
            <p:ph type="ctrTitle"/>
          </p:nvPr>
        </p:nvSpPr>
        <p:spPr/>
        <p:txBody>
          <a:bodyPr/>
          <a:lstStyle/>
          <a:p>
            <a:r>
              <a:rPr lang="en-GB" dirty="0"/>
              <a:t>Consultancy Project</a:t>
            </a:r>
          </a:p>
        </p:txBody>
      </p:sp>
      <p:sp>
        <p:nvSpPr>
          <p:cNvPr id="3" name="Subtitle 2">
            <a:extLst>
              <a:ext uri="{FF2B5EF4-FFF2-40B4-BE49-F238E27FC236}">
                <a16:creationId xmlns:a16="http://schemas.microsoft.com/office/drawing/2014/main" id="{C05078DF-7901-4960-A6A9-99EEB841B6B7}"/>
              </a:ext>
            </a:extLst>
          </p:cNvPr>
          <p:cNvSpPr>
            <a:spLocks noGrp="1"/>
          </p:cNvSpPr>
          <p:nvPr>
            <p:ph type="subTitle" idx="1"/>
          </p:nvPr>
        </p:nvSpPr>
        <p:spPr/>
        <p:txBody>
          <a:bodyPr/>
          <a:lstStyle/>
          <a:p>
            <a:r>
              <a:rPr lang="en-GB" dirty="0"/>
              <a:t>By Siobhan </a:t>
            </a:r>
            <a:r>
              <a:rPr lang="en-GB" dirty="0" err="1"/>
              <a:t>thomas</a:t>
            </a:r>
            <a:endParaRPr lang="en-GB" dirty="0"/>
          </a:p>
        </p:txBody>
      </p:sp>
    </p:spTree>
    <p:extLst>
      <p:ext uri="{BB962C8B-B14F-4D97-AF65-F5344CB8AC3E}">
        <p14:creationId xmlns:p14="http://schemas.microsoft.com/office/powerpoint/2010/main" val="1356494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1FC7E-F06B-47F5-9310-6E31F9FD26DA}"/>
              </a:ext>
            </a:extLst>
          </p:cNvPr>
          <p:cNvSpPr>
            <a:spLocks noGrp="1"/>
          </p:cNvSpPr>
          <p:nvPr>
            <p:ph type="title"/>
          </p:nvPr>
        </p:nvSpPr>
        <p:spPr/>
        <p:txBody>
          <a:bodyPr/>
          <a:lstStyle/>
          <a:p>
            <a:r>
              <a:rPr lang="en-GB" dirty="0"/>
              <a:t>Aim, Objectives &amp; Rationale</a:t>
            </a:r>
          </a:p>
        </p:txBody>
      </p:sp>
      <p:sp>
        <p:nvSpPr>
          <p:cNvPr id="3" name="Content Placeholder 2">
            <a:extLst>
              <a:ext uri="{FF2B5EF4-FFF2-40B4-BE49-F238E27FC236}">
                <a16:creationId xmlns:a16="http://schemas.microsoft.com/office/drawing/2014/main" id="{A74FE8EA-3669-4DF5-AA3F-DF67D9620192}"/>
              </a:ext>
            </a:extLst>
          </p:cNvPr>
          <p:cNvSpPr>
            <a:spLocks noGrp="1"/>
          </p:cNvSpPr>
          <p:nvPr>
            <p:ph idx="1"/>
          </p:nvPr>
        </p:nvSpPr>
        <p:spPr/>
        <p:txBody>
          <a:bodyPr>
            <a:normAutofit fontScale="92500" lnSpcReduction="20000"/>
          </a:bodyPr>
          <a:lstStyle/>
          <a:p>
            <a:r>
              <a:rPr lang="en-GB" dirty="0"/>
              <a:t>Rationale</a:t>
            </a:r>
          </a:p>
          <a:p>
            <a:pPr lvl="1"/>
            <a:r>
              <a:rPr lang="en-GB" dirty="0"/>
              <a:t>Environmental impacts of events is still lacking in research and should be considered more by organisers</a:t>
            </a:r>
          </a:p>
          <a:p>
            <a:r>
              <a:rPr lang="en-GB" dirty="0"/>
              <a:t>Aim </a:t>
            </a:r>
          </a:p>
          <a:p>
            <a:pPr lvl="1"/>
            <a:r>
              <a:rPr lang="en-GB" dirty="0"/>
              <a:t>To help improve Ty </a:t>
            </a:r>
            <a:r>
              <a:rPr lang="en-GB" dirty="0" err="1"/>
              <a:t>Hafan's</a:t>
            </a:r>
            <a:r>
              <a:rPr lang="en-GB" dirty="0"/>
              <a:t> Rainbow Run impact on the environment</a:t>
            </a:r>
          </a:p>
          <a:p>
            <a:pPr marL="457200" lvl="1" indent="0">
              <a:buNone/>
            </a:pPr>
            <a:endParaRPr lang="en-GB" dirty="0"/>
          </a:p>
          <a:p>
            <a:r>
              <a:rPr lang="en-GB" dirty="0"/>
              <a:t>Objectives</a:t>
            </a:r>
          </a:p>
          <a:p>
            <a:pPr lvl="1"/>
            <a:r>
              <a:rPr lang="en-GB" dirty="0"/>
              <a:t>1. Evaluate the Rainbow Run's current environmental strategy</a:t>
            </a:r>
          </a:p>
          <a:p>
            <a:pPr lvl="1"/>
            <a:r>
              <a:rPr lang="en-GB" dirty="0"/>
              <a:t>2. Identify problem areas where improvement can be made </a:t>
            </a:r>
          </a:p>
          <a:p>
            <a:pPr lvl="1"/>
            <a:r>
              <a:rPr lang="en-GB" dirty="0"/>
              <a:t>3. Recommend ideas to help combat problem areas</a:t>
            </a:r>
          </a:p>
        </p:txBody>
      </p:sp>
    </p:spTree>
    <p:extLst>
      <p:ext uri="{BB962C8B-B14F-4D97-AF65-F5344CB8AC3E}">
        <p14:creationId xmlns:p14="http://schemas.microsoft.com/office/powerpoint/2010/main" val="729292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D27F-CA57-4771-BE91-557C31DA7C90}"/>
              </a:ext>
            </a:extLst>
          </p:cNvPr>
          <p:cNvSpPr>
            <a:spLocks noGrp="1"/>
          </p:cNvSpPr>
          <p:nvPr>
            <p:ph type="title"/>
          </p:nvPr>
        </p:nvSpPr>
        <p:spPr/>
        <p:txBody>
          <a:bodyPr/>
          <a:lstStyle/>
          <a:p>
            <a:r>
              <a:rPr lang="en-GB" dirty="0"/>
              <a:t>Who are Ty </a:t>
            </a:r>
            <a:r>
              <a:rPr lang="en-GB" dirty="0" err="1"/>
              <a:t>Hafan</a:t>
            </a:r>
            <a:r>
              <a:rPr lang="en-GB" dirty="0"/>
              <a:t> &amp; Who </a:t>
            </a:r>
            <a:r>
              <a:rPr lang="en-GB" dirty="0" err="1"/>
              <a:t>arr</a:t>
            </a:r>
            <a:r>
              <a:rPr lang="en-GB" dirty="0"/>
              <a:t> the event’s </a:t>
            </a:r>
            <a:r>
              <a:rPr lang="en-GB" dirty="0" err="1"/>
              <a:t>staleholders</a:t>
            </a:r>
            <a:endParaRPr lang="en-GB" dirty="0"/>
          </a:p>
        </p:txBody>
      </p:sp>
      <p:sp>
        <p:nvSpPr>
          <p:cNvPr id="3" name="Content Placeholder 2">
            <a:extLst>
              <a:ext uri="{FF2B5EF4-FFF2-40B4-BE49-F238E27FC236}">
                <a16:creationId xmlns:a16="http://schemas.microsoft.com/office/drawing/2014/main" id="{9B1855AD-7442-4FB7-9FC2-69F5048E0FB0}"/>
              </a:ext>
            </a:extLst>
          </p:cNvPr>
          <p:cNvSpPr>
            <a:spLocks noGrp="1"/>
          </p:cNvSpPr>
          <p:nvPr>
            <p:ph idx="1"/>
          </p:nvPr>
        </p:nvSpPr>
        <p:spPr/>
        <p:txBody>
          <a:bodyPr/>
          <a:lstStyle/>
          <a:p>
            <a:r>
              <a:rPr lang="en-GB" dirty="0"/>
              <a:t>Ty </a:t>
            </a:r>
            <a:r>
              <a:rPr lang="en-GB" dirty="0" err="1"/>
              <a:t>Hafan</a:t>
            </a:r>
            <a:endParaRPr lang="en-GB" dirty="0"/>
          </a:p>
          <a:p>
            <a:pPr lvl="1"/>
            <a:r>
              <a:rPr lang="en-GB" dirty="0"/>
              <a:t>Ty </a:t>
            </a:r>
            <a:r>
              <a:rPr lang="en-GB" dirty="0" err="1"/>
              <a:t>Hafan</a:t>
            </a:r>
            <a:r>
              <a:rPr lang="en-GB" dirty="0"/>
              <a:t> is a charity based in Sully, Vale of Glamorgan who provide care and support to life-limited children, young people and their families. </a:t>
            </a:r>
          </a:p>
          <a:p>
            <a:r>
              <a:rPr lang="en-GB" dirty="0"/>
              <a:t>Stakeholders</a:t>
            </a:r>
          </a:p>
          <a:p>
            <a:pPr lvl="1"/>
            <a:r>
              <a:rPr lang="en-GB" dirty="0"/>
              <a:t>- Local members of the community</a:t>
            </a:r>
          </a:p>
          <a:p>
            <a:pPr lvl="1"/>
            <a:r>
              <a:rPr lang="en-GB" dirty="0"/>
              <a:t>- Participants </a:t>
            </a:r>
          </a:p>
          <a:p>
            <a:pPr lvl="1"/>
            <a:r>
              <a:rPr lang="en-GB" dirty="0"/>
              <a:t>- Event organisers</a:t>
            </a:r>
          </a:p>
        </p:txBody>
      </p:sp>
    </p:spTree>
    <p:extLst>
      <p:ext uri="{BB962C8B-B14F-4D97-AF65-F5344CB8AC3E}">
        <p14:creationId xmlns:p14="http://schemas.microsoft.com/office/powerpoint/2010/main" val="35019646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26C67-8481-4AD6-A527-12E205D43098}"/>
              </a:ext>
            </a:extLst>
          </p:cNvPr>
          <p:cNvSpPr>
            <a:spLocks noGrp="1"/>
          </p:cNvSpPr>
          <p:nvPr>
            <p:ph type="title"/>
          </p:nvPr>
        </p:nvSpPr>
        <p:spPr/>
        <p:txBody>
          <a:bodyPr/>
          <a:lstStyle/>
          <a:p>
            <a:r>
              <a:rPr lang="en-GB" dirty="0"/>
              <a:t>Rainbow Run</a:t>
            </a:r>
          </a:p>
        </p:txBody>
      </p:sp>
      <p:sp>
        <p:nvSpPr>
          <p:cNvPr id="3" name="Content Placeholder 2">
            <a:extLst>
              <a:ext uri="{FF2B5EF4-FFF2-40B4-BE49-F238E27FC236}">
                <a16:creationId xmlns:a16="http://schemas.microsoft.com/office/drawing/2014/main" id="{B8B528BF-9830-45DA-B33D-BA848E5525AC}"/>
              </a:ext>
            </a:extLst>
          </p:cNvPr>
          <p:cNvSpPr>
            <a:spLocks noGrp="1"/>
          </p:cNvSpPr>
          <p:nvPr>
            <p:ph idx="1"/>
          </p:nvPr>
        </p:nvSpPr>
        <p:spPr/>
        <p:txBody>
          <a:bodyPr>
            <a:normAutofit fontScale="85000" lnSpcReduction="10000"/>
          </a:bodyPr>
          <a:lstStyle/>
          <a:p>
            <a:r>
              <a:rPr lang="en-GB" dirty="0"/>
              <a:t>In order for Ty </a:t>
            </a:r>
            <a:r>
              <a:rPr lang="en-GB" dirty="0" err="1"/>
              <a:t>Hafan</a:t>
            </a:r>
            <a:r>
              <a:rPr lang="en-GB" dirty="0"/>
              <a:t> to offer support to those in need, they need to raise £4 million each year. </a:t>
            </a:r>
          </a:p>
          <a:p>
            <a:endParaRPr lang="en-GB" dirty="0"/>
          </a:p>
          <a:p>
            <a:r>
              <a:rPr lang="en-GB" dirty="0"/>
              <a:t>The Rainbow Run is a 5k fun run held by Ty </a:t>
            </a:r>
            <a:r>
              <a:rPr lang="en-GB" dirty="0" err="1"/>
              <a:t>Hafan</a:t>
            </a:r>
            <a:r>
              <a:rPr lang="en-GB" dirty="0"/>
              <a:t> in order to raise money for their cause. </a:t>
            </a:r>
          </a:p>
          <a:p>
            <a:endParaRPr lang="en-GB" dirty="0"/>
          </a:p>
          <a:p>
            <a:r>
              <a:rPr lang="en-GB" dirty="0"/>
              <a:t>Each participant pays £13 to enter the race which goes towards hosting the event and are encouraged to raise as much money as they can to help fund the charity. </a:t>
            </a:r>
          </a:p>
          <a:p>
            <a:endParaRPr lang="en-GB" dirty="0"/>
          </a:p>
          <a:p>
            <a:r>
              <a:rPr lang="en-GB" dirty="0"/>
              <a:t>Runners are splashed with colour throughout the race which makes it a fun event for people of all ages</a:t>
            </a:r>
          </a:p>
        </p:txBody>
      </p:sp>
    </p:spTree>
    <p:extLst>
      <p:ext uri="{BB962C8B-B14F-4D97-AF65-F5344CB8AC3E}">
        <p14:creationId xmlns:p14="http://schemas.microsoft.com/office/powerpoint/2010/main" val="2975734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he Rainbow Run is coming to Swansea!-25qpFrnanks-1">
            <a:hlinkClick r:id="" action="ppaction://media"/>
            <a:extLst>
              <a:ext uri="{FF2B5EF4-FFF2-40B4-BE49-F238E27FC236}">
                <a16:creationId xmlns:a16="http://schemas.microsoft.com/office/drawing/2014/main" id="{17EB8F1D-1D58-47C8-81E0-37D1B236C53C}"/>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475873" y="563526"/>
            <a:ext cx="9240253" cy="5197793"/>
          </a:xfrm>
        </p:spPr>
      </p:pic>
    </p:spTree>
    <p:extLst>
      <p:ext uri="{BB962C8B-B14F-4D97-AF65-F5344CB8AC3E}">
        <p14:creationId xmlns:p14="http://schemas.microsoft.com/office/powerpoint/2010/main" val="110229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1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53C8B-C77D-4A47-A529-1E3243F9300A}"/>
              </a:ext>
            </a:extLst>
          </p:cNvPr>
          <p:cNvSpPr>
            <a:spLocks noGrp="1"/>
          </p:cNvSpPr>
          <p:nvPr>
            <p:ph type="title"/>
          </p:nvPr>
        </p:nvSpPr>
        <p:spPr/>
        <p:txBody>
          <a:bodyPr/>
          <a:lstStyle/>
          <a:p>
            <a:r>
              <a:rPr lang="en-GB" dirty="0"/>
              <a:t>Research</a:t>
            </a:r>
          </a:p>
        </p:txBody>
      </p:sp>
      <p:sp>
        <p:nvSpPr>
          <p:cNvPr id="3" name="Content Placeholder 2">
            <a:extLst>
              <a:ext uri="{FF2B5EF4-FFF2-40B4-BE49-F238E27FC236}">
                <a16:creationId xmlns:a16="http://schemas.microsoft.com/office/drawing/2014/main" id="{F649E147-1BFA-4CC4-BC3D-86E24A3FE95B}"/>
              </a:ext>
            </a:extLst>
          </p:cNvPr>
          <p:cNvSpPr>
            <a:spLocks noGrp="1"/>
          </p:cNvSpPr>
          <p:nvPr>
            <p:ph idx="1"/>
          </p:nvPr>
        </p:nvSpPr>
        <p:spPr/>
        <p:txBody>
          <a:bodyPr/>
          <a:lstStyle/>
          <a:p>
            <a:r>
              <a:rPr lang="en-GB" dirty="0"/>
              <a:t>The research I will carry out will be to look at the local transport infrastructure to see how it could be utilised more for participants, families coming to watch and for everybody else involved.</a:t>
            </a:r>
          </a:p>
          <a:p>
            <a:endParaRPr lang="en-GB" dirty="0"/>
          </a:p>
          <a:p>
            <a:r>
              <a:rPr lang="en-GB" dirty="0"/>
              <a:t>I will mainly use primary research and ask local members of the public how they are affected by the event. I will also look at Ty </a:t>
            </a:r>
            <a:r>
              <a:rPr lang="en-GB" dirty="0" err="1"/>
              <a:t>Hafan's</a:t>
            </a:r>
            <a:r>
              <a:rPr lang="en-GB" dirty="0"/>
              <a:t> current environmental strategy surrounding the Rainbow Run and give suggestions on how it could be improved regarding things such as waste.</a:t>
            </a:r>
          </a:p>
        </p:txBody>
      </p:sp>
    </p:spTree>
    <p:extLst>
      <p:ext uri="{BB962C8B-B14F-4D97-AF65-F5344CB8AC3E}">
        <p14:creationId xmlns:p14="http://schemas.microsoft.com/office/powerpoint/2010/main" val="2110065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9193C-362F-4BFF-B0DA-605CA1617AF5}"/>
              </a:ext>
            </a:extLst>
          </p:cNvPr>
          <p:cNvSpPr>
            <a:spLocks noGrp="1"/>
          </p:cNvSpPr>
          <p:nvPr>
            <p:ph type="title"/>
          </p:nvPr>
        </p:nvSpPr>
        <p:spPr/>
        <p:txBody>
          <a:bodyPr/>
          <a:lstStyle/>
          <a:p>
            <a:r>
              <a:rPr lang="en-GB" dirty="0"/>
              <a:t>Benefits</a:t>
            </a:r>
          </a:p>
        </p:txBody>
      </p:sp>
      <p:sp>
        <p:nvSpPr>
          <p:cNvPr id="3" name="Content Placeholder 2">
            <a:extLst>
              <a:ext uri="{FF2B5EF4-FFF2-40B4-BE49-F238E27FC236}">
                <a16:creationId xmlns:a16="http://schemas.microsoft.com/office/drawing/2014/main" id="{FAE165B3-E2DE-49B7-ABE6-F98D0DE4C934}"/>
              </a:ext>
            </a:extLst>
          </p:cNvPr>
          <p:cNvSpPr>
            <a:spLocks noGrp="1"/>
          </p:cNvSpPr>
          <p:nvPr>
            <p:ph idx="1"/>
          </p:nvPr>
        </p:nvSpPr>
        <p:spPr/>
        <p:txBody>
          <a:bodyPr/>
          <a:lstStyle/>
          <a:p>
            <a:r>
              <a:rPr lang="en-GB" dirty="0"/>
              <a:t>1. To give the organisation a measurable plan of how they could improve their environmental impact</a:t>
            </a:r>
          </a:p>
          <a:p>
            <a:endParaRPr lang="en-GB" dirty="0"/>
          </a:p>
          <a:p>
            <a:r>
              <a:rPr lang="en-GB" dirty="0"/>
              <a:t>2. To give the organisation ideas on how they could better use the local travel infrastructure to decrease their carbon footprint</a:t>
            </a:r>
          </a:p>
          <a:p>
            <a:endParaRPr lang="en-GB" dirty="0"/>
          </a:p>
          <a:p>
            <a:r>
              <a:rPr lang="en-GB" dirty="0"/>
              <a:t>3. To give the company suggestions on how they could minimise their waste</a:t>
            </a:r>
          </a:p>
        </p:txBody>
      </p:sp>
    </p:spTree>
    <p:extLst>
      <p:ext uri="{BB962C8B-B14F-4D97-AF65-F5344CB8AC3E}">
        <p14:creationId xmlns:p14="http://schemas.microsoft.com/office/powerpoint/2010/main" val="564149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D8485-C194-456D-8278-12DC24F08C87}"/>
              </a:ext>
            </a:extLst>
          </p:cNvPr>
          <p:cNvSpPr>
            <a:spLocks noGrp="1"/>
          </p:cNvSpPr>
          <p:nvPr>
            <p:ph type="title"/>
          </p:nvPr>
        </p:nvSpPr>
        <p:spPr/>
        <p:txBody>
          <a:bodyPr/>
          <a:lstStyle/>
          <a:p>
            <a:r>
              <a:rPr lang="en-GB" dirty="0"/>
              <a:t>Project Reporting</a:t>
            </a:r>
          </a:p>
        </p:txBody>
      </p:sp>
      <p:pic>
        <p:nvPicPr>
          <p:cNvPr id="5" name="Content Placeholder 4">
            <a:extLst>
              <a:ext uri="{FF2B5EF4-FFF2-40B4-BE49-F238E27FC236}">
                <a16:creationId xmlns:a16="http://schemas.microsoft.com/office/drawing/2014/main" id="{6DEDC79A-C2EE-4BFE-BF57-B9657682B753}"/>
              </a:ext>
            </a:extLst>
          </p:cNvPr>
          <p:cNvPicPr>
            <a:picLocks noGrp="1" noChangeAspect="1"/>
          </p:cNvPicPr>
          <p:nvPr>
            <p:ph idx="1"/>
          </p:nvPr>
        </p:nvPicPr>
        <p:blipFill>
          <a:blip r:embed="rId3"/>
          <a:stretch>
            <a:fillRect/>
          </a:stretch>
        </p:blipFill>
        <p:spPr>
          <a:xfrm>
            <a:off x="1374275" y="2209451"/>
            <a:ext cx="10336462" cy="3138272"/>
          </a:xfrm>
        </p:spPr>
      </p:pic>
    </p:spTree>
    <p:extLst>
      <p:ext uri="{BB962C8B-B14F-4D97-AF65-F5344CB8AC3E}">
        <p14:creationId xmlns:p14="http://schemas.microsoft.com/office/powerpoint/2010/main" val="3328745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9D98F-9B90-4C2C-8F17-A78EFB9CA6DF}"/>
              </a:ext>
            </a:extLst>
          </p:cNvPr>
          <p:cNvSpPr>
            <a:spLocks noGrp="1"/>
          </p:cNvSpPr>
          <p:nvPr>
            <p:ph type="title"/>
          </p:nvPr>
        </p:nvSpPr>
        <p:spPr/>
        <p:txBody>
          <a:bodyPr/>
          <a:lstStyle/>
          <a:p>
            <a:r>
              <a:rPr lang="en-GB" dirty="0"/>
              <a:t>Why me?</a:t>
            </a:r>
          </a:p>
        </p:txBody>
      </p:sp>
      <p:sp>
        <p:nvSpPr>
          <p:cNvPr id="3" name="Content Placeholder 2">
            <a:extLst>
              <a:ext uri="{FF2B5EF4-FFF2-40B4-BE49-F238E27FC236}">
                <a16:creationId xmlns:a16="http://schemas.microsoft.com/office/drawing/2014/main" id="{7A5F11A1-096F-4798-B603-4A5FE84E8EF4}"/>
              </a:ext>
            </a:extLst>
          </p:cNvPr>
          <p:cNvSpPr>
            <a:spLocks noGrp="1"/>
          </p:cNvSpPr>
          <p:nvPr>
            <p:ph idx="1"/>
          </p:nvPr>
        </p:nvSpPr>
        <p:spPr/>
        <p:txBody>
          <a:bodyPr>
            <a:normAutofit fontScale="85000" lnSpcReduction="20000"/>
          </a:bodyPr>
          <a:lstStyle/>
          <a:p>
            <a:r>
              <a:rPr lang="en-GB" dirty="0"/>
              <a:t>- Events Management student</a:t>
            </a:r>
          </a:p>
          <a:p>
            <a:endParaRPr lang="en-GB" dirty="0"/>
          </a:p>
          <a:p>
            <a:r>
              <a:rPr lang="en-GB" dirty="0"/>
              <a:t>- Passionate about environmental issues</a:t>
            </a:r>
          </a:p>
          <a:p>
            <a:endParaRPr lang="en-GB" dirty="0"/>
          </a:p>
          <a:p>
            <a:r>
              <a:rPr lang="en-GB" dirty="0"/>
              <a:t>- Currently working for an Urban Regeneration company who host events</a:t>
            </a:r>
          </a:p>
          <a:p>
            <a:endParaRPr lang="en-GB" dirty="0"/>
          </a:p>
          <a:p>
            <a:r>
              <a:rPr lang="en-GB" dirty="0"/>
              <a:t>- Participated in Ty </a:t>
            </a:r>
            <a:r>
              <a:rPr lang="en-GB" dirty="0" err="1"/>
              <a:t>Hafan's</a:t>
            </a:r>
            <a:r>
              <a:rPr lang="en-GB" dirty="0"/>
              <a:t> Rainbow Run</a:t>
            </a:r>
          </a:p>
          <a:p>
            <a:endParaRPr lang="en-GB" dirty="0"/>
          </a:p>
          <a:p>
            <a:r>
              <a:rPr lang="en-GB" dirty="0"/>
              <a:t>- Volunteered and participated in other outdoor running events</a:t>
            </a:r>
          </a:p>
        </p:txBody>
      </p:sp>
    </p:spTree>
    <p:extLst>
      <p:ext uri="{BB962C8B-B14F-4D97-AF65-F5344CB8AC3E}">
        <p14:creationId xmlns:p14="http://schemas.microsoft.com/office/powerpoint/2010/main" val="146808347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38</TotalTime>
  <Words>1038</Words>
  <Application>Microsoft Office PowerPoint</Application>
  <PresentationFormat>Widescreen</PresentationFormat>
  <Paragraphs>85</Paragraphs>
  <Slides>9</Slides>
  <Notes>7</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Palatino Linotype</vt:lpstr>
      <vt:lpstr>Gallery</vt:lpstr>
      <vt:lpstr>Consultancy Project</vt:lpstr>
      <vt:lpstr>Aim, Objectives &amp; Rationale</vt:lpstr>
      <vt:lpstr>Who are Ty Hafan &amp; Who arr the event’s staleholders</vt:lpstr>
      <vt:lpstr>Rainbow Run</vt:lpstr>
      <vt:lpstr>PowerPoint Presentation</vt:lpstr>
      <vt:lpstr>Research</vt:lpstr>
      <vt:lpstr>Benefits</vt:lpstr>
      <vt:lpstr>Project Reporting</vt:lpstr>
      <vt:lpstr>Why 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Consultancy Project</dc:title>
  <dc:creator>Siobhan Thomas</dc:creator>
  <cp:lastModifiedBy>Siobhan Thomas</cp:lastModifiedBy>
  <cp:revision>5</cp:revision>
  <dcterms:created xsi:type="dcterms:W3CDTF">2018-02-21T01:03:47Z</dcterms:created>
  <dcterms:modified xsi:type="dcterms:W3CDTF">2018-02-21T01:42:01Z</dcterms:modified>
</cp:coreProperties>
</file>