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66" r:id="rId4"/>
    <p:sldId id="269" r:id="rId5"/>
    <p:sldId id="306" r:id="rId6"/>
    <p:sldId id="307" r:id="rId7"/>
    <p:sldId id="308" r:id="rId8"/>
    <p:sldId id="309" r:id="rId9"/>
    <p:sldId id="310" r:id="rId10"/>
    <p:sldId id="292" r:id="rId11"/>
    <p:sldId id="302" r:id="rId12"/>
    <p:sldId id="296" r:id="rId13"/>
    <p:sldId id="294" r:id="rId14"/>
    <p:sldId id="301" r:id="rId15"/>
    <p:sldId id="287" r:id="rId16"/>
    <p:sldId id="298" r:id="rId17"/>
    <p:sldId id="299" r:id="rId18"/>
    <p:sldId id="300" r:id="rId19"/>
    <p:sldId id="262" r:id="rId20"/>
    <p:sldId id="305" r:id="rId21"/>
    <p:sldId id="303" r:id="rId22"/>
    <p:sldId id="304" r:id="rId23"/>
    <p:sldId id="267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4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62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2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48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92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81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7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878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78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85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4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9318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6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0106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108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62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andregistry.gov.uk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cs.org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wgazette.co.uk/" TargetMode="External"/><Relationship Id="rId5" Type="http://schemas.openxmlformats.org/officeDocument/2006/relationships/hyperlink" Target="http://www.landregistry.gov.uk/" TargetMode="External"/><Relationship Id="rId4" Type="http://schemas.openxmlformats.org/officeDocument/2006/relationships/hyperlink" Target="http://www.e-lawresource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462645"/>
            <a:ext cx="6600451" cy="2314737"/>
          </a:xfrm>
        </p:spPr>
        <p:txBody>
          <a:bodyPr>
            <a:normAutofit/>
          </a:bodyPr>
          <a:lstStyle/>
          <a:p>
            <a:r>
              <a:rPr lang="en-GB" dirty="0" smtClean="0"/>
              <a:t>Property Law &amp;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&amp; Natural Environments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6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this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Party Wall </a:t>
            </a:r>
            <a:r>
              <a:rPr lang="en-GB" dirty="0" err="1" smtClean="0"/>
              <a:t>etc</a:t>
            </a:r>
            <a:r>
              <a:rPr lang="en-GB" dirty="0" smtClean="0"/>
              <a:t> Act 1996</a:t>
            </a:r>
          </a:p>
          <a:p>
            <a:r>
              <a:rPr lang="en-GB" dirty="0" smtClean="0"/>
              <a:t>Importance of boundaries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46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for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the Party Wall </a:t>
            </a:r>
            <a:r>
              <a:rPr lang="en-GB" dirty="0" err="1" smtClean="0"/>
              <a:t>etc</a:t>
            </a:r>
            <a:r>
              <a:rPr lang="en-GB" dirty="0" smtClean="0"/>
              <a:t> Act about?</a:t>
            </a:r>
          </a:p>
          <a:p>
            <a:endParaRPr lang="en-GB" dirty="0"/>
          </a:p>
          <a:p>
            <a:r>
              <a:rPr lang="en-GB" dirty="0" smtClean="0"/>
              <a:t>What is a party wall?</a:t>
            </a:r>
          </a:p>
        </p:txBody>
      </p:sp>
    </p:spTree>
    <p:extLst>
      <p:ext uri="{BB962C8B-B14F-4D97-AF65-F5344CB8AC3E}">
        <p14:creationId xmlns:p14="http://schemas.microsoft.com/office/powerpoint/2010/main" val="307364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341846"/>
          </a:xfrm>
        </p:spPr>
        <p:txBody>
          <a:bodyPr/>
          <a:lstStyle/>
          <a:p>
            <a:r>
              <a:rPr lang="en-GB" dirty="0" smtClean="0"/>
              <a:t>Party Wall etc. Act 1996</a:t>
            </a:r>
          </a:p>
          <a:p>
            <a:pPr lvl="1"/>
            <a:r>
              <a:rPr lang="en-GB" dirty="0" smtClean="0"/>
              <a:t>Framework for preventing &amp; resolving disputes</a:t>
            </a:r>
          </a:p>
          <a:p>
            <a:pPr lvl="1"/>
            <a:r>
              <a:rPr lang="en-GB" dirty="0" smtClean="0"/>
              <a:t>Party walls, boundary walls and excavations</a:t>
            </a:r>
          </a:p>
          <a:p>
            <a:pPr lvl="1"/>
            <a:r>
              <a:rPr lang="en-GB" dirty="0" smtClean="0"/>
              <a:t>Provides a system of notice of work</a:t>
            </a:r>
          </a:p>
          <a:p>
            <a:r>
              <a:rPr lang="en-GB" dirty="0" smtClean="0"/>
              <a:t>What is a party wall?</a:t>
            </a:r>
          </a:p>
          <a:p>
            <a:pPr lvl="1"/>
            <a:r>
              <a:rPr lang="en-GB" dirty="0" smtClean="0"/>
              <a:t>A wall on land of 2 (or more) owners which forms part of a building</a:t>
            </a:r>
          </a:p>
          <a:p>
            <a:pPr lvl="1"/>
            <a:r>
              <a:rPr lang="en-GB" dirty="0" smtClean="0"/>
              <a:t>A wall on land of 2 owners but is not part of a building</a:t>
            </a:r>
          </a:p>
          <a:p>
            <a:pPr lvl="1"/>
            <a:r>
              <a:rPr lang="en-GB" dirty="0" smtClean="0"/>
              <a:t>A wall on 1 owners land but used by 2 (or more) owners to separate buildings</a:t>
            </a:r>
          </a:p>
          <a:p>
            <a:pPr lvl="1"/>
            <a:r>
              <a:rPr lang="en-GB" dirty="0" smtClean="0"/>
              <a:t>Party structure – wall or floor partition in multiple ownership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7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Party Wall type A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975" y="1538189"/>
            <a:ext cx="4972050" cy="516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6287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Party Wall type A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1729468"/>
            <a:ext cx="4648200" cy="470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0793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Party fence wall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444" y="2089668"/>
            <a:ext cx="5806256" cy="3863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9014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Party wall type B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622" y="2009484"/>
            <a:ext cx="6756221" cy="4279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950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Party structure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467" y="1607878"/>
            <a:ext cx="4853481" cy="4998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5661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the Act covers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905000"/>
            <a:ext cx="6591985" cy="4312226"/>
          </a:xfrm>
        </p:spPr>
        <p:txBody>
          <a:bodyPr>
            <a:normAutofit/>
          </a:bodyPr>
          <a:lstStyle/>
          <a:p>
            <a:r>
              <a:rPr lang="en-GB" dirty="0" smtClean="0"/>
              <a:t>New building on or at boundary of 2 properties</a:t>
            </a:r>
          </a:p>
          <a:p>
            <a:r>
              <a:rPr lang="en-GB" dirty="0" smtClean="0"/>
              <a:t>Work to an existing party wall or party structure</a:t>
            </a:r>
          </a:p>
          <a:p>
            <a:r>
              <a:rPr lang="en-GB" dirty="0" smtClean="0"/>
              <a:t>Excavation near to &amp; below foundation level of neighbouring buildings</a:t>
            </a:r>
          </a:p>
          <a:p>
            <a:pPr lvl="1"/>
            <a:r>
              <a:rPr lang="en-GB" dirty="0" smtClean="0"/>
              <a:t>Building a new wall on or at boundary of 2 properties</a:t>
            </a:r>
          </a:p>
          <a:p>
            <a:pPr lvl="1"/>
            <a:r>
              <a:rPr lang="en-GB" dirty="0" smtClean="0"/>
              <a:t>Cutting into a party wall</a:t>
            </a:r>
          </a:p>
          <a:p>
            <a:pPr lvl="1"/>
            <a:r>
              <a:rPr lang="en-GB" dirty="0" smtClean="0"/>
              <a:t>Making a party wall taller, shorter, deeper</a:t>
            </a:r>
          </a:p>
          <a:p>
            <a:pPr lvl="1"/>
            <a:r>
              <a:rPr lang="en-GB" dirty="0" smtClean="0"/>
              <a:t>Removing chimney breasts from a party wall</a:t>
            </a:r>
          </a:p>
          <a:p>
            <a:pPr lvl="1"/>
            <a:r>
              <a:rPr lang="en-GB" dirty="0" smtClean="0"/>
              <a:t>Knocking down and rebuilding a party wall</a:t>
            </a:r>
          </a:p>
          <a:p>
            <a:pPr lvl="1"/>
            <a:r>
              <a:rPr lang="en-GB" dirty="0" smtClean="0"/>
              <a:t>Digging below foundation level of neighbours property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45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work on an existing party wall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329545"/>
          </a:xfrm>
        </p:spPr>
        <p:txBody>
          <a:bodyPr/>
          <a:lstStyle/>
          <a:p>
            <a:r>
              <a:rPr lang="en-GB" dirty="0" smtClean="0"/>
              <a:t>Section 2 of the Act:</a:t>
            </a:r>
          </a:p>
          <a:p>
            <a:pPr lvl="1"/>
            <a:r>
              <a:rPr lang="en-GB" dirty="0" smtClean="0"/>
              <a:t>Repair a party wall</a:t>
            </a:r>
          </a:p>
          <a:p>
            <a:pPr lvl="1"/>
            <a:r>
              <a:rPr lang="en-GB" dirty="0" smtClean="0"/>
              <a:t>Insert damp proof course</a:t>
            </a:r>
          </a:p>
          <a:p>
            <a:pPr lvl="1"/>
            <a:r>
              <a:rPr lang="en-GB" dirty="0" smtClean="0"/>
              <a:t>Underpin the entire thickness</a:t>
            </a:r>
          </a:p>
          <a:p>
            <a:pPr lvl="1"/>
            <a:r>
              <a:rPr lang="en-GB" dirty="0" smtClean="0"/>
              <a:t>Cut into for bearing beam</a:t>
            </a:r>
          </a:p>
          <a:p>
            <a:pPr lvl="1"/>
            <a:r>
              <a:rPr lang="en-GB" dirty="0" smtClean="0"/>
              <a:t>Raise the height of a party wall</a:t>
            </a:r>
          </a:p>
          <a:p>
            <a:pPr lvl="1"/>
            <a:r>
              <a:rPr lang="en-GB" dirty="0" smtClean="0"/>
              <a:t>Extend a party wall downwards</a:t>
            </a:r>
          </a:p>
          <a:p>
            <a:pPr lvl="1"/>
            <a:r>
              <a:rPr lang="en-GB" dirty="0" smtClean="0"/>
              <a:t>Demolish and rebuild an entire party wall</a:t>
            </a:r>
          </a:p>
          <a:p>
            <a:pPr lvl="1"/>
            <a:r>
              <a:rPr lang="en-GB" dirty="0" smtClean="0"/>
              <a:t>Cut off projections from a party wall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04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Duties under the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589172"/>
          </a:xfrm>
        </p:spPr>
        <p:txBody>
          <a:bodyPr/>
          <a:lstStyle/>
          <a:p>
            <a:r>
              <a:rPr lang="en-GB" dirty="0" smtClean="0"/>
              <a:t>Provide notice of proposed work to adjoining owners</a:t>
            </a:r>
          </a:p>
          <a:p>
            <a:pPr lvl="1"/>
            <a:r>
              <a:rPr lang="en-GB" dirty="0" smtClean="0"/>
              <a:t>Major works only</a:t>
            </a:r>
          </a:p>
          <a:p>
            <a:pPr lvl="1"/>
            <a:r>
              <a:rPr lang="en-GB" dirty="0" smtClean="0"/>
              <a:t>In writing</a:t>
            </a:r>
          </a:p>
          <a:p>
            <a:pPr lvl="1"/>
            <a:r>
              <a:rPr lang="en-GB" dirty="0" smtClean="0"/>
              <a:t>Timely manner</a:t>
            </a:r>
          </a:p>
          <a:p>
            <a:endParaRPr lang="en-GB" dirty="0" smtClean="0"/>
          </a:p>
          <a:p>
            <a:r>
              <a:rPr lang="en-GB" dirty="0" smtClean="0"/>
              <a:t>Wait for response – either:</a:t>
            </a:r>
          </a:p>
          <a:p>
            <a:pPr lvl="1"/>
            <a:r>
              <a:rPr lang="en-GB" dirty="0" smtClean="0"/>
              <a:t>Consent</a:t>
            </a:r>
          </a:p>
          <a:p>
            <a:pPr lvl="1"/>
            <a:r>
              <a:rPr lang="en-GB" dirty="0" smtClean="0"/>
              <a:t>Reject</a:t>
            </a:r>
          </a:p>
          <a:p>
            <a:pPr lvl="1"/>
            <a:r>
              <a:rPr lang="en-GB" dirty="0" smtClean="0"/>
              <a:t>No response</a:t>
            </a:r>
          </a:p>
          <a:p>
            <a:pPr lvl="1"/>
            <a:r>
              <a:rPr lang="en-GB" dirty="0" smtClean="0"/>
              <a:t>Counter-notice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0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Dispute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Firstly, settle between selves</a:t>
            </a:r>
          </a:p>
          <a:p>
            <a:r>
              <a:rPr lang="en-GB" dirty="0" smtClean="0"/>
              <a:t>Otherwise appoint “Agreed surveyor”</a:t>
            </a:r>
          </a:p>
          <a:p>
            <a:pPr lvl="1"/>
            <a:r>
              <a:rPr lang="en-GB" dirty="0" smtClean="0"/>
              <a:t>Agreed between the owners</a:t>
            </a:r>
          </a:p>
          <a:p>
            <a:pPr lvl="1"/>
            <a:r>
              <a:rPr lang="en-GB" dirty="0" smtClean="0"/>
              <a:t>Each owner appointing surveyor</a:t>
            </a:r>
          </a:p>
          <a:p>
            <a:pPr lvl="1"/>
            <a:r>
              <a:rPr lang="en-GB" dirty="0" smtClean="0"/>
              <a:t>Duty – to resolve dispute in fair &amp; practical way</a:t>
            </a:r>
          </a:p>
          <a:p>
            <a:r>
              <a:rPr lang="en-GB" dirty="0" smtClean="0"/>
              <a:t>Draw up an “award”</a:t>
            </a:r>
          </a:p>
          <a:p>
            <a:r>
              <a:rPr lang="en-GB" dirty="0" smtClean="0"/>
              <a:t>Final and binding</a:t>
            </a:r>
          </a:p>
          <a:p>
            <a:r>
              <a:rPr lang="en-GB" dirty="0" smtClean="0"/>
              <a:t>Complete work, and have access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8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building on the boundary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Requires notice to adjoining owner</a:t>
            </a:r>
          </a:p>
          <a:p>
            <a:pPr lvl="1"/>
            <a:r>
              <a:rPr lang="en-GB" dirty="0" smtClean="0"/>
              <a:t>Building up to boundary line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Building astride boundary line</a:t>
            </a:r>
          </a:p>
          <a:p>
            <a:pPr lvl="2"/>
            <a:r>
              <a:rPr lang="en-GB" dirty="0" smtClean="0"/>
              <a:t>Costs can be apportioned</a:t>
            </a:r>
          </a:p>
          <a:p>
            <a:pPr lvl="2"/>
            <a:r>
              <a:rPr lang="en-GB" dirty="0" smtClean="0"/>
              <a:t>Must record all relevant details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Minimum one month before planned 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35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362856"/>
            <a:ext cx="6589199" cy="1280890"/>
          </a:xfrm>
        </p:spPr>
        <p:txBody>
          <a:bodyPr/>
          <a:lstStyle/>
          <a:p>
            <a:r>
              <a:rPr lang="en-GB" dirty="0" smtClean="0"/>
              <a:t>Excavation near neighbouring buildings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88" y="1581440"/>
            <a:ext cx="5000625" cy="503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249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581024"/>
            <a:ext cx="5218534" cy="6143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472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Miscellaneous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099775"/>
          </a:xfrm>
        </p:spPr>
        <p:txBody>
          <a:bodyPr/>
          <a:lstStyle/>
          <a:p>
            <a:r>
              <a:rPr lang="en-GB" dirty="0" smtClean="0"/>
              <a:t>Enforcement</a:t>
            </a:r>
          </a:p>
          <a:p>
            <a:pPr lvl="1"/>
            <a:r>
              <a:rPr lang="en-GB" dirty="0" smtClean="0"/>
              <a:t>None contained within the Act</a:t>
            </a:r>
          </a:p>
          <a:p>
            <a:pPr lvl="1"/>
            <a:r>
              <a:rPr lang="en-GB" dirty="0" smtClean="0"/>
              <a:t>Does provide for injunction</a:t>
            </a:r>
          </a:p>
          <a:p>
            <a:pPr lvl="1"/>
            <a:r>
              <a:rPr lang="en-GB" dirty="0" smtClean="0"/>
              <a:t>Can also provide access to neighbouring land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Other disputes</a:t>
            </a:r>
          </a:p>
          <a:p>
            <a:pPr lvl="1"/>
            <a:r>
              <a:rPr lang="en-GB" dirty="0" smtClean="0"/>
              <a:t>Does not solve other boundary line disputes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82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department that records interests in registered land</a:t>
            </a:r>
          </a:p>
          <a:p>
            <a:r>
              <a:rPr lang="en-GB" dirty="0" smtClean="0"/>
              <a:t>Covers England &amp; Wales</a:t>
            </a:r>
          </a:p>
          <a:p>
            <a:pPr lvl="1"/>
            <a:r>
              <a:rPr lang="en-GB" dirty="0" smtClean="0"/>
              <a:t>Scotland has the Registers of Scotland</a:t>
            </a:r>
          </a:p>
          <a:p>
            <a:r>
              <a:rPr lang="en-GB" dirty="0" smtClean="0"/>
              <a:t>Holds more than 24 million titles</a:t>
            </a:r>
          </a:p>
          <a:p>
            <a:pPr lvl="1"/>
            <a:r>
              <a:rPr lang="en-GB" dirty="0" smtClean="0"/>
              <a:t>Unregistered land (first registration)</a:t>
            </a:r>
          </a:p>
          <a:p>
            <a:pPr lvl="1"/>
            <a:r>
              <a:rPr lang="en-GB" dirty="0" smtClean="0"/>
              <a:t>Change of ownership</a:t>
            </a:r>
          </a:p>
          <a:p>
            <a:pPr lvl="1"/>
            <a:r>
              <a:rPr lang="en-GB" dirty="0" smtClean="0"/>
              <a:t>Interests affecting land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Website </a:t>
            </a:r>
            <a:r>
              <a:rPr lang="en-GB" dirty="0" smtClean="0">
                <a:hlinkClick r:id="rId2"/>
              </a:rPr>
              <a:t>www.landregistry.gov.uk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99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09"/>
            <a:ext cx="6589199" cy="1672282"/>
          </a:xfrm>
        </p:spPr>
        <p:txBody>
          <a:bodyPr>
            <a:noAutofit/>
          </a:bodyPr>
          <a:lstStyle/>
          <a:p>
            <a:r>
              <a:rPr lang="en-GB" dirty="0" smtClean="0"/>
              <a:t>Boundaries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493817"/>
            <a:ext cx="6016729" cy="4074407"/>
          </a:xfrm>
        </p:spPr>
        <p:txBody>
          <a:bodyPr>
            <a:normAutofit/>
          </a:bodyPr>
          <a:lstStyle/>
          <a:p>
            <a:r>
              <a:rPr lang="en-GB" dirty="0" smtClean="0"/>
              <a:t>Set out in Land Registry title plan</a:t>
            </a:r>
          </a:p>
          <a:p>
            <a:pPr lvl="1"/>
            <a:r>
              <a:rPr lang="en-GB" dirty="0" smtClean="0"/>
              <a:t>Generalised</a:t>
            </a:r>
          </a:p>
          <a:p>
            <a:pPr lvl="1"/>
            <a:r>
              <a:rPr lang="en-GB" dirty="0" smtClean="0"/>
              <a:t>Defined for understanding</a:t>
            </a:r>
          </a:p>
          <a:p>
            <a:r>
              <a:rPr lang="en-GB" dirty="0" smtClean="0"/>
              <a:t>Must be maintained</a:t>
            </a:r>
          </a:p>
          <a:p>
            <a:r>
              <a:rPr lang="en-GB" dirty="0" smtClean="0"/>
              <a:t>Changes must be agreed with neighbours</a:t>
            </a:r>
          </a:p>
          <a:p>
            <a:pPr lvl="1"/>
            <a:r>
              <a:rPr lang="en-GB" dirty="0" smtClean="0"/>
              <a:t>E.g. changing a fence with a hedge</a:t>
            </a:r>
          </a:p>
          <a:p>
            <a:pPr lvl="1"/>
            <a:r>
              <a:rPr lang="en-GB" dirty="0" smtClean="0"/>
              <a:t>Important for planning permission </a:t>
            </a:r>
          </a:p>
          <a:p>
            <a:r>
              <a:rPr lang="en-GB" dirty="0" smtClean="0"/>
              <a:t>Can change over time for many reasons</a:t>
            </a:r>
          </a:p>
        </p:txBody>
      </p:sp>
    </p:spTree>
    <p:extLst>
      <p:ext uri="{BB962C8B-B14F-4D97-AF65-F5344CB8AC3E}">
        <p14:creationId xmlns:p14="http://schemas.microsoft.com/office/powerpoint/2010/main" val="34035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Determining a boundary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plan shows general boundaries</a:t>
            </a:r>
          </a:p>
          <a:p>
            <a:r>
              <a:rPr lang="en-GB" dirty="0" smtClean="0"/>
              <a:t>Can apply to set exact boundary</a:t>
            </a:r>
          </a:p>
          <a:p>
            <a:pPr lvl="1"/>
            <a:r>
              <a:rPr lang="en-GB" dirty="0" smtClean="0"/>
              <a:t>Information from title plan, registry documents &amp; others</a:t>
            </a:r>
          </a:p>
          <a:p>
            <a:pPr lvl="1"/>
            <a:r>
              <a:rPr lang="en-GB" dirty="0" smtClean="0"/>
              <a:t>Surveyor can draw detailed plan</a:t>
            </a:r>
          </a:p>
          <a:p>
            <a:pPr lvl="1"/>
            <a:r>
              <a:rPr lang="en-GB" dirty="0" smtClean="0"/>
              <a:t>Agreement from neighbours</a:t>
            </a:r>
          </a:p>
          <a:p>
            <a:pPr lvl="1"/>
            <a:r>
              <a:rPr lang="en-GB" dirty="0" smtClean="0"/>
              <a:t>Submit to Land Registry</a:t>
            </a:r>
          </a:p>
          <a:p>
            <a:pPr lvl="1"/>
            <a:r>
              <a:rPr lang="en-GB" dirty="0" smtClean="0"/>
              <a:t>Will be applied to title deed </a:t>
            </a:r>
          </a:p>
          <a:p>
            <a:pPr lvl="2"/>
            <a:r>
              <a:rPr lang="en-GB" dirty="0" smtClean="0"/>
              <a:t>Property for which is defined</a:t>
            </a:r>
          </a:p>
          <a:p>
            <a:pPr lvl="2"/>
            <a:r>
              <a:rPr lang="en-GB" dirty="0" smtClean="0"/>
              <a:t>Neighbouring property</a:t>
            </a:r>
          </a:p>
          <a:p>
            <a:r>
              <a:rPr lang="en-GB" dirty="0" smtClean="0"/>
              <a:t>Boundary agreement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4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</a:t>
            </a:r>
            <a:endParaRPr lang="en-GB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18" y="2073499"/>
            <a:ext cx="8317417" cy="4647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198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399246"/>
            <a:ext cx="6589199" cy="1481070"/>
          </a:xfrm>
        </p:spPr>
        <p:txBody>
          <a:bodyPr>
            <a:normAutofit/>
          </a:bodyPr>
          <a:lstStyle/>
          <a:p>
            <a:r>
              <a:rPr lang="en-GB" dirty="0" smtClean="0"/>
              <a:t>Boundary dispute cases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Rashid v Sharif [2014]</a:t>
            </a:r>
          </a:p>
          <a:p>
            <a:endParaRPr lang="en-GB" dirty="0" smtClean="0"/>
          </a:p>
          <a:p>
            <a:r>
              <a:rPr lang="en-GB" dirty="0" smtClean="0"/>
              <a:t>Underwood v Mayer [2014]</a:t>
            </a:r>
          </a:p>
          <a:p>
            <a:endParaRPr lang="en-GB" dirty="0" smtClean="0"/>
          </a:p>
          <a:p>
            <a:r>
              <a:rPr lang="en-GB" dirty="0" err="1" smtClean="0"/>
              <a:t>Acco</a:t>
            </a:r>
            <a:r>
              <a:rPr lang="en-GB" dirty="0" smtClean="0"/>
              <a:t> Properties Ltd v Severn &amp; Another [2011]</a:t>
            </a:r>
          </a:p>
          <a:p>
            <a:endParaRPr lang="en-GB" dirty="0" smtClean="0"/>
          </a:p>
          <a:p>
            <a:r>
              <a:rPr lang="en-GB" dirty="0" smtClean="0"/>
              <a:t>Ali v Lane [2006]</a:t>
            </a:r>
          </a:p>
          <a:p>
            <a:endParaRPr lang="en-GB" dirty="0"/>
          </a:p>
          <a:p>
            <a:r>
              <a:rPr lang="en-GB" dirty="0" err="1"/>
              <a:t>Watcham</a:t>
            </a:r>
            <a:r>
              <a:rPr lang="en-GB" dirty="0"/>
              <a:t> v East Africa Protectorate [1919] </a:t>
            </a:r>
          </a:p>
        </p:txBody>
      </p:sp>
    </p:spTree>
    <p:extLst>
      <p:ext uri="{BB962C8B-B14F-4D97-AF65-F5344CB8AC3E}">
        <p14:creationId xmlns:p14="http://schemas.microsoft.com/office/powerpoint/2010/main" val="294637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4" y="2133600"/>
            <a:ext cx="6900249" cy="3777622"/>
          </a:xfrm>
        </p:spPr>
        <p:txBody>
          <a:bodyPr/>
          <a:lstStyle/>
          <a:p>
            <a:r>
              <a:rPr lang="en-GB" dirty="0" smtClean="0"/>
              <a:t>UK Government (</a:t>
            </a:r>
            <a:r>
              <a:rPr lang="en-GB" dirty="0" smtClean="0">
                <a:hlinkClick r:id="rId2"/>
              </a:rPr>
              <a:t>www.gov.uk</a:t>
            </a:r>
            <a:r>
              <a:rPr lang="en-GB" dirty="0" smtClean="0"/>
              <a:t>) </a:t>
            </a:r>
          </a:p>
          <a:p>
            <a:endParaRPr lang="en-GB" dirty="0"/>
          </a:p>
          <a:p>
            <a:r>
              <a:rPr lang="en-GB" dirty="0" smtClean="0"/>
              <a:t>Royal Institution  of Chartered Surveyors (</a:t>
            </a:r>
            <a:r>
              <a:rPr lang="en-GB" dirty="0" smtClean="0">
                <a:hlinkClick r:id="rId3"/>
              </a:rPr>
              <a:t>www.rics.org</a:t>
            </a:r>
            <a:r>
              <a:rPr lang="en-GB" dirty="0" smtClean="0"/>
              <a:t>) </a:t>
            </a:r>
          </a:p>
          <a:p>
            <a:endParaRPr lang="en-GB" dirty="0" smtClean="0"/>
          </a:p>
          <a:p>
            <a:r>
              <a:rPr lang="en-GB" dirty="0" smtClean="0"/>
              <a:t>E-law resources (</a:t>
            </a:r>
            <a:r>
              <a:rPr lang="en-GB" dirty="0" smtClean="0">
                <a:hlinkClick r:id="rId4"/>
              </a:rPr>
              <a:t>www.e-lawresources.co.uk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Land Registry (</a:t>
            </a:r>
            <a:r>
              <a:rPr lang="en-GB" dirty="0" smtClean="0">
                <a:hlinkClick r:id="rId5"/>
              </a:rPr>
              <a:t>www.landregistry.gov.uk</a:t>
            </a:r>
            <a:r>
              <a:rPr lang="en-GB" dirty="0" smtClean="0"/>
              <a:t>)  </a:t>
            </a:r>
          </a:p>
          <a:p>
            <a:endParaRPr lang="en-GB" dirty="0"/>
          </a:p>
          <a:p>
            <a:r>
              <a:rPr lang="en-GB" dirty="0" smtClean="0"/>
              <a:t>Law Society Gazette (</a:t>
            </a:r>
            <a:r>
              <a:rPr lang="en-GB" dirty="0" smtClean="0">
                <a:hlinkClick r:id="rId6"/>
              </a:rPr>
              <a:t>www.lawgazette.co.uk</a:t>
            </a:r>
            <a:r>
              <a:rPr lang="en-GB" dirty="0" smtClean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67980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4973</TotalTime>
  <Words>634</Words>
  <Application>Microsoft Office PowerPoint</Application>
  <PresentationFormat>On-screen Show (4:3)</PresentationFormat>
  <Paragraphs>138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Century Gothic</vt:lpstr>
      <vt:lpstr>Wingdings 3</vt:lpstr>
      <vt:lpstr>Wisp</vt:lpstr>
      <vt:lpstr>Property Law &amp; Practice</vt:lpstr>
      <vt:lpstr>Topics for this week</vt:lpstr>
      <vt:lpstr>Questions for you</vt:lpstr>
      <vt:lpstr>Some basics</vt:lpstr>
      <vt:lpstr>Party Wall type A</vt:lpstr>
      <vt:lpstr>Party Wall type A</vt:lpstr>
      <vt:lpstr>Party fence wall</vt:lpstr>
      <vt:lpstr>Party wall type B</vt:lpstr>
      <vt:lpstr>Party structure</vt:lpstr>
      <vt:lpstr>What the Act covers</vt:lpstr>
      <vt:lpstr>To work on an existing party wall</vt:lpstr>
      <vt:lpstr>Duties under the Act</vt:lpstr>
      <vt:lpstr>Dispute resolution</vt:lpstr>
      <vt:lpstr>New building on the boundary line</vt:lpstr>
      <vt:lpstr>Excavation near neighbouring buildings</vt:lpstr>
      <vt:lpstr>PowerPoint Presentation</vt:lpstr>
      <vt:lpstr>Miscellaneous</vt:lpstr>
      <vt:lpstr>Land Registry</vt:lpstr>
      <vt:lpstr>Boundaries</vt:lpstr>
      <vt:lpstr>Determining a boundary</vt:lpstr>
      <vt:lpstr>Issues with movement</vt:lpstr>
      <vt:lpstr>Boundary dispute cases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Latent Defects Insurance</dc:title>
  <dc:creator>Lara Hopkinson</dc:creator>
  <cp:lastModifiedBy>Lara Hopkinson</cp:lastModifiedBy>
  <cp:revision>112</cp:revision>
  <dcterms:created xsi:type="dcterms:W3CDTF">2016-03-09T09:17:43Z</dcterms:created>
  <dcterms:modified xsi:type="dcterms:W3CDTF">2017-03-01T08:47:49Z</dcterms:modified>
</cp:coreProperties>
</file>