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6"/>
  </p:notesMasterIdLst>
  <p:sldIdLst>
    <p:sldId id="258" r:id="rId2"/>
    <p:sldId id="257" r:id="rId3"/>
    <p:sldId id="340" r:id="rId4"/>
    <p:sldId id="342" r:id="rId5"/>
    <p:sldId id="335" r:id="rId6"/>
    <p:sldId id="341" r:id="rId7"/>
    <p:sldId id="266" r:id="rId8"/>
    <p:sldId id="338" r:id="rId9"/>
    <p:sldId id="339" r:id="rId10"/>
    <p:sldId id="262" r:id="rId11"/>
    <p:sldId id="336" r:id="rId12"/>
    <p:sldId id="333" r:id="rId13"/>
    <p:sldId id="337" r:id="rId14"/>
    <p:sldId id="34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37897"/>
    <a:srgbClr val="17375E"/>
    <a:srgbClr val="B4B656"/>
    <a:srgbClr val="DA4D78"/>
    <a:srgbClr val="F17612"/>
    <a:srgbClr val="0D6B8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66F3B6-4DC6-5148-984C-F7F1899858DF}" v="2" dt="2026-09-17T10:28:00.7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787"/>
  </p:normalViewPr>
  <p:slideViewPr>
    <p:cSldViewPr snapToGrid="0" snapToObjects="1">
      <p:cViewPr varScale="1">
        <p:scale>
          <a:sx n="118" d="100"/>
          <a:sy n="118" d="100"/>
        </p:scale>
        <p:origin x="208"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Coode" userId="e5a45405-9a7c-42fe-972f-cf9e071f7760" providerId="ADAL" clId="{913E130D-CAC2-514A-9E43-653B2C1FC672}"/>
    <pc:docChg chg="undo custSel addSld delSld modSld sldOrd">
      <pc:chgData name="Kate Coode" userId="e5a45405-9a7c-42fe-972f-cf9e071f7760" providerId="ADAL" clId="{913E130D-CAC2-514A-9E43-653B2C1FC672}" dt="2026-09-17T10:32:04.103" v="8438" actId="20577"/>
      <pc:docMkLst>
        <pc:docMk/>
      </pc:docMkLst>
      <pc:sldChg chg="modSp mod">
        <pc:chgData name="Kate Coode" userId="e5a45405-9a7c-42fe-972f-cf9e071f7760" providerId="ADAL" clId="{913E130D-CAC2-514A-9E43-653B2C1FC672}" dt="2026-09-17T10:22:02.388" v="8144" actId="20577"/>
        <pc:sldMkLst>
          <pc:docMk/>
          <pc:sldMk cId="2233654086" sldId="335"/>
        </pc:sldMkLst>
        <pc:spChg chg="mod">
          <ac:chgData name="Kate Coode" userId="e5a45405-9a7c-42fe-972f-cf9e071f7760" providerId="ADAL" clId="{913E130D-CAC2-514A-9E43-653B2C1FC672}" dt="2026-09-17T10:22:02.388" v="8144" actId="20577"/>
          <ac:spMkLst>
            <pc:docMk/>
            <pc:sldMk cId="2233654086" sldId="335"/>
            <ac:spMk id="9" creationId="{977EE6A8-6293-140B-96C3-245E8300A7EA}"/>
          </ac:spMkLst>
        </pc:spChg>
      </pc:sldChg>
      <pc:sldChg chg="addSp delSp modSp add mod ord">
        <pc:chgData name="Kate Coode" userId="e5a45405-9a7c-42fe-972f-cf9e071f7760" providerId="ADAL" clId="{913E130D-CAC2-514A-9E43-653B2C1FC672}" dt="2026-09-17T10:32:04.103" v="8438" actId="20577"/>
        <pc:sldMkLst>
          <pc:docMk/>
          <pc:sldMk cId="452824448" sldId="340"/>
        </pc:sldMkLst>
        <pc:spChg chg="mod">
          <ac:chgData name="Kate Coode" userId="e5a45405-9a7c-42fe-972f-cf9e071f7760" providerId="ADAL" clId="{913E130D-CAC2-514A-9E43-653B2C1FC672}" dt="2026-09-17T10:32:04.103" v="8438" actId="20577"/>
          <ac:spMkLst>
            <pc:docMk/>
            <pc:sldMk cId="452824448" sldId="340"/>
            <ac:spMk id="6" creationId="{8F7E3DF8-FC0F-7F2A-46A8-E2BE4BA8E5B9}"/>
          </ac:spMkLst>
        </pc:spChg>
      </pc:sldChg>
      <pc:sldChg chg="modSp mod">
        <pc:chgData name="Kate Coode" userId="e5a45405-9a7c-42fe-972f-cf9e071f7760" providerId="ADAL" clId="{913E130D-CAC2-514A-9E43-653B2C1FC672}" dt="2026-09-17T10:24:12.301" v="8245" actId="20577"/>
        <pc:sldMkLst>
          <pc:docMk/>
          <pc:sldMk cId="766788240" sldId="341"/>
        </pc:sldMkLst>
        <pc:spChg chg="mod">
          <ac:chgData name="Kate Coode" userId="e5a45405-9a7c-42fe-972f-cf9e071f7760" providerId="ADAL" clId="{913E130D-CAC2-514A-9E43-653B2C1FC672}" dt="2026-09-17T10:22:53.434" v="8195" actId="20577"/>
          <ac:spMkLst>
            <pc:docMk/>
            <pc:sldMk cId="766788240" sldId="341"/>
            <ac:spMk id="5" creationId="{4E0BCE9D-BFC8-D916-0D75-74649A33A5B2}"/>
          </ac:spMkLst>
        </pc:spChg>
        <pc:spChg chg="mod">
          <ac:chgData name="Kate Coode" userId="e5a45405-9a7c-42fe-972f-cf9e071f7760" providerId="ADAL" clId="{913E130D-CAC2-514A-9E43-653B2C1FC672}" dt="2026-09-17T10:24:12.301" v="8245" actId="20577"/>
          <ac:spMkLst>
            <pc:docMk/>
            <pc:sldMk cId="766788240" sldId="341"/>
            <ac:spMk id="8" creationId="{454A3124-C71A-971F-898E-2FCF95D9C99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2AD0F6-3E98-624A-A81C-DD82E42C00A8}" type="datetimeFigureOut">
              <a:rPr lang="en-US" smtClean="0"/>
              <a:t>9/17/26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DE1476-AD88-A847-B003-E24533C5038C}" type="slidenum">
              <a:rPr lang="en-US" smtClean="0"/>
              <a:t>‹#›</a:t>
            </a:fld>
            <a:endParaRPr lang="en-US"/>
          </a:p>
        </p:txBody>
      </p:sp>
    </p:spTree>
    <p:extLst>
      <p:ext uri="{BB962C8B-B14F-4D97-AF65-F5344CB8AC3E}">
        <p14:creationId xmlns:p14="http://schemas.microsoft.com/office/powerpoint/2010/main" val="1339561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3940D1-340F-AF48-A15A-DACAC47A1776}" type="datetimeFigureOut">
              <a:rPr lang="en-US" smtClean="0"/>
              <a:t>9/17/26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8A09216-CAF0-6545-92A4-937594FFCC18}" type="slidenum">
              <a:rPr lang="en-US" smtClean="0"/>
              <a:t>‹#›</a:t>
            </a:fld>
            <a:endParaRPr lang="en-US" dirty="0"/>
          </a:p>
        </p:txBody>
      </p:sp>
    </p:spTree>
    <p:extLst>
      <p:ext uri="{BB962C8B-B14F-4D97-AF65-F5344CB8AC3E}">
        <p14:creationId xmlns:p14="http://schemas.microsoft.com/office/powerpoint/2010/main" val="299931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3940D1-340F-AF48-A15A-DACAC47A1776}" type="datetimeFigureOut">
              <a:rPr lang="en-US" smtClean="0"/>
              <a:t>9/17/26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8A09216-CAF0-6545-92A4-937594FFCC18}" type="slidenum">
              <a:rPr lang="en-US" smtClean="0"/>
              <a:t>‹#›</a:t>
            </a:fld>
            <a:endParaRPr lang="en-US" dirty="0"/>
          </a:p>
        </p:txBody>
      </p:sp>
    </p:spTree>
    <p:extLst>
      <p:ext uri="{BB962C8B-B14F-4D97-AF65-F5344CB8AC3E}">
        <p14:creationId xmlns:p14="http://schemas.microsoft.com/office/powerpoint/2010/main" val="1294377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3940D1-340F-AF48-A15A-DACAC47A1776}" type="datetimeFigureOut">
              <a:rPr lang="en-US" smtClean="0"/>
              <a:t>9/17/26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8A09216-CAF0-6545-92A4-937594FFCC18}" type="slidenum">
              <a:rPr lang="en-US" smtClean="0"/>
              <a:t>‹#›</a:t>
            </a:fld>
            <a:endParaRPr lang="en-US" dirty="0"/>
          </a:p>
        </p:txBody>
      </p:sp>
    </p:spTree>
    <p:extLst>
      <p:ext uri="{BB962C8B-B14F-4D97-AF65-F5344CB8AC3E}">
        <p14:creationId xmlns:p14="http://schemas.microsoft.com/office/powerpoint/2010/main" val="2232464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3940D1-340F-AF48-A15A-DACAC47A1776}" type="datetimeFigureOut">
              <a:rPr lang="en-US" smtClean="0"/>
              <a:t>9/17/26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8A09216-CAF0-6545-92A4-937594FFCC18}" type="slidenum">
              <a:rPr lang="en-US" smtClean="0"/>
              <a:t>‹#›</a:t>
            </a:fld>
            <a:endParaRPr lang="en-US" dirty="0"/>
          </a:p>
        </p:txBody>
      </p:sp>
    </p:spTree>
    <p:extLst>
      <p:ext uri="{BB962C8B-B14F-4D97-AF65-F5344CB8AC3E}">
        <p14:creationId xmlns:p14="http://schemas.microsoft.com/office/powerpoint/2010/main" val="2471516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3940D1-340F-AF48-A15A-DACAC47A1776}" type="datetimeFigureOut">
              <a:rPr lang="en-US" smtClean="0"/>
              <a:t>9/17/26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8A09216-CAF0-6545-92A4-937594FFCC18}" type="slidenum">
              <a:rPr lang="en-US" smtClean="0"/>
              <a:t>‹#›</a:t>
            </a:fld>
            <a:endParaRPr lang="en-US" dirty="0"/>
          </a:p>
        </p:txBody>
      </p:sp>
    </p:spTree>
    <p:extLst>
      <p:ext uri="{BB962C8B-B14F-4D97-AF65-F5344CB8AC3E}">
        <p14:creationId xmlns:p14="http://schemas.microsoft.com/office/powerpoint/2010/main" val="3217513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3940D1-340F-AF48-A15A-DACAC47A1776}" type="datetimeFigureOut">
              <a:rPr lang="en-US" smtClean="0"/>
              <a:t>9/17/26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8A09216-CAF0-6545-92A4-937594FFCC18}" type="slidenum">
              <a:rPr lang="en-US" smtClean="0"/>
              <a:t>‹#›</a:t>
            </a:fld>
            <a:endParaRPr lang="en-US" dirty="0"/>
          </a:p>
        </p:txBody>
      </p:sp>
    </p:spTree>
    <p:extLst>
      <p:ext uri="{BB962C8B-B14F-4D97-AF65-F5344CB8AC3E}">
        <p14:creationId xmlns:p14="http://schemas.microsoft.com/office/powerpoint/2010/main" val="2213817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0D2EC5F-23E5-4764-AD15-3282CBE77C7E}"/>
              </a:ext>
            </a:extLst>
          </p:cNvPr>
          <p:cNvSpPr>
            <a:spLocks noGrp="1"/>
          </p:cNvSpPr>
          <p:nvPr>
            <p:ph type="title"/>
          </p:nvPr>
        </p:nvSpPr>
        <p:spPr/>
        <p:txBody>
          <a:bodyPr/>
          <a:lstStyle>
            <a:lvl1pPr>
              <a:defRPr>
                <a:solidFill>
                  <a:srgbClr val="17375E"/>
                </a:solidFill>
              </a:defRPr>
            </a:lvl1pPr>
          </a:lstStyle>
          <a:p>
            <a:r>
              <a:rPr lang="en-GB" dirty="0"/>
              <a:t>Click to edit Master title style</a:t>
            </a:r>
            <a:endParaRPr lang="en-US" dirty="0"/>
          </a:p>
        </p:txBody>
      </p:sp>
    </p:spTree>
    <p:extLst>
      <p:ext uri="{BB962C8B-B14F-4D97-AF65-F5344CB8AC3E}">
        <p14:creationId xmlns:p14="http://schemas.microsoft.com/office/powerpoint/2010/main" val="3838641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3940D1-340F-AF48-A15A-DACAC47A1776}" type="datetimeFigureOut">
              <a:rPr lang="en-US" smtClean="0"/>
              <a:t>9/17/26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8A09216-CAF0-6545-92A4-937594FFCC18}" type="slidenum">
              <a:rPr lang="en-US" smtClean="0"/>
              <a:t>‹#›</a:t>
            </a:fld>
            <a:endParaRPr lang="en-US" dirty="0"/>
          </a:p>
        </p:txBody>
      </p:sp>
    </p:spTree>
    <p:extLst>
      <p:ext uri="{BB962C8B-B14F-4D97-AF65-F5344CB8AC3E}">
        <p14:creationId xmlns:p14="http://schemas.microsoft.com/office/powerpoint/2010/main" val="2020736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3940D1-340F-AF48-A15A-DACAC47A1776}" type="datetimeFigureOut">
              <a:rPr lang="en-US" smtClean="0"/>
              <a:t>9/17/26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8A09216-CAF0-6545-92A4-937594FFCC18}" type="slidenum">
              <a:rPr lang="en-US" smtClean="0"/>
              <a:t>‹#›</a:t>
            </a:fld>
            <a:endParaRPr lang="en-US" dirty="0"/>
          </a:p>
        </p:txBody>
      </p:sp>
    </p:spTree>
    <p:extLst>
      <p:ext uri="{BB962C8B-B14F-4D97-AF65-F5344CB8AC3E}">
        <p14:creationId xmlns:p14="http://schemas.microsoft.com/office/powerpoint/2010/main" val="1081843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3940D1-340F-AF48-A15A-DACAC47A1776}" type="datetimeFigureOut">
              <a:rPr lang="en-US" smtClean="0"/>
              <a:t>9/17/26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8A09216-CAF0-6545-92A4-937594FFCC18}" type="slidenum">
              <a:rPr lang="en-US" smtClean="0"/>
              <a:t>‹#›</a:t>
            </a:fld>
            <a:endParaRPr lang="en-US" dirty="0"/>
          </a:p>
        </p:txBody>
      </p:sp>
    </p:spTree>
    <p:extLst>
      <p:ext uri="{BB962C8B-B14F-4D97-AF65-F5344CB8AC3E}">
        <p14:creationId xmlns:p14="http://schemas.microsoft.com/office/powerpoint/2010/main" val="2435999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3940D1-340F-AF48-A15A-DACAC47A1776}" type="datetimeFigureOut">
              <a:rPr lang="en-US" smtClean="0"/>
              <a:t>9/17/26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8A09216-CAF0-6545-92A4-937594FFCC18}" type="slidenum">
              <a:rPr lang="en-US" smtClean="0"/>
              <a:t>‹#›</a:t>
            </a:fld>
            <a:endParaRPr lang="en-US" dirty="0"/>
          </a:p>
        </p:txBody>
      </p:sp>
    </p:spTree>
    <p:extLst>
      <p:ext uri="{BB962C8B-B14F-4D97-AF65-F5344CB8AC3E}">
        <p14:creationId xmlns:p14="http://schemas.microsoft.com/office/powerpoint/2010/main" val="4238797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3940D1-340F-AF48-A15A-DACAC47A1776}" type="datetimeFigureOut">
              <a:rPr lang="en-US" smtClean="0"/>
              <a:t>9/17/26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A09216-CAF0-6545-92A4-937594FFCC18}" type="slidenum">
              <a:rPr lang="en-US" smtClean="0"/>
              <a:t>‹#›</a:t>
            </a:fld>
            <a:endParaRPr lang="en-US" dirty="0"/>
          </a:p>
        </p:txBody>
      </p:sp>
    </p:spTree>
    <p:extLst>
      <p:ext uri="{BB962C8B-B14F-4D97-AF65-F5344CB8AC3E}">
        <p14:creationId xmlns:p14="http://schemas.microsoft.com/office/powerpoint/2010/main" val="32357674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jp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mailto:Georgia.mckie@uwtsd.ac.uk" TargetMode="External"/><Relationship Id="rId7" Type="http://schemas.openxmlformats.org/officeDocument/2006/relationships/hyperlink" Target="mailto:Lloyd.james@uwtsd.ac.uk" TargetMode="External"/><Relationship Id="rId2" Type="http://schemas.openxmlformats.org/officeDocument/2006/relationships/hyperlink" Target="mailto:caroline.thraves@uwtsd.ac.uk" TargetMode="External"/><Relationship Id="rId1" Type="http://schemas.openxmlformats.org/officeDocument/2006/relationships/slideLayout" Target="../slideLayouts/slideLayout7.xml"/><Relationship Id="rId6" Type="http://schemas.openxmlformats.org/officeDocument/2006/relationships/hyperlink" Target="mailto:Sharon.cooper@uwtsd.ac.uk" TargetMode="External"/><Relationship Id="rId5" Type="http://schemas.openxmlformats.org/officeDocument/2006/relationships/hyperlink" Target="mailto:Claire.savage@uwtsd.ac.uk" TargetMode="External"/><Relationship Id="rId4" Type="http://schemas.openxmlformats.org/officeDocument/2006/relationships/hyperlink" Target="mailto:Kate.coode@uwtsd.ac.uk"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hyperlink" Target="https://www.youtube.com/watch?v=51OBgtqAB_4" TargetMode="External"/><Relationship Id="rId1" Type="http://schemas.openxmlformats.org/officeDocument/2006/relationships/slideLayout" Target="../slideLayouts/slideLayout7.xml"/><Relationship Id="rId4" Type="http://schemas.openxmlformats.org/officeDocument/2006/relationships/image" Target="../media/image8.tiff"/></Relationships>
</file>

<file path=ppt/slides/_rels/slide4.xml.rels><?xml version="1.0" encoding="UTF-8" standalone="yes"?>
<Relationships xmlns="http://schemas.openxmlformats.org/package/2006/relationships"><Relationship Id="rId8" Type="http://schemas.openxmlformats.org/officeDocument/2006/relationships/hyperlink" Target="https://www.uwtsd.ac.uk/academic-office/academic-quality-handbook/" TargetMode="External"/><Relationship Id="rId13" Type="http://schemas.openxmlformats.org/officeDocument/2006/relationships/hyperlink" Target="https://intranet.uwtsd.ac.uk/departments/library-and-learning-resources" TargetMode="External"/><Relationship Id="rId3" Type="http://schemas.openxmlformats.org/officeDocument/2006/relationships/hyperlink" Target="https://digitallearning.uwtsd.ac.uk/" TargetMode="External"/><Relationship Id="rId7" Type="http://schemas.openxmlformats.org/officeDocument/2006/relationships/hyperlink" Target="https://www.youtube.com/watch?v=pHi1hkMWTM8" TargetMode="External"/><Relationship Id="rId12" Type="http://schemas.openxmlformats.org/officeDocument/2006/relationships/hyperlink" Target="https://www.youtube.com/watch?v=dEOyrSRLAF4" TargetMode="External"/><Relationship Id="rId2" Type="http://schemas.openxmlformats.org/officeDocument/2006/relationships/hyperlink" Target="https://www.uwtsd.ac.uk/study/experience-and-facilities/student-support-and-wellbeing" TargetMode="External"/><Relationship Id="rId1" Type="http://schemas.openxmlformats.org/officeDocument/2006/relationships/slideLayout" Target="../slideLayouts/slideLayout7.xml"/><Relationship Id="rId6" Type="http://schemas.openxmlformats.org/officeDocument/2006/relationships/hyperlink" Target="https://jisc.potential.ly/signin" TargetMode="External"/><Relationship Id="rId11" Type="http://schemas.openxmlformats.org/officeDocument/2006/relationships/hyperlink" Target="https://uwtsd.ac.uk/library/infoskills/" TargetMode="External"/><Relationship Id="rId5" Type="http://schemas.openxmlformats.org/officeDocument/2006/relationships/hyperlink" Target="https://digitalskills.uwtsd.ac.uk/students/" TargetMode="External"/><Relationship Id="rId10" Type="http://schemas.openxmlformats.org/officeDocument/2006/relationships/hyperlink" Target="https://www.youtube.com/watch?v=1jsSAI1Vrjo" TargetMode="External"/><Relationship Id="rId4" Type="http://schemas.openxmlformats.org/officeDocument/2006/relationships/hyperlink" Target="https://www.uwtsd.ac.uk/wireless/" TargetMode="External"/><Relationship Id="rId9" Type="http://schemas.openxmlformats.org/officeDocument/2006/relationships/hyperlink" Target="https://hwb.uwtsd.ac.uk/pages/student-forms/formsandpolicies" TargetMode="External"/><Relationship Id="rId14" Type="http://schemas.openxmlformats.org/officeDocument/2006/relationships/hyperlink" Target="https://www.uwtsd.ac.uk/library/student-essentials/referencing-handbooks/"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www.uwtsdunion.co.uk/"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hwb.uwtsd.ac.uk/dashboard/staff"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uowtsd.sharepoint.com/teams/QualityHub/Programme%20of%20Study%20Handbooks/Forms/AllItems.aspx?id=%2Fteams%2FQualityHub%2FProgramme%20of%20Study%20Handbooks%2FArt%20and%20Media%2F2025%2D26&amp;viewid=40a9cd4c%2D26ef%2D4b9a%2D82dc%2D8de5e140ab6b"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uowtsd.sharepoint.com/teams/QualityHub/Programme%20of%20Study%20Handbooks/Forms/AllItems.aspx?id=%2Fteams%2FQualityHub%2FProgramme%20of%20Study%20Handbooks%2FArt%20and%20Media%2F2025%2D26&amp;viewid=40a9cd4c%2D26ef%2D4b9a%2D82dc%2D8de5e140ab6b"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Support-Tutor-Handbook-2021-22.pdf" TargetMode="External"/><Relationship Id="rId2" Type="http://schemas.openxmlformats.org/officeDocument/2006/relationships/hyperlink" Target="https://hwb.uwtsd.ac.uk/pages/student-forms/formsandpolicies" TargetMode="Externa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hyperlink" Target="https://www.uwtsd.ac.uk/studentcharter/" TargetMode="External"/><Relationship Id="rId4" Type="http://schemas.openxmlformats.org/officeDocument/2006/relationships/hyperlink" Target="mailto:kate.coode@uwtsd.ac.uk"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bursaries/" TargetMode="External"/><Relationship Id="rId2" Type="http://schemas.openxmlformats.org/officeDocument/2006/relationships/hyperlink" Target="https://www.uwtsd.ac.uk/study-abroad-and-exchange/go-global-with-uwtsd/" TargetMode="External"/><Relationship Id="rId1" Type="http://schemas.openxmlformats.org/officeDocument/2006/relationships/slideLayout" Target="../slideLayouts/slideLayout7.xml"/><Relationship Id="rId4" Type="http://schemas.openxmlformats.org/officeDocument/2006/relationships/hyperlink" Target="https://uwtsd.ac.uk/it-exclusives/student-it-exclusive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7.xml"/><Relationship Id="rId4" Type="http://schemas.openxmlformats.org/officeDocument/2006/relationships/image" Target="../media/image1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 name="Picture 47">
            <a:extLst>
              <a:ext uri="{FF2B5EF4-FFF2-40B4-BE49-F238E27FC236}">
                <a16:creationId xmlns:a16="http://schemas.microsoft.com/office/drawing/2014/main" id="{AE2ED3FF-1663-E150-5A04-523DD9CADADA}"/>
              </a:ext>
            </a:extLst>
          </p:cNvPr>
          <p:cNvPicPr>
            <a:picLocks noChangeAspect="1"/>
          </p:cNvPicPr>
          <p:nvPr/>
        </p:nvPicPr>
        <p:blipFill>
          <a:blip r:embed="rId2"/>
          <a:srcRect l="26407" t="22999" r="16168"/>
          <a:stretch>
            <a:fillRect/>
          </a:stretch>
        </p:blipFill>
        <p:spPr>
          <a:xfrm rot="5400000">
            <a:off x="573554" y="3503104"/>
            <a:ext cx="2307186" cy="2320262"/>
          </a:xfrm>
          <a:prstGeom prst="rect">
            <a:avLst/>
          </a:prstGeom>
        </p:spPr>
      </p:pic>
      <p:pic>
        <p:nvPicPr>
          <p:cNvPr id="41" name="Picture 40">
            <a:extLst>
              <a:ext uri="{FF2B5EF4-FFF2-40B4-BE49-F238E27FC236}">
                <a16:creationId xmlns:a16="http://schemas.microsoft.com/office/drawing/2014/main" id="{17434F7D-169A-9898-739E-6962AA309CAD}"/>
              </a:ext>
            </a:extLst>
          </p:cNvPr>
          <p:cNvPicPr>
            <a:picLocks noChangeAspect="1"/>
          </p:cNvPicPr>
          <p:nvPr/>
        </p:nvPicPr>
        <p:blipFill>
          <a:blip r:embed="rId3"/>
          <a:stretch>
            <a:fillRect/>
          </a:stretch>
        </p:blipFill>
        <p:spPr>
          <a:xfrm>
            <a:off x="4844170" y="3904497"/>
            <a:ext cx="2560313" cy="1912333"/>
          </a:xfrm>
          <a:prstGeom prst="rect">
            <a:avLst/>
          </a:prstGeom>
        </p:spPr>
      </p:pic>
      <p:sp>
        <p:nvSpPr>
          <p:cNvPr id="15" name="TextBox 14">
            <a:extLst>
              <a:ext uri="{FF2B5EF4-FFF2-40B4-BE49-F238E27FC236}">
                <a16:creationId xmlns:a16="http://schemas.microsoft.com/office/drawing/2014/main" id="{4B8AE775-92F5-904A-BD8A-31DD226F9A40}"/>
              </a:ext>
            </a:extLst>
          </p:cNvPr>
          <p:cNvSpPr txBox="1"/>
          <p:nvPr/>
        </p:nvSpPr>
        <p:spPr>
          <a:xfrm>
            <a:off x="7378994" y="5816830"/>
            <a:ext cx="2382072" cy="584775"/>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Ffion </a:t>
            </a:r>
            <a:r>
              <a:rPr lang="en-US" sz="1200" dirty="0">
                <a:solidFill>
                  <a:schemeClr val="tx1">
                    <a:lumMod val="65000"/>
                    <a:lumOff val="35000"/>
                  </a:schemeClr>
                </a:solidFill>
                <a:latin typeface="Helvetica" pitchFamily="2" charset="0"/>
              </a:rPr>
              <a:t>Richardson</a:t>
            </a:r>
          </a:p>
          <a:p>
            <a:endParaRPr lang="en-US" dirty="0">
              <a:solidFill>
                <a:schemeClr val="tx1">
                  <a:lumMod val="65000"/>
                  <a:lumOff val="35000"/>
                </a:schemeClr>
              </a:solidFill>
              <a:latin typeface="Helvetica" pitchFamily="2" charset="0"/>
            </a:endParaRPr>
          </a:p>
        </p:txBody>
      </p:sp>
      <p:pic>
        <p:nvPicPr>
          <p:cNvPr id="7" name="Picture 6" descr="A drawing of flowers and leaves&#10;&#10;Description automatically generated">
            <a:extLst>
              <a:ext uri="{FF2B5EF4-FFF2-40B4-BE49-F238E27FC236}">
                <a16:creationId xmlns:a16="http://schemas.microsoft.com/office/drawing/2014/main" id="{2676F693-4A7B-A0ED-9375-662EDFF89F7E}"/>
              </a:ext>
            </a:extLst>
          </p:cNvPr>
          <p:cNvPicPr>
            <a:picLocks noChangeAspect="1"/>
          </p:cNvPicPr>
          <p:nvPr/>
        </p:nvPicPr>
        <p:blipFill>
          <a:blip r:embed="rId4"/>
          <a:stretch>
            <a:fillRect/>
          </a:stretch>
        </p:blipFill>
        <p:spPr>
          <a:xfrm>
            <a:off x="7376861" y="769822"/>
            <a:ext cx="4248123" cy="5047008"/>
          </a:xfrm>
          <a:prstGeom prst="rect">
            <a:avLst/>
          </a:prstGeom>
        </p:spPr>
      </p:pic>
      <p:sp>
        <p:nvSpPr>
          <p:cNvPr id="21" name="TextBox 20">
            <a:extLst>
              <a:ext uri="{FF2B5EF4-FFF2-40B4-BE49-F238E27FC236}">
                <a16:creationId xmlns:a16="http://schemas.microsoft.com/office/drawing/2014/main" id="{B0C96961-1D49-C5C3-5975-9B02D0B66DC0}"/>
              </a:ext>
            </a:extLst>
          </p:cNvPr>
          <p:cNvSpPr txBox="1"/>
          <p:nvPr/>
        </p:nvSpPr>
        <p:spPr>
          <a:xfrm>
            <a:off x="484205" y="338934"/>
            <a:ext cx="11142914" cy="861774"/>
          </a:xfrm>
          <a:prstGeom prst="rect">
            <a:avLst/>
          </a:prstGeom>
          <a:noFill/>
        </p:spPr>
        <p:txBody>
          <a:bodyPr wrap="square" rtlCol="0">
            <a:spAutoFit/>
          </a:bodyPr>
          <a:lstStyle/>
          <a:p>
            <a:pPr algn="ctr"/>
            <a:r>
              <a:rPr lang="en-US" b="1" dirty="0">
                <a:solidFill>
                  <a:schemeClr val="tx1">
                    <a:lumMod val="65000"/>
                    <a:lumOff val="35000"/>
                  </a:schemeClr>
                </a:solidFill>
                <a:latin typeface="Helvetica" pitchFamily="2" charset="0"/>
              </a:rPr>
              <a:t>WELCOME</a:t>
            </a:r>
            <a:r>
              <a:rPr lang="en-US" dirty="0">
                <a:solidFill>
                  <a:schemeClr val="tx1">
                    <a:lumMod val="65000"/>
                    <a:lumOff val="35000"/>
                  </a:schemeClr>
                </a:solidFill>
                <a:latin typeface="Helvetica" pitchFamily="2" charset="0"/>
              </a:rPr>
              <a:t> to </a:t>
            </a:r>
            <a:r>
              <a:rPr lang="en-US" b="1" dirty="0">
                <a:solidFill>
                  <a:schemeClr val="tx1">
                    <a:lumMod val="65000"/>
                    <a:lumOff val="35000"/>
                  </a:schemeClr>
                </a:solidFill>
                <a:latin typeface="Helvetica" pitchFamily="2" charset="0"/>
              </a:rPr>
              <a:t>Surface Pattern &amp; Textiles</a:t>
            </a:r>
          </a:p>
          <a:p>
            <a:pPr algn="ctr"/>
            <a:endParaRPr lang="en-US" sz="3200" dirty="0">
              <a:solidFill>
                <a:schemeClr val="tx1">
                  <a:lumMod val="65000"/>
                  <a:lumOff val="35000"/>
                </a:schemeClr>
              </a:solidFill>
              <a:latin typeface="Helvetica" pitchFamily="2" charset="0"/>
            </a:endParaRPr>
          </a:p>
        </p:txBody>
      </p:sp>
      <p:pic>
        <p:nvPicPr>
          <p:cNvPr id="23" name="Picture 22">
            <a:extLst>
              <a:ext uri="{FF2B5EF4-FFF2-40B4-BE49-F238E27FC236}">
                <a16:creationId xmlns:a16="http://schemas.microsoft.com/office/drawing/2014/main" id="{7479FF0A-77B4-51F0-6276-7B24D0E893E4}"/>
              </a:ext>
            </a:extLst>
          </p:cNvPr>
          <p:cNvPicPr>
            <a:picLocks noChangeAspect="1"/>
          </p:cNvPicPr>
          <p:nvPr/>
        </p:nvPicPr>
        <p:blipFill>
          <a:blip r:embed="rId5"/>
          <a:srcRect l="7235" t="29632" r="23784" b="26560"/>
          <a:stretch>
            <a:fillRect/>
          </a:stretch>
        </p:blipFill>
        <p:spPr>
          <a:xfrm>
            <a:off x="2802254" y="769821"/>
            <a:ext cx="2478168" cy="3408438"/>
          </a:xfrm>
          <a:prstGeom prst="rect">
            <a:avLst/>
          </a:prstGeom>
        </p:spPr>
      </p:pic>
      <p:pic>
        <p:nvPicPr>
          <p:cNvPr id="27" name="Picture 26">
            <a:extLst>
              <a:ext uri="{FF2B5EF4-FFF2-40B4-BE49-F238E27FC236}">
                <a16:creationId xmlns:a16="http://schemas.microsoft.com/office/drawing/2014/main" id="{5FAAECB8-3D86-DEFE-DEBE-E15A189C2E06}"/>
              </a:ext>
            </a:extLst>
          </p:cNvPr>
          <p:cNvPicPr>
            <a:picLocks noChangeAspect="1"/>
          </p:cNvPicPr>
          <p:nvPr/>
        </p:nvPicPr>
        <p:blipFill>
          <a:blip r:embed="rId6"/>
          <a:srcRect l="8388" t="31048" r="8637" b="22515"/>
          <a:stretch>
            <a:fillRect/>
          </a:stretch>
        </p:blipFill>
        <p:spPr>
          <a:xfrm>
            <a:off x="560800" y="769821"/>
            <a:ext cx="2812254" cy="3408438"/>
          </a:xfrm>
          <a:prstGeom prst="rect">
            <a:avLst/>
          </a:prstGeom>
        </p:spPr>
      </p:pic>
      <p:pic>
        <p:nvPicPr>
          <p:cNvPr id="29" name="Picture 28">
            <a:extLst>
              <a:ext uri="{FF2B5EF4-FFF2-40B4-BE49-F238E27FC236}">
                <a16:creationId xmlns:a16="http://schemas.microsoft.com/office/drawing/2014/main" id="{7DFB81CB-7D45-D321-0A59-B810CCC57AFA}"/>
              </a:ext>
            </a:extLst>
          </p:cNvPr>
          <p:cNvPicPr>
            <a:picLocks noChangeAspect="1"/>
          </p:cNvPicPr>
          <p:nvPr/>
        </p:nvPicPr>
        <p:blipFill>
          <a:blip r:embed="rId7"/>
          <a:stretch>
            <a:fillRect/>
          </a:stretch>
        </p:blipFill>
        <p:spPr>
          <a:xfrm>
            <a:off x="2887806" y="3677242"/>
            <a:ext cx="1964709" cy="2139588"/>
          </a:xfrm>
          <a:prstGeom prst="rect">
            <a:avLst/>
          </a:prstGeom>
        </p:spPr>
      </p:pic>
      <p:sp>
        <p:nvSpPr>
          <p:cNvPr id="30" name="TextBox 29">
            <a:extLst>
              <a:ext uri="{FF2B5EF4-FFF2-40B4-BE49-F238E27FC236}">
                <a16:creationId xmlns:a16="http://schemas.microsoft.com/office/drawing/2014/main" id="{E4A4E826-594C-7C4D-F597-C9C21E931B8E}"/>
              </a:ext>
            </a:extLst>
          </p:cNvPr>
          <p:cNvSpPr txBox="1"/>
          <p:nvPr/>
        </p:nvSpPr>
        <p:spPr>
          <a:xfrm>
            <a:off x="3377134" y="769820"/>
            <a:ext cx="2382072" cy="584775"/>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Jojo Bishop</a:t>
            </a:r>
            <a:endParaRPr lang="en-US" sz="1200" dirty="0">
              <a:solidFill>
                <a:schemeClr val="tx1">
                  <a:lumMod val="65000"/>
                  <a:lumOff val="35000"/>
                </a:schemeClr>
              </a:solidFill>
              <a:latin typeface="Helvetica" pitchFamily="2" charset="0"/>
            </a:endParaRPr>
          </a:p>
          <a:p>
            <a:endParaRPr lang="en-US" dirty="0">
              <a:solidFill>
                <a:schemeClr val="tx1">
                  <a:lumMod val="65000"/>
                  <a:lumOff val="35000"/>
                </a:schemeClr>
              </a:solidFill>
              <a:latin typeface="Helvetica" pitchFamily="2" charset="0"/>
            </a:endParaRPr>
          </a:p>
        </p:txBody>
      </p:sp>
      <p:sp>
        <p:nvSpPr>
          <p:cNvPr id="31" name="TextBox 30">
            <a:extLst>
              <a:ext uri="{FF2B5EF4-FFF2-40B4-BE49-F238E27FC236}">
                <a16:creationId xmlns:a16="http://schemas.microsoft.com/office/drawing/2014/main" id="{48C30A42-EA7C-9694-8E20-9C9E98F47B62}"/>
              </a:ext>
            </a:extLst>
          </p:cNvPr>
          <p:cNvSpPr txBox="1"/>
          <p:nvPr/>
        </p:nvSpPr>
        <p:spPr>
          <a:xfrm>
            <a:off x="562935" y="477433"/>
            <a:ext cx="2382072" cy="584775"/>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Susan Down</a:t>
            </a:r>
            <a:endParaRPr lang="en-US" sz="1200" dirty="0">
              <a:solidFill>
                <a:schemeClr val="tx1">
                  <a:lumMod val="65000"/>
                  <a:lumOff val="35000"/>
                </a:schemeClr>
              </a:solidFill>
              <a:latin typeface="Helvetica" pitchFamily="2" charset="0"/>
            </a:endParaRPr>
          </a:p>
          <a:p>
            <a:endParaRPr lang="en-US" dirty="0">
              <a:solidFill>
                <a:schemeClr val="tx1">
                  <a:lumMod val="65000"/>
                  <a:lumOff val="35000"/>
                </a:schemeClr>
              </a:solidFill>
              <a:latin typeface="Helvetica" pitchFamily="2" charset="0"/>
            </a:endParaRPr>
          </a:p>
        </p:txBody>
      </p:sp>
      <p:sp>
        <p:nvSpPr>
          <p:cNvPr id="32" name="TextBox 31">
            <a:extLst>
              <a:ext uri="{FF2B5EF4-FFF2-40B4-BE49-F238E27FC236}">
                <a16:creationId xmlns:a16="http://schemas.microsoft.com/office/drawing/2014/main" id="{D8B56E9C-B77B-0464-4D22-E81392225FBE}"/>
              </a:ext>
            </a:extLst>
          </p:cNvPr>
          <p:cNvSpPr txBox="1"/>
          <p:nvPr/>
        </p:nvSpPr>
        <p:spPr>
          <a:xfrm>
            <a:off x="2851110" y="5816829"/>
            <a:ext cx="2192661" cy="584775"/>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Kate Coode</a:t>
            </a:r>
            <a:endParaRPr lang="en-US" sz="1200" dirty="0">
              <a:solidFill>
                <a:schemeClr val="tx1">
                  <a:lumMod val="65000"/>
                  <a:lumOff val="35000"/>
                </a:schemeClr>
              </a:solidFill>
              <a:latin typeface="Helvetica" pitchFamily="2" charset="0"/>
            </a:endParaRPr>
          </a:p>
          <a:p>
            <a:endParaRPr lang="en-US" dirty="0">
              <a:solidFill>
                <a:schemeClr val="tx1">
                  <a:lumMod val="65000"/>
                  <a:lumOff val="35000"/>
                </a:schemeClr>
              </a:solidFill>
              <a:latin typeface="Helvetica" pitchFamily="2" charset="0"/>
            </a:endParaRPr>
          </a:p>
        </p:txBody>
      </p:sp>
      <p:pic>
        <p:nvPicPr>
          <p:cNvPr id="38" name="Picture 37">
            <a:extLst>
              <a:ext uri="{FF2B5EF4-FFF2-40B4-BE49-F238E27FC236}">
                <a16:creationId xmlns:a16="http://schemas.microsoft.com/office/drawing/2014/main" id="{1C1727A3-05D6-8FB3-E910-B48CABD78A5B}"/>
              </a:ext>
            </a:extLst>
          </p:cNvPr>
          <p:cNvPicPr>
            <a:picLocks noChangeAspect="1"/>
          </p:cNvPicPr>
          <p:nvPr/>
        </p:nvPicPr>
        <p:blipFill>
          <a:blip r:embed="rId8"/>
          <a:stretch>
            <a:fillRect/>
          </a:stretch>
        </p:blipFill>
        <p:spPr>
          <a:xfrm>
            <a:off x="5280422" y="769821"/>
            <a:ext cx="2096439" cy="3134676"/>
          </a:xfrm>
          <a:prstGeom prst="rect">
            <a:avLst/>
          </a:prstGeom>
        </p:spPr>
      </p:pic>
      <p:sp>
        <p:nvSpPr>
          <p:cNvPr id="39" name="TextBox 38">
            <a:extLst>
              <a:ext uri="{FF2B5EF4-FFF2-40B4-BE49-F238E27FC236}">
                <a16:creationId xmlns:a16="http://schemas.microsoft.com/office/drawing/2014/main" id="{4BAD3350-5598-9E09-5984-8F4B46FBAF99}"/>
              </a:ext>
            </a:extLst>
          </p:cNvPr>
          <p:cNvSpPr txBox="1"/>
          <p:nvPr/>
        </p:nvSpPr>
        <p:spPr>
          <a:xfrm>
            <a:off x="5280422" y="3593484"/>
            <a:ext cx="2382072" cy="584775"/>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Anna Bruce</a:t>
            </a:r>
            <a:endParaRPr lang="en-US" sz="1200" dirty="0">
              <a:solidFill>
                <a:schemeClr val="tx1">
                  <a:lumMod val="65000"/>
                  <a:lumOff val="35000"/>
                </a:schemeClr>
              </a:solidFill>
              <a:latin typeface="Helvetica" pitchFamily="2" charset="0"/>
            </a:endParaRPr>
          </a:p>
          <a:p>
            <a:endParaRPr lang="en-US" dirty="0">
              <a:solidFill>
                <a:schemeClr val="tx1">
                  <a:lumMod val="65000"/>
                  <a:lumOff val="35000"/>
                </a:schemeClr>
              </a:solidFill>
              <a:latin typeface="Helvetica" pitchFamily="2" charset="0"/>
            </a:endParaRPr>
          </a:p>
        </p:txBody>
      </p:sp>
      <p:sp>
        <p:nvSpPr>
          <p:cNvPr id="42" name="TextBox 41">
            <a:extLst>
              <a:ext uri="{FF2B5EF4-FFF2-40B4-BE49-F238E27FC236}">
                <a16:creationId xmlns:a16="http://schemas.microsoft.com/office/drawing/2014/main" id="{23B580A7-C4CA-6CD1-C446-716FB66FD4AC}"/>
              </a:ext>
            </a:extLst>
          </p:cNvPr>
          <p:cNvSpPr txBox="1"/>
          <p:nvPr/>
        </p:nvSpPr>
        <p:spPr>
          <a:xfrm>
            <a:off x="4844170" y="5816829"/>
            <a:ext cx="2382072" cy="584775"/>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Charlotte Bird</a:t>
            </a:r>
            <a:endParaRPr lang="en-US" sz="1200" dirty="0">
              <a:solidFill>
                <a:schemeClr val="tx1">
                  <a:lumMod val="65000"/>
                  <a:lumOff val="35000"/>
                </a:schemeClr>
              </a:solidFill>
              <a:latin typeface="Helvetica" pitchFamily="2" charset="0"/>
            </a:endParaRPr>
          </a:p>
          <a:p>
            <a:endParaRPr lang="en-US" dirty="0">
              <a:solidFill>
                <a:schemeClr val="tx1">
                  <a:lumMod val="65000"/>
                  <a:lumOff val="35000"/>
                </a:schemeClr>
              </a:solidFill>
              <a:latin typeface="Helvetica" pitchFamily="2" charset="0"/>
            </a:endParaRPr>
          </a:p>
        </p:txBody>
      </p:sp>
      <p:sp>
        <p:nvSpPr>
          <p:cNvPr id="50" name="TextBox 49">
            <a:extLst>
              <a:ext uri="{FF2B5EF4-FFF2-40B4-BE49-F238E27FC236}">
                <a16:creationId xmlns:a16="http://schemas.microsoft.com/office/drawing/2014/main" id="{3FB54271-9AF0-2A85-0F77-D42388AD0205}"/>
              </a:ext>
            </a:extLst>
          </p:cNvPr>
          <p:cNvSpPr txBox="1"/>
          <p:nvPr/>
        </p:nvSpPr>
        <p:spPr>
          <a:xfrm>
            <a:off x="555830" y="5816829"/>
            <a:ext cx="2192661" cy="584775"/>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Lauren Stokes</a:t>
            </a:r>
            <a:endParaRPr lang="en-US" sz="1200" dirty="0">
              <a:solidFill>
                <a:schemeClr val="tx1">
                  <a:lumMod val="65000"/>
                  <a:lumOff val="35000"/>
                </a:schemeClr>
              </a:solidFill>
              <a:latin typeface="Helvetica" pitchFamily="2" charset="0"/>
            </a:endParaRPr>
          </a:p>
          <a:p>
            <a:endParaRPr lang="en-US" dirty="0">
              <a:solidFill>
                <a:schemeClr val="tx1">
                  <a:lumMod val="65000"/>
                  <a:lumOff val="35000"/>
                </a:schemeClr>
              </a:solidFill>
              <a:latin typeface="Helvetica" pitchFamily="2" charset="0"/>
            </a:endParaRPr>
          </a:p>
        </p:txBody>
      </p:sp>
    </p:spTree>
    <p:extLst>
      <p:ext uri="{BB962C8B-B14F-4D97-AF65-F5344CB8AC3E}">
        <p14:creationId xmlns:p14="http://schemas.microsoft.com/office/powerpoint/2010/main" val="3267661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15AA4A-AB58-6149-A541-7D36AAE5E8CD}"/>
              </a:ext>
            </a:extLst>
          </p:cNvPr>
          <p:cNvSpPr/>
          <p:nvPr/>
        </p:nvSpPr>
        <p:spPr>
          <a:xfrm>
            <a:off x="703714" y="898822"/>
            <a:ext cx="4961704" cy="4555093"/>
          </a:xfrm>
          <a:prstGeom prst="rect">
            <a:avLst/>
          </a:prstGeom>
        </p:spPr>
        <p:txBody>
          <a:bodyPr wrap="square">
            <a:spAutoFit/>
          </a:bodyPr>
          <a:lstStyle/>
          <a:p>
            <a:r>
              <a:rPr lang="en-GB" sz="1600" b="1" dirty="0">
                <a:solidFill>
                  <a:schemeClr val="tx1">
                    <a:lumMod val="65000"/>
                    <a:lumOff val="35000"/>
                  </a:schemeClr>
                </a:solidFill>
                <a:latin typeface="Helvetica" pitchFamily="2" charset="0"/>
              </a:rPr>
              <a:t>Caroline Thraves</a:t>
            </a:r>
          </a:p>
          <a:p>
            <a:r>
              <a:rPr lang="en-GB" sz="1600" dirty="0">
                <a:solidFill>
                  <a:schemeClr val="tx1">
                    <a:lumMod val="65000"/>
                    <a:lumOff val="35000"/>
                  </a:schemeClr>
                </a:solidFill>
                <a:latin typeface="Helvetica" pitchFamily="2" charset="0"/>
              </a:rPr>
              <a:t>Academic Director (Art and Media) WISA</a:t>
            </a:r>
          </a:p>
          <a:p>
            <a:r>
              <a:rPr lang="en-GB" sz="1600" u="sng" dirty="0">
                <a:solidFill>
                  <a:schemeClr val="tx1">
                    <a:lumMod val="65000"/>
                    <a:lumOff val="35000"/>
                  </a:schemeClr>
                </a:solidFill>
                <a:latin typeface="Helvetica" pitchFamily="2" charset="0"/>
                <a:hlinkClick r:id="rId2">
                  <a:extLst>
                    <a:ext uri="{A12FA001-AC4F-418D-AE19-62706E023703}">
                      <ahyp:hlinkClr xmlns:ahyp="http://schemas.microsoft.com/office/drawing/2018/hyperlinkcolor" val="tx"/>
                    </a:ext>
                  </a:extLst>
                </a:hlinkClick>
              </a:rPr>
              <a:t>caroline.thraves@uwtsd.ac.uk</a:t>
            </a:r>
            <a:r>
              <a:rPr lang="en-GB" sz="1600" dirty="0">
                <a:solidFill>
                  <a:schemeClr val="tx1">
                    <a:lumMod val="65000"/>
                    <a:lumOff val="35000"/>
                  </a:schemeClr>
                </a:solidFill>
                <a:latin typeface="Helvetica" pitchFamily="2" charset="0"/>
              </a:rPr>
              <a:t> 						</a:t>
            </a:r>
            <a:endParaRPr lang="en-US" sz="1600" dirty="0">
              <a:solidFill>
                <a:schemeClr val="tx1">
                  <a:lumMod val="65000"/>
                  <a:lumOff val="35000"/>
                </a:schemeClr>
              </a:solidFill>
              <a:latin typeface="Helvetica" pitchFamily="2" charset="0"/>
            </a:endParaRPr>
          </a:p>
          <a:p>
            <a:r>
              <a:rPr lang="en-US" sz="1600" b="1" dirty="0">
                <a:solidFill>
                  <a:schemeClr val="tx1">
                    <a:lumMod val="65000"/>
                    <a:lumOff val="35000"/>
                  </a:schemeClr>
                </a:solidFill>
                <a:latin typeface="Helvetica" pitchFamily="2" charset="0"/>
              </a:rPr>
              <a:t>Georgia McKie				</a:t>
            </a:r>
          </a:p>
          <a:p>
            <a:r>
              <a:rPr lang="en-US" sz="1600" dirty="0">
                <a:solidFill>
                  <a:schemeClr val="tx1">
                    <a:lumMod val="65000"/>
                    <a:lumOff val="35000"/>
                  </a:schemeClr>
                </a:solidFill>
                <a:latin typeface="Helvetica" pitchFamily="2" charset="0"/>
              </a:rPr>
              <a:t>3</a:t>
            </a:r>
            <a:r>
              <a:rPr lang="en-US" sz="1600" baseline="30000" dirty="0">
                <a:solidFill>
                  <a:schemeClr val="tx1">
                    <a:lumMod val="65000"/>
                    <a:lumOff val="35000"/>
                  </a:schemeClr>
                </a:solidFill>
                <a:latin typeface="Helvetica" pitchFamily="2" charset="0"/>
              </a:rPr>
              <a:t>rd</a:t>
            </a:r>
            <a:r>
              <a:rPr lang="en-US" sz="1600" dirty="0">
                <a:solidFill>
                  <a:schemeClr val="tx1">
                    <a:lumMod val="65000"/>
                    <a:lumOff val="35000"/>
                  </a:schemeClr>
                </a:solidFill>
                <a:latin typeface="Helvetica" pitchFamily="2" charset="0"/>
              </a:rPr>
              <a:t> year tutor and </a:t>
            </a:r>
            <a:r>
              <a:rPr lang="en-US" sz="1600" dirty="0" err="1">
                <a:solidFill>
                  <a:schemeClr val="tx1">
                    <a:lumMod val="65000"/>
                    <a:lumOff val="35000"/>
                  </a:schemeClr>
                </a:solidFill>
                <a:latin typeface="Helvetica" pitchFamily="2" charset="0"/>
              </a:rPr>
              <a:t>Programme</a:t>
            </a:r>
            <a:r>
              <a:rPr lang="en-US" sz="1600" dirty="0">
                <a:solidFill>
                  <a:schemeClr val="tx1">
                    <a:lumMod val="65000"/>
                    <a:lumOff val="35000"/>
                  </a:schemeClr>
                </a:solidFill>
                <a:latin typeface="Helvetica" pitchFamily="2" charset="0"/>
              </a:rPr>
              <a:t> Manager</a:t>
            </a:r>
          </a:p>
          <a:p>
            <a:r>
              <a:rPr lang="en-US" sz="1600" dirty="0">
                <a:solidFill>
                  <a:schemeClr val="tx1">
                    <a:lumMod val="65000"/>
                    <a:lumOff val="35000"/>
                  </a:schemeClr>
                </a:solidFill>
                <a:latin typeface="Helvetica" pitchFamily="2" charset="0"/>
                <a:hlinkClick r:id="rId3">
                  <a:extLst>
                    <a:ext uri="{A12FA001-AC4F-418D-AE19-62706E023703}">
                      <ahyp:hlinkClr xmlns:ahyp="http://schemas.microsoft.com/office/drawing/2018/hyperlinkcolor" val="tx"/>
                    </a:ext>
                  </a:extLst>
                </a:hlinkClick>
              </a:rPr>
              <a:t>Georgia.mckie@uwtsd.ac.uk</a:t>
            </a:r>
            <a:r>
              <a:rPr lang="en-US" sz="1600" dirty="0">
                <a:solidFill>
                  <a:schemeClr val="tx1">
                    <a:lumMod val="65000"/>
                    <a:lumOff val="35000"/>
                  </a:schemeClr>
                </a:solidFill>
                <a:latin typeface="Helvetica" pitchFamily="2" charset="0"/>
              </a:rPr>
              <a:t> 			</a:t>
            </a:r>
          </a:p>
          <a:p>
            <a:r>
              <a:rPr lang="en-US" sz="1600" dirty="0">
                <a:solidFill>
                  <a:schemeClr val="tx1">
                    <a:lumMod val="65000"/>
                    <a:lumOff val="35000"/>
                  </a:schemeClr>
                </a:solidFill>
                <a:latin typeface="Helvetica" pitchFamily="2" charset="0"/>
              </a:rPr>
              <a:t>01792 481285						</a:t>
            </a:r>
            <a:r>
              <a:rPr lang="en-US" sz="1600" b="1" dirty="0">
                <a:solidFill>
                  <a:schemeClr val="tx1">
                    <a:lumMod val="65000"/>
                    <a:lumOff val="35000"/>
                  </a:schemeClr>
                </a:solidFill>
                <a:latin typeface="Helvetica" pitchFamily="2" charset="0"/>
              </a:rPr>
              <a:t>			</a:t>
            </a:r>
          </a:p>
          <a:p>
            <a:r>
              <a:rPr lang="en-US" sz="1600" b="1" dirty="0">
                <a:solidFill>
                  <a:schemeClr val="tx1">
                    <a:lumMod val="65000"/>
                    <a:lumOff val="35000"/>
                  </a:schemeClr>
                </a:solidFill>
                <a:latin typeface="Helvetica" pitchFamily="2" charset="0"/>
              </a:rPr>
              <a:t>Kate Coode				</a:t>
            </a:r>
          </a:p>
          <a:p>
            <a:r>
              <a:rPr lang="en-US" sz="1600" dirty="0">
                <a:solidFill>
                  <a:schemeClr val="tx1">
                    <a:lumMod val="65000"/>
                    <a:lumOff val="35000"/>
                  </a:schemeClr>
                </a:solidFill>
                <a:latin typeface="Helvetica" pitchFamily="2" charset="0"/>
              </a:rPr>
              <a:t>1</a:t>
            </a:r>
            <a:r>
              <a:rPr lang="en-US" sz="1600" baseline="30000" dirty="0">
                <a:solidFill>
                  <a:schemeClr val="tx1">
                    <a:lumMod val="65000"/>
                    <a:lumOff val="35000"/>
                  </a:schemeClr>
                </a:solidFill>
                <a:latin typeface="Helvetica" pitchFamily="2" charset="0"/>
              </a:rPr>
              <a:t>st</a:t>
            </a:r>
            <a:r>
              <a:rPr lang="en-US" sz="1600" dirty="0">
                <a:solidFill>
                  <a:schemeClr val="tx1">
                    <a:lumMod val="65000"/>
                    <a:lumOff val="35000"/>
                  </a:schemeClr>
                </a:solidFill>
                <a:latin typeface="Helvetica" pitchFamily="2" charset="0"/>
              </a:rPr>
              <a:t> year tutor </a:t>
            </a:r>
          </a:p>
          <a:p>
            <a:r>
              <a:rPr lang="en-US" sz="1600" dirty="0">
                <a:solidFill>
                  <a:schemeClr val="tx1">
                    <a:lumMod val="65000"/>
                    <a:lumOff val="35000"/>
                  </a:schemeClr>
                </a:solidFill>
                <a:latin typeface="Helvetica" pitchFamily="2" charset="0"/>
                <a:hlinkClick r:id="rId4">
                  <a:extLst>
                    <a:ext uri="{A12FA001-AC4F-418D-AE19-62706E023703}">
                      <ahyp:hlinkClr xmlns:ahyp="http://schemas.microsoft.com/office/drawing/2018/hyperlinkcolor" val="tx"/>
                    </a:ext>
                  </a:extLst>
                </a:hlinkClick>
              </a:rPr>
              <a:t>Kate.coode@uwtsd.ac.uk</a:t>
            </a:r>
            <a:r>
              <a:rPr lang="en-US" sz="1600" dirty="0">
                <a:solidFill>
                  <a:schemeClr val="tx1">
                    <a:lumMod val="65000"/>
                    <a:lumOff val="35000"/>
                  </a:schemeClr>
                </a:solidFill>
                <a:latin typeface="Helvetica" pitchFamily="2" charset="0"/>
              </a:rPr>
              <a:t> 							</a:t>
            </a:r>
          </a:p>
          <a:p>
            <a:r>
              <a:rPr lang="en-US" sz="1600" b="1" dirty="0">
                <a:solidFill>
                  <a:schemeClr val="tx1">
                    <a:lumMod val="65000"/>
                    <a:lumOff val="35000"/>
                  </a:schemeClr>
                </a:solidFill>
                <a:latin typeface="Helvetica" pitchFamily="2" charset="0"/>
              </a:rPr>
              <a:t>Claire Savage			</a:t>
            </a:r>
          </a:p>
          <a:p>
            <a:r>
              <a:rPr lang="en-US" sz="1600" dirty="0">
                <a:solidFill>
                  <a:schemeClr val="tx1">
                    <a:lumMod val="65000"/>
                    <a:lumOff val="35000"/>
                  </a:schemeClr>
                </a:solidFill>
                <a:latin typeface="Helvetica" pitchFamily="2" charset="0"/>
              </a:rPr>
              <a:t>2</a:t>
            </a:r>
            <a:r>
              <a:rPr lang="en-US" sz="1600" baseline="30000" dirty="0">
                <a:solidFill>
                  <a:schemeClr val="tx1">
                    <a:lumMod val="65000"/>
                    <a:lumOff val="35000"/>
                  </a:schemeClr>
                </a:solidFill>
                <a:latin typeface="Helvetica" pitchFamily="2" charset="0"/>
              </a:rPr>
              <a:t>nd</a:t>
            </a:r>
            <a:r>
              <a:rPr lang="en-US" sz="1600" dirty="0">
                <a:solidFill>
                  <a:schemeClr val="tx1">
                    <a:lumMod val="65000"/>
                    <a:lumOff val="35000"/>
                  </a:schemeClr>
                </a:solidFill>
                <a:latin typeface="Helvetica" pitchFamily="2" charset="0"/>
              </a:rPr>
              <a:t>  year tutor 			</a:t>
            </a:r>
          </a:p>
          <a:p>
            <a:r>
              <a:rPr lang="en-US" sz="1600" dirty="0">
                <a:solidFill>
                  <a:schemeClr val="tx1">
                    <a:lumMod val="65000"/>
                    <a:lumOff val="35000"/>
                  </a:schemeClr>
                </a:solidFill>
                <a:latin typeface="Helvetica" pitchFamily="2" charset="0"/>
                <a:hlinkClick r:id="rId5">
                  <a:extLst>
                    <a:ext uri="{A12FA001-AC4F-418D-AE19-62706E023703}">
                      <ahyp:hlinkClr xmlns:ahyp="http://schemas.microsoft.com/office/drawing/2018/hyperlinkcolor" val="tx"/>
                    </a:ext>
                  </a:extLst>
                </a:hlinkClick>
              </a:rPr>
              <a:t>Claire.savage@uwtsd.ac.uk</a:t>
            </a:r>
            <a:r>
              <a:rPr lang="en-US" sz="1600" dirty="0">
                <a:solidFill>
                  <a:schemeClr val="tx1">
                    <a:lumMod val="65000"/>
                    <a:lumOff val="35000"/>
                  </a:schemeClr>
                </a:solidFill>
                <a:latin typeface="Helvetica" pitchFamily="2" charset="0"/>
              </a:rPr>
              <a:t> </a:t>
            </a:r>
          </a:p>
          <a:p>
            <a:endParaRPr lang="en-US" sz="1600" dirty="0">
              <a:solidFill>
                <a:schemeClr val="bg2">
                  <a:lumMod val="25000"/>
                </a:schemeClr>
              </a:solidFill>
            </a:endParaRPr>
          </a:p>
          <a:p>
            <a:r>
              <a:rPr lang="en-US" sz="1600" dirty="0">
                <a:solidFill>
                  <a:schemeClr val="tx1">
                    <a:lumMod val="65000"/>
                    <a:lumOff val="35000"/>
                  </a:schemeClr>
                </a:solidFill>
              </a:rPr>
              <a:t>	</a:t>
            </a:r>
            <a:r>
              <a:rPr lang="en-US" dirty="0">
                <a:solidFill>
                  <a:schemeClr val="tx1">
                    <a:lumMod val="65000"/>
                    <a:lumOff val="35000"/>
                  </a:schemeClr>
                </a:solidFill>
              </a:rPr>
              <a:t>			</a:t>
            </a:r>
          </a:p>
        </p:txBody>
      </p:sp>
      <p:sp>
        <p:nvSpPr>
          <p:cNvPr id="3" name="Rectangle 2">
            <a:extLst>
              <a:ext uri="{FF2B5EF4-FFF2-40B4-BE49-F238E27FC236}">
                <a16:creationId xmlns:a16="http://schemas.microsoft.com/office/drawing/2014/main" id="{7D4E7866-AA5E-F39F-D74F-D4157468B7DC}"/>
              </a:ext>
            </a:extLst>
          </p:cNvPr>
          <p:cNvSpPr/>
          <p:nvPr/>
        </p:nvSpPr>
        <p:spPr>
          <a:xfrm>
            <a:off x="6526582" y="898822"/>
            <a:ext cx="4961704" cy="3600986"/>
          </a:xfrm>
          <a:prstGeom prst="rect">
            <a:avLst/>
          </a:prstGeom>
        </p:spPr>
        <p:txBody>
          <a:bodyPr wrap="square">
            <a:spAutoFit/>
          </a:bodyPr>
          <a:lstStyle/>
          <a:p>
            <a:r>
              <a:rPr lang="en-US" sz="1600" b="1" dirty="0">
                <a:solidFill>
                  <a:schemeClr val="tx1">
                    <a:lumMod val="65000"/>
                    <a:lumOff val="35000"/>
                  </a:schemeClr>
                </a:solidFill>
                <a:latin typeface="Helvetica" pitchFamily="2" charset="0"/>
              </a:rPr>
              <a:t>Office number AC201 </a:t>
            </a:r>
            <a:r>
              <a:rPr lang="en-US" sz="1600" dirty="0">
                <a:solidFill>
                  <a:schemeClr val="tx1">
                    <a:lumMod val="65000"/>
                    <a:lumOff val="35000"/>
                  </a:schemeClr>
                </a:solidFill>
                <a:latin typeface="Helvetica" pitchFamily="2" charset="0"/>
              </a:rPr>
              <a:t>located at </a:t>
            </a:r>
            <a:r>
              <a:rPr lang="en-US" sz="1600" dirty="0" err="1">
                <a:solidFill>
                  <a:schemeClr val="tx1">
                    <a:lumMod val="65000"/>
                    <a:lumOff val="35000"/>
                  </a:schemeClr>
                </a:solidFill>
                <a:latin typeface="Helvetica" pitchFamily="2" charset="0"/>
              </a:rPr>
              <a:t>Dynevor</a:t>
            </a:r>
            <a:r>
              <a:rPr lang="en-US" sz="1600" dirty="0">
                <a:solidFill>
                  <a:schemeClr val="tx1">
                    <a:lumMod val="65000"/>
                    <a:lumOff val="35000"/>
                  </a:schemeClr>
                </a:solidFill>
                <a:latin typeface="Helvetica" pitchFamily="2" charset="0"/>
              </a:rPr>
              <a:t> Campus, our office days/ availability will vary due to teaching commitments.</a:t>
            </a:r>
          </a:p>
          <a:p>
            <a:endParaRPr lang="en-US" sz="1600" b="1" dirty="0">
              <a:solidFill>
                <a:schemeClr val="tx1">
                  <a:lumMod val="65000"/>
                  <a:lumOff val="35000"/>
                </a:schemeClr>
              </a:solidFill>
              <a:latin typeface="Helvetica" pitchFamily="2" charset="0"/>
            </a:endParaRPr>
          </a:p>
          <a:p>
            <a:r>
              <a:rPr lang="en-US" sz="1600" b="1" dirty="0">
                <a:solidFill>
                  <a:schemeClr val="tx1">
                    <a:lumMod val="65000"/>
                    <a:lumOff val="35000"/>
                  </a:schemeClr>
                </a:solidFill>
                <a:latin typeface="Helvetica" pitchFamily="2" charset="0"/>
              </a:rPr>
              <a:t>Try to email in the first instance or looking for us on floor 5.</a:t>
            </a:r>
            <a:endParaRPr lang="en-US" sz="1600" dirty="0">
              <a:solidFill>
                <a:schemeClr val="tx1">
                  <a:lumMod val="65000"/>
                  <a:lumOff val="35000"/>
                </a:schemeClr>
              </a:solidFill>
              <a:latin typeface="Helvetica" pitchFamily="2" charset="0"/>
            </a:endParaRPr>
          </a:p>
          <a:p>
            <a:endParaRPr lang="en-US" sz="1600" dirty="0">
              <a:solidFill>
                <a:schemeClr val="tx1">
                  <a:lumMod val="65000"/>
                  <a:lumOff val="35000"/>
                </a:schemeClr>
              </a:solidFill>
              <a:latin typeface="Helvetica" pitchFamily="2" charset="0"/>
            </a:endParaRPr>
          </a:p>
          <a:p>
            <a:r>
              <a:rPr lang="en-US" sz="1600" b="1" dirty="0">
                <a:solidFill>
                  <a:schemeClr val="tx1">
                    <a:lumMod val="65000"/>
                    <a:lumOff val="35000"/>
                  </a:schemeClr>
                </a:solidFill>
                <a:latin typeface="Helvetica" pitchFamily="2" charset="0"/>
              </a:rPr>
              <a:t>Sharon Cooper</a:t>
            </a:r>
          </a:p>
          <a:p>
            <a:r>
              <a:rPr lang="en-US" sz="1600" dirty="0">
                <a:solidFill>
                  <a:schemeClr val="tx1">
                    <a:lumMod val="65000"/>
                    <a:lumOff val="35000"/>
                  </a:schemeClr>
                </a:solidFill>
                <a:latin typeface="Helvetica" pitchFamily="2" charset="0"/>
              </a:rPr>
              <a:t>Technical  Demonstrator </a:t>
            </a:r>
            <a:endParaRPr lang="en-US" sz="1600" b="1" dirty="0">
              <a:solidFill>
                <a:schemeClr val="tx1">
                  <a:lumMod val="65000"/>
                  <a:lumOff val="35000"/>
                </a:schemeClr>
              </a:solidFill>
              <a:latin typeface="Helvetica" pitchFamily="2" charset="0"/>
            </a:endParaRPr>
          </a:p>
          <a:p>
            <a:r>
              <a:rPr lang="en-US" sz="1600" dirty="0">
                <a:solidFill>
                  <a:schemeClr val="tx1">
                    <a:lumMod val="65000"/>
                    <a:lumOff val="35000"/>
                  </a:schemeClr>
                </a:solidFill>
                <a:latin typeface="Helvetica" pitchFamily="2" charset="0"/>
                <a:hlinkClick r:id="rId6">
                  <a:extLst>
                    <a:ext uri="{A12FA001-AC4F-418D-AE19-62706E023703}">
                      <ahyp:hlinkClr xmlns:ahyp="http://schemas.microsoft.com/office/drawing/2018/hyperlinkcolor" val="tx"/>
                    </a:ext>
                  </a:extLst>
                </a:hlinkClick>
              </a:rPr>
              <a:t>Sharon.cooper@uwtsd.ac.uk</a:t>
            </a:r>
            <a:r>
              <a:rPr lang="en-US" sz="1600" dirty="0">
                <a:solidFill>
                  <a:schemeClr val="tx1">
                    <a:lumMod val="65000"/>
                    <a:lumOff val="35000"/>
                  </a:schemeClr>
                </a:solidFill>
                <a:latin typeface="Helvetica" pitchFamily="2" charset="0"/>
              </a:rPr>
              <a:t> </a:t>
            </a:r>
          </a:p>
          <a:p>
            <a:endParaRPr lang="en-US" sz="1600" dirty="0">
              <a:solidFill>
                <a:schemeClr val="tx1">
                  <a:lumMod val="65000"/>
                  <a:lumOff val="35000"/>
                </a:schemeClr>
              </a:solidFill>
              <a:latin typeface="Helvetica" pitchFamily="2" charset="0"/>
            </a:endParaRPr>
          </a:p>
          <a:p>
            <a:r>
              <a:rPr lang="en-US" sz="1600" b="1" dirty="0">
                <a:solidFill>
                  <a:schemeClr val="tx1">
                    <a:lumMod val="65000"/>
                    <a:lumOff val="35000"/>
                  </a:schemeClr>
                </a:solidFill>
                <a:latin typeface="Helvetica" pitchFamily="2" charset="0"/>
              </a:rPr>
              <a:t>Lloyd James</a:t>
            </a:r>
          </a:p>
          <a:p>
            <a:r>
              <a:rPr lang="en-US" sz="1600" dirty="0">
                <a:solidFill>
                  <a:schemeClr val="tx1">
                    <a:lumMod val="65000"/>
                    <a:lumOff val="35000"/>
                  </a:schemeClr>
                </a:solidFill>
                <a:latin typeface="Helvetica" pitchFamily="2" charset="0"/>
              </a:rPr>
              <a:t>Principal Technical Demonstrator 	</a:t>
            </a:r>
            <a:r>
              <a:rPr lang="en-US" dirty="0">
                <a:solidFill>
                  <a:schemeClr val="tx1">
                    <a:lumMod val="65000"/>
                    <a:lumOff val="35000"/>
                  </a:schemeClr>
                </a:solidFill>
                <a:latin typeface="Helvetica" pitchFamily="2" charset="0"/>
              </a:rPr>
              <a:t>	</a:t>
            </a:r>
            <a:r>
              <a:rPr lang="en-US" sz="1800" dirty="0">
                <a:solidFill>
                  <a:schemeClr val="tx1">
                    <a:lumMod val="65000"/>
                    <a:lumOff val="35000"/>
                  </a:schemeClr>
                </a:solidFill>
                <a:latin typeface="Helvetica" pitchFamily="2" charset="0"/>
                <a:hlinkClick r:id="rId7">
                  <a:extLst>
                    <a:ext uri="{A12FA001-AC4F-418D-AE19-62706E023703}">
                      <ahyp:hlinkClr xmlns:ahyp="http://schemas.microsoft.com/office/drawing/2018/hyperlinkcolor" val="tx"/>
                    </a:ext>
                  </a:extLst>
                </a:hlinkClick>
              </a:rPr>
              <a:t> Lloyd.james@uwtsd.ac.uk</a:t>
            </a:r>
            <a:r>
              <a:rPr lang="en-US" sz="1800" dirty="0">
                <a:solidFill>
                  <a:schemeClr val="tx1">
                    <a:lumMod val="65000"/>
                    <a:lumOff val="35000"/>
                  </a:schemeClr>
                </a:solidFill>
                <a:latin typeface="Helvetica" pitchFamily="2" charset="0"/>
              </a:rPr>
              <a:t> </a:t>
            </a:r>
            <a:r>
              <a:rPr lang="en-US" dirty="0">
                <a:solidFill>
                  <a:schemeClr val="tx1">
                    <a:lumMod val="65000"/>
                    <a:lumOff val="35000"/>
                  </a:schemeClr>
                </a:solidFill>
              </a:rPr>
              <a:t>	</a:t>
            </a:r>
          </a:p>
        </p:txBody>
      </p:sp>
      <p:sp>
        <p:nvSpPr>
          <p:cNvPr id="4" name="TextBox 3">
            <a:extLst>
              <a:ext uri="{FF2B5EF4-FFF2-40B4-BE49-F238E27FC236}">
                <a16:creationId xmlns:a16="http://schemas.microsoft.com/office/drawing/2014/main" id="{A969AFF3-BDAD-758B-227C-3BF6F98F937B}"/>
              </a:ext>
            </a:extLst>
          </p:cNvPr>
          <p:cNvSpPr txBox="1"/>
          <p:nvPr/>
        </p:nvSpPr>
        <p:spPr>
          <a:xfrm>
            <a:off x="4991676" y="525517"/>
            <a:ext cx="2116926" cy="646331"/>
          </a:xfrm>
          <a:prstGeom prst="rect">
            <a:avLst/>
          </a:prstGeom>
          <a:noFill/>
        </p:spPr>
        <p:txBody>
          <a:bodyPr wrap="none" rtlCol="0">
            <a:spAutoFit/>
          </a:bodyPr>
          <a:lstStyle/>
          <a:p>
            <a:r>
              <a:rPr lang="en-US" b="1" dirty="0" err="1">
                <a:solidFill>
                  <a:schemeClr val="tx1">
                    <a:lumMod val="65000"/>
                    <a:lumOff val="35000"/>
                  </a:schemeClr>
                </a:solidFill>
                <a:latin typeface="Helvetica" pitchFamily="2" charset="0"/>
              </a:rPr>
              <a:t>Programme</a:t>
            </a:r>
            <a:r>
              <a:rPr lang="en-US" b="1" dirty="0">
                <a:solidFill>
                  <a:schemeClr val="tx1">
                    <a:lumMod val="65000"/>
                    <a:lumOff val="35000"/>
                  </a:schemeClr>
                </a:solidFill>
                <a:latin typeface="Helvetica" pitchFamily="2" charset="0"/>
              </a:rPr>
              <a:t> Team</a:t>
            </a:r>
          </a:p>
          <a:p>
            <a:endParaRPr lang="en-US" dirty="0"/>
          </a:p>
        </p:txBody>
      </p:sp>
    </p:spTree>
    <p:extLst>
      <p:ext uri="{BB962C8B-B14F-4D97-AF65-F5344CB8AC3E}">
        <p14:creationId xmlns:p14="http://schemas.microsoft.com/office/powerpoint/2010/main" val="1739507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F57B3B-8298-7AFF-AA26-8E92A01BA0A6}"/>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8F7E3DF8-FC0F-7F2A-46A8-E2BE4BA8E5B9}"/>
              </a:ext>
            </a:extLst>
          </p:cNvPr>
          <p:cNvSpPr txBox="1"/>
          <p:nvPr/>
        </p:nvSpPr>
        <p:spPr>
          <a:xfrm>
            <a:off x="3879694" y="898822"/>
            <a:ext cx="7608592" cy="6463308"/>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You should have received information from our registry team with instructions to download the HWB app.  HWB is your go to place to find information that can help you with </a:t>
            </a:r>
            <a:r>
              <a:rPr lang="en-US" sz="1400" b="1" dirty="0">
                <a:solidFill>
                  <a:schemeClr val="tx1">
                    <a:lumMod val="65000"/>
                    <a:lumOff val="35000"/>
                  </a:schemeClr>
                </a:solidFill>
                <a:latin typeface="Helvetica" pitchFamily="2" charset="0"/>
              </a:rPr>
              <a:t>university life. </a:t>
            </a:r>
            <a:r>
              <a:rPr lang="en-US" sz="1400" dirty="0">
                <a:solidFill>
                  <a:schemeClr val="tx1">
                    <a:lumMod val="65000"/>
                    <a:lumOff val="35000"/>
                  </a:schemeClr>
                </a:solidFill>
                <a:latin typeface="Helvetica" pitchFamily="2" charset="0"/>
              </a:rPr>
              <a:t>Download the app if you haven’t done so already, you can find information about that here </a:t>
            </a:r>
            <a:r>
              <a:rPr lang="en-GB" sz="1400" b="1" dirty="0">
                <a:solidFill>
                  <a:schemeClr val="tx1">
                    <a:lumMod val="65000"/>
                    <a:lumOff val="35000"/>
                  </a:schemeClr>
                </a:solidFill>
                <a:latin typeface="Helvetica" pitchFamily="2" charset="0"/>
                <a:hlinkClick r:id="rId2">
                  <a:extLst>
                    <a:ext uri="{A12FA001-AC4F-418D-AE19-62706E023703}">
                      <ahyp:hlinkClr xmlns:ahyp="http://schemas.microsoft.com/office/drawing/2018/hyperlinkcolor" val="tx"/>
                    </a:ext>
                  </a:extLst>
                </a:hlinkClick>
              </a:rPr>
              <a:t>HWB: Getting Started Video</a:t>
            </a:r>
            <a:r>
              <a:rPr lang="en-GB" sz="1400" b="1" dirty="0">
                <a:solidFill>
                  <a:schemeClr val="tx1">
                    <a:lumMod val="65000"/>
                    <a:lumOff val="35000"/>
                  </a:schemeClr>
                </a:solidFill>
                <a:latin typeface="Helvetica" pitchFamily="2" charset="0"/>
              </a:rPr>
              <a:t> </a:t>
            </a:r>
            <a:r>
              <a:rPr lang="en-GB" sz="1400" dirty="0">
                <a:solidFill>
                  <a:schemeClr val="tx1">
                    <a:lumMod val="65000"/>
                    <a:lumOff val="35000"/>
                  </a:schemeClr>
                </a:solidFill>
                <a:latin typeface="Helvetica" pitchFamily="2" charset="0"/>
              </a:rPr>
              <a:t>or you can visit</a:t>
            </a:r>
            <a:r>
              <a:rPr lang="en-GB" sz="1400" b="1" dirty="0">
                <a:solidFill>
                  <a:schemeClr val="tx1">
                    <a:lumMod val="65000"/>
                    <a:lumOff val="35000"/>
                  </a:schemeClr>
                </a:solidFill>
                <a:latin typeface="Helvetica" pitchFamily="2" charset="0"/>
              </a:rPr>
              <a:t> </a:t>
            </a:r>
            <a:r>
              <a:rPr lang="en-GB" sz="1400" dirty="0">
                <a:solidFill>
                  <a:schemeClr val="tx1">
                    <a:lumMod val="65000"/>
                    <a:lumOff val="35000"/>
                  </a:schemeClr>
                </a:solidFill>
                <a:latin typeface="Helvetica" pitchFamily="2" charset="0"/>
              </a:rPr>
              <a:t>the </a:t>
            </a:r>
            <a:r>
              <a:rPr lang="en-GB" sz="1400" b="1" dirty="0">
                <a:solidFill>
                  <a:schemeClr val="tx1">
                    <a:lumMod val="65000"/>
                    <a:lumOff val="35000"/>
                  </a:schemeClr>
                </a:solidFill>
                <a:latin typeface="Helvetica" pitchFamily="2" charset="0"/>
              </a:rPr>
              <a:t>HWB points </a:t>
            </a:r>
            <a:r>
              <a:rPr lang="en-GB" sz="1400" dirty="0">
                <a:solidFill>
                  <a:schemeClr val="tx1">
                    <a:lumMod val="65000"/>
                    <a:lumOff val="35000"/>
                  </a:schemeClr>
                </a:solidFill>
                <a:latin typeface="Helvetica" pitchFamily="2" charset="0"/>
              </a:rPr>
              <a:t>on reception at </a:t>
            </a:r>
            <a:r>
              <a:rPr lang="en-GB" sz="1400" b="1" dirty="0">
                <a:solidFill>
                  <a:schemeClr val="tx1">
                    <a:lumMod val="65000"/>
                    <a:lumOff val="35000"/>
                  </a:schemeClr>
                </a:solidFill>
                <a:latin typeface="Helvetica" pitchFamily="2" charset="0"/>
              </a:rPr>
              <a:t>each campus location </a:t>
            </a:r>
            <a:r>
              <a:rPr lang="en-GB" sz="1400" dirty="0">
                <a:solidFill>
                  <a:schemeClr val="tx1">
                    <a:lumMod val="65000"/>
                    <a:lumOff val="35000"/>
                  </a:schemeClr>
                </a:solidFill>
                <a:latin typeface="Helvetica" pitchFamily="2" charset="0"/>
              </a:rPr>
              <a:t>to speak to someone face to face or phone 0300 131 3030.</a:t>
            </a:r>
            <a:endParaRPr lang="en-GB" sz="1400" b="1" dirty="0">
              <a:solidFill>
                <a:schemeClr val="tx1">
                  <a:lumMod val="65000"/>
                  <a:lumOff val="35000"/>
                </a:schemeClr>
              </a:solidFill>
              <a:latin typeface="Helvetica" pitchFamily="2" charset="0"/>
            </a:endParaRPr>
          </a:p>
          <a:p>
            <a:endParaRPr lang="en-GB" sz="1400" b="1" dirty="0">
              <a:solidFill>
                <a:schemeClr val="tx1">
                  <a:lumMod val="65000"/>
                  <a:lumOff val="35000"/>
                </a:schemeClr>
              </a:solidFill>
              <a:latin typeface="Helvetica" pitchFamily="2" charset="0"/>
            </a:endParaRPr>
          </a:p>
          <a:p>
            <a:r>
              <a:rPr lang="en-GB" sz="1400" b="1" dirty="0">
                <a:solidFill>
                  <a:schemeClr val="tx1">
                    <a:lumMod val="65000"/>
                    <a:lumOff val="35000"/>
                  </a:schemeClr>
                </a:solidFill>
                <a:latin typeface="Helvetica" pitchFamily="2" charset="0"/>
              </a:rPr>
              <a:t>In HWB you will find tabs for many things, for example: </a:t>
            </a:r>
          </a:p>
          <a:p>
            <a:endParaRPr lang="en-US" sz="1400" b="1"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200" b="1" dirty="0">
                <a:solidFill>
                  <a:schemeClr val="tx1">
                    <a:lumMod val="65000"/>
                    <a:lumOff val="35000"/>
                  </a:schemeClr>
                </a:solidFill>
                <a:latin typeface="Helvetica" pitchFamily="2" charset="0"/>
              </a:rPr>
              <a:t>Student email </a:t>
            </a:r>
            <a:r>
              <a:rPr lang="en-US" sz="1200" dirty="0">
                <a:solidFill>
                  <a:schemeClr val="tx1">
                    <a:lumMod val="65000"/>
                    <a:lumOff val="35000"/>
                  </a:schemeClr>
                </a:solidFill>
                <a:latin typeface="Helvetica" pitchFamily="2" charset="0"/>
              </a:rPr>
              <a:t>(this is how we will communicate with you, we use</a:t>
            </a:r>
            <a:r>
              <a:rPr lang="en-US" sz="1200" b="1" dirty="0">
                <a:solidFill>
                  <a:schemeClr val="tx1">
                    <a:lumMod val="65000"/>
                    <a:lumOff val="35000"/>
                  </a:schemeClr>
                </a:solidFill>
                <a:latin typeface="Helvetica" pitchFamily="2" charset="0"/>
              </a:rPr>
              <a:t> Outlook </a:t>
            </a:r>
            <a:r>
              <a:rPr lang="en-US" sz="1200" dirty="0">
                <a:solidFill>
                  <a:schemeClr val="tx1">
                    <a:lumMod val="65000"/>
                    <a:lumOff val="35000"/>
                  </a:schemeClr>
                </a:solidFill>
                <a:latin typeface="Helvetica" pitchFamily="2" charset="0"/>
              </a:rPr>
              <a:t>and your student email address will be issued from IT). </a:t>
            </a:r>
          </a:p>
          <a:p>
            <a:pPr marL="285750" indent="-285750">
              <a:buFont typeface="Arial" panose="020B0604020202020204" pitchFamily="34" charset="0"/>
              <a:buChar char="•"/>
            </a:pPr>
            <a:endParaRPr lang="en-US" sz="1200"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200" b="1" dirty="0">
                <a:solidFill>
                  <a:schemeClr val="tx1">
                    <a:lumMod val="65000"/>
                    <a:lumOff val="35000"/>
                  </a:schemeClr>
                </a:solidFill>
                <a:latin typeface="Helvetica" pitchFamily="2" charset="0"/>
              </a:rPr>
              <a:t>Timetable </a:t>
            </a:r>
            <a:r>
              <a:rPr lang="en-US" sz="1200" dirty="0">
                <a:solidFill>
                  <a:schemeClr val="tx1">
                    <a:lumMod val="65000"/>
                    <a:lumOff val="35000"/>
                  </a:schemeClr>
                </a:solidFill>
                <a:latin typeface="Helvetica" pitchFamily="2" charset="0"/>
              </a:rPr>
              <a:t>(this will show your scheduled sessions, but not your studio timetable, quick updates or changes.  We will let you know ASAP by email if we have to change the published HWB timetable). </a:t>
            </a:r>
          </a:p>
          <a:p>
            <a:pPr marL="285750" indent="-285750">
              <a:buFont typeface="Arial" panose="020B0604020202020204" pitchFamily="34" charset="0"/>
              <a:buChar char="•"/>
            </a:pPr>
            <a:endParaRPr lang="en-US" sz="1200"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200" b="1" dirty="0">
                <a:solidFill>
                  <a:schemeClr val="tx1">
                    <a:lumMod val="65000"/>
                    <a:lumOff val="35000"/>
                  </a:schemeClr>
                </a:solidFill>
                <a:latin typeface="Helvetica" pitchFamily="2" charset="0"/>
              </a:rPr>
              <a:t>Microsoft apps </a:t>
            </a:r>
            <a:r>
              <a:rPr lang="en-US" sz="1200" dirty="0">
                <a:solidFill>
                  <a:schemeClr val="tx1">
                    <a:lumMod val="65000"/>
                    <a:lumOff val="35000"/>
                  </a:schemeClr>
                </a:solidFill>
                <a:latin typeface="Helvetica" pitchFamily="2" charset="0"/>
              </a:rPr>
              <a:t>(Office 365, OneDrive)</a:t>
            </a:r>
          </a:p>
          <a:p>
            <a:endParaRPr lang="en-US" sz="1200" b="1"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200" b="1" dirty="0">
                <a:solidFill>
                  <a:schemeClr val="tx1">
                    <a:lumMod val="65000"/>
                    <a:lumOff val="35000"/>
                  </a:schemeClr>
                </a:solidFill>
                <a:latin typeface="Helvetica" pitchFamily="2" charset="0"/>
              </a:rPr>
              <a:t>Students Services </a:t>
            </a:r>
            <a:r>
              <a:rPr lang="en-US" sz="1200" dirty="0">
                <a:solidFill>
                  <a:schemeClr val="tx1">
                    <a:lumMod val="65000"/>
                    <a:lumOff val="35000"/>
                  </a:schemeClr>
                </a:solidFill>
                <a:latin typeface="Helvetica" pitchFamily="2" charset="0"/>
              </a:rPr>
              <a:t>(which look after: academic support, student life, financial support, health and wellbeing)</a:t>
            </a:r>
          </a:p>
          <a:p>
            <a:pPr marL="285750" indent="-285750">
              <a:buFont typeface="Arial" panose="020B0604020202020204" pitchFamily="34" charset="0"/>
              <a:buChar char="•"/>
            </a:pPr>
            <a:endParaRPr lang="en-US" sz="1200"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200" b="1" dirty="0">
                <a:solidFill>
                  <a:schemeClr val="tx1">
                    <a:lumMod val="65000"/>
                    <a:lumOff val="35000"/>
                  </a:schemeClr>
                </a:solidFill>
                <a:latin typeface="Helvetica" pitchFamily="2" charset="0"/>
              </a:rPr>
              <a:t>Online Library Resources </a:t>
            </a:r>
            <a:r>
              <a:rPr lang="en-US" sz="1200" dirty="0">
                <a:solidFill>
                  <a:schemeClr val="tx1">
                    <a:lumMod val="65000"/>
                    <a:lumOff val="35000"/>
                  </a:schemeClr>
                </a:solidFill>
                <a:latin typeface="Helvetica" pitchFamily="2" charset="0"/>
              </a:rPr>
              <a:t>(We will have an in person session too).</a:t>
            </a:r>
          </a:p>
          <a:p>
            <a:pPr marL="285750" indent="-285750">
              <a:buFont typeface="Arial" panose="020B0604020202020204" pitchFamily="34" charset="0"/>
              <a:buChar char="•"/>
            </a:pPr>
            <a:endParaRPr lang="en-US" sz="1200" b="1"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200" b="1" dirty="0">
                <a:solidFill>
                  <a:schemeClr val="tx1">
                    <a:lumMod val="65000"/>
                    <a:lumOff val="35000"/>
                  </a:schemeClr>
                </a:solidFill>
                <a:latin typeface="Helvetica" pitchFamily="2" charset="0"/>
              </a:rPr>
              <a:t>My Student Record (</a:t>
            </a:r>
            <a:r>
              <a:rPr lang="en-US" sz="1200" b="1" dirty="0" err="1">
                <a:solidFill>
                  <a:schemeClr val="tx1">
                    <a:lumMod val="65000"/>
                    <a:lumOff val="35000"/>
                  </a:schemeClr>
                </a:solidFill>
                <a:latin typeface="Helvetica" pitchFamily="2" charset="0"/>
              </a:rPr>
              <a:t>MyTSD</a:t>
            </a:r>
            <a:r>
              <a:rPr lang="en-US" sz="1200" b="1" dirty="0">
                <a:solidFill>
                  <a:schemeClr val="tx1">
                    <a:lumMod val="65000"/>
                    <a:lumOff val="35000"/>
                  </a:schemeClr>
                </a:solidFill>
                <a:latin typeface="Helvetica" pitchFamily="2" charset="0"/>
              </a:rPr>
              <a:t>) </a:t>
            </a:r>
          </a:p>
          <a:p>
            <a:pPr marL="285750" indent="-285750">
              <a:buFont typeface="Arial" panose="020B0604020202020204" pitchFamily="34" charset="0"/>
              <a:buChar char="•"/>
            </a:pPr>
            <a:endParaRPr lang="en-US" sz="1200" b="1"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200" b="1" dirty="0">
                <a:solidFill>
                  <a:schemeClr val="tx1">
                    <a:lumMod val="65000"/>
                    <a:lumOff val="35000"/>
                  </a:schemeClr>
                </a:solidFill>
                <a:latin typeface="Helvetica" pitchFamily="2" charset="0"/>
              </a:rPr>
              <a:t>Help Desks</a:t>
            </a:r>
          </a:p>
          <a:p>
            <a:pPr marL="285750" indent="-285750">
              <a:buFont typeface="Arial" panose="020B0604020202020204" pitchFamily="34" charset="0"/>
              <a:buChar char="•"/>
            </a:pPr>
            <a:endParaRPr lang="en-US" sz="1200" b="1"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200" b="1" dirty="0">
                <a:solidFill>
                  <a:schemeClr val="tx1">
                    <a:lumMod val="65000"/>
                    <a:lumOff val="35000"/>
                  </a:schemeClr>
                </a:solidFill>
                <a:latin typeface="Helvetica" pitchFamily="2" charset="0"/>
              </a:rPr>
              <a:t>Moodle (VLE)</a:t>
            </a:r>
          </a:p>
          <a:p>
            <a:pPr marL="285750" indent="-285750">
              <a:buFont typeface="Arial" panose="020B0604020202020204" pitchFamily="34" charset="0"/>
              <a:buChar char="•"/>
            </a:pPr>
            <a:endParaRPr lang="en-US" sz="1200" b="1"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200" b="1" dirty="0">
                <a:solidFill>
                  <a:schemeClr val="tx1">
                    <a:lumMod val="65000"/>
                    <a:lumOff val="35000"/>
                  </a:schemeClr>
                </a:solidFill>
                <a:latin typeface="Helvetica" pitchFamily="2" charset="0"/>
                <a:hlinkClick r:id="rId3"/>
              </a:rPr>
              <a:t>Student Charter</a:t>
            </a:r>
            <a:r>
              <a:rPr lang="en-US" sz="1200" b="1" dirty="0">
                <a:solidFill>
                  <a:schemeClr val="tx1">
                    <a:lumMod val="65000"/>
                    <a:lumOff val="35000"/>
                  </a:schemeClr>
                </a:solidFill>
                <a:latin typeface="Helvetica" pitchFamily="2" charset="0"/>
              </a:rPr>
              <a:t> this lays out the values and </a:t>
            </a:r>
            <a:r>
              <a:rPr lang="en-US" sz="1200" b="1" dirty="0" err="1">
                <a:solidFill>
                  <a:schemeClr val="tx1">
                    <a:lumMod val="65000"/>
                    <a:lumOff val="35000"/>
                  </a:schemeClr>
                </a:solidFill>
                <a:latin typeface="Helvetica" pitchFamily="2" charset="0"/>
              </a:rPr>
              <a:t>behaviour</a:t>
            </a:r>
            <a:r>
              <a:rPr lang="en-US" sz="1200" b="1" dirty="0">
                <a:solidFill>
                  <a:schemeClr val="tx1">
                    <a:lumMod val="65000"/>
                    <a:lumOff val="35000"/>
                  </a:schemeClr>
                </a:solidFill>
                <a:latin typeface="Helvetica" pitchFamily="2" charset="0"/>
              </a:rPr>
              <a:t> that the university expects from you and also the role and responsibilities of UWTSD, UWTSDSU and collaborative partner institutions.</a:t>
            </a:r>
          </a:p>
          <a:p>
            <a:pPr marL="285750" indent="-285750">
              <a:buFont typeface="Arial" panose="020B0604020202020204" pitchFamily="34" charset="0"/>
              <a:buChar char="•"/>
            </a:pPr>
            <a:endParaRPr lang="en-US" b="1" dirty="0">
              <a:solidFill>
                <a:schemeClr val="tx1">
                  <a:lumMod val="65000"/>
                  <a:lumOff val="35000"/>
                </a:schemeClr>
              </a:solidFill>
              <a:latin typeface="Helvetica" pitchFamily="2" charset="0"/>
            </a:endParaRPr>
          </a:p>
          <a:p>
            <a:pPr marL="285750" indent="-285750">
              <a:buFont typeface="Arial" panose="020B0604020202020204" pitchFamily="34" charset="0"/>
              <a:buChar char="•"/>
            </a:pPr>
            <a:endParaRPr lang="en-US" sz="1400" b="1" dirty="0">
              <a:solidFill>
                <a:schemeClr val="tx1">
                  <a:lumMod val="65000"/>
                  <a:lumOff val="35000"/>
                </a:schemeClr>
              </a:solidFill>
              <a:latin typeface="Helvetica" pitchFamily="2" charset="0"/>
            </a:endParaRPr>
          </a:p>
          <a:p>
            <a:endParaRPr lang="en-US" dirty="0">
              <a:solidFill>
                <a:schemeClr val="tx1">
                  <a:lumMod val="65000"/>
                  <a:lumOff val="35000"/>
                </a:schemeClr>
              </a:solidFill>
              <a:latin typeface="Helvetica" pitchFamily="2" charset="0"/>
            </a:endParaRPr>
          </a:p>
        </p:txBody>
      </p:sp>
      <p:pic>
        <p:nvPicPr>
          <p:cNvPr id="2" name="Picture 1">
            <a:extLst>
              <a:ext uri="{FF2B5EF4-FFF2-40B4-BE49-F238E27FC236}">
                <a16:creationId xmlns:a16="http://schemas.microsoft.com/office/drawing/2014/main" id="{A40DAF14-59A4-55BE-549C-23A4BC600B0B}"/>
              </a:ext>
            </a:extLst>
          </p:cNvPr>
          <p:cNvPicPr>
            <a:picLocks noChangeAspect="1"/>
          </p:cNvPicPr>
          <p:nvPr/>
        </p:nvPicPr>
        <p:blipFill>
          <a:blip r:embed="rId4"/>
          <a:stretch>
            <a:fillRect/>
          </a:stretch>
        </p:blipFill>
        <p:spPr>
          <a:xfrm>
            <a:off x="697458" y="898822"/>
            <a:ext cx="2866357" cy="2866357"/>
          </a:xfrm>
          <a:prstGeom prst="rect">
            <a:avLst/>
          </a:prstGeom>
        </p:spPr>
      </p:pic>
      <p:sp>
        <p:nvSpPr>
          <p:cNvPr id="4" name="TextBox 3">
            <a:extLst>
              <a:ext uri="{FF2B5EF4-FFF2-40B4-BE49-F238E27FC236}">
                <a16:creationId xmlns:a16="http://schemas.microsoft.com/office/drawing/2014/main" id="{CD6D1333-B259-A37B-5FA9-2E2673A4CC08}"/>
              </a:ext>
            </a:extLst>
          </p:cNvPr>
          <p:cNvSpPr txBox="1"/>
          <p:nvPr/>
        </p:nvSpPr>
        <p:spPr>
          <a:xfrm>
            <a:off x="697457" y="3765179"/>
            <a:ext cx="2866357" cy="830997"/>
          </a:xfrm>
          <a:prstGeom prst="rect">
            <a:avLst/>
          </a:prstGeom>
          <a:noFill/>
        </p:spPr>
        <p:txBody>
          <a:bodyPr wrap="square" rtlCol="0">
            <a:spAutoFit/>
          </a:bodyPr>
          <a:lstStyle/>
          <a:p>
            <a:r>
              <a:rPr lang="en-GB" sz="1200" b="1" dirty="0">
                <a:solidFill>
                  <a:schemeClr val="tx1">
                    <a:lumMod val="65000"/>
                    <a:lumOff val="35000"/>
                  </a:schemeClr>
                </a:solidFill>
                <a:latin typeface="Helvetica" pitchFamily="2" charset="0"/>
              </a:rPr>
              <a:t>HWB</a:t>
            </a:r>
            <a:r>
              <a:rPr lang="en-GB" sz="1200" dirty="0">
                <a:solidFill>
                  <a:schemeClr val="tx1">
                    <a:lumMod val="65000"/>
                    <a:lumOff val="35000"/>
                  </a:schemeClr>
                </a:solidFill>
                <a:latin typeface="Helvetica" pitchFamily="2" charset="0"/>
              </a:rPr>
              <a:t> is the first place to look for help, advice and ask questions, in addition to support from the </a:t>
            </a:r>
            <a:r>
              <a:rPr lang="en-GB" sz="1200" b="1" dirty="0">
                <a:solidFill>
                  <a:schemeClr val="tx1">
                    <a:lumMod val="65000"/>
                    <a:lumOff val="35000"/>
                  </a:schemeClr>
                </a:solidFill>
                <a:latin typeface="Helvetica" pitchFamily="2" charset="0"/>
              </a:rPr>
              <a:t>programme team </a:t>
            </a:r>
            <a:r>
              <a:rPr lang="en-GB" sz="1200" dirty="0">
                <a:solidFill>
                  <a:schemeClr val="tx1">
                    <a:lumMod val="65000"/>
                    <a:lumOff val="35000"/>
                  </a:schemeClr>
                </a:solidFill>
                <a:latin typeface="Helvetica" pitchFamily="2" charset="0"/>
              </a:rPr>
              <a:t>and your </a:t>
            </a:r>
            <a:r>
              <a:rPr lang="en-GB" sz="1200" b="1" dirty="0">
                <a:solidFill>
                  <a:schemeClr val="tx1">
                    <a:lumMod val="65000"/>
                    <a:lumOff val="35000"/>
                  </a:schemeClr>
                </a:solidFill>
                <a:latin typeface="Helvetica" pitchFamily="2" charset="0"/>
              </a:rPr>
              <a:t>personal tutor</a:t>
            </a:r>
            <a:r>
              <a:rPr lang="en-GB" sz="1200" dirty="0">
                <a:solidFill>
                  <a:schemeClr val="tx1">
                    <a:lumMod val="65000"/>
                    <a:lumOff val="35000"/>
                  </a:schemeClr>
                </a:solidFill>
                <a:latin typeface="Helvetica" pitchFamily="2" charset="0"/>
              </a:rPr>
              <a:t>.  </a:t>
            </a:r>
          </a:p>
        </p:txBody>
      </p:sp>
      <p:sp>
        <p:nvSpPr>
          <p:cNvPr id="5" name="TextBox 4">
            <a:extLst>
              <a:ext uri="{FF2B5EF4-FFF2-40B4-BE49-F238E27FC236}">
                <a16:creationId xmlns:a16="http://schemas.microsoft.com/office/drawing/2014/main" id="{66F9F5A4-6ED0-7D35-DE1C-1C2F02084EA7}"/>
              </a:ext>
            </a:extLst>
          </p:cNvPr>
          <p:cNvSpPr txBox="1"/>
          <p:nvPr/>
        </p:nvSpPr>
        <p:spPr>
          <a:xfrm>
            <a:off x="697458" y="386944"/>
            <a:ext cx="10797084" cy="369332"/>
          </a:xfrm>
          <a:prstGeom prst="rect">
            <a:avLst/>
          </a:prstGeom>
          <a:noFill/>
        </p:spPr>
        <p:txBody>
          <a:bodyPr wrap="square" rtlCol="0">
            <a:spAutoFit/>
          </a:bodyPr>
          <a:lstStyle/>
          <a:p>
            <a:pPr algn="ctr"/>
            <a:r>
              <a:rPr lang="en-GB" b="1" dirty="0">
                <a:solidFill>
                  <a:schemeClr val="tx1">
                    <a:lumMod val="65000"/>
                    <a:lumOff val="35000"/>
                  </a:schemeClr>
                </a:solidFill>
                <a:latin typeface="Helvetica" pitchFamily="2" charset="0"/>
              </a:rPr>
              <a:t>Where to find help beyond the programme team </a:t>
            </a:r>
          </a:p>
        </p:txBody>
      </p:sp>
    </p:spTree>
    <p:extLst>
      <p:ext uri="{BB962C8B-B14F-4D97-AF65-F5344CB8AC3E}">
        <p14:creationId xmlns:p14="http://schemas.microsoft.com/office/powerpoint/2010/main" val="452824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E9958-86C6-4B7A-4C09-603BE11B40A0}"/>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E0139017-18C3-9DD1-75A5-FB9A5211FEB4}"/>
              </a:ext>
            </a:extLst>
          </p:cNvPr>
          <p:cNvSpPr txBox="1"/>
          <p:nvPr/>
        </p:nvSpPr>
        <p:spPr>
          <a:xfrm>
            <a:off x="5186168" y="1062136"/>
            <a:ext cx="1819665" cy="369332"/>
          </a:xfrm>
          <a:prstGeom prst="rect">
            <a:avLst/>
          </a:prstGeom>
          <a:noFill/>
        </p:spPr>
        <p:txBody>
          <a:bodyPr wrap="none" rtlCol="0">
            <a:spAutoFit/>
          </a:bodyPr>
          <a:lstStyle/>
          <a:p>
            <a:pPr algn="ctr"/>
            <a:r>
              <a:rPr lang="en-US" b="1" dirty="0">
                <a:solidFill>
                  <a:schemeClr val="tx1">
                    <a:lumMod val="65000"/>
                    <a:lumOff val="35000"/>
                  </a:schemeClr>
                </a:solidFill>
              </a:rPr>
              <a:t>Student Services</a:t>
            </a:r>
          </a:p>
        </p:txBody>
      </p:sp>
      <p:sp>
        <p:nvSpPr>
          <p:cNvPr id="2" name="TextBox 1">
            <a:extLst>
              <a:ext uri="{FF2B5EF4-FFF2-40B4-BE49-F238E27FC236}">
                <a16:creationId xmlns:a16="http://schemas.microsoft.com/office/drawing/2014/main" id="{A57AB6E5-0018-DCFC-4E8A-0D952F8774C3}"/>
              </a:ext>
            </a:extLst>
          </p:cNvPr>
          <p:cNvSpPr txBox="1"/>
          <p:nvPr/>
        </p:nvSpPr>
        <p:spPr>
          <a:xfrm>
            <a:off x="697458" y="386944"/>
            <a:ext cx="10797084" cy="369332"/>
          </a:xfrm>
          <a:prstGeom prst="rect">
            <a:avLst/>
          </a:prstGeom>
          <a:noFill/>
        </p:spPr>
        <p:txBody>
          <a:bodyPr wrap="square" rtlCol="0">
            <a:spAutoFit/>
          </a:bodyPr>
          <a:lstStyle/>
          <a:p>
            <a:pPr algn="ctr"/>
            <a:r>
              <a:rPr lang="en-GB" b="1" dirty="0">
                <a:solidFill>
                  <a:schemeClr val="tx1">
                    <a:lumMod val="65000"/>
                    <a:lumOff val="35000"/>
                  </a:schemeClr>
                </a:solidFill>
                <a:latin typeface="Helvetica" pitchFamily="2" charset="0"/>
              </a:rPr>
              <a:t>Where to find help beyond the programme team </a:t>
            </a:r>
          </a:p>
        </p:txBody>
      </p:sp>
      <p:sp>
        <p:nvSpPr>
          <p:cNvPr id="3" name="TextBox 2">
            <a:extLst>
              <a:ext uri="{FF2B5EF4-FFF2-40B4-BE49-F238E27FC236}">
                <a16:creationId xmlns:a16="http://schemas.microsoft.com/office/drawing/2014/main" id="{D344FF75-57FB-6646-AB4E-1B4A71F325D1}"/>
              </a:ext>
            </a:extLst>
          </p:cNvPr>
          <p:cNvSpPr txBox="1"/>
          <p:nvPr/>
        </p:nvSpPr>
        <p:spPr>
          <a:xfrm>
            <a:off x="711335" y="1431468"/>
            <a:ext cx="4501274" cy="4124206"/>
          </a:xfrm>
          <a:prstGeom prst="rect">
            <a:avLst/>
          </a:prstGeom>
          <a:noFill/>
        </p:spPr>
        <p:txBody>
          <a:bodyPr wrap="square" rtlCol="0">
            <a:spAutoFit/>
          </a:bodyPr>
          <a:lstStyle/>
          <a:p>
            <a:r>
              <a:rPr lang="en-GB" sz="1400" dirty="0">
                <a:solidFill>
                  <a:schemeClr val="tx1">
                    <a:lumMod val="65000"/>
                    <a:lumOff val="35000"/>
                  </a:schemeClr>
                </a:solidFill>
                <a:latin typeface="Helvetica" pitchFamily="2" charset="0"/>
              </a:rPr>
              <a:t>We have a fantastic student services team, who you will meet during the welcome week, and they are here to support you in a different way to the programme team.</a:t>
            </a:r>
          </a:p>
          <a:p>
            <a:endParaRPr lang="en-GB" sz="1400"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hlinkClick r:id="rId2"/>
              </a:rPr>
              <a:t>Student Support and Wellbeing</a:t>
            </a:r>
            <a:r>
              <a:rPr lang="en-US" sz="1400" dirty="0">
                <a:solidFill>
                  <a:schemeClr val="tx1">
                    <a:lumMod val="65000"/>
                    <a:lumOff val="35000"/>
                  </a:schemeClr>
                </a:solidFill>
                <a:latin typeface="Helvetica" pitchFamily="2" charset="0"/>
              </a:rPr>
              <a:t> </a:t>
            </a:r>
            <a:r>
              <a:rPr lang="en-GB" sz="1000" i="1" dirty="0">
                <a:solidFill>
                  <a:schemeClr val="tx1">
                    <a:lumMod val="65000"/>
                    <a:lumOff val="35000"/>
                  </a:schemeClr>
                </a:solidFill>
                <a:latin typeface="Helvetica" pitchFamily="2" charset="0"/>
              </a:rPr>
              <a:t>Located in the Dylan Thomas Centre</a:t>
            </a:r>
            <a:endParaRPr lang="en-US" sz="1000"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Wellbeing</a:t>
            </a:r>
          </a:p>
          <a:p>
            <a:pPr marL="285750" indent="-285750">
              <a:buFont typeface="Arial" panose="020B0604020202020204" pitchFamily="34" charset="0"/>
              <a:buChar char="•"/>
            </a:pPr>
            <a:r>
              <a:rPr lang="en-GB" sz="1400" dirty="0">
                <a:solidFill>
                  <a:schemeClr val="tx1">
                    <a:lumMod val="65000"/>
                    <a:lumOff val="35000"/>
                  </a:schemeClr>
                </a:solidFill>
                <a:latin typeface="Helvetica" pitchFamily="2" charset="0"/>
              </a:rPr>
              <a:t>Money Support</a:t>
            </a:r>
          </a:p>
          <a:p>
            <a:pPr marL="285750" indent="-285750">
              <a:buFont typeface="Arial" panose="020B0604020202020204" pitchFamily="34" charset="0"/>
              <a:buChar char="•"/>
            </a:pPr>
            <a:r>
              <a:rPr lang="en-GB" sz="1400" dirty="0">
                <a:solidFill>
                  <a:schemeClr val="tx1">
                    <a:lumMod val="65000"/>
                    <a:lumOff val="35000"/>
                  </a:schemeClr>
                </a:solidFill>
                <a:latin typeface="Helvetica" pitchFamily="2" charset="0"/>
              </a:rPr>
              <a:t>Library and Learning Resources</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Learning Support</a:t>
            </a:r>
          </a:p>
          <a:p>
            <a:pPr marL="285750" indent="-285750">
              <a:buFont typeface="Arial" panose="020B0604020202020204" pitchFamily="34" charset="0"/>
              <a:buChar char="•"/>
            </a:pPr>
            <a:r>
              <a:rPr lang="en-GB" sz="1400" dirty="0">
                <a:solidFill>
                  <a:schemeClr val="tx1">
                    <a:lumMod val="65000"/>
                    <a:lumOff val="35000"/>
                  </a:schemeClr>
                </a:solidFill>
                <a:latin typeface="Helvetica" pitchFamily="2" charset="0"/>
              </a:rPr>
              <a:t>Disability Support</a:t>
            </a:r>
          </a:p>
          <a:p>
            <a:pPr marL="285750" indent="-285750">
              <a:buFont typeface="Arial" panose="020B0604020202020204" pitchFamily="34" charset="0"/>
              <a:buChar char="•"/>
            </a:pPr>
            <a:r>
              <a:rPr lang="en-GB" sz="1400" dirty="0">
                <a:solidFill>
                  <a:schemeClr val="tx1">
                    <a:lumMod val="65000"/>
                    <a:lumOff val="35000"/>
                  </a:schemeClr>
                </a:solidFill>
                <a:latin typeface="Helvetica" pitchFamily="2" charset="0"/>
              </a:rPr>
              <a:t>Student Hwb</a:t>
            </a:r>
          </a:p>
          <a:p>
            <a:pPr marL="285750" indent="-285750">
              <a:buFont typeface="Arial" panose="020B0604020202020204" pitchFamily="34" charset="0"/>
              <a:buChar char="•"/>
            </a:pPr>
            <a:r>
              <a:rPr lang="en-GB" sz="1400" dirty="0">
                <a:solidFill>
                  <a:schemeClr val="tx1">
                    <a:lumMod val="65000"/>
                    <a:lumOff val="35000"/>
                  </a:schemeClr>
                </a:solidFill>
                <a:latin typeface="Helvetica" pitchFamily="2" charset="0"/>
              </a:rPr>
              <a:t>Careers Service</a:t>
            </a:r>
          </a:p>
          <a:p>
            <a:pPr marL="285750" indent="-285750">
              <a:buFont typeface="Arial" panose="020B0604020202020204" pitchFamily="34" charset="0"/>
              <a:buChar char="•"/>
            </a:pPr>
            <a:r>
              <a:rPr lang="en-GB" sz="1400" dirty="0">
                <a:solidFill>
                  <a:schemeClr val="tx1">
                    <a:lumMod val="65000"/>
                    <a:lumOff val="35000"/>
                  </a:schemeClr>
                </a:solidFill>
                <a:latin typeface="Helvetica" pitchFamily="2" charset="0"/>
              </a:rPr>
              <a:t>Students Union</a:t>
            </a:r>
          </a:p>
          <a:p>
            <a:pPr marL="285750" indent="-285750">
              <a:buFont typeface="Arial" panose="020B0604020202020204" pitchFamily="34" charset="0"/>
              <a:buChar char="•"/>
            </a:pPr>
            <a:r>
              <a:rPr lang="en-GB" sz="1400" dirty="0">
                <a:solidFill>
                  <a:schemeClr val="tx1">
                    <a:lumMod val="65000"/>
                    <a:lumOff val="35000"/>
                  </a:schemeClr>
                </a:solidFill>
                <a:latin typeface="Helvetica" pitchFamily="2" charset="0"/>
              </a:rPr>
              <a:t>Student Ambassadors</a:t>
            </a:r>
          </a:p>
          <a:p>
            <a:pPr marL="285750" indent="-285750">
              <a:buFont typeface="Arial" panose="020B0604020202020204" pitchFamily="34" charset="0"/>
              <a:buChar char="•"/>
            </a:pPr>
            <a:r>
              <a:rPr lang="en-GB" sz="1400" dirty="0">
                <a:solidFill>
                  <a:schemeClr val="tx1">
                    <a:lumMod val="65000"/>
                    <a:lumOff val="35000"/>
                  </a:schemeClr>
                </a:solidFill>
                <a:latin typeface="Helvetica" pitchFamily="2" charset="0"/>
              </a:rPr>
              <a:t>Faith and Spirituality</a:t>
            </a:r>
          </a:p>
          <a:p>
            <a:pPr marL="285750" indent="-285750">
              <a:buFont typeface="Arial" panose="020B0604020202020204" pitchFamily="34" charset="0"/>
              <a:buChar char="•"/>
            </a:pPr>
            <a:r>
              <a:rPr lang="en-GB" sz="1400" dirty="0">
                <a:solidFill>
                  <a:schemeClr val="tx1">
                    <a:lumMod val="65000"/>
                    <a:lumOff val="35000"/>
                  </a:schemeClr>
                </a:solidFill>
                <a:latin typeface="Helvetica" pitchFamily="2" charset="0"/>
              </a:rPr>
              <a:t>Reporting to the University</a:t>
            </a:r>
          </a:p>
          <a:p>
            <a:pPr marL="285750" indent="-285750">
              <a:buFont typeface="Arial" panose="020B0604020202020204" pitchFamily="34" charset="0"/>
              <a:buChar char="•"/>
            </a:pPr>
            <a:endParaRPr lang="en-US" sz="1400" dirty="0">
              <a:solidFill>
                <a:schemeClr val="tx1">
                  <a:lumMod val="65000"/>
                  <a:lumOff val="35000"/>
                </a:schemeClr>
              </a:solidFill>
              <a:latin typeface="Helvetica" pitchFamily="2" charset="0"/>
            </a:endParaRPr>
          </a:p>
        </p:txBody>
      </p:sp>
      <p:sp>
        <p:nvSpPr>
          <p:cNvPr id="4" name="TextBox 3">
            <a:extLst>
              <a:ext uri="{FF2B5EF4-FFF2-40B4-BE49-F238E27FC236}">
                <a16:creationId xmlns:a16="http://schemas.microsoft.com/office/drawing/2014/main" id="{407FE1F3-92C1-51C2-E12E-E8C77F80093F}"/>
              </a:ext>
            </a:extLst>
          </p:cNvPr>
          <p:cNvSpPr txBox="1"/>
          <p:nvPr/>
        </p:nvSpPr>
        <p:spPr>
          <a:xfrm>
            <a:off x="6987783" y="2113445"/>
            <a:ext cx="2026517"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3">
                  <a:extLst>
                    <a:ext uri="{A12FA001-AC4F-418D-AE19-62706E023703}">
                      <ahyp:hlinkClr xmlns:ahyp="http://schemas.microsoft.com/office/drawing/2018/hyperlinkcolor" val="tx"/>
                    </a:ext>
                  </a:extLst>
                </a:hlinkClick>
              </a:rPr>
              <a:t>Digital Learning at UWTSD</a:t>
            </a:r>
            <a:endParaRPr lang="en-US" sz="1200" dirty="0">
              <a:solidFill>
                <a:schemeClr val="tx1">
                  <a:lumMod val="65000"/>
                  <a:lumOff val="35000"/>
                </a:schemeClr>
              </a:solidFill>
              <a:latin typeface="Helvetica" pitchFamily="2" charset="0"/>
            </a:endParaRPr>
          </a:p>
        </p:txBody>
      </p:sp>
      <p:sp>
        <p:nvSpPr>
          <p:cNvPr id="5" name="TextBox 4">
            <a:extLst>
              <a:ext uri="{FF2B5EF4-FFF2-40B4-BE49-F238E27FC236}">
                <a16:creationId xmlns:a16="http://schemas.microsoft.com/office/drawing/2014/main" id="{CD4323EF-71BB-ABBA-8152-E138AEDDBAD7}"/>
              </a:ext>
            </a:extLst>
          </p:cNvPr>
          <p:cNvSpPr txBox="1"/>
          <p:nvPr/>
        </p:nvSpPr>
        <p:spPr>
          <a:xfrm>
            <a:off x="6984477" y="1774232"/>
            <a:ext cx="1789272"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4">
                  <a:extLst>
                    <a:ext uri="{A12FA001-AC4F-418D-AE19-62706E023703}">
                      <ahyp:hlinkClr xmlns:ahyp="http://schemas.microsoft.com/office/drawing/2018/hyperlinkcolor" val="tx"/>
                    </a:ext>
                  </a:extLst>
                </a:hlinkClick>
              </a:rPr>
              <a:t>Wireless Internet Guide</a:t>
            </a:r>
            <a:endParaRPr lang="en-US" sz="1200" dirty="0">
              <a:solidFill>
                <a:schemeClr val="tx1">
                  <a:lumMod val="65000"/>
                  <a:lumOff val="35000"/>
                </a:schemeClr>
              </a:solidFill>
              <a:latin typeface="Helvetica" pitchFamily="2" charset="0"/>
            </a:endParaRPr>
          </a:p>
        </p:txBody>
      </p:sp>
      <p:sp>
        <p:nvSpPr>
          <p:cNvPr id="6" name="TextBox 5">
            <a:extLst>
              <a:ext uri="{FF2B5EF4-FFF2-40B4-BE49-F238E27FC236}">
                <a16:creationId xmlns:a16="http://schemas.microsoft.com/office/drawing/2014/main" id="{9449BBAB-F7C9-9A57-8F9F-ABC8074188C0}"/>
              </a:ext>
            </a:extLst>
          </p:cNvPr>
          <p:cNvSpPr txBox="1"/>
          <p:nvPr/>
        </p:nvSpPr>
        <p:spPr>
          <a:xfrm>
            <a:off x="6977683" y="2451999"/>
            <a:ext cx="1010213"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5">
                  <a:extLst>
                    <a:ext uri="{A12FA001-AC4F-418D-AE19-62706E023703}">
                      <ahyp:hlinkClr xmlns:ahyp="http://schemas.microsoft.com/office/drawing/2018/hyperlinkcolor" val="tx"/>
                    </a:ext>
                  </a:extLst>
                </a:hlinkClick>
              </a:rPr>
              <a:t>Digital Skills</a:t>
            </a:r>
            <a:endParaRPr lang="en-US" sz="1200" dirty="0">
              <a:solidFill>
                <a:schemeClr val="tx1">
                  <a:lumMod val="65000"/>
                  <a:lumOff val="35000"/>
                </a:schemeClr>
              </a:solidFill>
              <a:latin typeface="Helvetica" pitchFamily="2" charset="0"/>
            </a:endParaRPr>
          </a:p>
        </p:txBody>
      </p:sp>
      <p:sp>
        <p:nvSpPr>
          <p:cNvPr id="7" name="TextBox 6">
            <a:extLst>
              <a:ext uri="{FF2B5EF4-FFF2-40B4-BE49-F238E27FC236}">
                <a16:creationId xmlns:a16="http://schemas.microsoft.com/office/drawing/2014/main" id="{B155F783-5B82-F839-C08E-65DC96F19719}"/>
              </a:ext>
            </a:extLst>
          </p:cNvPr>
          <p:cNvSpPr txBox="1"/>
          <p:nvPr/>
        </p:nvSpPr>
        <p:spPr>
          <a:xfrm>
            <a:off x="6977683" y="2789740"/>
            <a:ext cx="1430200"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6">
                  <a:extLst>
                    <a:ext uri="{A12FA001-AC4F-418D-AE19-62706E023703}">
                      <ahyp:hlinkClr xmlns:ahyp="http://schemas.microsoft.com/office/drawing/2018/hyperlinkcolor" val="tx"/>
                    </a:ext>
                  </a:extLst>
                </a:hlinkClick>
              </a:rPr>
              <a:t>Jisc discovery tool</a:t>
            </a:r>
            <a:endParaRPr lang="en-US" sz="1200" dirty="0">
              <a:solidFill>
                <a:schemeClr val="tx1">
                  <a:lumMod val="65000"/>
                  <a:lumOff val="35000"/>
                </a:schemeClr>
              </a:solidFill>
              <a:latin typeface="Helvetica" pitchFamily="2" charset="0"/>
            </a:endParaRPr>
          </a:p>
        </p:txBody>
      </p:sp>
      <p:sp>
        <p:nvSpPr>
          <p:cNvPr id="9" name="TextBox 8">
            <a:extLst>
              <a:ext uri="{FF2B5EF4-FFF2-40B4-BE49-F238E27FC236}">
                <a16:creationId xmlns:a16="http://schemas.microsoft.com/office/drawing/2014/main" id="{7CF3CAAB-4C20-397C-F955-879AA3ADF9C6}"/>
              </a:ext>
            </a:extLst>
          </p:cNvPr>
          <p:cNvSpPr txBox="1"/>
          <p:nvPr/>
        </p:nvSpPr>
        <p:spPr>
          <a:xfrm>
            <a:off x="7005833" y="1431468"/>
            <a:ext cx="1906804"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7">
                  <a:extLst>
                    <a:ext uri="{A12FA001-AC4F-418D-AE19-62706E023703}">
                      <ahyp:hlinkClr xmlns:ahyp="http://schemas.microsoft.com/office/drawing/2018/hyperlinkcolor" val="tx"/>
                    </a:ext>
                  </a:extLst>
                </a:hlinkClick>
              </a:rPr>
              <a:t>IT 'Getting Started' Guide</a:t>
            </a:r>
            <a:endParaRPr lang="en-US" sz="1200" dirty="0">
              <a:solidFill>
                <a:schemeClr val="tx1">
                  <a:lumMod val="65000"/>
                  <a:lumOff val="35000"/>
                </a:schemeClr>
              </a:solidFill>
              <a:latin typeface="Helvetica" pitchFamily="2" charset="0"/>
            </a:endParaRPr>
          </a:p>
        </p:txBody>
      </p:sp>
      <p:sp>
        <p:nvSpPr>
          <p:cNvPr id="11" name="TextBox 10">
            <a:extLst>
              <a:ext uri="{FF2B5EF4-FFF2-40B4-BE49-F238E27FC236}">
                <a16:creationId xmlns:a16="http://schemas.microsoft.com/office/drawing/2014/main" id="{19AAD525-09E0-9588-241D-F346D90C1C0C}"/>
              </a:ext>
            </a:extLst>
          </p:cNvPr>
          <p:cNvSpPr txBox="1"/>
          <p:nvPr/>
        </p:nvSpPr>
        <p:spPr>
          <a:xfrm>
            <a:off x="7017482" y="5228625"/>
            <a:ext cx="2162772"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8">
                  <a:extLst>
                    <a:ext uri="{A12FA001-AC4F-418D-AE19-62706E023703}">
                      <ahyp:hlinkClr xmlns:ahyp="http://schemas.microsoft.com/office/drawing/2018/hyperlinkcolor" val="tx"/>
                    </a:ext>
                  </a:extLst>
                </a:hlinkClick>
              </a:rPr>
              <a:t>Academic Quality Handbook/</a:t>
            </a:r>
            <a:endParaRPr lang="en-US" sz="1200" dirty="0">
              <a:solidFill>
                <a:schemeClr val="tx1">
                  <a:lumMod val="65000"/>
                  <a:lumOff val="35000"/>
                </a:schemeClr>
              </a:solidFill>
              <a:latin typeface="Helvetica" pitchFamily="2" charset="0"/>
            </a:endParaRPr>
          </a:p>
        </p:txBody>
      </p:sp>
      <p:sp>
        <p:nvSpPr>
          <p:cNvPr id="12" name="TextBox 11">
            <a:extLst>
              <a:ext uri="{FF2B5EF4-FFF2-40B4-BE49-F238E27FC236}">
                <a16:creationId xmlns:a16="http://schemas.microsoft.com/office/drawing/2014/main" id="{EF69BB3F-B9EF-12C6-6695-CDAEADF48ACE}"/>
              </a:ext>
            </a:extLst>
          </p:cNvPr>
          <p:cNvSpPr txBox="1"/>
          <p:nvPr/>
        </p:nvSpPr>
        <p:spPr>
          <a:xfrm>
            <a:off x="7017482" y="4890071"/>
            <a:ext cx="1438214"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9">
                  <a:extLst>
                    <a:ext uri="{A12FA001-AC4F-418D-AE19-62706E023703}">
                      <ahyp:hlinkClr xmlns:ahyp="http://schemas.microsoft.com/office/drawing/2018/hyperlinkcolor" val="tx"/>
                    </a:ext>
                  </a:extLst>
                </a:hlinkClick>
              </a:rPr>
              <a:t>Academic Support</a:t>
            </a:r>
            <a:endParaRPr lang="en-US" sz="1200" dirty="0">
              <a:solidFill>
                <a:schemeClr val="tx1">
                  <a:lumMod val="65000"/>
                  <a:lumOff val="35000"/>
                </a:schemeClr>
              </a:solidFill>
              <a:latin typeface="Helvetica" pitchFamily="2" charset="0"/>
            </a:endParaRPr>
          </a:p>
        </p:txBody>
      </p:sp>
      <p:sp>
        <p:nvSpPr>
          <p:cNvPr id="13" name="TextBox 12">
            <a:extLst>
              <a:ext uri="{FF2B5EF4-FFF2-40B4-BE49-F238E27FC236}">
                <a16:creationId xmlns:a16="http://schemas.microsoft.com/office/drawing/2014/main" id="{22602B95-643B-E791-470A-D9EC79991137}"/>
              </a:ext>
            </a:extLst>
          </p:cNvPr>
          <p:cNvSpPr txBox="1"/>
          <p:nvPr/>
        </p:nvSpPr>
        <p:spPr>
          <a:xfrm>
            <a:off x="7000174" y="5555399"/>
            <a:ext cx="1402548" cy="461665"/>
          </a:xfrm>
          <a:prstGeom prst="rect">
            <a:avLst/>
          </a:prstGeom>
          <a:noFill/>
        </p:spPr>
        <p:txBody>
          <a:bodyPr wrap="square" rtlCol="0">
            <a:spAutoFit/>
          </a:bodyPr>
          <a:lstStyle/>
          <a:p>
            <a:r>
              <a:rPr lang="en-US" sz="1200" dirty="0">
                <a:solidFill>
                  <a:schemeClr val="tx1">
                    <a:lumMod val="65000"/>
                    <a:lumOff val="35000"/>
                  </a:schemeClr>
                </a:solidFill>
                <a:latin typeface="Helvetica" pitchFamily="2" charset="0"/>
                <a:hlinkClick r:id="rId10">
                  <a:extLst>
                    <a:ext uri="{A12FA001-AC4F-418D-AE19-62706E023703}">
                      <ahyp:hlinkClr xmlns:ahyp="http://schemas.microsoft.com/office/drawing/2018/hyperlinkcolor" val="tx"/>
                    </a:ext>
                  </a:extLst>
                </a:hlinkClick>
              </a:rPr>
              <a:t>Bursaries</a:t>
            </a:r>
            <a:endParaRPr lang="en-US" sz="1200" dirty="0">
              <a:solidFill>
                <a:schemeClr val="tx1">
                  <a:lumMod val="65000"/>
                  <a:lumOff val="35000"/>
                </a:schemeClr>
              </a:solidFill>
              <a:latin typeface="Helvetica" pitchFamily="2" charset="0"/>
            </a:endParaRPr>
          </a:p>
          <a:p>
            <a:endParaRPr lang="en-US" sz="1200" dirty="0">
              <a:solidFill>
                <a:schemeClr val="tx1">
                  <a:lumMod val="65000"/>
                  <a:lumOff val="35000"/>
                </a:schemeClr>
              </a:solidFill>
              <a:latin typeface="Helvetica" pitchFamily="2" charset="0"/>
            </a:endParaRPr>
          </a:p>
        </p:txBody>
      </p:sp>
      <p:sp>
        <p:nvSpPr>
          <p:cNvPr id="15" name="TextBox 14">
            <a:extLst>
              <a:ext uri="{FF2B5EF4-FFF2-40B4-BE49-F238E27FC236}">
                <a16:creationId xmlns:a16="http://schemas.microsoft.com/office/drawing/2014/main" id="{DFA97444-F8F3-74CD-E584-F49080F5E013}"/>
              </a:ext>
            </a:extLst>
          </p:cNvPr>
          <p:cNvSpPr txBox="1"/>
          <p:nvPr/>
        </p:nvSpPr>
        <p:spPr>
          <a:xfrm>
            <a:off x="7000174" y="3327535"/>
            <a:ext cx="2367956"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11">
                  <a:extLst>
                    <a:ext uri="{A12FA001-AC4F-418D-AE19-62706E023703}">
                      <ahyp:hlinkClr xmlns:ahyp="http://schemas.microsoft.com/office/drawing/2018/hyperlinkcolor" val="tx"/>
                    </a:ext>
                  </a:extLst>
                </a:hlinkClick>
              </a:rPr>
              <a:t>Academic and Information Skills</a:t>
            </a:r>
            <a:endParaRPr lang="en-US" sz="1200" dirty="0">
              <a:solidFill>
                <a:schemeClr val="tx1">
                  <a:lumMod val="65000"/>
                  <a:lumOff val="35000"/>
                </a:schemeClr>
              </a:solidFill>
              <a:latin typeface="Helvetica" pitchFamily="2" charset="0"/>
            </a:endParaRPr>
          </a:p>
        </p:txBody>
      </p:sp>
      <p:sp>
        <p:nvSpPr>
          <p:cNvPr id="16" name="TextBox 15">
            <a:extLst>
              <a:ext uri="{FF2B5EF4-FFF2-40B4-BE49-F238E27FC236}">
                <a16:creationId xmlns:a16="http://schemas.microsoft.com/office/drawing/2014/main" id="{D8111630-F085-9CF9-5205-67B4CDEDE68B}"/>
              </a:ext>
            </a:extLst>
          </p:cNvPr>
          <p:cNvSpPr txBox="1"/>
          <p:nvPr/>
        </p:nvSpPr>
        <p:spPr>
          <a:xfrm>
            <a:off x="6977683" y="4009512"/>
            <a:ext cx="2408032"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12">
                  <a:extLst>
                    <a:ext uri="{A12FA001-AC4F-418D-AE19-62706E023703}">
                      <ahyp:hlinkClr xmlns:ahyp="http://schemas.microsoft.com/office/drawing/2018/hyperlinkcolor" val="tx"/>
                    </a:ext>
                  </a:extLst>
                </a:hlinkClick>
              </a:rPr>
              <a:t>Library and Learning Resources</a:t>
            </a:r>
            <a:r>
              <a:rPr lang="en-US" sz="1200" dirty="0">
                <a:solidFill>
                  <a:schemeClr val="tx1">
                    <a:lumMod val="65000"/>
                    <a:lumOff val="35000"/>
                  </a:schemeClr>
                </a:solidFill>
                <a:latin typeface="Helvetica" pitchFamily="2" charset="0"/>
              </a:rPr>
              <a:t> </a:t>
            </a:r>
          </a:p>
        </p:txBody>
      </p:sp>
      <p:sp>
        <p:nvSpPr>
          <p:cNvPr id="17" name="TextBox 16">
            <a:extLst>
              <a:ext uri="{FF2B5EF4-FFF2-40B4-BE49-F238E27FC236}">
                <a16:creationId xmlns:a16="http://schemas.microsoft.com/office/drawing/2014/main" id="{1F52558C-7FD7-623E-C2FF-8F849318B40C}"/>
              </a:ext>
            </a:extLst>
          </p:cNvPr>
          <p:cNvSpPr txBox="1"/>
          <p:nvPr/>
        </p:nvSpPr>
        <p:spPr>
          <a:xfrm>
            <a:off x="6977683" y="4349574"/>
            <a:ext cx="1146468"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13">
                  <a:extLst>
                    <a:ext uri="{A12FA001-AC4F-418D-AE19-62706E023703}">
                      <ahyp:hlinkClr xmlns:ahyp="http://schemas.microsoft.com/office/drawing/2018/hyperlinkcolor" val="tx"/>
                    </a:ext>
                  </a:extLst>
                </a:hlinkClick>
              </a:rPr>
              <a:t>Library guides</a:t>
            </a:r>
            <a:endParaRPr lang="en-US" sz="1200" dirty="0">
              <a:solidFill>
                <a:schemeClr val="tx1">
                  <a:lumMod val="65000"/>
                  <a:lumOff val="35000"/>
                </a:schemeClr>
              </a:solidFill>
              <a:latin typeface="Helvetica" pitchFamily="2" charset="0"/>
            </a:endParaRPr>
          </a:p>
        </p:txBody>
      </p:sp>
      <p:sp>
        <p:nvSpPr>
          <p:cNvPr id="18" name="TextBox 17">
            <a:extLst>
              <a:ext uri="{FF2B5EF4-FFF2-40B4-BE49-F238E27FC236}">
                <a16:creationId xmlns:a16="http://schemas.microsoft.com/office/drawing/2014/main" id="{DF13215D-43DD-0EE4-BF18-1B04F5248B41}"/>
              </a:ext>
            </a:extLst>
          </p:cNvPr>
          <p:cNvSpPr txBox="1"/>
          <p:nvPr/>
        </p:nvSpPr>
        <p:spPr>
          <a:xfrm>
            <a:off x="6979392" y="3670299"/>
            <a:ext cx="1827744"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hlinkClick r:id="rId14">
                  <a:extLst>
                    <a:ext uri="{A12FA001-AC4F-418D-AE19-62706E023703}">
                      <ahyp:hlinkClr xmlns:ahyp="http://schemas.microsoft.com/office/drawing/2018/hyperlinkcolor" val="tx"/>
                    </a:ext>
                  </a:extLst>
                </a:hlinkClick>
              </a:rPr>
              <a:t>Referencing Handbooks</a:t>
            </a:r>
            <a:endParaRPr lang="en-US" sz="1200" dirty="0">
              <a:solidFill>
                <a:schemeClr val="tx1">
                  <a:lumMod val="65000"/>
                  <a:lumOff val="35000"/>
                </a:schemeClr>
              </a:solidFill>
              <a:latin typeface="Helvetica" pitchFamily="2" charset="0"/>
            </a:endParaRPr>
          </a:p>
        </p:txBody>
      </p:sp>
    </p:spTree>
    <p:extLst>
      <p:ext uri="{BB962C8B-B14F-4D97-AF65-F5344CB8AC3E}">
        <p14:creationId xmlns:p14="http://schemas.microsoft.com/office/powerpoint/2010/main" val="3050577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764E8-F07A-533E-60E1-15EE0673F45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EFA2AF7-7377-F362-E0A3-CA66086DFBF7}"/>
              </a:ext>
            </a:extLst>
          </p:cNvPr>
          <p:cNvSpPr txBox="1"/>
          <p:nvPr/>
        </p:nvSpPr>
        <p:spPr>
          <a:xfrm>
            <a:off x="725214" y="1737328"/>
            <a:ext cx="10815145" cy="954107"/>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Your </a:t>
            </a:r>
            <a:r>
              <a:rPr lang="en-GB" sz="1400" dirty="0">
                <a:solidFill>
                  <a:schemeClr val="tx1">
                    <a:lumMod val="65000"/>
                    <a:lumOff val="35000"/>
                  </a:schemeClr>
                </a:solidFill>
                <a:latin typeface="Helvetica" pitchFamily="2" charset="0"/>
                <a:hlinkClick r:id="rId2">
                  <a:extLst>
                    <a:ext uri="{A12FA001-AC4F-418D-AE19-62706E023703}">
                      <ahyp:hlinkClr xmlns:ahyp="http://schemas.microsoft.com/office/drawing/2018/hyperlinkcolor" val="tx"/>
                    </a:ext>
                  </a:extLst>
                </a:hlinkClick>
              </a:rPr>
              <a:t>Student Union</a:t>
            </a:r>
            <a:r>
              <a:rPr lang="en-GB" sz="1400" dirty="0">
                <a:solidFill>
                  <a:schemeClr val="tx1">
                    <a:lumMod val="65000"/>
                    <a:lumOff val="35000"/>
                  </a:schemeClr>
                </a:solidFill>
                <a:latin typeface="Helvetica" pitchFamily="2" charset="0"/>
              </a:rPr>
              <a:t> is an independent body that works for and on behalf of the student body and is a valued part of your experience.  You will meet the SU team and have the opportunity to get involved, either through activities organised and arranged by them or through joining the SU team.  We may also need their help at some point in your studies…the SU will explain more about this when they meet you. </a:t>
            </a:r>
            <a:r>
              <a:rPr lang="en-GB" sz="1400" i="1" dirty="0">
                <a:solidFill>
                  <a:schemeClr val="tx1">
                    <a:lumMod val="65000"/>
                    <a:lumOff val="35000"/>
                  </a:schemeClr>
                </a:solidFill>
                <a:latin typeface="Helvetica" pitchFamily="2" charset="0"/>
              </a:rPr>
              <a:t>Located in the Dylan Thomas Centre</a:t>
            </a:r>
            <a:endParaRPr lang="en-US" sz="1400" i="1" dirty="0">
              <a:solidFill>
                <a:schemeClr val="tx1">
                  <a:lumMod val="65000"/>
                  <a:lumOff val="35000"/>
                </a:schemeClr>
              </a:solidFill>
              <a:latin typeface="Helvetica" pitchFamily="2" charset="0"/>
            </a:endParaRPr>
          </a:p>
        </p:txBody>
      </p:sp>
      <p:sp>
        <p:nvSpPr>
          <p:cNvPr id="8" name="TextBox 7">
            <a:extLst>
              <a:ext uri="{FF2B5EF4-FFF2-40B4-BE49-F238E27FC236}">
                <a16:creationId xmlns:a16="http://schemas.microsoft.com/office/drawing/2014/main" id="{FC1340B9-91CC-EC67-2753-9D733B5B108D}"/>
              </a:ext>
            </a:extLst>
          </p:cNvPr>
          <p:cNvSpPr txBox="1"/>
          <p:nvPr/>
        </p:nvSpPr>
        <p:spPr>
          <a:xfrm>
            <a:off x="4157264" y="1062136"/>
            <a:ext cx="3877472" cy="369332"/>
          </a:xfrm>
          <a:prstGeom prst="rect">
            <a:avLst/>
          </a:prstGeom>
          <a:noFill/>
        </p:spPr>
        <p:txBody>
          <a:bodyPr wrap="none" rtlCol="0">
            <a:spAutoFit/>
          </a:bodyPr>
          <a:lstStyle/>
          <a:p>
            <a:pPr algn="ctr"/>
            <a:r>
              <a:rPr lang="en-US" b="1" dirty="0">
                <a:solidFill>
                  <a:schemeClr val="tx1">
                    <a:lumMod val="65000"/>
                    <a:lumOff val="35000"/>
                  </a:schemeClr>
                </a:solidFill>
              </a:rPr>
              <a:t>Student Union &amp; </a:t>
            </a:r>
            <a:r>
              <a:rPr lang="en-US" b="1" dirty="0">
                <a:solidFill>
                  <a:schemeClr val="tx1">
                    <a:lumMod val="65000"/>
                    <a:lumOff val="35000"/>
                  </a:schemeClr>
                </a:solidFill>
                <a:latin typeface="Helvetica" pitchFamily="2" charset="0"/>
              </a:rPr>
              <a:t>YOUR</a:t>
            </a:r>
            <a:r>
              <a:rPr lang="en-US" b="1" dirty="0">
                <a:solidFill>
                  <a:schemeClr val="tx1">
                    <a:lumMod val="65000"/>
                    <a:lumOff val="35000"/>
                  </a:schemeClr>
                </a:solidFill>
              </a:rPr>
              <a:t> Student Voice</a:t>
            </a:r>
          </a:p>
        </p:txBody>
      </p:sp>
      <p:sp>
        <p:nvSpPr>
          <p:cNvPr id="9" name="TextBox 8">
            <a:extLst>
              <a:ext uri="{FF2B5EF4-FFF2-40B4-BE49-F238E27FC236}">
                <a16:creationId xmlns:a16="http://schemas.microsoft.com/office/drawing/2014/main" id="{977EE6A8-6293-140B-96C3-245E8300A7EA}"/>
              </a:ext>
            </a:extLst>
          </p:cNvPr>
          <p:cNvSpPr txBox="1"/>
          <p:nvPr/>
        </p:nvSpPr>
        <p:spPr>
          <a:xfrm>
            <a:off x="725214" y="2840519"/>
            <a:ext cx="10815144" cy="3323987"/>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As a </a:t>
            </a:r>
            <a:r>
              <a:rPr lang="en-US" sz="1400" dirty="0" err="1">
                <a:solidFill>
                  <a:schemeClr val="tx1">
                    <a:lumMod val="65000"/>
                    <a:lumOff val="35000"/>
                  </a:schemeClr>
                </a:solidFill>
                <a:latin typeface="Helvetica" pitchFamily="2" charset="0"/>
              </a:rPr>
              <a:t>programme</a:t>
            </a:r>
            <a:r>
              <a:rPr lang="en-US" sz="1400" dirty="0">
                <a:solidFill>
                  <a:schemeClr val="tx1">
                    <a:lumMod val="65000"/>
                    <a:lumOff val="35000"/>
                  </a:schemeClr>
                </a:solidFill>
                <a:latin typeface="Helvetica" pitchFamily="2" charset="0"/>
              </a:rPr>
              <a:t> team and as part of the wider university ethos, we always ask for student representatives so that there is a student voice present.  We normally have more than 1 representative and find that this is a good way to split the role, it then doesn’t fall to one person, it becomes a team effort and brings more than one voice.  </a:t>
            </a:r>
          </a:p>
          <a:p>
            <a:endParaRPr lang="en-US" sz="1400" dirty="0">
              <a:solidFill>
                <a:schemeClr val="tx1">
                  <a:lumMod val="65000"/>
                  <a:lumOff val="35000"/>
                </a:schemeClr>
              </a:solidFill>
              <a:latin typeface="Helvetica" pitchFamily="2" charset="0"/>
            </a:endParaRPr>
          </a:p>
          <a:p>
            <a:r>
              <a:rPr lang="en-US" sz="1400" dirty="0">
                <a:solidFill>
                  <a:schemeClr val="tx1">
                    <a:lumMod val="65000"/>
                    <a:lumOff val="35000"/>
                  </a:schemeClr>
                </a:solidFill>
                <a:latin typeface="Helvetica" pitchFamily="2" charset="0"/>
              </a:rPr>
              <a:t>What does it mean for you?</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As a cohort, you have a voice that can highlight the good and bad to the </a:t>
            </a:r>
            <a:r>
              <a:rPr lang="en-US" sz="1400" dirty="0" err="1">
                <a:solidFill>
                  <a:schemeClr val="tx1">
                    <a:lumMod val="65000"/>
                    <a:lumOff val="35000"/>
                  </a:schemeClr>
                </a:solidFill>
                <a:latin typeface="Helvetica" pitchFamily="2" charset="0"/>
              </a:rPr>
              <a:t>programme</a:t>
            </a:r>
            <a:r>
              <a:rPr lang="en-US" sz="1400" dirty="0">
                <a:solidFill>
                  <a:schemeClr val="tx1">
                    <a:lumMod val="65000"/>
                    <a:lumOff val="35000"/>
                  </a:schemeClr>
                </a:solidFill>
                <a:latin typeface="Helvetica" pitchFamily="2" charset="0"/>
              </a:rPr>
              <a:t> team.  This may be problems with equipment, booking forms or other difficulties accessing what you need and of course we welcome the good stuff too…like great trips, can you organize more of these please. </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As a rep, we will invite you to attend regular (short) course level meetings.  These are informal and set up to help the conversations flow between staff and students and iron out anything that could become a bigger problem if left unspoken.  As a rep you are speaking for the group, not your own lone voice…we respect that and understand the nuances that this may bring. </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As a cohort you will need to meet (work as a team) to discuss the necessary with your Students reps, (so that they can report to the </a:t>
            </a:r>
            <a:r>
              <a:rPr lang="en-US" sz="1400" dirty="0" err="1">
                <a:solidFill>
                  <a:schemeClr val="tx1">
                    <a:lumMod val="65000"/>
                    <a:lumOff val="35000"/>
                  </a:schemeClr>
                </a:solidFill>
                <a:latin typeface="Helvetica" pitchFamily="2" charset="0"/>
              </a:rPr>
              <a:t>programme</a:t>
            </a:r>
            <a:r>
              <a:rPr lang="en-US" sz="1400" dirty="0">
                <a:solidFill>
                  <a:schemeClr val="tx1">
                    <a:lumMod val="65000"/>
                    <a:lumOff val="35000"/>
                  </a:schemeClr>
                </a:solidFill>
                <a:latin typeface="Helvetica" pitchFamily="2" charset="0"/>
              </a:rPr>
              <a:t> team) any matters arising.  Find a suitable time when everyone is in (either after or before a session is good) so that you can get together easily, without leaving someone out (Aim to do this twice a term).</a:t>
            </a:r>
          </a:p>
          <a:p>
            <a:endParaRPr lang="en-US" sz="1400" dirty="0">
              <a:solidFill>
                <a:schemeClr val="tx1">
                  <a:lumMod val="65000"/>
                  <a:lumOff val="35000"/>
                </a:schemeClr>
              </a:solidFill>
              <a:latin typeface="Helvetica" pitchFamily="2" charset="0"/>
            </a:endParaRPr>
          </a:p>
        </p:txBody>
      </p:sp>
      <p:sp>
        <p:nvSpPr>
          <p:cNvPr id="2" name="TextBox 1">
            <a:extLst>
              <a:ext uri="{FF2B5EF4-FFF2-40B4-BE49-F238E27FC236}">
                <a16:creationId xmlns:a16="http://schemas.microsoft.com/office/drawing/2014/main" id="{0FE6EB52-DBAA-EB5A-12D9-C5FCF6BEF0DB}"/>
              </a:ext>
            </a:extLst>
          </p:cNvPr>
          <p:cNvSpPr txBox="1"/>
          <p:nvPr/>
        </p:nvSpPr>
        <p:spPr>
          <a:xfrm>
            <a:off x="697458" y="386944"/>
            <a:ext cx="10797084" cy="369332"/>
          </a:xfrm>
          <a:prstGeom prst="rect">
            <a:avLst/>
          </a:prstGeom>
          <a:noFill/>
        </p:spPr>
        <p:txBody>
          <a:bodyPr wrap="square" rtlCol="0">
            <a:spAutoFit/>
          </a:bodyPr>
          <a:lstStyle/>
          <a:p>
            <a:pPr algn="ctr"/>
            <a:r>
              <a:rPr lang="en-GB" b="1" dirty="0">
                <a:solidFill>
                  <a:schemeClr val="tx1">
                    <a:lumMod val="65000"/>
                    <a:lumOff val="35000"/>
                  </a:schemeClr>
                </a:solidFill>
                <a:latin typeface="Helvetica" pitchFamily="2" charset="0"/>
              </a:rPr>
              <a:t>Where to find help beyond the programme team </a:t>
            </a:r>
          </a:p>
        </p:txBody>
      </p:sp>
    </p:spTree>
    <p:extLst>
      <p:ext uri="{BB962C8B-B14F-4D97-AF65-F5344CB8AC3E}">
        <p14:creationId xmlns:p14="http://schemas.microsoft.com/office/powerpoint/2010/main" val="2233654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C3E1E-15DE-9128-EE59-B5EFC99612CD}"/>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1C2B85C-21EA-BE36-9B38-E6053B792FAB}"/>
              </a:ext>
            </a:extLst>
          </p:cNvPr>
          <p:cNvSpPr txBox="1"/>
          <p:nvPr/>
        </p:nvSpPr>
        <p:spPr>
          <a:xfrm>
            <a:off x="3748972" y="945505"/>
            <a:ext cx="7739314" cy="3754874"/>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Moodle is an online space where you will find information on all your modules (you will only see them and have access to them if you have enrolled on them.  </a:t>
            </a:r>
          </a:p>
          <a:p>
            <a:r>
              <a:rPr lang="en-US" sz="1400" dirty="0">
                <a:solidFill>
                  <a:schemeClr val="tx1">
                    <a:lumMod val="65000"/>
                    <a:lumOff val="35000"/>
                  </a:schemeClr>
                </a:solidFill>
                <a:latin typeface="Helvetica" pitchFamily="2" charset="0"/>
              </a:rPr>
              <a:t>You will find information on workshops and be able to use it to book onto open access sessions for certain workshops/ pieces of equipment.</a:t>
            </a:r>
          </a:p>
          <a:p>
            <a:endParaRPr lang="en-US" sz="1400" dirty="0">
              <a:solidFill>
                <a:schemeClr val="tx1">
                  <a:lumMod val="65000"/>
                  <a:lumOff val="35000"/>
                </a:schemeClr>
              </a:solidFill>
              <a:latin typeface="Helvetica" pitchFamily="2" charset="0"/>
            </a:endParaRPr>
          </a:p>
          <a:p>
            <a:r>
              <a:rPr lang="en-US" sz="1400" dirty="0">
                <a:solidFill>
                  <a:schemeClr val="tx1">
                    <a:lumMod val="65000"/>
                    <a:lumOff val="35000"/>
                  </a:schemeClr>
                </a:solidFill>
                <a:latin typeface="Helvetica" pitchFamily="2" charset="0"/>
              </a:rPr>
              <a:t>We tend to set out our Module pages with the following headings, so that information is easier to find (you will receive some of the information as a hard copy too).</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Introduction</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Reading resource list</a:t>
            </a:r>
          </a:p>
          <a:p>
            <a:pPr marL="285750" indent="-285750">
              <a:buFont typeface="Arial" panose="020B0604020202020204" pitchFamily="34" charset="0"/>
              <a:buChar char="•"/>
            </a:pPr>
            <a:r>
              <a:rPr lang="en-US" sz="1400" dirty="0" err="1">
                <a:solidFill>
                  <a:schemeClr val="tx1">
                    <a:lumMod val="65000"/>
                    <a:lumOff val="35000"/>
                  </a:schemeClr>
                </a:solidFill>
                <a:latin typeface="Helvetica" pitchFamily="2" charset="0"/>
              </a:rPr>
              <a:t>Programme</a:t>
            </a:r>
            <a:r>
              <a:rPr lang="en-US" sz="1400" dirty="0">
                <a:solidFill>
                  <a:schemeClr val="tx1">
                    <a:lumMod val="65000"/>
                    <a:lumOff val="35000"/>
                  </a:schemeClr>
                </a:solidFill>
                <a:latin typeface="Helvetica" pitchFamily="2" charset="0"/>
              </a:rPr>
              <a:t> of study handbook</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Tutor contact details</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Module timetable</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Assignment Specification</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Module descriptor</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Assessment criteria</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Self evaluation form </a:t>
            </a:r>
          </a:p>
          <a:p>
            <a:pPr marL="285750" indent="-285750">
              <a:buFont typeface="Arial" panose="020B0604020202020204" pitchFamily="34" charset="0"/>
              <a:buChar char="•"/>
            </a:pPr>
            <a:r>
              <a:rPr lang="en-US" sz="1400" dirty="0">
                <a:solidFill>
                  <a:schemeClr val="tx1">
                    <a:lumMod val="65000"/>
                    <a:lumOff val="35000"/>
                  </a:schemeClr>
                </a:solidFill>
                <a:latin typeface="Helvetica" pitchFamily="2" charset="0"/>
              </a:rPr>
              <a:t>Teaching and learning material  </a:t>
            </a:r>
            <a:endParaRPr lang="en-US" dirty="0">
              <a:solidFill>
                <a:schemeClr val="tx1">
                  <a:lumMod val="65000"/>
                  <a:lumOff val="35000"/>
                </a:schemeClr>
              </a:solidFill>
              <a:latin typeface="Helvetica" pitchFamily="2" charset="0"/>
            </a:endParaRPr>
          </a:p>
        </p:txBody>
      </p:sp>
      <p:sp>
        <p:nvSpPr>
          <p:cNvPr id="5" name="TextBox 4">
            <a:extLst>
              <a:ext uri="{FF2B5EF4-FFF2-40B4-BE49-F238E27FC236}">
                <a16:creationId xmlns:a16="http://schemas.microsoft.com/office/drawing/2014/main" id="{4E0BCE9D-BFC8-D916-0D75-74649A33A5B2}"/>
              </a:ext>
            </a:extLst>
          </p:cNvPr>
          <p:cNvSpPr txBox="1"/>
          <p:nvPr/>
        </p:nvSpPr>
        <p:spPr>
          <a:xfrm>
            <a:off x="697458" y="386944"/>
            <a:ext cx="10797084" cy="369332"/>
          </a:xfrm>
          <a:prstGeom prst="rect">
            <a:avLst/>
          </a:prstGeom>
          <a:noFill/>
        </p:spPr>
        <p:txBody>
          <a:bodyPr wrap="square" rtlCol="0">
            <a:spAutoFit/>
          </a:bodyPr>
          <a:lstStyle/>
          <a:p>
            <a:pPr algn="ctr"/>
            <a:r>
              <a:rPr lang="en-GB" b="1" dirty="0">
                <a:solidFill>
                  <a:schemeClr val="tx1">
                    <a:lumMod val="65000"/>
                    <a:lumOff val="35000"/>
                  </a:schemeClr>
                </a:solidFill>
                <a:latin typeface="Helvetica" pitchFamily="2" charset="0"/>
              </a:rPr>
              <a:t>Your Virtual Learning Environment (VLE) is Moodle; What is Moodle?</a:t>
            </a:r>
          </a:p>
        </p:txBody>
      </p:sp>
      <p:pic>
        <p:nvPicPr>
          <p:cNvPr id="7" name="Picture 6">
            <a:hlinkClick r:id="rId2"/>
            <a:extLst>
              <a:ext uri="{FF2B5EF4-FFF2-40B4-BE49-F238E27FC236}">
                <a16:creationId xmlns:a16="http://schemas.microsoft.com/office/drawing/2014/main" id="{432D3BB3-7FA4-A8EE-FC3A-0191A2BBD006}"/>
              </a:ext>
            </a:extLst>
          </p:cNvPr>
          <p:cNvPicPr>
            <a:picLocks noChangeAspect="1"/>
          </p:cNvPicPr>
          <p:nvPr/>
        </p:nvPicPr>
        <p:blipFill>
          <a:blip r:embed="rId3"/>
          <a:stretch>
            <a:fillRect/>
          </a:stretch>
        </p:blipFill>
        <p:spPr>
          <a:xfrm>
            <a:off x="697458" y="956847"/>
            <a:ext cx="2866357" cy="2700535"/>
          </a:xfrm>
          <a:prstGeom prst="rect">
            <a:avLst/>
          </a:prstGeom>
        </p:spPr>
      </p:pic>
      <p:sp>
        <p:nvSpPr>
          <p:cNvPr id="8" name="TextBox 7">
            <a:extLst>
              <a:ext uri="{FF2B5EF4-FFF2-40B4-BE49-F238E27FC236}">
                <a16:creationId xmlns:a16="http://schemas.microsoft.com/office/drawing/2014/main" id="{454A3124-C71A-971F-898E-2FCF95D9C996}"/>
              </a:ext>
            </a:extLst>
          </p:cNvPr>
          <p:cNvSpPr txBox="1"/>
          <p:nvPr/>
        </p:nvSpPr>
        <p:spPr>
          <a:xfrm>
            <a:off x="691203" y="4900950"/>
            <a:ext cx="10797083" cy="954107"/>
          </a:xfrm>
          <a:prstGeom prst="rect">
            <a:avLst/>
          </a:prstGeom>
          <a:noFill/>
        </p:spPr>
        <p:txBody>
          <a:bodyPr wrap="square" rtlCol="0">
            <a:spAutoFit/>
          </a:bodyPr>
          <a:lstStyle/>
          <a:p>
            <a:r>
              <a:rPr lang="en-GB" sz="1400" dirty="0">
                <a:solidFill>
                  <a:schemeClr val="tx1">
                    <a:lumMod val="65000"/>
                    <a:lumOff val="35000"/>
                  </a:schemeClr>
                </a:solidFill>
                <a:latin typeface="Helvetica" pitchFamily="2" charset="0"/>
              </a:rPr>
              <a:t>You will find useful digital booklets in the teaching and learning material tabs, for example we have a </a:t>
            </a:r>
            <a:r>
              <a:rPr lang="en-GB" sz="1400" b="1" dirty="0">
                <a:solidFill>
                  <a:schemeClr val="tx1">
                    <a:lumMod val="65000"/>
                    <a:lumOff val="35000"/>
                  </a:schemeClr>
                </a:solidFill>
                <a:latin typeface="Helvetica" pitchFamily="2" charset="0"/>
              </a:rPr>
              <a:t>Printed Textiles Recipe Book</a:t>
            </a:r>
            <a:r>
              <a:rPr lang="en-GB" sz="1400" dirty="0">
                <a:solidFill>
                  <a:schemeClr val="tx1">
                    <a:lumMod val="65000"/>
                    <a:lumOff val="35000"/>
                  </a:schemeClr>
                </a:solidFill>
                <a:latin typeface="Helvetica" pitchFamily="2" charset="0"/>
              </a:rPr>
              <a:t>, </a:t>
            </a:r>
            <a:r>
              <a:rPr lang="en-GB" sz="1400" b="1" dirty="0">
                <a:solidFill>
                  <a:schemeClr val="tx1">
                    <a:lumMod val="65000"/>
                    <a:lumOff val="35000"/>
                  </a:schemeClr>
                </a:solidFill>
                <a:latin typeface="Helvetica" pitchFamily="2" charset="0"/>
              </a:rPr>
              <a:t>Overview and Names of Different Types of Pattern</a:t>
            </a:r>
            <a:r>
              <a:rPr lang="en-GB" sz="1400" dirty="0">
                <a:solidFill>
                  <a:schemeClr val="tx1">
                    <a:lumMod val="65000"/>
                    <a:lumOff val="35000"/>
                  </a:schemeClr>
                </a:solidFill>
                <a:latin typeface="Helvetica" pitchFamily="2" charset="0"/>
              </a:rPr>
              <a:t>, </a:t>
            </a:r>
            <a:r>
              <a:rPr lang="en-GB" sz="1400" b="1" dirty="0">
                <a:solidFill>
                  <a:schemeClr val="tx1">
                    <a:lumMod val="65000"/>
                    <a:lumOff val="35000"/>
                  </a:schemeClr>
                </a:solidFill>
                <a:latin typeface="Helvetica" pitchFamily="2" charset="0"/>
              </a:rPr>
              <a:t>Overview of repeat systems </a:t>
            </a:r>
            <a:r>
              <a:rPr lang="en-GB" sz="1400" dirty="0">
                <a:solidFill>
                  <a:schemeClr val="tx1">
                    <a:lumMod val="65000"/>
                    <a:lumOff val="35000"/>
                  </a:schemeClr>
                </a:solidFill>
                <a:latin typeface="Helvetica" pitchFamily="2" charset="0"/>
              </a:rPr>
              <a:t>and a </a:t>
            </a:r>
            <a:r>
              <a:rPr lang="en-GB" sz="1400" b="1" dirty="0">
                <a:solidFill>
                  <a:schemeClr val="tx1">
                    <a:lumMod val="65000"/>
                    <a:lumOff val="35000"/>
                  </a:schemeClr>
                </a:solidFill>
                <a:latin typeface="Helvetica" pitchFamily="2" charset="0"/>
              </a:rPr>
              <a:t>How to Draft Basic Repeat tiles.  </a:t>
            </a:r>
            <a:r>
              <a:rPr lang="en-GB" sz="1400" dirty="0">
                <a:solidFill>
                  <a:schemeClr val="tx1">
                    <a:lumMod val="65000"/>
                    <a:lumOff val="35000"/>
                  </a:schemeClr>
                </a:solidFill>
                <a:latin typeface="Helvetica" pitchFamily="2" charset="0"/>
              </a:rPr>
              <a:t>Some of these digital booklets will appear multiple times across the modules and levels because they are relevant across the learning and it will make them easier to find, rather than you having to guess where they might be, they also appear on the main programme page.</a:t>
            </a:r>
          </a:p>
        </p:txBody>
      </p:sp>
    </p:spTree>
    <p:extLst>
      <p:ext uri="{BB962C8B-B14F-4D97-AF65-F5344CB8AC3E}">
        <p14:creationId xmlns:p14="http://schemas.microsoft.com/office/powerpoint/2010/main" val="766788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9CF697-F279-ED4B-B22B-FC51CB54ABFB}"/>
              </a:ext>
            </a:extLst>
          </p:cNvPr>
          <p:cNvSpPr/>
          <p:nvPr/>
        </p:nvSpPr>
        <p:spPr>
          <a:xfrm>
            <a:off x="703714" y="285543"/>
            <a:ext cx="7743825" cy="5755422"/>
          </a:xfrm>
          <a:prstGeom prst="rect">
            <a:avLst/>
          </a:prstGeom>
          <a:ln>
            <a:solidFill>
              <a:schemeClr val="bg1"/>
            </a:solidFill>
          </a:ln>
        </p:spPr>
        <p:txBody>
          <a:bodyPr wrap="square" lIns="91440" tIns="45720" rIns="91440" bIns="45720" anchor="t">
            <a:spAutoFit/>
          </a:bodyPr>
          <a:lstStyle/>
          <a:p>
            <a:pPr algn="ctr"/>
            <a:r>
              <a:rPr lang="en-US" b="1" dirty="0">
                <a:solidFill>
                  <a:schemeClr val="tx1">
                    <a:lumMod val="65000"/>
                    <a:lumOff val="35000"/>
                  </a:schemeClr>
                </a:solidFill>
                <a:latin typeface="Helvetica" pitchFamily="2" charset="0"/>
              </a:rPr>
              <a:t>What will you be learning?</a:t>
            </a:r>
          </a:p>
          <a:p>
            <a:pPr algn="ctr"/>
            <a:endParaRPr lang="en-US" sz="1400" b="1" dirty="0">
              <a:solidFill>
                <a:schemeClr val="tx1">
                  <a:lumMod val="65000"/>
                  <a:lumOff val="35000"/>
                </a:schemeClr>
              </a:solidFill>
              <a:latin typeface="Helvetica" pitchFamily="2" charset="0"/>
            </a:endParaRPr>
          </a:p>
          <a:p>
            <a:pPr algn="ctr"/>
            <a:r>
              <a:rPr lang="en-GB" sz="1400" dirty="0">
                <a:solidFill>
                  <a:schemeClr val="tx1">
                    <a:lumMod val="65000"/>
                    <a:lumOff val="35000"/>
                  </a:schemeClr>
                </a:solidFill>
                <a:latin typeface="Helvetica" pitchFamily="2" charset="0"/>
              </a:rPr>
              <a:t>The </a:t>
            </a:r>
            <a:r>
              <a:rPr lang="en-GB" sz="1400" b="1" dirty="0">
                <a:solidFill>
                  <a:schemeClr val="tx1">
                    <a:lumMod val="65000"/>
                    <a:lumOff val="35000"/>
                  </a:schemeClr>
                </a:solidFill>
                <a:latin typeface="Helvetica" pitchFamily="2" charset="0"/>
              </a:rPr>
              <a:t>Surface Pattern &amp; Textiles portfolio </a:t>
            </a:r>
            <a:r>
              <a:rPr lang="en-GB" sz="1400" dirty="0">
                <a:solidFill>
                  <a:schemeClr val="tx1">
                    <a:lumMod val="65000"/>
                    <a:lumOff val="35000"/>
                  </a:schemeClr>
                </a:solidFill>
                <a:latin typeface="Helvetica" pitchFamily="2" charset="0"/>
              </a:rPr>
              <a:t>is all about a </a:t>
            </a:r>
            <a:r>
              <a:rPr lang="en-GB" sz="1400" b="1" dirty="0">
                <a:solidFill>
                  <a:schemeClr val="tx1">
                    <a:lumMod val="65000"/>
                    <a:lumOff val="35000"/>
                  </a:schemeClr>
                </a:solidFill>
                <a:latin typeface="Helvetica" pitchFamily="2" charset="0"/>
              </a:rPr>
              <a:t>passion</a:t>
            </a:r>
            <a:r>
              <a:rPr lang="en-GB" sz="1400" dirty="0">
                <a:solidFill>
                  <a:schemeClr val="tx1">
                    <a:lumMod val="65000"/>
                    <a:lumOff val="35000"/>
                  </a:schemeClr>
                </a:solidFill>
                <a:latin typeface="Helvetica" pitchFamily="2" charset="0"/>
              </a:rPr>
              <a:t> for the </a:t>
            </a:r>
            <a:r>
              <a:rPr lang="en-GB" sz="1400" b="1" dirty="0">
                <a:solidFill>
                  <a:schemeClr val="tx1">
                    <a:lumMod val="65000"/>
                    <a:lumOff val="35000"/>
                  </a:schemeClr>
                </a:solidFill>
                <a:latin typeface="Helvetica" pitchFamily="2" charset="0"/>
              </a:rPr>
              <a:t>creation</a:t>
            </a:r>
            <a:r>
              <a:rPr lang="en-GB" sz="1400" dirty="0">
                <a:solidFill>
                  <a:schemeClr val="tx1">
                    <a:lumMod val="65000"/>
                    <a:lumOff val="35000"/>
                  </a:schemeClr>
                </a:solidFill>
                <a:latin typeface="Helvetica" pitchFamily="2" charset="0"/>
              </a:rPr>
              <a:t> of </a:t>
            </a:r>
            <a:r>
              <a:rPr lang="en-GB" sz="1400" b="1" dirty="0">
                <a:solidFill>
                  <a:schemeClr val="tx1">
                    <a:lumMod val="65000"/>
                    <a:lumOff val="35000"/>
                  </a:schemeClr>
                </a:solidFill>
                <a:latin typeface="Helvetica" pitchFamily="2" charset="0"/>
              </a:rPr>
              <a:t>exciting</a:t>
            </a:r>
            <a:r>
              <a:rPr lang="en-GB" sz="1400" dirty="0">
                <a:solidFill>
                  <a:schemeClr val="tx1">
                    <a:lumMod val="65000"/>
                    <a:lumOff val="35000"/>
                  </a:schemeClr>
                </a:solidFill>
                <a:latin typeface="Helvetica" pitchFamily="2" charset="0"/>
              </a:rPr>
              <a:t> and</a:t>
            </a:r>
            <a:r>
              <a:rPr lang="en-GB" sz="1400" b="1" dirty="0">
                <a:solidFill>
                  <a:schemeClr val="tx1">
                    <a:lumMod val="65000"/>
                    <a:lumOff val="35000"/>
                  </a:schemeClr>
                </a:solidFill>
                <a:latin typeface="Helvetica" pitchFamily="2" charset="0"/>
              </a:rPr>
              <a:t> innovative surfaces</a:t>
            </a:r>
            <a:r>
              <a:rPr lang="en-GB" sz="1400" dirty="0">
                <a:solidFill>
                  <a:schemeClr val="tx1">
                    <a:lumMod val="65000"/>
                    <a:lumOff val="35000"/>
                  </a:schemeClr>
                </a:solidFill>
                <a:latin typeface="Helvetica" pitchFamily="2" charset="0"/>
              </a:rPr>
              <a:t> and </a:t>
            </a:r>
            <a:r>
              <a:rPr lang="en-GB" sz="1400" b="1" dirty="0">
                <a:solidFill>
                  <a:schemeClr val="tx1">
                    <a:lumMod val="65000"/>
                    <a:lumOff val="35000"/>
                  </a:schemeClr>
                </a:solidFill>
                <a:latin typeface="Helvetica" pitchFamily="2" charset="0"/>
              </a:rPr>
              <a:t>structures</a:t>
            </a:r>
            <a:r>
              <a:rPr lang="en-GB" sz="1400" dirty="0">
                <a:solidFill>
                  <a:schemeClr val="tx1">
                    <a:lumMod val="65000"/>
                    <a:lumOff val="35000"/>
                  </a:schemeClr>
                </a:solidFill>
                <a:latin typeface="Helvetica" pitchFamily="2" charset="0"/>
              </a:rPr>
              <a:t>, which consider colour, texture, image and concept within the </a:t>
            </a:r>
            <a:r>
              <a:rPr lang="en-GB" sz="1400" b="1" dirty="0">
                <a:solidFill>
                  <a:schemeClr val="tx1">
                    <a:lumMod val="65000"/>
                    <a:lumOff val="35000"/>
                  </a:schemeClr>
                </a:solidFill>
                <a:latin typeface="Helvetica" pitchFamily="2" charset="0"/>
              </a:rPr>
              <a:t>context</a:t>
            </a:r>
            <a:r>
              <a:rPr lang="en-GB" sz="1400" dirty="0">
                <a:solidFill>
                  <a:schemeClr val="tx1">
                    <a:lumMod val="65000"/>
                    <a:lumOff val="35000"/>
                  </a:schemeClr>
                </a:solidFill>
                <a:latin typeface="Helvetica" pitchFamily="2" charset="0"/>
              </a:rPr>
              <a:t> of </a:t>
            </a:r>
            <a:r>
              <a:rPr lang="en-GB" sz="1400" b="1" dirty="0">
                <a:solidFill>
                  <a:schemeClr val="tx1">
                    <a:lumMod val="65000"/>
                    <a:lumOff val="35000"/>
                  </a:schemeClr>
                </a:solidFill>
                <a:latin typeface="Helvetica" pitchFamily="2" charset="0"/>
              </a:rPr>
              <a:t>contemporary design practice.</a:t>
            </a:r>
          </a:p>
          <a:p>
            <a:pPr algn="ctr"/>
            <a:endParaRPr lang="en-GB" sz="1400" b="1" dirty="0">
              <a:solidFill>
                <a:schemeClr val="tx1">
                  <a:lumMod val="65000"/>
                  <a:lumOff val="35000"/>
                </a:schemeClr>
              </a:solidFill>
              <a:latin typeface="Helvetica" pitchFamily="2" charset="0"/>
              <a:cs typeface="Calibri"/>
            </a:endParaRPr>
          </a:p>
          <a:p>
            <a:r>
              <a:rPr lang="en-GB" sz="1400" dirty="0">
                <a:solidFill>
                  <a:schemeClr val="tx1">
                    <a:lumMod val="65000"/>
                    <a:lumOff val="35000"/>
                  </a:schemeClr>
                </a:solidFill>
                <a:latin typeface="Helvetica" pitchFamily="2" charset="0"/>
              </a:rPr>
              <a:t>At the heart of what we do is making you ready for employment,</a:t>
            </a:r>
            <a:r>
              <a:rPr lang="en-GB" sz="1400" dirty="0">
                <a:solidFill>
                  <a:schemeClr val="tx1">
                    <a:lumMod val="65000"/>
                    <a:lumOff val="35000"/>
                  </a:schemeClr>
                </a:solidFill>
                <a:latin typeface="Helvetica" pitchFamily="2" charset="0"/>
                <a:cs typeface="Calibri"/>
              </a:rPr>
              <a:t> through the range of taught modules and experiences available within the programme, </a:t>
            </a:r>
            <a:r>
              <a:rPr lang="en-GB" sz="1400" b="1" dirty="0">
                <a:solidFill>
                  <a:schemeClr val="tx1">
                    <a:lumMod val="65000"/>
                    <a:lumOff val="35000"/>
                  </a:schemeClr>
                </a:solidFill>
                <a:latin typeface="Helvetica" pitchFamily="2" charset="0"/>
              </a:rPr>
              <a:t>we aim to give you the opportunity to… </a:t>
            </a:r>
            <a:endParaRPr lang="en-GB" sz="1400" b="1" dirty="0">
              <a:solidFill>
                <a:schemeClr val="tx1">
                  <a:lumMod val="65000"/>
                  <a:lumOff val="35000"/>
                </a:schemeClr>
              </a:solidFill>
              <a:latin typeface="Helvetica" pitchFamily="2" charset="0"/>
              <a:cs typeface="Calibri"/>
            </a:endParaRPr>
          </a:p>
          <a:p>
            <a:pPr marL="285750" indent="-285750">
              <a:buFont typeface="Arial" panose="020B0604020202020204" pitchFamily="34" charset="0"/>
              <a:buChar char="•"/>
            </a:pPr>
            <a:r>
              <a:rPr lang="en-GB" sz="1400" b="1" dirty="0">
                <a:solidFill>
                  <a:schemeClr val="tx1">
                    <a:lumMod val="65000"/>
                    <a:lumOff val="35000"/>
                  </a:schemeClr>
                </a:solidFill>
                <a:latin typeface="Helvetica" pitchFamily="2" charset="0"/>
              </a:rPr>
              <a:t>Question</a:t>
            </a:r>
            <a:r>
              <a:rPr lang="en-GB" sz="1400" dirty="0">
                <a:solidFill>
                  <a:schemeClr val="tx1">
                    <a:lumMod val="65000"/>
                    <a:lumOff val="35000"/>
                  </a:schemeClr>
                </a:solidFill>
                <a:latin typeface="Helvetica" pitchFamily="2" charset="0"/>
              </a:rPr>
              <a:t> your drawing and making skills through a variety of workshop and process-based activities.</a:t>
            </a:r>
            <a:endParaRPr lang="en-GB" sz="1400" dirty="0">
              <a:solidFill>
                <a:schemeClr val="tx1">
                  <a:lumMod val="65000"/>
                  <a:lumOff val="35000"/>
                </a:schemeClr>
              </a:solidFill>
              <a:latin typeface="Helvetica" pitchFamily="2" charset="0"/>
              <a:cs typeface="Calibri"/>
            </a:endParaRPr>
          </a:p>
          <a:p>
            <a:pPr marL="285750" indent="-285750">
              <a:buFont typeface="Arial" panose="020B0604020202020204" pitchFamily="34" charset="0"/>
              <a:buChar char="•"/>
            </a:pPr>
            <a:r>
              <a:rPr lang="en-GB" sz="1400" b="1" dirty="0">
                <a:solidFill>
                  <a:schemeClr val="tx1">
                    <a:lumMod val="65000"/>
                    <a:lumOff val="35000"/>
                  </a:schemeClr>
                </a:solidFill>
                <a:latin typeface="Helvetica" pitchFamily="2" charset="0"/>
              </a:rPr>
              <a:t>Encourage</a:t>
            </a:r>
            <a:r>
              <a:rPr lang="en-GB" sz="1400" dirty="0">
                <a:solidFill>
                  <a:schemeClr val="tx1">
                    <a:lumMod val="65000"/>
                    <a:lumOff val="35000"/>
                  </a:schemeClr>
                </a:solidFill>
                <a:latin typeface="Helvetica" pitchFamily="2" charset="0"/>
              </a:rPr>
              <a:t> creative thinking and questioning, what if, why and how?</a:t>
            </a:r>
          </a:p>
          <a:p>
            <a:pPr marL="285750" indent="-285750">
              <a:buFont typeface="Arial" panose="020B0604020202020204" pitchFamily="34" charset="0"/>
              <a:buChar char="•"/>
            </a:pPr>
            <a:r>
              <a:rPr lang="en-GB" sz="1400" b="1" dirty="0">
                <a:solidFill>
                  <a:schemeClr val="tx1">
                    <a:lumMod val="65000"/>
                    <a:lumOff val="35000"/>
                  </a:schemeClr>
                </a:solidFill>
                <a:latin typeface="Helvetica" pitchFamily="2" charset="0"/>
                <a:cs typeface="Calibri"/>
              </a:rPr>
              <a:t>Develop</a:t>
            </a:r>
            <a:r>
              <a:rPr lang="en-GB" sz="1400" dirty="0">
                <a:solidFill>
                  <a:schemeClr val="tx1">
                    <a:lumMod val="65000"/>
                    <a:lumOff val="35000"/>
                  </a:schemeClr>
                </a:solidFill>
                <a:latin typeface="Helvetica" pitchFamily="2" charset="0"/>
                <a:cs typeface="Calibri"/>
              </a:rPr>
              <a:t> your understanding of contextual practices through historical and current references. </a:t>
            </a:r>
          </a:p>
          <a:p>
            <a:pPr marL="285750" indent="-285750">
              <a:buFont typeface="Arial" panose="020B0604020202020204" pitchFamily="34" charset="0"/>
              <a:buChar char="•"/>
            </a:pPr>
            <a:r>
              <a:rPr lang="en-GB" sz="1400" b="1" dirty="0">
                <a:solidFill>
                  <a:schemeClr val="tx1">
                    <a:lumMod val="65000"/>
                    <a:lumOff val="35000"/>
                  </a:schemeClr>
                </a:solidFill>
                <a:latin typeface="Helvetica" pitchFamily="2" charset="0"/>
              </a:rPr>
              <a:t>Identify</a:t>
            </a:r>
            <a:r>
              <a:rPr lang="en-GB" sz="1400" dirty="0">
                <a:solidFill>
                  <a:schemeClr val="tx1">
                    <a:lumMod val="65000"/>
                    <a:lumOff val="35000"/>
                  </a:schemeClr>
                </a:solidFill>
                <a:latin typeface="Helvetica" pitchFamily="2" charset="0"/>
              </a:rPr>
              <a:t> ways for you to work with external sources, live briefs and projects to grow your real-world experiences.</a:t>
            </a:r>
          </a:p>
          <a:p>
            <a:pPr marL="285750" indent="-285750">
              <a:buFont typeface="Arial" panose="020B0604020202020204" pitchFamily="34" charset="0"/>
              <a:buChar char="•"/>
            </a:pPr>
            <a:r>
              <a:rPr lang="en-GB" sz="1400" b="1" dirty="0">
                <a:solidFill>
                  <a:schemeClr val="tx1">
                    <a:lumMod val="65000"/>
                    <a:lumOff val="35000"/>
                  </a:schemeClr>
                </a:solidFill>
                <a:latin typeface="Helvetica" pitchFamily="2" charset="0"/>
              </a:rPr>
              <a:t>Prepare </a:t>
            </a:r>
            <a:r>
              <a:rPr lang="en-GB" sz="1400" dirty="0">
                <a:solidFill>
                  <a:schemeClr val="tx1">
                    <a:lumMod val="65000"/>
                    <a:lumOff val="35000"/>
                  </a:schemeClr>
                </a:solidFill>
                <a:latin typeface="Helvetica" pitchFamily="2" charset="0"/>
              </a:rPr>
              <a:t>you for professional practice and future direction, developing a range of skills required for employment in the creative industries. </a:t>
            </a:r>
          </a:p>
          <a:p>
            <a:pPr marL="285750" indent="-285750">
              <a:buFont typeface="Arial" panose="020B0604020202020204" pitchFamily="34" charset="0"/>
              <a:buChar char="•"/>
            </a:pPr>
            <a:endParaRPr lang="en-GB" sz="1400" dirty="0">
              <a:solidFill>
                <a:schemeClr val="tx1">
                  <a:lumMod val="65000"/>
                  <a:lumOff val="35000"/>
                </a:schemeClr>
              </a:solidFill>
              <a:latin typeface="Helvetica" pitchFamily="2" charset="0"/>
            </a:endParaRPr>
          </a:p>
          <a:p>
            <a:r>
              <a:rPr lang="en-GB" sz="1400" dirty="0">
                <a:solidFill>
                  <a:schemeClr val="tx1">
                    <a:lumMod val="65000"/>
                    <a:lumOff val="35000"/>
                  </a:schemeClr>
                </a:solidFill>
                <a:latin typeface="Helvetica" pitchFamily="2" charset="0"/>
                <a:cs typeface="Calibri"/>
              </a:rPr>
              <a:t>This is done through the module structure, scheduled sessions, additional workshops, technical sessions and the time you dedicate to your independent learning.  All of the sessions are delivered onsite with access to some additional teaching and learning material available on Moodle (Moodle is our virtual learning environment and where you will find more information about the specific modules that you are studying).  </a:t>
            </a:r>
          </a:p>
          <a:p>
            <a:endParaRPr lang="en-GB" sz="1400" dirty="0">
              <a:solidFill>
                <a:schemeClr val="tx1">
                  <a:lumMod val="65000"/>
                  <a:lumOff val="35000"/>
                </a:schemeClr>
              </a:solidFill>
              <a:latin typeface="Helvetica" pitchFamily="2" charset="0"/>
              <a:cs typeface="Calibri"/>
            </a:endParaRPr>
          </a:p>
          <a:p>
            <a:endParaRPr lang="en-GB" sz="1400" dirty="0">
              <a:solidFill>
                <a:schemeClr val="tx1">
                  <a:lumMod val="65000"/>
                  <a:lumOff val="35000"/>
                </a:schemeClr>
              </a:solidFill>
              <a:latin typeface="Helvetica" pitchFamily="2" charset="0"/>
              <a:cs typeface="Calibri"/>
            </a:endParaRPr>
          </a:p>
        </p:txBody>
      </p:sp>
      <p:pic>
        <p:nvPicPr>
          <p:cNvPr id="10" name="Picture 9">
            <a:extLst>
              <a:ext uri="{FF2B5EF4-FFF2-40B4-BE49-F238E27FC236}">
                <a16:creationId xmlns:a16="http://schemas.microsoft.com/office/drawing/2014/main" id="{8300596B-0229-3FF7-FE72-ECDC8E736555}"/>
              </a:ext>
            </a:extLst>
          </p:cNvPr>
          <p:cNvPicPr>
            <a:picLocks noChangeAspect="1"/>
          </p:cNvPicPr>
          <p:nvPr/>
        </p:nvPicPr>
        <p:blipFill>
          <a:blip r:embed="rId2"/>
          <a:stretch>
            <a:fillRect/>
          </a:stretch>
        </p:blipFill>
        <p:spPr>
          <a:xfrm>
            <a:off x="8482824" y="817035"/>
            <a:ext cx="3005461" cy="4155015"/>
          </a:xfrm>
          <a:prstGeom prst="rect">
            <a:avLst/>
          </a:prstGeom>
        </p:spPr>
      </p:pic>
      <p:sp>
        <p:nvSpPr>
          <p:cNvPr id="11" name="TextBox 10">
            <a:extLst>
              <a:ext uri="{FF2B5EF4-FFF2-40B4-BE49-F238E27FC236}">
                <a16:creationId xmlns:a16="http://schemas.microsoft.com/office/drawing/2014/main" id="{A8A87D84-04BF-7ABA-462D-AC9B1E410A7C}"/>
              </a:ext>
            </a:extLst>
          </p:cNvPr>
          <p:cNvSpPr txBox="1"/>
          <p:nvPr/>
        </p:nvSpPr>
        <p:spPr>
          <a:xfrm>
            <a:off x="8482824" y="4972050"/>
            <a:ext cx="2192661" cy="584775"/>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Blossom Evans</a:t>
            </a:r>
            <a:endParaRPr lang="en-US" sz="1200" dirty="0">
              <a:solidFill>
                <a:schemeClr val="tx1">
                  <a:lumMod val="65000"/>
                  <a:lumOff val="35000"/>
                </a:schemeClr>
              </a:solidFill>
              <a:latin typeface="Helvetica" pitchFamily="2" charset="0"/>
            </a:endParaRPr>
          </a:p>
          <a:p>
            <a:endParaRPr lang="en-US" dirty="0">
              <a:solidFill>
                <a:schemeClr val="tx1">
                  <a:lumMod val="65000"/>
                  <a:lumOff val="35000"/>
                </a:schemeClr>
              </a:solidFill>
              <a:latin typeface="Helvetica" pitchFamily="2" charset="0"/>
            </a:endParaRPr>
          </a:p>
        </p:txBody>
      </p:sp>
    </p:spTree>
    <p:extLst>
      <p:ext uri="{BB962C8B-B14F-4D97-AF65-F5344CB8AC3E}">
        <p14:creationId xmlns:p14="http://schemas.microsoft.com/office/powerpoint/2010/main" val="1091902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CFB48-A928-0ADD-21E4-6236283C0B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8083DB-5624-4BCD-4DFC-A89DA6CA9F15}"/>
              </a:ext>
            </a:extLst>
          </p:cNvPr>
          <p:cNvSpPr>
            <a:spLocks noGrp="1"/>
          </p:cNvSpPr>
          <p:nvPr>
            <p:ph type="title"/>
          </p:nvPr>
        </p:nvSpPr>
        <p:spPr>
          <a:xfrm>
            <a:off x="838200" y="118029"/>
            <a:ext cx="10515600" cy="1325563"/>
          </a:xfrm>
        </p:spPr>
        <p:txBody>
          <a:bodyPr>
            <a:normAutofit fontScale="90000"/>
          </a:bodyPr>
          <a:lstStyle/>
          <a:p>
            <a:pPr algn="ctr"/>
            <a:r>
              <a:rPr lang="en-US" sz="2000" b="1" dirty="0">
                <a:solidFill>
                  <a:schemeClr val="tx1">
                    <a:lumMod val="65000"/>
                    <a:lumOff val="35000"/>
                  </a:schemeClr>
                </a:solidFill>
                <a:latin typeface="Helvetica" pitchFamily="2" charset="0"/>
                <a:cs typeface="Calibri" panose="020F0502020204030204" pitchFamily="34" charset="0"/>
              </a:rPr>
              <a:t>Module Structure</a:t>
            </a:r>
            <a:br>
              <a:rPr lang="en-US" sz="1800" b="1" dirty="0">
                <a:solidFill>
                  <a:schemeClr val="tx1">
                    <a:lumMod val="65000"/>
                    <a:lumOff val="35000"/>
                  </a:schemeClr>
                </a:solidFill>
                <a:latin typeface="Helvetica" pitchFamily="2" charset="0"/>
                <a:cs typeface="Calibri" panose="020F0502020204030204" pitchFamily="34" charset="0"/>
              </a:rPr>
            </a:br>
            <a:r>
              <a:rPr lang="en-US" sz="1800" dirty="0">
                <a:solidFill>
                  <a:schemeClr val="tx1">
                    <a:lumMod val="65000"/>
                    <a:lumOff val="35000"/>
                  </a:schemeClr>
                </a:solidFill>
                <a:latin typeface="Helvetica" pitchFamily="2" charset="0"/>
                <a:cs typeface="Calibri" panose="020F0502020204030204" pitchFamily="34" charset="0"/>
              </a:rPr>
              <a:t>You will need to ensure that you are enrolled on all these modules if </a:t>
            </a:r>
            <a:r>
              <a:rPr lang="en-US" sz="1800" b="1" dirty="0">
                <a:solidFill>
                  <a:schemeClr val="tx1">
                    <a:lumMod val="65000"/>
                    <a:lumOff val="35000"/>
                  </a:schemeClr>
                </a:solidFill>
                <a:latin typeface="Helvetica" pitchFamily="2" charset="0"/>
                <a:cs typeface="Calibri" panose="020F0502020204030204" pitchFamily="34" charset="0"/>
              </a:rPr>
              <a:t>F/T.</a:t>
            </a:r>
            <a:r>
              <a:rPr lang="en-US" sz="1800" dirty="0">
                <a:solidFill>
                  <a:schemeClr val="tx1">
                    <a:lumMod val="65000"/>
                    <a:lumOff val="35000"/>
                  </a:schemeClr>
                </a:solidFill>
                <a:latin typeface="Helvetica" pitchFamily="2" charset="0"/>
                <a:cs typeface="Calibri" panose="020F0502020204030204" pitchFamily="34" charset="0"/>
              </a:rPr>
              <a:t>  </a:t>
            </a:r>
            <a:br>
              <a:rPr lang="en-US" sz="1800" dirty="0">
                <a:solidFill>
                  <a:schemeClr val="tx1">
                    <a:lumMod val="65000"/>
                    <a:lumOff val="35000"/>
                  </a:schemeClr>
                </a:solidFill>
                <a:latin typeface="Helvetica" pitchFamily="2" charset="0"/>
                <a:cs typeface="Calibri" panose="020F0502020204030204" pitchFamily="34" charset="0"/>
              </a:rPr>
            </a:br>
            <a:r>
              <a:rPr lang="en-US" sz="1800" b="1" dirty="0">
                <a:solidFill>
                  <a:schemeClr val="tx1">
                    <a:lumMod val="65000"/>
                    <a:lumOff val="35000"/>
                  </a:schemeClr>
                </a:solidFill>
                <a:latin typeface="Helvetica" pitchFamily="2" charset="0"/>
                <a:cs typeface="Calibri" panose="020F0502020204030204" pitchFamily="34" charset="0"/>
              </a:rPr>
              <a:t>P/T </a:t>
            </a:r>
            <a:r>
              <a:rPr lang="en-US" sz="1800" dirty="0">
                <a:solidFill>
                  <a:schemeClr val="tx1">
                    <a:lumMod val="65000"/>
                    <a:lumOff val="35000"/>
                  </a:schemeClr>
                </a:solidFill>
                <a:latin typeface="Helvetica" pitchFamily="2" charset="0"/>
                <a:cs typeface="Calibri" panose="020F0502020204030204" pitchFamily="34" charset="0"/>
              </a:rPr>
              <a:t>modules choices should be discussed with your year tutor.</a:t>
            </a:r>
            <a:br>
              <a:rPr lang="en-US" b="1" dirty="0">
                <a:solidFill>
                  <a:schemeClr val="tx1">
                    <a:lumMod val="65000"/>
                    <a:lumOff val="35000"/>
                  </a:schemeClr>
                </a:solidFill>
                <a:latin typeface="Helvetica" pitchFamily="2" charset="0"/>
              </a:rPr>
            </a:br>
            <a:endParaRPr lang="en-US" dirty="0">
              <a:solidFill>
                <a:schemeClr val="tx1">
                  <a:lumMod val="65000"/>
                  <a:lumOff val="35000"/>
                </a:schemeClr>
              </a:solidFill>
              <a:latin typeface="Helvetica" pitchFamily="2" charset="0"/>
            </a:endParaRPr>
          </a:p>
        </p:txBody>
      </p:sp>
      <p:sp>
        <p:nvSpPr>
          <p:cNvPr id="15" name="Rounded Rectangle 14">
            <a:extLst>
              <a:ext uri="{FF2B5EF4-FFF2-40B4-BE49-F238E27FC236}">
                <a16:creationId xmlns:a16="http://schemas.microsoft.com/office/drawing/2014/main" id="{69F73FCB-93F2-EA5F-6DC3-41C8930E3B99}"/>
              </a:ext>
            </a:extLst>
          </p:cNvPr>
          <p:cNvSpPr/>
          <p:nvPr/>
        </p:nvSpPr>
        <p:spPr>
          <a:xfrm>
            <a:off x="914398" y="1398422"/>
            <a:ext cx="5050972" cy="584531"/>
          </a:xfrm>
          <a:prstGeom prst="roundRect">
            <a:avLst/>
          </a:prstGeom>
          <a:solidFill>
            <a:srgbClr val="0D6B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lumMod val="85000"/>
                  </a:schemeClr>
                </a:solidFill>
                <a:latin typeface="Helvetica" pitchFamily="2" charset="0"/>
              </a:rPr>
              <a:t>Visual and Material Culture -</a:t>
            </a:r>
            <a:r>
              <a:rPr lang="en-US" sz="1400" dirty="0">
                <a:solidFill>
                  <a:schemeClr val="bg1">
                    <a:lumMod val="85000"/>
                  </a:schemeClr>
                </a:solidFill>
                <a:latin typeface="Helvetica" pitchFamily="2" charset="0"/>
              </a:rPr>
              <a:t> 10 CREDITS</a:t>
            </a:r>
          </a:p>
          <a:p>
            <a:pPr algn="ctr"/>
            <a:r>
              <a:rPr lang="en-GB" sz="1400" b="1" dirty="0">
                <a:solidFill>
                  <a:schemeClr val="bg1">
                    <a:lumMod val="85000"/>
                  </a:schemeClr>
                </a:solidFill>
                <a:latin typeface="Helvetica" pitchFamily="2" charset="0"/>
              </a:rPr>
              <a:t>ADDA4016</a:t>
            </a:r>
            <a:endParaRPr lang="en-GB" sz="1400" dirty="0">
              <a:solidFill>
                <a:schemeClr val="bg1">
                  <a:lumMod val="85000"/>
                </a:schemeClr>
              </a:solidFill>
              <a:latin typeface="Helvetica" pitchFamily="2" charset="0"/>
            </a:endParaRPr>
          </a:p>
        </p:txBody>
      </p:sp>
      <p:sp>
        <p:nvSpPr>
          <p:cNvPr id="16" name="Rounded Rectangle 15">
            <a:extLst>
              <a:ext uri="{FF2B5EF4-FFF2-40B4-BE49-F238E27FC236}">
                <a16:creationId xmlns:a16="http://schemas.microsoft.com/office/drawing/2014/main" id="{4ED2BA77-4871-2E96-DCD5-AC4CEFF9BC82}"/>
              </a:ext>
            </a:extLst>
          </p:cNvPr>
          <p:cNvSpPr/>
          <p:nvPr/>
        </p:nvSpPr>
        <p:spPr>
          <a:xfrm>
            <a:off x="914398" y="3276538"/>
            <a:ext cx="5029956" cy="931334"/>
          </a:xfrm>
          <a:prstGeom prst="roundRect">
            <a:avLst/>
          </a:prstGeom>
          <a:solidFill>
            <a:srgbClr val="B4B6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lumMod val="65000"/>
                    <a:lumOff val="35000"/>
                  </a:schemeClr>
                </a:solidFill>
                <a:latin typeface="Helvetica" pitchFamily="2" charset="0"/>
              </a:rPr>
              <a:t>Major Studies A1: Ideas into Practice -</a:t>
            </a:r>
            <a:r>
              <a:rPr lang="en-US" sz="1400" dirty="0">
                <a:solidFill>
                  <a:schemeClr val="tx1">
                    <a:lumMod val="65000"/>
                    <a:lumOff val="35000"/>
                  </a:schemeClr>
                </a:solidFill>
                <a:latin typeface="Helvetica" pitchFamily="2" charset="0"/>
              </a:rPr>
              <a:t> 20 CREDITS</a:t>
            </a:r>
          </a:p>
          <a:p>
            <a:pPr algn="ctr"/>
            <a:r>
              <a:rPr lang="en-GB" sz="1400" b="1" dirty="0">
                <a:solidFill>
                  <a:schemeClr val="tx1">
                    <a:lumMod val="65000"/>
                    <a:lumOff val="35000"/>
                  </a:schemeClr>
                </a:solidFill>
                <a:latin typeface="Helvetica" pitchFamily="2" charset="0"/>
              </a:rPr>
              <a:t>ADDA4018</a:t>
            </a:r>
            <a:endParaRPr lang="en-GB" sz="1400" dirty="0">
              <a:solidFill>
                <a:schemeClr val="tx1">
                  <a:lumMod val="65000"/>
                  <a:lumOff val="35000"/>
                </a:schemeClr>
              </a:solidFill>
              <a:latin typeface="Helvetica" pitchFamily="2" charset="0"/>
            </a:endParaRPr>
          </a:p>
          <a:p>
            <a:pPr algn="ctr"/>
            <a:r>
              <a:rPr lang="en-GB" sz="1400" dirty="0">
                <a:solidFill>
                  <a:schemeClr val="tx1">
                    <a:lumMod val="65000"/>
                    <a:lumOff val="35000"/>
                  </a:schemeClr>
                </a:solidFill>
                <a:latin typeface="Helvetica" pitchFamily="2" charset="0"/>
              </a:rPr>
              <a:t> </a:t>
            </a:r>
            <a:endParaRPr lang="en-US" sz="1400" dirty="0">
              <a:solidFill>
                <a:schemeClr val="tx1">
                  <a:lumMod val="65000"/>
                  <a:lumOff val="35000"/>
                </a:schemeClr>
              </a:solidFill>
              <a:latin typeface="Helvetica" pitchFamily="2" charset="0"/>
            </a:endParaRPr>
          </a:p>
        </p:txBody>
      </p:sp>
      <p:sp>
        <p:nvSpPr>
          <p:cNvPr id="17" name="Rounded Rectangle 16">
            <a:extLst>
              <a:ext uri="{FF2B5EF4-FFF2-40B4-BE49-F238E27FC236}">
                <a16:creationId xmlns:a16="http://schemas.microsoft.com/office/drawing/2014/main" id="{E03432A0-E0D7-5DF3-D5BD-2C3BDD730CFF}"/>
              </a:ext>
            </a:extLst>
          </p:cNvPr>
          <p:cNvSpPr/>
          <p:nvPr/>
        </p:nvSpPr>
        <p:spPr>
          <a:xfrm>
            <a:off x="914398" y="4560726"/>
            <a:ext cx="5050971" cy="931334"/>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chemeClr val="tx1">
                    <a:lumMod val="65000"/>
                    <a:lumOff val="35000"/>
                  </a:schemeClr>
                </a:solidFill>
                <a:latin typeface="Helvetica" pitchFamily="2" charset="0"/>
              </a:rPr>
              <a:t>Digital and Material Futures B1 </a:t>
            </a:r>
            <a:r>
              <a:rPr lang="en-GB" sz="1400" dirty="0">
                <a:solidFill>
                  <a:schemeClr val="tx1">
                    <a:lumMod val="65000"/>
                    <a:lumOff val="35000"/>
                  </a:schemeClr>
                </a:solidFill>
                <a:latin typeface="Helvetica" pitchFamily="2" charset="0"/>
              </a:rPr>
              <a:t>–</a:t>
            </a:r>
            <a:r>
              <a:rPr lang="en-GB" sz="1400" b="1" dirty="0">
                <a:solidFill>
                  <a:schemeClr val="tx1">
                    <a:lumMod val="65000"/>
                    <a:lumOff val="35000"/>
                  </a:schemeClr>
                </a:solidFill>
                <a:latin typeface="Helvetica" pitchFamily="2" charset="0"/>
              </a:rPr>
              <a:t> </a:t>
            </a:r>
            <a:r>
              <a:rPr lang="en-GB" sz="1400" dirty="0">
                <a:solidFill>
                  <a:schemeClr val="tx1">
                    <a:lumMod val="65000"/>
                    <a:lumOff val="35000"/>
                  </a:schemeClr>
                </a:solidFill>
                <a:latin typeface="Helvetica" pitchFamily="2" charset="0"/>
              </a:rPr>
              <a:t>20 CREDITS</a:t>
            </a:r>
          </a:p>
          <a:p>
            <a:pPr algn="ctr"/>
            <a:r>
              <a:rPr lang="en-GB" sz="1400" b="1" dirty="0">
                <a:solidFill>
                  <a:schemeClr val="tx1">
                    <a:lumMod val="65000"/>
                    <a:lumOff val="35000"/>
                  </a:schemeClr>
                </a:solidFill>
                <a:latin typeface="Helvetica" pitchFamily="2" charset="0"/>
                <a:cs typeface="Calibri"/>
              </a:rPr>
              <a:t>ADDA4020</a:t>
            </a:r>
            <a:endParaRPr lang="en-US" sz="1400" b="1" dirty="0">
              <a:solidFill>
                <a:schemeClr val="tx1">
                  <a:lumMod val="65000"/>
                  <a:lumOff val="35000"/>
                </a:schemeClr>
              </a:solidFill>
              <a:latin typeface="Helvetica" pitchFamily="2" charset="0"/>
              <a:cs typeface="Calibri"/>
            </a:endParaRPr>
          </a:p>
        </p:txBody>
      </p:sp>
      <p:sp>
        <p:nvSpPr>
          <p:cNvPr id="18" name="TextBox 17">
            <a:extLst>
              <a:ext uri="{FF2B5EF4-FFF2-40B4-BE49-F238E27FC236}">
                <a16:creationId xmlns:a16="http://schemas.microsoft.com/office/drawing/2014/main" id="{29EE84B8-F307-1DC0-815B-856B7CE2EA53}"/>
              </a:ext>
            </a:extLst>
          </p:cNvPr>
          <p:cNvSpPr txBox="1"/>
          <p:nvPr/>
        </p:nvSpPr>
        <p:spPr>
          <a:xfrm>
            <a:off x="386563" y="828188"/>
            <a:ext cx="6127667" cy="584775"/>
          </a:xfrm>
          <a:prstGeom prst="rect">
            <a:avLst/>
          </a:prstGeom>
          <a:noFill/>
        </p:spPr>
        <p:txBody>
          <a:bodyPr wrap="square" lIns="91440" tIns="45720" rIns="91440" bIns="45720" rtlCol="0" anchor="t">
            <a:spAutoFit/>
          </a:bodyPr>
          <a:lstStyle/>
          <a:p>
            <a:pPr algn="ctr"/>
            <a:endParaRPr lang="en-US" sz="1600" b="1" dirty="0">
              <a:solidFill>
                <a:schemeClr val="tx1">
                  <a:lumMod val="65000"/>
                  <a:lumOff val="35000"/>
                </a:schemeClr>
              </a:solidFill>
              <a:latin typeface="Helvetica" pitchFamily="2" charset="0"/>
            </a:endParaRPr>
          </a:p>
          <a:p>
            <a:pPr algn="ctr"/>
            <a:r>
              <a:rPr lang="en-US" sz="1600" b="1" dirty="0">
                <a:solidFill>
                  <a:schemeClr val="tx1">
                    <a:lumMod val="65000"/>
                    <a:lumOff val="35000"/>
                  </a:schemeClr>
                </a:solidFill>
                <a:latin typeface="Helvetica" pitchFamily="2" charset="0"/>
              </a:rPr>
              <a:t>SEMESTER 1 </a:t>
            </a:r>
            <a:r>
              <a:rPr lang="en-US" sz="1600" dirty="0">
                <a:solidFill>
                  <a:schemeClr val="tx1">
                    <a:lumMod val="65000"/>
                    <a:lumOff val="35000"/>
                  </a:schemeClr>
                </a:solidFill>
                <a:latin typeface="Helvetica" pitchFamily="2" charset="0"/>
              </a:rPr>
              <a:t>– 2026 / 2027 – LEVEL 4  </a:t>
            </a:r>
          </a:p>
        </p:txBody>
      </p:sp>
      <p:sp>
        <p:nvSpPr>
          <p:cNvPr id="13" name="Rounded Rectangle 18">
            <a:extLst>
              <a:ext uri="{FF2B5EF4-FFF2-40B4-BE49-F238E27FC236}">
                <a16:creationId xmlns:a16="http://schemas.microsoft.com/office/drawing/2014/main" id="{08A2D0A8-8CFF-6AD2-DCFF-FCEF4FF731B5}"/>
              </a:ext>
            </a:extLst>
          </p:cNvPr>
          <p:cNvSpPr/>
          <p:nvPr/>
        </p:nvSpPr>
        <p:spPr>
          <a:xfrm>
            <a:off x="914397" y="2339153"/>
            <a:ext cx="5050972" cy="584531"/>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lumMod val="85000"/>
                  </a:schemeClr>
                </a:solidFill>
                <a:latin typeface="Helvetica" pitchFamily="2" charset="0"/>
              </a:rPr>
              <a:t>Contextual Practices: Ways of Thinking -</a:t>
            </a:r>
            <a:r>
              <a:rPr lang="en-US" sz="1400" dirty="0">
                <a:solidFill>
                  <a:schemeClr val="bg1">
                    <a:lumMod val="85000"/>
                  </a:schemeClr>
                </a:solidFill>
                <a:latin typeface="Helvetica" pitchFamily="2" charset="0"/>
              </a:rPr>
              <a:t> 10 CREDITS</a:t>
            </a:r>
          </a:p>
          <a:p>
            <a:pPr algn="ctr"/>
            <a:r>
              <a:rPr lang="en-GB" sz="1400" b="1" dirty="0">
                <a:solidFill>
                  <a:schemeClr val="bg1">
                    <a:lumMod val="85000"/>
                  </a:schemeClr>
                </a:solidFill>
                <a:latin typeface="Helvetica" pitchFamily="2" charset="0"/>
              </a:rPr>
              <a:t>ADAD4018</a:t>
            </a:r>
            <a:endParaRPr lang="en-GB" sz="1400" dirty="0">
              <a:solidFill>
                <a:schemeClr val="bg1">
                  <a:lumMod val="85000"/>
                </a:schemeClr>
              </a:solidFill>
              <a:latin typeface="Helvetica" pitchFamily="2" charset="0"/>
            </a:endParaRPr>
          </a:p>
        </p:txBody>
      </p:sp>
      <p:sp>
        <p:nvSpPr>
          <p:cNvPr id="4" name="TextBox 3">
            <a:extLst>
              <a:ext uri="{FF2B5EF4-FFF2-40B4-BE49-F238E27FC236}">
                <a16:creationId xmlns:a16="http://schemas.microsoft.com/office/drawing/2014/main" id="{7307E2B5-7B5D-3CC6-12D9-339B5BA0F8AA}"/>
              </a:ext>
            </a:extLst>
          </p:cNvPr>
          <p:cNvSpPr txBox="1"/>
          <p:nvPr/>
        </p:nvSpPr>
        <p:spPr>
          <a:xfrm>
            <a:off x="914397" y="5660241"/>
            <a:ext cx="6096000" cy="307777"/>
          </a:xfrm>
          <a:prstGeom prst="rect">
            <a:avLst/>
          </a:prstGeom>
          <a:noFill/>
        </p:spPr>
        <p:txBody>
          <a:bodyPr wrap="square">
            <a:spAutoFit/>
          </a:bodyPr>
          <a:lstStyle/>
          <a:p>
            <a:r>
              <a:rPr lang="en-US" sz="1400" dirty="0">
                <a:solidFill>
                  <a:schemeClr val="tx1">
                    <a:lumMod val="65000"/>
                    <a:lumOff val="35000"/>
                  </a:schemeClr>
                </a:solidFill>
                <a:latin typeface="Helvetica" pitchFamily="2" charset="0"/>
                <a:ea typeface="+mn-lt"/>
                <a:cs typeface="+mn-lt"/>
              </a:rPr>
              <a:t>link to the </a:t>
            </a:r>
            <a:r>
              <a:rPr lang="en-US" sz="1400" dirty="0">
                <a:solidFill>
                  <a:schemeClr val="tx1">
                    <a:lumMod val="65000"/>
                    <a:lumOff val="35000"/>
                  </a:schemeClr>
                </a:solidFill>
                <a:latin typeface="Helvetica" pitchFamily="2" charset="0"/>
                <a:ea typeface="+mn-lt"/>
                <a:cs typeface="+mn-lt"/>
                <a:hlinkClick r:id="rId2">
                  <a:extLst>
                    <a:ext uri="{A12FA001-AC4F-418D-AE19-62706E023703}">
                      <ahyp:hlinkClr xmlns:ahyp="http://schemas.microsoft.com/office/drawing/2018/hyperlinkcolor" val="tx"/>
                    </a:ext>
                  </a:extLst>
                </a:hlinkClick>
              </a:rPr>
              <a:t>Programme of Study handbook</a:t>
            </a:r>
            <a:endParaRPr lang="en-US" sz="1400" dirty="0">
              <a:solidFill>
                <a:schemeClr val="tx1">
                  <a:lumMod val="65000"/>
                  <a:lumOff val="35000"/>
                </a:schemeClr>
              </a:solidFill>
              <a:latin typeface="Helvetica" pitchFamily="2" charset="0"/>
              <a:ea typeface="+mn-lt"/>
              <a:cs typeface="+mn-lt"/>
            </a:endParaRPr>
          </a:p>
        </p:txBody>
      </p:sp>
      <p:sp>
        <p:nvSpPr>
          <p:cNvPr id="3" name="TextBox 2">
            <a:extLst>
              <a:ext uri="{FF2B5EF4-FFF2-40B4-BE49-F238E27FC236}">
                <a16:creationId xmlns:a16="http://schemas.microsoft.com/office/drawing/2014/main" id="{556CD6B6-30C1-3588-7FCF-C4842FC25DF2}"/>
              </a:ext>
            </a:extLst>
          </p:cNvPr>
          <p:cNvSpPr txBox="1"/>
          <p:nvPr/>
        </p:nvSpPr>
        <p:spPr>
          <a:xfrm>
            <a:off x="6172198" y="1398422"/>
            <a:ext cx="5181602" cy="646331"/>
          </a:xfrm>
          <a:prstGeom prst="rect">
            <a:avLst/>
          </a:prstGeom>
          <a:noFill/>
        </p:spPr>
        <p:txBody>
          <a:bodyPr wrap="square" rtlCol="0">
            <a:spAutoFit/>
          </a:bodyPr>
          <a:lstStyle/>
          <a:p>
            <a:r>
              <a:rPr lang="en-GB" sz="1200" dirty="0">
                <a:solidFill>
                  <a:schemeClr val="tx1">
                    <a:lumMod val="65000"/>
                    <a:lumOff val="35000"/>
                  </a:schemeClr>
                </a:solidFill>
                <a:latin typeface="Helvetica" pitchFamily="2" charset="0"/>
              </a:rPr>
              <a:t>Is an introduction to the notion of primary research and exploration through an openness to visual and material culture, encouraging personal enquiry and the development of fundamental visual skills.</a:t>
            </a:r>
            <a:endParaRPr lang="en-GB" sz="1200" dirty="0"/>
          </a:p>
        </p:txBody>
      </p:sp>
      <p:sp>
        <p:nvSpPr>
          <p:cNvPr id="6" name="TextBox 5">
            <a:extLst>
              <a:ext uri="{FF2B5EF4-FFF2-40B4-BE49-F238E27FC236}">
                <a16:creationId xmlns:a16="http://schemas.microsoft.com/office/drawing/2014/main" id="{42399DB8-2537-44B0-F650-D2A486153E74}"/>
              </a:ext>
            </a:extLst>
          </p:cNvPr>
          <p:cNvSpPr txBox="1"/>
          <p:nvPr/>
        </p:nvSpPr>
        <p:spPr>
          <a:xfrm>
            <a:off x="6172198" y="3276538"/>
            <a:ext cx="5257800" cy="646331"/>
          </a:xfrm>
          <a:prstGeom prst="rect">
            <a:avLst/>
          </a:prstGeom>
          <a:noFill/>
        </p:spPr>
        <p:txBody>
          <a:bodyPr wrap="square">
            <a:spAutoFit/>
          </a:bodyPr>
          <a:lstStyle/>
          <a:p>
            <a:r>
              <a:rPr lang="en-GB" sz="1200" dirty="0">
                <a:solidFill>
                  <a:schemeClr val="tx1">
                    <a:lumMod val="65000"/>
                    <a:lumOff val="35000"/>
                  </a:schemeClr>
                </a:solidFill>
                <a:latin typeface="Helvetica" pitchFamily="2" charset="0"/>
              </a:rPr>
              <a:t>Is an introduction to the design process directed through a given brief and research journal skills, showing a development of ideas, reference to context and designing and making, in order to explore a personal direction. </a:t>
            </a:r>
            <a:endParaRPr lang="en-GB" sz="1200" dirty="0"/>
          </a:p>
        </p:txBody>
      </p:sp>
      <p:sp>
        <p:nvSpPr>
          <p:cNvPr id="8" name="TextBox 7">
            <a:extLst>
              <a:ext uri="{FF2B5EF4-FFF2-40B4-BE49-F238E27FC236}">
                <a16:creationId xmlns:a16="http://schemas.microsoft.com/office/drawing/2014/main" id="{2B274981-53B5-0CD3-FB31-0F4452C023EE}"/>
              </a:ext>
            </a:extLst>
          </p:cNvPr>
          <p:cNvSpPr txBox="1"/>
          <p:nvPr/>
        </p:nvSpPr>
        <p:spPr>
          <a:xfrm>
            <a:off x="6172198" y="4554489"/>
            <a:ext cx="5181602" cy="646331"/>
          </a:xfrm>
          <a:prstGeom prst="rect">
            <a:avLst/>
          </a:prstGeom>
          <a:noFill/>
        </p:spPr>
        <p:txBody>
          <a:bodyPr wrap="square">
            <a:spAutoFit/>
          </a:bodyPr>
          <a:lstStyle/>
          <a:p>
            <a:r>
              <a:rPr lang="en-US" sz="1200" dirty="0">
                <a:solidFill>
                  <a:schemeClr val="tx1">
                    <a:lumMod val="65000"/>
                    <a:lumOff val="35000"/>
                  </a:schemeClr>
                </a:solidFill>
                <a:latin typeface="Helvetica" pitchFamily="2" charset="0"/>
              </a:rPr>
              <a:t>Is an introduction to process and technology module, designed to introduce some of the textile and surface design processes needed to support your growth within industry, employment and the </a:t>
            </a:r>
            <a:r>
              <a:rPr lang="en-US" sz="1200" dirty="0" err="1">
                <a:solidFill>
                  <a:schemeClr val="tx1">
                    <a:lumMod val="65000"/>
                    <a:lumOff val="35000"/>
                  </a:schemeClr>
                </a:solidFill>
                <a:latin typeface="Helvetica" pitchFamily="2" charset="0"/>
              </a:rPr>
              <a:t>programme</a:t>
            </a:r>
            <a:r>
              <a:rPr lang="en-US" sz="1200" dirty="0">
                <a:solidFill>
                  <a:schemeClr val="tx1">
                    <a:lumMod val="65000"/>
                    <a:lumOff val="35000"/>
                  </a:schemeClr>
                </a:solidFill>
                <a:latin typeface="Helvetica" pitchFamily="2" charset="0"/>
              </a:rPr>
              <a:t>.</a:t>
            </a:r>
            <a:endParaRPr lang="en-GB" sz="1200" dirty="0"/>
          </a:p>
        </p:txBody>
      </p:sp>
    </p:spTree>
    <p:extLst>
      <p:ext uri="{BB962C8B-B14F-4D97-AF65-F5344CB8AC3E}">
        <p14:creationId xmlns:p14="http://schemas.microsoft.com/office/powerpoint/2010/main" val="2808768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832ED2-C484-92FA-6700-D368D07E32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1D9819-A87D-368E-A4D5-C9D512FACD89}"/>
              </a:ext>
            </a:extLst>
          </p:cNvPr>
          <p:cNvSpPr>
            <a:spLocks noGrp="1"/>
          </p:cNvSpPr>
          <p:nvPr>
            <p:ph type="title"/>
          </p:nvPr>
        </p:nvSpPr>
        <p:spPr>
          <a:xfrm>
            <a:off x="838200" y="118029"/>
            <a:ext cx="10515600" cy="1325563"/>
          </a:xfrm>
        </p:spPr>
        <p:txBody>
          <a:bodyPr>
            <a:normAutofit fontScale="90000"/>
          </a:bodyPr>
          <a:lstStyle/>
          <a:p>
            <a:pPr algn="ctr"/>
            <a:r>
              <a:rPr lang="en-US" sz="2000" b="1" dirty="0">
                <a:solidFill>
                  <a:schemeClr val="tx1">
                    <a:lumMod val="65000"/>
                    <a:lumOff val="35000"/>
                  </a:schemeClr>
                </a:solidFill>
                <a:latin typeface="Helvetica" pitchFamily="2" charset="0"/>
                <a:cs typeface="Calibri" panose="020F0502020204030204" pitchFamily="34" charset="0"/>
              </a:rPr>
              <a:t>Module Structure</a:t>
            </a:r>
            <a:br>
              <a:rPr lang="en-US" sz="1800" b="1" dirty="0">
                <a:solidFill>
                  <a:schemeClr val="tx1">
                    <a:lumMod val="65000"/>
                    <a:lumOff val="35000"/>
                  </a:schemeClr>
                </a:solidFill>
                <a:latin typeface="Helvetica" pitchFamily="2" charset="0"/>
                <a:cs typeface="Calibri" panose="020F0502020204030204" pitchFamily="34" charset="0"/>
              </a:rPr>
            </a:br>
            <a:r>
              <a:rPr lang="en-US" sz="1800" dirty="0">
                <a:solidFill>
                  <a:schemeClr val="tx1">
                    <a:lumMod val="65000"/>
                    <a:lumOff val="35000"/>
                  </a:schemeClr>
                </a:solidFill>
                <a:latin typeface="Helvetica" pitchFamily="2" charset="0"/>
                <a:cs typeface="Calibri" panose="020F0502020204030204" pitchFamily="34" charset="0"/>
              </a:rPr>
              <a:t>You will need to ensure that you are enrolled on all these modules if </a:t>
            </a:r>
            <a:r>
              <a:rPr lang="en-US" sz="1800" b="1" dirty="0">
                <a:solidFill>
                  <a:schemeClr val="tx1">
                    <a:lumMod val="65000"/>
                    <a:lumOff val="35000"/>
                  </a:schemeClr>
                </a:solidFill>
                <a:latin typeface="Helvetica" pitchFamily="2" charset="0"/>
                <a:cs typeface="Calibri" panose="020F0502020204030204" pitchFamily="34" charset="0"/>
              </a:rPr>
              <a:t>F/T.</a:t>
            </a:r>
            <a:r>
              <a:rPr lang="en-US" sz="1800" dirty="0">
                <a:solidFill>
                  <a:schemeClr val="tx1">
                    <a:lumMod val="65000"/>
                    <a:lumOff val="35000"/>
                  </a:schemeClr>
                </a:solidFill>
                <a:latin typeface="Helvetica" pitchFamily="2" charset="0"/>
                <a:cs typeface="Calibri" panose="020F0502020204030204" pitchFamily="34" charset="0"/>
              </a:rPr>
              <a:t>  </a:t>
            </a:r>
            <a:br>
              <a:rPr lang="en-US" sz="1800" dirty="0">
                <a:solidFill>
                  <a:schemeClr val="tx1">
                    <a:lumMod val="65000"/>
                    <a:lumOff val="35000"/>
                  </a:schemeClr>
                </a:solidFill>
                <a:latin typeface="Helvetica" pitchFamily="2" charset="0"/>
                <a:cs typeface="Calibri" panose="020F0502020204030204" pitchFamily="34" charset="0"/>
              </a:rPr>
            </a:br>
            <a:r>
              <a:rPr lang="en-US" sz="1800" b="1" dirty="0">
                <a:solidFill>
                  <a:schemeClr val="tx1">
                    <a:lumMod val="65000"/>
                    <a:lumOff val="35000"/>
                  </a:schemeClr>
                </a:solidFill>
                <a:latin typeface="Helvetica" pitchFamily="2" charset="0"/>
                <a:cs typeface="Calibri" panose="020F0502020204030204" pitchFamily="34" charset="0"/>
              </a:rPr>
              <a:t>P/T </a:t>
            </a:r>
            <a:r>
              <a:rPr lang="en-US" sz="1800" dirty="0">
                <a:solidFill>
                  <a:schemeClr val="tx1">
                    <a:lumMod val="65000"/>
                    <a:lumOff val="35000"/>
                  </a:schemeClr>
                </a:solidFill>
                <a:latin typeface="Helvetica" pitchFamily="2" charset="0"/>
                <a:cs typeface="Calibri" panose="020F0502020204030204" pitchFamily="34" charset="0"/>
              </a:rPr>
              <a:t>modules choices should be discussed with your year tutor.</a:t>
            </a:r>
            <a:br>
              <a:rPr lang="en-US" b="1" dirty="0">
                <a:solidFill>
                  <a:schemeClr val="tx1">
                    <a:lumMod val="65000"/>
                    <a:lumOff val="35000"/>
                  </a:schemeClr>
                </a:solidFill>
                <a:latin typeface="Helvetica" pitchFamily="2" charset="0"/>
              </a:rPr>
            </a:br>
            <a:endParaRPr lang="en-US" dirty="0">
              <a:solidFill>
                <a:schemeClr val="tx1">
                  <a:lumMod val="65000"/>
                  <a:lumOff val="35000"/>
                </a:schemeClr>
              </a:solidFill>
              <a:latin typeface="Helvetica" pitchFamily="2" charset="0"/>
            </a:endParaRPr>
          </a:p>
        </p:txBody>
      </p:sp>
      <p:sp>
        <p:nvSpPr>
          <p:cNvPr id="20" name="Rounded Rectangle 19">
            <a:extLst>
              <a:ext uri="{FF2B5EF4-FFF2-40B4-BE49-F238E27FC236}">
                <a16:creationId xmlns:a16="http://schemas.microsoft.com/office/drawing/2014/main" id="{791FC9C5-BB8B-59EF-5122-DB2B0AC4EAA5}"/>
              </a:ext>
            </a:extLst>
          </p:cNvPr>
          <p:cNvSpPr/>
          <p:nvPr/>
        </p:nvSpPr>
        <p:spPr>
          <a:xfrm>
            <a:off x="914397" y="1443592"/>
            <a:ext cx="5050972" cy="584531"/>
          </a:xfrm>
          <a:prstGeom prst="roundRect">
            <a:avLst/>
          </a:prstGeom>
          <a:solidFill>
            <a:srgbClr val="0D6B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lumMod val="85000"/>
                  </a:schemeClr>
                </a:solidFill>
                <a:latin typeface="Helvetica" pitchFamily="2" charset="0"/>
              </a:rPr>
              <a:t>Image Making 1: Drawing for Design-</a:t>
            </a:r>
            <a:r>
              <a:rPr lang="en-US" sz="1400" dirty="0">
                <a:solidFill>
                  <a:schemeClr val="bg1">
                    <a:lumMod val="85000"/>
                  </a:schemeClr>
                </a:solidFill>
                <a:latin typeface="Helvetica" pitchFamily="2" charset="0"/>
              </a:rPr>
              <a:t> 10 CREDITS</a:t>
            </a:r>
          </a:p>
          <a:p>
            <a:pPr algn="ctr"/>
            <a:r>
              <a:rPr lang="en-GB" sz="1400" b="1" dirty="0">
                <a:solidFill>
                  <a:schemeClr val="bg1">
                    <a:lumMod val="85000"/>
                  </a:schemeClr>
                </a:solidFill>
                <a:latin typeface="Helvetica" pitchFamily="2" charset="0"/>
              </a:rPr>
              <a:t>ADDA4017</a:t>
            </a:r>
            <a:endParaRPr lang="en-GB" sz="1400" dirty="0">
              <a:solidFill>
                <a:schemeClr val="bg1">
                  <a:lumMod val="85000"/>
                </a:schemeClr>
              </a:solidFill>
              <a:latin typeface="Helvetica" pitchFamily="2" charset="0"/>
            </a:endParaRPr>
          </a:p>
        </p:txBody>
      </p:sp>
      <p:sp>
        <p:nvSpPr>
          <p:cNvPr id="21" name="Rounded Rectangle 20">
            <a:extLst>
              <a:ext uri="{FF2B5EF4-FFF2-40B4-BE49-F238E27FC236}">
                <a16:creationId xmlns:a16="http://schemas.microsoft.com/office/drawing/2014/main" id="{CC81EC4F-80C1-0312-59AC-3B8BC84D10DF}"/>
              </a:ext>
            </a:extLst>
          </p:cNvPr>
          <p:cNvSpPr/>
          <p:nvPr/>
        </p:nvSpPr>
        <p:spPr>
          <a:xfrm>
            <a:off x="910753" y="3135822"/>
            <a:ext cx="5029957" cy="931334"/>
          </a:xfrm>
          <a:prstGeom prst="roundRect">
            <a:avLst/>
          </a:prstGeom>
          <a:solidFill>
            <a:srgbClr val="B4B6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lumMod val="65000"/>
                    <a:lumOff val="35000"/>
                  </a:schemeClr>
                </a:solidFill>
                <a:latin typeface="Helvetica" pitchFamily="2" charset="0"/>
              </a:rPr>
              <a:t>Major Studies A2: Designing for Context - </a:t>
            </a:r>
            <a:r>
              <a:rPr lang="en-US" sz="1400" dirty="0">
                <a:solidFill>
                  <a:schemeClr val="tx1">
                    <a:lumMod val="65000"/>
                    <a:lumOff val="35000"/>
                  </a:schemeClr>
                </a:solidFill>
                <a:latin typeface="Helvetica" pitchFamily="2" charset="0"/>
              </a:rPr>
              <a:t>20 CREDITS</a:t>
            </a:r>
          </a:p>
          <a:p>
            <a:pPr algn="ctr"/>
            <a:r>
              <a:rPr lang="en-GB" sz="1400" b="1" dirty="0">
                <a:solidFill>
                  <a:schemeClr val="tx1">
                    <a:lumMod val="65000"/>
                    <a:lumOff val="35000"/>
                  </a:schemeClr>
                </a:solidFill>
                <a:latin typeface="Helvetica" pitchFamily="2" charset="0"/>
              </a:rPr>
              <a:t>ADDA4019</a:t>
            </a:r>
            <a:endParaRPr lang="en-GB" sz="1400" dirty="0">
              <a:solidFill>
                <a:schemeClr val="tx1">
                  <a:lumMod val="65000"/>
                  <a:lumOff val="35000"/>
                </a:schemeClr>
              </a:solidFill>
              <a:latin typeface="Helvetica" pitchFamily="2" charset="0"/>
            </a:endParaRPr>
          </a:p>
          <a:p>
            <a:pPr algn="ctr"/>
            <a:r>
              <a:rPr lang="en-GB" sz="1400" dirty="0">
                <a:solidFill>
                  <a:schemeClr val="tx1">
                    <a:lumMod val="65000"/>
                    <a:lumOff val="35000"/>
                  </a:schemeClr>
                </a:solidFill>
                <a:latin typeface="Helvetica" pitchFamily="2" charset="0"/>
              </a:rPr>
              <a:t> </a:t>
            </a:r>
            <a:endParaRPr lang="en-US" sz="1400" dirty="0">
              <a:solidFill>
                <a:schemeClr val="tx1">
                  <a:lumMod val="65000"/>
                  <a:lumOff val="35000"/>
                </a:schemeClr>
              </a:solidFill>
              <a:latin typeface="Helvetica" pitchFamily="2" charset="0"/>
            </a:endParaRPr>
          </a:p>
        </p:txBody>
      </p:sp>
      <p:sp>
        <p:nvSpPr>
          <p:cNvPr id="22" name="Rounded Rectangle 21">
            <a:extLst>
              <a:ext uri="{FF2B5EF4-FFF2-40B4-BE49-F238E27FC236}">
                <a16:creationId xmlns:a16="http://schemas.microsoft.com/office/drawing/2014/main" id="{D569DF03-8409-3811-67DA-56A357B0A7E4}"/>
              </a:ext>
            </a:extLst>
          </p:cNvPr>
          <p:cNvSpPr/>
          <p:nvPr/>
        </p:nvSpPr>
        <p:spPr>
          <a:xfrm>
            <a:off x="910753" y="4328740"/>
            <a:ext cx="5029958" cy="931334"/>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chemeClr val="tx1">
                    <a:lumMod val="65000"/>
                    <a:lumOff val="35000"/>
                  </a:schemeClr>
                </a:solidFill>
                <a:latin typeface="Helvetica" pitchFamily="2" charset="0"/>
              </a:rPr>
              <a:t>Digital and Material Futures B2 </a:t>
            </a:r>
            <a:r>
              <a:rPr lang="en-US" sz="1400" dirty="0">
                <a:solidFill>
                  <a:schemeClr val="tx1">
                    <a:lumMod val="65000"/>
                    <a:lumOff val="35000"/>
                  </a:schemeClr>
                </a:solidFill>
                <a:latin typeface="Helvetica" pitchFamily="2" charset="0"/>
              </a:rPr>
              <a:t>– 20 CREDITS </a:t>
            </a:r>
          </a:p>
          <a:p>
            <a:pPr algn="ctr"/>
            <a:r>
              <a:rPr lang="en-US" sz="1400" b="1" dirty="0">
                <a:solidFill>
                  <a:schemeClr val="tx1">
                    <a:lumMod val="65000"/>
                    <a:lumOff val="35000"/>
                  </a:schemeClr>
                </a:solidFill>
                <a:latin typeface="Helvetica" pitchFamily="2" charset="0"/>
              </a:rPr>
              <a:t>ADDA4021</a:t>
            </a:r>
          </a:p>
        </p:txBody>
      </p:sp>
      <p:sp>
        <p:nvSpPr>
          <p:cNvPr id="24" name="Rounded Rectangle 23">
            <a:extLst>
              <a:ext uri="{FF2B5EF4-FFF2-40B4-BE49-F238E27FC236}">
                <a16:creationId xmlns:a16="http://schemas.microsoft.com/office/drawing/2014/main" id="{51FD7330-3847-A08C-5D1E-1CD953FE55E6}"/>
              </a:ext>
            </a:extLst>
          </p:cNvPr>
          <p:cNvSpPr/>
          <p:nvPr/>
        </p:nvSpPr>
        <p:spPr>
          <a:xfrm>
            <a:off x="924910" y="2289707"/>
            <a:ext cx="5050972" cy="584531"/>
          </a:xfrm>
          <a:prstGeom prst="round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lumMod val="85000"/>
                  </a:schemeClr>
                </a:solidFill>
                <a:latin typeface="Helvetica" pitchFamily="2" charset="0"/>
              </a:rPr>
              <a:t>Contextual Practice: Ways of Perceiving - </a:t>
            </a:r>
            <a:r>
              <a:rPr lang="en-US" sz="1400" dirty="0">
                <a:solidFill>
                  <a:schemeClr val="bg1">
                    <a:lumMod val="85000"/>
                  </a:schemeClr>
                </a:solidFill>
                <a:latin typeface="Helvetica" pitchFamily="2" charset="0"/>
              </a:rPr>
              <a:t>10 CREDITS</a:t>
            </a:r>
          </a:p>
          <a:p>
            <a:pPr algn="ctr"/>
            <a:r>
              <a:rPr lang="en-GB" sz="1400" b="1" dirty="0">
                <a:solidFill>
                  <a:schemeClr val="bg1">
                    <a:lumMod val="85000"/>
                  </a:schemeClr>
                </a:solidFill>
                <a:latin typeface="Helvetica" pitchFamily="2" charset="0"/>
              </a:rPr>
              <a:t>ADAD4019</a:t>
            </a:r>
            <a:endParaRPr lang="en-GB" sz="1400" dirty="0">
              <a:solidFill>
                <a:schemeClr val="bg1">
                  <a:lumMod val="85000"/>
                </a:schemeClr>
              </a:solidFill>
              <a:latin typeface="Helvetica" pitchFamily="2" charset="0"/>
            </a:endParaRPr>
          </a:p>
        </p:txBody>
      </p:sp>
      <p:sp>
        <p:nvSpPr>
          <p:cNvPr id="4" name="TextBox 3">
            <a:extLst>
              <a:ext uri="{FF2B5EF4-FFF2-40B4-BE49-F238E27FC236}">
                <a16:creationId xmlns:a16="http://schemas.microsoft.com/office/drawing/2014/main" id="{D40F02C4-5124-EF9B-0222-DA1CC5C58EDB}"/>
              </a:ext>
            </a:extLst>
          </p:cNvPr>
          <p:cNvSpPr txBox="1"/>
          <p:nvPr/>
        </p:nvSpPr>
        <p:spPr>
          <a:xfrm>
            <a:off x="914397" y="5660241"/>
            <a:ext cx="6096000" cy="307777"/>
          </a:xfrm>
          <a:prstGeom prst="rect">
            <a:avLst/>
          </a:prstGeom>
          <a:noFill/>
        </p:spPr>
        <p:txBody>
          <a:bodyPr wrap="square">
            <a:spAutoFit/>
          </a:bodyPr>
          <a:lstStyle/>
          <a:p>
            <a:r>
              <a:rPr lang="en-US" sz="1400" dirty="0">
                <a:solidFill>
                  <a:schemeClr val="tx1">
                    <a:lumMod val="65000"/>
                    <a:lumOff val="35000"/>
                  </a:schemeClr>
                </a:solidFill>
                <a:latin typeface="Helvetica" pitchFamily="2" charset="0"/>
                <a:ea typeface="+mn-lt"/>
                <a:cs typeface="+mn-lt"/>
              </a:rPr>
              <a:t>link to the </a:t>
            </a:r>
            <a:r>
              <a:rPr lang="en-US" sz="1400" dirty="0">
                <a:solidFill>
                  <a:schemeClr val="tx1">
                    <a:lumMod val="65000"/>
                    <a:lumOff val="35000"/>
                  </a:schemeClr>
                </a:solidFill>
                <a:latin typeface="Helvetica" pitchFamily="2" charset="0"/>
                <a:ea typeface="+mn-lt"/>
                <a:cs typeface="+mn-lt"/>
                <a:hlinkClick r:id="rId2">
                  <a:extLst>
                    <a:ext uri="{A12FA001-AC4F-418D-AE19-62706E023703}">
                      <ahyp:hlinkClr xmlns:ahyp="http://schemas.microsoft.com/office/drawing/2018/hyperlinkcolor" val="tx"/>
                    </a:ext>
                  </a:extLst>
                </a:hlinkClick>
              </a:rPr>
              <a:t>Programme of Study handbook</a:t>
            </a:r>
            <a:endParaRPr lang="en-US" sz="1400" dirty="0">
              <a:solidFill>
                <a:schemeClr val="tx1">
                  <a:lumMod val="65000"/>
                  <a:lumOff val="35000"/>
                </a:schemeClr>
              </a:solidFill>
              <a:latin typeface="Helvetica" pitchFamily="2" charset="0"/>
              <a:ea typeface="+mn-lt"/>
              <a:cs typeface="+mn-lt"/>
            </a:endParaRPr>
          </a:p>
        </p:txBody>
      </p:sp>
      <p:sp>
        <p:nvSpPr>
          <p:cNvPr id="3" name="TextBox 2">
            <a:extLst>
              <a:ext uri="{FF2B5EF4-FFF2-40B4-BE49-F238E27FC236}">
                <a16:creationId xmlns:a16="http://schemas.microsoft.com/office/drawing/2014/main" id="{B566FA51-CF23-6755-7829-4BFBAF0BBDD9}"/>
              </a:ext>
            </a:extLst>
          </p:cNvPr>
          <p:cNvSpPr txBox="1"/>
          <p:nvPr/>
        </p:nvSpPr>
        <p:spPr>
          <a:xfrm>
            <a:off x="386563" y="837093"/>
            <a:ext cx="6127667" cy="584775"/>
          </a:xfrm>
          <a:prstGeom prst="rect">
            <a:avLst/>
          </a:prstGeom>
          <a:noFill/>
        </p:spPr>
        <p:txBody>
          <a:bodyPr wrap="square" lIns="91440" tIns="45720" rIns="91440" bIns="45720" rtlCol="0" anchor="t">
            <a:spAutoFit/>
          </a:bodyPr>
          <a:lstStyle/>
          <a:p>
            <a:pPr algn="ctr"/>
            <a:endParaRPr lang="en-US" sz="1600" b="1" dirty="0">
              <a:solidFill>
                <a:schemeClr val="tx1">
                  <a:lumMod val="65000"/>
                  <a:lumOff val="35000"/>
                </a:schemeClr>
              </a:solidFill>
              <a:latin typeface="Helvetica" pitchFamily="2" charset="0"/>
            </a:endParaRPr>
          </a:p>
          <a:p>
            <a:pPr algn="ctr"/>
            <a:r>
              <a:rPr lang="en-US" sz="1600" b="1" dirty="0">
                <a:solidFill>
                  <a:schemeClr val="tx1">
                    <a:lumMod val="65000"/>
                    <a:lumOff val="35000"/>
                  </a:schemeClr>
                </a:solidFill>
                <a:latin typeface="Helvetica" pitchFamily="2" charset="0"/>
              </a:rPr>
              <a:t>SEMESTER 2 </a:t>
            </a:r>
            <a:r>
              <a:rPr lang="en-US" sz="1600" dirty="0">
                <a:solidFill>
                  <a:schemeClr val="tx1">
                    <a:lumMod val="65000"/>
                    <a:lumOff val="35000"/>
                  </a:schemeClr>
                </a:solidFill>
                <a:latin typeface="Helvetica" pitchFamily="2" charset="0"/>
              </a:rPr>
              <a:t>– 2026 / 2027 – LEVEL 4  </a:t>
            </a:r>
          </a:p>
        </p:txBody>
      </p:sp>
      <p:sp>
        <p:nvSpPr>
          <p:cNvPr id="6" name="TextBox 5">
            <a:extLst>
              <a:ext uri="{FF2B5EF4-FFF2-40B4-BE49-F238E27FC236}">
                <a16:creationId xmlns:a16="http://schemas.microsoft.com/office/drawing/2014/main" id="{6BAF3F36-CA94-58ED-2C88-1E77FD6CEC6C}"/>
              </a:ext>
            </a:extLst>
          </p:cNvPr>
          <p:cNvSpPr txBox="1"/>
          <p:nvPr/>
        </p:nvSpPr>
        <p:spPr>
          <a:xfrm>
            <a:off x="6226633" y="1421868"/>
            <a:ext cx="5127167" cy="830997"/>
          </a:xfrm>
          <a:prstGeom prst="rect">
            <a:avLst/>
          </a:prstGeom>
          <a:noFill/>
        </p:spPr>
        <p:txBody>
          <a:bodyPr wrap="square">
            <a:spAutoFit/>
          </a:bodyPr>
          <a:lstStyle/>
          <a:p>
            <a:r>
              <a:rPr lang="en-GB" sz="1200" dirty="0">
                <a:solidFill>
                  <a:schemeClr val="tx1">
                    <a:lumMod val="65000"/>
                    <a:lumOff val="35000"/>
                  </a:schemeClr>
                </a:solidFill>
                <a:latin typeface="Helvetica" pitchFamily="2" charset="0"/>
              </a:rPr>
              <a:t>Is designed to encourage you to recognise and respond to a specific visual and material culture, broadening the awareness of context and suitability of media, making and reflective decision-making.</a:t>
            </a:r>
            <a:br>
              <a:rPr lang="en-GB" sz="1200" dirty="0">
                <a:solidFill>
                  <a:schemeClr val="tx1">
                    <a:lumMod val="65000"/>
                    <a:lumOff val="35000"/>
                  </a:schemeClr>
                </a:solidFill>
                <a:latin typeface="Helvetica" pitchFamily="2" charset="0"/>
              </a:rPr>
            </a:br>
            <a:endParaRPr lang="en-GB" sz="1200" dirty="0"/>
          </a:p>
        </p:txBody>
      </p:sp>
      <p:sp>
        <p:nvSpPr>
          <p:cNvPr id="8" name="TextBox 7">
            <a:extLst>
              <a:ext uri="{FF2B5EF4-FFF2-40B4-BE49-F238E27FC236}">
                <a16:creationId xmlns:a16="http://schemas.microsoft.com/office/drawing/2014/main" id="{65B22850-66D7-75E5-7D3F-4640498191D7}"/>
              </a:ext>
            </a:extLst>
          </p:cNvPr>
          <p:cNvSpPr txBox="1"/>
          <p:nvPr/>
        </p:nvSpPr>
        <p:spPr>
          <a:xfrm>
            <a:off x="6251292" y="3105834"/>
            <a:ext cx="5127167" cy="646331"/>
          </a:xfrm>
          <a:prstGeom prst="rect">
            <a:avLst/>
          </a:prstGeom>
          <a:noFill/>
        </p:spPr>
        <p:txBody>
          <a:bodyPr wrap="square">
            <a:spAutoFit/>
          </a:bodyPr>
          <a:lstStyle/>
          <a:p>
            <a:r>
              <a:rPr lang="en-GB" sz="1200" dirty="0">
                <a:solidFill>
                  <a:schemeClr val="tx1">
                    <a:lumMod val="65000"/>
                    <a:lumOff val="35000"/>
                  </a:schemeClr>
                </a:solidFill>
                <a:latin typeface="Helvetica" pitchFamily="2" charset="0"/>
              </a:rPr>
              <a:t>Is designed to extend and develop creative practice and material processes, investigating wider design thinking, and a clear route between ideas and application in a given context.</a:t>
            </a:r>
            <a:endParaRPr lang="en-GB" sz="1200" dirty="0"/>
          </a:p>
        </p:txBody>
      </p:sp>
      <p:sp>
        <p:nvSpPr>
          <p:cNvPr id="10" name="TextBox 9">
            <a:extLst>
              <a:ext uri="{FF2B5EF4-FFF2-40B4-BE49-F238E27FC236}">
                <a16:creationId xmlns:a16="http://schemas.microsoft.com/office/drawing/2014/main" id="{05A7BBE6-8E51-56B5-7A88-0B7A56F0915D}"/>
              </a:ext>
            </a:extLst>
          </p:cNvPr>
          <p:cNvSpPr txBox="1"/>
          <p:nvPr/>
        </p:nvSpPr>
        <p:spPr>
          <a:xfrm>
            <a:off x="6251291" y="4328740"/>
            <a:ext cx="5127167" cy="646331"/>
          </a:xfrm>
          <a:prstGeom prst="rect">
            <a:avLst/>
          </a:prstGeom>
          <a:noFill/>
        </p:spPr>
        <p:txBody>
          <a:bodyPr wrap="square">
            <a:spAutoFit/>
          </a:bodyPr>
          <a:lstStyle/>
          <a:p>
            <a:r>
              <a:rPr lang="en-US" sz="1200" dirty="0">
                <a:solidFill>
                  <a:schemeClr val="tx1">
                    <a:lumMod val="65000"/>
                    <a:lumOff val="35000"/>
                  </a:schemeClr>
                </a:solidFill>
                <a:latin typeface="Helvetica" pitchFamily="2" charset="0"/>
              </a:rPr>
              <a:t>is an enhanced process and technology module, designed to broaden the knowledge of textile and surface design processes needed to support your growth within industry, employment and the </a:t>
            </a:r>
            <a:r>
              <a:rPr lang="en-US" sz="1200" dirty="0" err="1">
                <a:solidFill>
                  <a:schemeClr val="tx1">
                    <a:lumMod val="65000"/>
                    <a:lumOff val="35000"/>
                  </a:schemeClr>
                </a:solidFill>
                <a:latin typeface="Helvetica" pitchFamily="2" charset="0"/>
              </a:rPr>
              <a:t>programme</a:t>
            </a:r>
            <a:r>
              <a:rPr lang="en-US" sz="1200" dirty="0">
                <a:solidFill>
                  <a:schemeClr val="tx1">
                    <a:lumMod val="65000"/>
                    <a:lumOff val="35000"/>
                  </a:schemeClr>
                </a:solidFill>
                <a:latin typeface="Helvetica" pitchFamily="2" charset="0"/>
              </a:rPr>
              <a:t>. </a:t>
            </a:r>
            <a:endParaRPr lang="en-GB" sz="1200" dirty="0"/>
          </a:p>
        </p:txBody>
      </p:sp>
    </p:spTree>
    <p:extLst>
      <p:ext uri="{BB962C8B-B14F-4D97-AF65-F5344CB8AC3E}">
        <p14:creationId xmlns:p14="http://schemas.microsoft.com/office/powerpoint/2010/main" val="559393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CA5647-67A8-894E-AA35-3C512408F584}"/>
              </a:ext>
            </a:extLst>
          </p:cNvPr>
          <p:cNvSpPr/>
          <p:nvPr/>
        </p:nvSpPr>
        <p:spPr>
          <a:xfrm>
            <a:off x="342900" y="194129"/>
            <a:ext cx="8058151" cy="6555641"/>
          </a:xfrm>
          <a:prstGeom prst="rect">
            <a:avLst/>
          </a:prstGeom>
        </p:spPr>
        <p:txBody>
          <a:bodyPr wrap="square">
            <a:spAutoFit/>
          </a:bodyPr>
          <a:lstStyle/>
          <a:p>
            <a:pPr algn="ctr"/>
            <a:r>
              <a:rPr lang="en-US" b="1" dirty="0">
                <a:solidFill>
                  <a:schemeClr val="tx1">
                    <a:lumMod val="65000"/>
                    <a:lumOff val="35000"/>
                  </a:schemeClr>
                </a:solidFill>
                <a:latin typeface="Helvetica" pitchFamily="2" charset="0"/>
              </a:rPr>
              <a:t>Assessment &amp; Feedback</a:t>
            </a:r>
          </a:p>
          <a:p>
            <a:pPr algn="ctr"/>
            <a:endParaRPr lang="en-US" sz="1400"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300" dirty="0">
                <a:solidFill>
                  <a:schemeClr val="tx1">
                    <a:lumMod val="65000"/>
                    <a:lumOff val="35000"/>
                  </a:schemeClr>
                </a:solidFill>
                <a:latin typeface="Helvetica" pitchFamily="2" charset="0"/>
              </a:rPr>
              <a:t>Each </a:t>
            </a:r>
            <a:r>
              <a:rPr lang="en-US" sz="1300" b="1" dirty="0">
                <a:solidFill>
                  <a:schemeClr val="tx1">
                    <a:lumMod val="65000"/>
                    <a:lumOff val="35000"/>
                  </a:schemeClr>
                </a:solidFill>
                <a:latin typeface="Helvetica" pitchFamily="2" charset="0"/>
              </a:rPr>
              <a:t>module </a:t>
            </a:r>
            <a:r>
              <a:rPr lang="en-US" sz="1300" dirty="0">
                <a:solidFill>
                  <a:schemeClr val="tx1">
                    <a:lumMod val="65000"/>
                    <a:lumOff val="35000"/>
                  </a:schemeClr>
                </a:solidFill>
                <a:latin typeface="Helvetica" pitchFamily="2" charset="0"/>
              </a:rPr>
              <a:t>has an </a:t>
            </a:r>
            <a:r>
              <a:rPr lang="en-US" sz="1300" b="1" dirty="0">
                <a:solidFill>
                  <a:schemeClr val="tx1">
                    <a:lumMod val="65000"/>
                    <a:lumOff val="35000"/>
                  </a:schemeClr>
                </a:solidFill>
                <a:latin typeface="Helvetica" pitchFamily="2" charset="0"/>
              </a:rPr>
              <a:t>assignment brief</a:t>
            </a:r>
            <a:r>
              <a:rPr lang="en-US" sz="1300" dirty="0">
                <a:solidFill>
                  <a:schemeClr val="tx1">
                    <a:lumMod val="65000"/>
                    <a:lumOff val="35000"/>
                  </a:schemeClr>
                </a:solidFill>
                <a:latin typeface="Helvetica" pitchFamily="2" charset="0"/>
              </a:rPr>
              <a:t> a </a:t>
            </a:r>
            <a:r>
              <a:rPr lang="en-US" sz="1300" b="1" dirty="0">
                <a:solidFill>
                  <a:schemeClr val="tx1">
                    <a:lumMod val="65000"/>
                    <a:lumOff val="35000"/>
                  </a:schemeClr>
                </a:solidFill>
                <a:latin typeface="Helvetica" pitchFamily="2" charset="0"/>
              </a:rPr>
              <a:t>date for the submission deadline </a:t>
            </a:r>
            <a:r>
              <a:rPr lang="en-US" sz="1300" dirty="0">
                <a:solidFill>
                  <a:schemeClr val="tx1">
                    <a:lumMod val="65000"/>
                    <a:lumOff val="35000"/>
                  </a:schemeClr>
                </a:solidFill>
                <a:latin typeface="Helvetica" pitchFamily="2" charset="0"/>
              </a:rPr>
              <a:t>and </a:t>
            </a:r>
            <a:r>
              <a:rPr lang="en-US" sz="1300" b="1" dirty="0">
                <a:solidFill>
                  <a:schemeClr val="tx1">
                    <a:lumMod val="65000"/>
                    <a:lumOff val="35000"/>
                  </a:schemeClr>
                </a:solidFill>
                <a:latin typeface="Helvetica" pitchFamily="2" charset="0"/>
              </a:rPr>
              <a:t>a date for when you should expect to receive written feedback </a:t>
            </a:r>
            <a:r>
              <a:rPr lang="en-US" sz="1300" dirty="0">
                <a:solidFill>
                  <a:schemeClr val="tx1">
                    <a:lumMod val="65000"/>
                    <a:lumOff val="35000"/>
                  </a:schemeClr>
                </a:solidFill>
                <a:latin typeface="Helvetica" pitchFamily="2" charset="0"/>
              </a:rPr>
              <a:t>(University guidelines for this are 20 working days)</a:t>
            </a:r>
            <a:r>
              <a:rPr lang="en-US" sz="1300" b="1" dirty="0">
                <a:solidFill>
                  <a:schemeClr val="tx1">
                    <a:lumMod val="65000"/>
                    <a:lumOff val="35000"/>
                  </a:schemeClr>
                </a:solidFill>
                <a:latin typeface="Helvetica" pitchFamily="2" charset="0"/>
              </a:rPr>
              <a:t>.  Assignment briefings</a:t>
            </a:r>
            <a:r>
              <a:rPr lang="en-US" sz="1300" dirty="0">
                <a:solidFill>
                  <a:schemeClr val="tx1">
                    <a:lumMod val="65000"/>
                    <a:lumOff val="35000"/>
                  </a:schemeClr>
                </a:solidFill>
                <a:latin typeface="Helvetica" pitchFamily="2" charset="0"/>
              </a:rPr>
              <a:t> are in person and </a:t>
            </a:r>
            <a:r>
              <a:rPr lang="en-US" sz="1300" b="1" dirty="0">
                <a:solidFill>
                  <a:schemeClr val="tx1">
                    <a:lumMod val="65000"/>
                    <a:lumOff val="35000"/>
                  </a:schemeClr>
                </a:solidFill>
                <a:latin typeface="Helvetica" pitchFamily="2" charset="0"/>
              </a:rPr>
              <a:t>integral</a:t>
            </a:r>
            <a:r>
              <a:rPr lang="en-US" sz="1300" dirty="0">
                <a:solidFill>
                  <a:schemeClr val="tx1">
                    <a:lumMod val="65000"/>
                    <a:lumOff val="35000"/>
                  </a:schemeClr>
                </a:solidFill>
                <a:latin typeface="Helvetica" pitchFamily="2" charset="0"/>
              </a:rPr>
              <a:t> to the </a:t>
            </a:r>
            <a:r>
              <a:rPr lang="en-US" sz="1300" b="1" dirty="0">
                <a:solidFill>
                  <a:schemeClr val="tx1">
                    <a:lumMod val="65000"/>
                    <a:lumOff val="35000"/>
                  </a:schemeClr>
                </a:solidFill>
                <a:latin typeface="Helvetica" pitchFamily="2" charset="0"/>
              </a:rPr>
              <a:t>module learning </a:t>
            </a:r>
            <a:r>
              <a:rPr lang="en-US" sz="1300" dirty="0">
                <a:solidFill>
                  <a:schemeClr val="tx1">
                    <a:lumMod val="65000"/>
                    <a:lumOff val="35000"/>
                  </a:schemeClr>
                </a:solidFill>
                <a:latin typeface="Helvetica" pitchFamily="2" charset="0"/>
              </a:rPr>
              <a:t>and </a:t>
            </a:r>
            <a:r>
              <a:rPr lang="en-US" sz="1300" b="1" dirty="0">
                <a:solidFill>
                  <a:schemeClr val="tx1">
                    <a:lumMod val="65000"/>
                    <a:lumOff val="35000"/>
                  </a:schemeClr>
                </a:solidFill>
                <a:latin typeface="Helvetica" pitchFamily="2" charset="0"/>
              </a:rPr>
              <a:t>outcomes,</a:t>
            </a:r>
            <a:r>
              <a:rPr lang="en-US" sz="1300" dirty="0">
                <a:solidFill>
                  <a:schemeClr val="tx1">
                    <a:lumMod val="65000"/>
                    <a:lumOff val="35000"/>
                  </a:schemeClr>
                </a:solidFill>
                <a:latin typeface="Helvetica" pitchFamily="2" charset="0"/>
              </a:rPr>
              <a:t> it is where things are discussed, examples are shown and where </a:t>
            </a:r>
            <a:r>
              <a:rPr lang="en-US" sz="1300" b="1" dirty="0">
                <a:solidFill>
                  <a:schemeClr val="tx1">
                    <a:lumMod val="65000"/>
                    <a:lumOff val="35000"/>
                  </a:schemeClr>
                </a:solidFill>
                <a:latin typeface="Helvetica" pitchFamily="2" charset="0"/>
              </a:rPr>
              <a:t>additional learning resources </a:t>
            </a:r>
            <a:r>
              <a:rPr lang="en-US" sz="1300" dirty="0">
                <a:solidFill>
                  <a:schemeClr val="tx1">
                    <a:lumMod val="65000"/>
                    <a:lumOff val="35000"/>
                  </a:schemeClr>
                </a:solidFill>
                <a:latin typeface="Helvetica" pitchFamily="2" charset="0"/>
              </a:rPr>
              <a:t>are provided, it is </a:t>
            </a:r>
            <a:r>
              <a:rPr lang="en-US" sz="1300" b="1" dirty="0">
                <a:solidFill>
                  <a:schemeClr val="tx1">
                    <a:lumMod val="65000"/>
                    <a:lumOff val="35000"/>
                  </a:schemeClr>
                </a:solidFill>
                <a:latin typeface="Helvetica" pitchFamily="2" charset="0"/>
              </a:rPr>
              <a:t>essential</a:t>
            </a:r>
            <a:r>
              <a:rPr lang="en-US" sz="1300" dirty="0">
                <a:solidFill>
                  <a:schemeClr val="tx1">
                    <a:lumMod val="65000"/>
                    <a:lumOff val="35000"/>
                  </a:schemeClr>
                </a:solidFill>
                <a:latin typeface="Helvetica" pitchFamily="2" charset="0"/>
              </a:rPr>
              <a:t> that you make every effort to attend.  </a:t>
            </a:r>
          </a:p>
          <a:p>
            <a:endParaRPr lang="en-US" sz="1300" b="1"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300" dirty="0">
                <a:solidFill>
                  <a:schemeClr val="tx1">
                    <a:lumMod val="65000"/>
                    <a:lumOff val="35000"/>
                  </a:schemeClr>
                </a:solidFill>
                <a:latin typeface="Helvetica" pitchFamily="2" charset="0"/>
              </a:rPr>
              <a:t>The </a:t>
            </a:r>
            <a:r>
              <a:rPr lang="en-US" sz="1300" b="1" dirty="0">
                <a:solidFill>
                  <a:schemeClr val="tx1">
                    <a:lumMod val="65000"/>
                    <a:lumOff val="35000"/>
                  </a:schemeClr>
                </a:solidFill>
                <a:latin typeface="Helvetica" pitchFamily="2" charset="0"/>
              </a:rPr>
              <a:t>university</a:t>
            </a:r>
            <a:r>
              <a:rPr lang="en-US" sz="1300" dirty="0">
                <a:solidFill>
                  <a:schemeClr val="tx1">
                    <a:lumMod val="65000"/>
                    <a:lumOff val="35000"/>
                  </a:schemeClr>
                </a:solidFill>
                <a:latin typeface="Helvetica" pitchFamily="2" charset="0"/>
              </a:rPr>
              <a:t> has </a:t>
            </a:r>
            <a:r>
              <a:rPr lang="en-US" sz="1300" b="1" dirty="0">
                <a:solidFill>
                  <a:schemeClr val="tx1">
                    <a:lumMod val="65000"/>
                    <a:lumOff val="35000"/>
                  </a:schemeClr>
                </a:solidFill>
                <a:latin typeface="Helvetica" pitchFamily="2" charset="0"/>
              </a:rPr>
              <a:t>guidelines</a:t>
            </a:r>
            <a:r>
              <a:rPr lang="en-US" sz="1300" dirty="0">
                <a:solidFill>
                  <a:schemeClr val="tx1">
                    <a:lumMod val="65000"/>
                    <a:lumOff val="35000"/>
                  </a:schemeClr>
                </a:solidFill>
                <a:latin typeface="Helvetica" pitchFamily="2" charset="0"/>
              </a:rPr>
              <a:t> for </a:t>
            </a:r>
            <a:r>
              <a:rPr lang="en-US" sz="1300" b="1" dirty="0">
                <a:solidFill>
                  <a:schemeClr val="tx1">
                    <a:lumMod val="65000"/>
                    <a:lumOff val="35000"/>
                  </a:schemeClr>
                </a:solidFill>
                <a:latin typeface="Helvetica" pitchFamily="2" charset="0"/>
              </a:rPr>
              <a:t>late</a:t>
            </a:r>
            <a:r>
              <a:rPr lang="en-US" sz="1300" dirty="0">
                <a:solidFill>
                  <a:schemeClr val="tx1">
                    <a:lumMod val="65000"/>
                    <a:lumOff val="35000"/>
                  </a:schemeClr>
                </a:solidFill>
                <a:latin typeface="Helvetica" pitchFamily="2" charset="0"/>
              </a:rPr>
              <a:t> and </a:t>
            </a:r>
            <a:r>
              <a:rPr lang="en-US" sz="1300" b="1" dirty="0">
                <a:solidFill>
                  <a:schemeClr val="tx1">
                    <a:lumMod val="65000"/>
                    <a:lumOff val="35000"/>
                  </a:schemeClr>
                </a:solidFill>
                <a:latin typeface="Helvetica" pitchFamily="2" charset="0"/>
              </a:rPr>
              <a:t>non submissions </a:t>
            </a:r>
            <a:r>
              <a:rPr lang="en-US" sz="1300" dirty="0">
                <a:solidFill>
                  <a:schemeClr val="tx1">
                    <a:lumMod val="65000"/>
                    <a:lumOff val="35000"/>
                  </a:schemeClr>
                </a:solidFill>
                <a:latin typeface="Helvetica" pitchFamily="2" charset="0"/>
              </a:rPr>
              <a:t>of </a:t>
            </a:r>
            <a:r>
              <a:rPr lang="en-US" sz="1300" b="1" dirty="0">
                <a:solidFill>
                  <a:schemeClr val="tx1">
                    <a:lumMod val="65000"/>
                    <a:lumOff val="35000"/>
                  </a:schemeClr>
                </a:solidFill>
                <a:latin typeface="Helvetica" pitchFamily="2" charset="0"/>
              </a:rPr>
              <a:t>modules</a:t>
            </a:r>
            <a:r>
              <a:rPr lang="en-US" sz="1300" dirty="0">
                <a:solidFill>
                  <a:schemeClr val="tx1">
                    <a:lumMod val="65000"/>
                    <a:lumOff val="35000"/>
                  </a:schemeClr>
                </a:solidFill>
                <a:latin typeface="Helvetica" pitchFamily="2" charset="0"/>
              </a:rPr>
              <a:t> and has </a:t>
            </a:r>
            <a:r>
              <a:rPr lang="en-US" sz="1300" b="1" dirty="0">
                <a:solidFill>
                  <a:schemeClr val="tx1">
                    <a:lumMod val="65000"/>
                    <a:lumOff val="35000"/>
                  </a:schemeClr>
                </a:solidFill>
                <a:latin typeface="Helvetica" pitchFamily="2" charset="0"/>
              </a:rPr>
              <a:t>systems in place </a:t>
            </a:r>
            <a:r>
              <a:rPr lang="en-US" sz="1300" dirty="0">
                <a:solidFill>
                  <a:schemeClr val="tx1">
                    <a:lumMod val="65000"/>
                    <a:lumOff val="35000"/>
                  </a:schemeClr>
                </a:solidFill>
                <a:latin typeface="Helvetica" pitchFamily="2" charset="0"/>
              </a:rPr>
              <a:t>that are designed to best </a:t>
            </a:r>
            <a:r>
              <a:rPr lang="en-US" sz="1300" b="1" dirty="0">
                <a:solidFill>
                  <a:schemeClr val="tx1">
                    <a:lumMod val="65000"/>
                    <a:lumOff val="35000"/>
                  </a:schemeClr>
                </a:solidFill>
                <a:latin typeface="Helvetica" pitchFamily="2" charset="0"/>
              </a:rPr>
              <a:t>support</a:t>
            </a:r>
            <a:r>
              <a:rPr lang="en-US" sz="1300" dirty="0">
                <a:solidFill>
                  <a:schemeClr val="tx1">
                    <a:lumMod val="65000"/>
                    <a:lumOff val="35000"/>
                  </a:schemeClr>
                </a:solidFill>
                <a:latin typeface="Helvetica" pitchFamily="2" charset="0"/>
              </a:rPr>
              <a:t> you.  We </a:t>
            </a:r>
            <a:r>
              <a:rPr lang="en-US" sz="1300" b="1" dirty="0">
                <a:solidFill>
                  <a:schemeClr val="tx1">
                    <a:lumMod val="65000"/>
                    <a:lumOff val="35000"/>
                  </a:schemeClr>
                </a:solidFill>
                <a:latin typeface="Helvetica" pitchFamily="2" charset="0"/>
              </a:rPr>
              <a:t>encourage</a:t>
            </a:r>
            <a:r>
              <a:rPr lang="en-US" sz="1300" dirty="0">
                <a:solidFill>
                  <a:schemeClr val="tx1">
                    <a:lumMod val="65000"/>
                    <a:lumOff val="35000"/>
                  </a:schemeClr>
                </a:solidFill>
                <a:latin typeface="Helvetica" pitchFamily="2" charset="0"/>
              </a:rPr>
              <a:t> you to use your </a:t>
            </a:r>
            <a:r>
              <a:rPr lang="en-US" sz="1300" b="1" dirty="0">
                <a:solidFill>
                  <a:schemeClr val="tx1">
                    <a:lumMod val="65000"/>
                    <a:lumOff val="35000"/>
                  </a:schemeClr>
                </a:solidFill>
                <a:latin typeface="Helvetica" pitchFamily="2" charset="0"/>
              </a:rPr>
              <a:t>personal tutor </a:t>
            </a:r>
            <a:r>
              <a:rPr lang="en-US" sz="1300" dirty="0">
                <a:solidFill>
                  <a:schemeClr val="tx1">
                    <a:lumMod val="65000"/>
                    <a:lumOff val="35000"/>
                  </a:schemeClr>
                </a:solidFill>
                <a:latin typeface="Helvetica" pitchFamily="2" charset="0"/>
              </a:rPr>
              <a:t>for discussions at all points where there may be problems with your academic learning or you feel like you will not be able to make the submission deadline due to extenuating circumstances. </a:t>
            </a:r>
          </a:p>
          <a:p>
            <a:pPr marL="285750" indent="-285750">
              <a:buFont typeface="Arial" panose="020B0604020202020204" pitchFamily="34" charset="0"/>
              <a:buChar char="•"/>
            </a:pPr>
            <a:r>
              <a:rPr lang="en-US" sz="1300" dirty="0">
                <a:solidFill>
                  <a:schemeClr val="tx1">
                    <a:lumMod val="65000"/>
                    <a:lumOff val="35000"/>
                  </a:schemeClr>
                </a:solidFill>
                <a:latin typeface="Helvetica" pitchFamily="2" charset="0"/>
              </a:rPr>
              <a:t> </a:t>
            </a:r>
            <a:r>
              <a:rPr lang="en-US" sz="1300" dirty="0">
                <a:solidFill>
                  <a:schemeClr val="tx1">
                    <a:lumMod val="65000"/>
                    <a:lumOff val="35000"/>
                  </a:schemeClr>
                </a:solidFill>
                <a:latin typeface="Helvetica" pitchFamily="2" charset="0"/>
                <a:hlinkClick r:id="rId2">
                  <a:extLst>
                    <a:ext uri="{A12FA001-AC4F-418D-AE19-62706E023703}">
                      <ahyp:hlinkClr xmlns:ahyp="http://schemas.microsoft.com/office/drawing/2018/hyperlinkcolor" val="tx"/>
                    </a:ext>
                  </a:extLst>
                </a:hlinkClick>
              </a:rPr>
              <a:t>Extenuating Circumstances policy and forms</a:t>
            </a:r>
            <a:endParaRPr lang="en-US" sz="1300" dirty="0">
              <a:solidFill>
                <a:schemeClr val="tx1">
                  <a:lumMod val="65000"/>
                  <a:lumOff val="35000"/>
                </a:schemeClr>
              </a:solidFill>
              <a:latin typeface="Helvetica" pitchFamily="2" charset="0"/>
            </a:endParaRPr>
          </a:p>
          <a:p>
            <a:endParaRPr lang="en-US" sz="1300" b="1"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GB" sz="1300" dirty="0">
                <a:solidFill>
                  <a:schemeClr val="tx1">
                    <a:lumMod val="65000"/>
                    <a:lumOff val="35000"/>
                  </a:schemeClr>
                </a:solidFill>
                <a:latin typeface="Helvetica" pitchFamily="2" charset="0"/>
              </a:rPr>
              <a:t>The </a:t>
            </a:r>
            <a:r>
              <a:rPr lang="en-GB" sz="1300" b="1" dirty="0">
                <a:solidFill>
                  <a:schemeClr val="tx1">
                    <a:lumMod val="65000"/>
                    <a:lumOff val="35000"/>
                  </a:schemeClr>
                </a:solidFill>
                <a:latin typeface="Helvetica" pitchFamily="2" charset="0"/>
              </a:rPr>
              <a:t>university</a:t>
            </a:r>
            <a:r>
              <a:rPr lang="en-GB" sz="1300" dirty="0">
                <a:solidFill>
                  <a:schemeClr val="tx1">
                    <a:lumMod val="65000"/>
                    <a:lumOff val="35000"/>
                  </a:schemeClr>
                </a:solidFill>
                <a:latin typeface="Helvetica" pitchFamily="2" charset="0"/>
              </a:rPr>
              <a:t> uses a </a:t>
            </a:r>
            <a:r>
              <a:rPr lang="en-GB" sz="1300" b="1" dirty="0">
                <a:solidFill>
                  <a:schemeClr val="tx1">
                    <a:lumMod val="65000"/>
                    <a:lumOff val="35000"/>
                  </a:schemeClr>
                </a:solidFill>
                <a:latin typeface="Helvetica" pitchFamily="2" charset="0"/>
              </a:rPr>
              <a:t>standard</a:t>
            </a:r>
            <a:r>
              <a:rPr lang="en-GB" sz="1300" dirty="0">
                <a:solidFill>
                  <a:schemeClr val="tx1">
                    <a:lumMod val="65000"/>
                    <a:lumOff val="35000"/>
                  </a:schemeClr>
                </a:solidFill>
                <a:latin typeface="Helvetica" pitchFamily="2" charset="0"/>
              </a:rPr>
              <a:t> set of </a:t>
            </a:r>
            <a:r>
              <a:rPr lang="en-GB" sz="1300" b="1" dirty="0">
                <a:solidFill>
                  <a:schemeClr val="tx1">
                    <a:lumMod val="65000"/>
                    <a:lumOff val="35000"/>
                  </a:schemeClr>
                </a:solidFill>
                <a:latin typeface="Helvetica" pitchFamily="2" charset="0"/>
              </a:rPr>
              <a:t>assessment criteria </a:t>
            </a:r>
            <a:r>
              <a:rPr lang="en-GB" sz="1300" dirty="0">
                <a:solidFill>
                  <a:schemeClr val="tx1">
                    <a:lumMod val="65000"/>
                    <a:lumOff val="35000"/>
                  </a:schemeClr>
                </a:solidFill>
                <a:latin typeface="Helvetica" pitchFamily="2" charset="0"/>
              </a:rPr>
              <a:t>across </a:t>
            </a:r>
            <a:r>
              <a:rPr lang="en-GB" sz="1300" b="1" dirty="0">
                <a:solidFill>
                  <a:schemeClr val="tx1">
                    <a:lumMod val="65000"/>
                    <a:lumOff val="35000"/>
                  </a:schemeClr>
                </a:solidFill>
                <a:latin typeface="Helvetica" pitchFamily="2" charset="0"/>
              </a:rPr>
              <a:t>all</a:t>
            </a:r>
            <a:r>
              <a:rPr lang="en-GB" sz="1300" dirty="0">
                <a:solidFill>
                  <a:schemeClr val="tx1">
                    <a:lumMod val="65000"/>
                    <a:lumOff val="35000"/>
                  </a:schemeClr>
                </a:solidFill>
                <a:latin typeface="Helvetica" pitchFamily="2" charset="0"/>
              </a:rPr>
              <a:t> </a:t>
            </a:r>
            <a:r>
              <a:rPr lang="en-GB" sz="1300" b="1" dirty="0">
                <a:solidFill>
                  <a:schemeClr val="tx1">
                    <a:lumMod val="65000"/>
                    <a:lumOff val="35000"/>
                  </a:schemeClr>
                </a:solidFill>
                <a:latin typeface="Helvetica" pitchFamily="2" charset="0"/>
              </a:rPr>
              <a:t>programmes</a:t>
            </a:r>
            <a:r>
              <a:rPr lang="en-GB" sz="1300" dirty="0">
                <a:solidFill>
                  <a:schemeClr val="tx1">
                    <a:lumMod val="65000"/>
                    <a:lumOff val="35000"/>
                  </a:schemeClr>
                </a:solidFill>
                <a:latin typeface="Helvetica" pitchFamily="2" charset="0"/>
              </a:rPr>
              <a:t>, with a </a:t>
            </a:r>
            <a:r>
              <a:rPr lang="en-GB" sz="1300" b="1" dirty="0">
                <a:solidFill>
                  <a:schemeClr val="tx1">
                    <a:lumMod val="65000"/>
                    <a:lumOff val="35000"/>
                  </a:schemeClr>
                </a:solidFill>
                <a:latin typeface="Helvetica" pitchFamily="2" charset="0"/>
              </a:rPr>
              <a:t>different set </a:t>
            </a:r>
            <a:r>
              <a:rPr lang="en-GB" sz="1300" dirty="0">
                <a:solidFill>
                  <a:schemeClr val="tx1">
                    <a:lumMod val="65000"/>
                    <a:lumOff val="35000"/>
                  </a:schemeClr>
                </a:solidFill>
                <a:latin typeface="Helvetica" pitchFamily="2" charset="0"/>
              </a:rPr>
              <a:t>of </a:t>
            </a:r>
            <a:r>
              <a:rPr lang="en-GB" sz="1300" b="1" dirty="0">
                <a:solidFill>
                  <a:schemeClr val="tx1">
                    <a:lumMod val="65000"/>
                    <a:lumOff val="35000"/>
                  </a:schemeClr>
                </a:solidFill>
                <a:latin typeface="Helvetica" pitchFamily="2" charset="0"/>
              </a:rPr>
              <a:t>criteria</a:t>
            </a:r>
            <a:r>
              <a:rPr lang="en-GB" sz="1300" dirty="0">
                <a:solidFill>
                  <a:schemeClr val="tx1">
                    <a:lumMod val="65000"/>
                    <a:lumOff val="35000"/>
                  </a:schemeClr>
                </a:solidFill>
                <a:latin typeface="Helvetica" pitchFamily="2" charset="0"/>
              </a:rPr>
              <a:t> for each </a:t>
            </a:r>
            <a:r>
              <a:rPr lang="en-GB" sz="1300" b="1" dirty="0">
                <a:solidFill>
                  <a:schemeClr val="tx1">
                    <a:lumMod val="65000"/>
                    <a:lumOff val="35000"/>
                  </a:schemeClr>
                </a:solidFill>
                <a:latin typeface="Helvetica" pitchFamily="2" charset="0"/>
              </a:rPr>
              <a:t>level </a:t>
            </a:r>
            <a:r>
              <a:rPr lang="en-GB" sz="1300" dirty="0">
                <a:solidFill>
                  <a:schemeClr val="tx1">
                    <a:lumMod val="65000"/>
                    <a:lumOff val="35000"/>
                  </a:schemeClr>
                </a:solidFill>
                <a:latin typeface="Helvetica" pitchFamily="2" charset="0"/>
              </a:rPr>
              <a:t>of </a:t>
            </a:r>
            <a:r>
              <a:rPr lang="en-GB" sz="1300" b="1" dirty="0">
                <a:solidFill>
                  <a:schemeClr val="tx1">
                    <a:lumMod val="65000"/>
                    <a:lumOff val="35000"/>
                  </a:schemeClr>
                </a:solidFill>
                <a:latin typeface="Helvetica" pitchFamily="2" charset="0"/>
              </a:rPr>
              <a:t>study</a:t>
            </a:r>
            <a:r>
              <a:rPr lang="en-GB" sz="1300" dirty="0">
                <a:solidFill>
                  <a:schemeClr val="tx1">
                    <a:lumMod val="65000"/>
                    <a:lumOff val="35000"/>
                  </a:schemeClr>
                </a:solidFill>
                <a:latin typeface="Helvetica" pitchFamily="2" charset="0"/>
              </a:rPr>
              <a:t>.  As you </a:t>
            </a:r>
            <a:r>
              <a:rPr lang="en-GB" sz="1300" b="1" dirty="0">
                <a:solidFill>
                  <a:schemeClr val="tx1">
                    <a:lumMod val="65000"/>
                    <a:lumOff val="35000"/>
                  </a:schemeClr>
                </a:solidFill>
                <a:latin typeface="Helvetica" pitchFamily="2" charset="0"/>
              </a:rPr>
              <a:t>progress </a:t>
            </a:r>
            <a:r>
              <a:rPr lang="en-GB" sz="1300" dirty="0">
                <a:solidFill>
                  <a:schemeClr val="tx1">
                    <a:lumMod val="65000"/>
                    <a:lumOff val="35000"/>
                  </a:schemeClr>
                </a:solidFill>
                <a:latin typeface="Helvetica" pitchFamily="2" charset="0"/>
              </a:rPr>
              <a:t>from </a:t>
            </a:r>
            <a:r>
              <a:rPr lang="en-GB" sz="1300" b="1" dirty="0">
                <a:solidFill>
                  <a:schemeClr val="tx1">
                    <a:lumMod val="65000"/>
                    <a:lumOff val="35000"/>
                  </a:schemeClr>
                </a:solidFill>
                <a:latin typeface="Helvetica" pitchFamily="2" charset="0"/>
              </a:rPr>
              <a:t>Level 4 </a:t>
            </a:r>
            <a:r>
              <a:rPr lang="en-GB" sz="1300" dirty="0">
                <a:solidFill>
                  <a:schemeClr val="tx1">
                    <a:lumMod val="65000"/>
                    <a:lumOff val="35000"/>
                  </a:schemeClr>
                </a:solidFill>
                <a:latin typeface="Helvetica" pitchFamily="2" charset="0"/>
              </a:rPr>
              <a:t>through to </a:t>
            </a:r>
            <a:r>
              <a:rPr lang="en-GB" sz="1300" b="1" dirty="0">
                <a:solidFill>
                  <a:schemeClr val="tx1">
                    <a:lumMod val="65000"/>
                    <a:lumOff val="35000"/>
                  </a:schemeClr>
                </a:solidFill>
                <a:latin typeface="Helvetica" pitchFamily="2" charset="0"/>
              </a:rPr>
              <a:t>Level 6 </a:t>
            </a:r>
            <a:r>
              <a:rPr lang="en-GB" sz="1300" dirty="0">
                <a:solidFill>
                  <a:schemeClr val="tx1">
                    <a:lumMod val="65000"/>
                    <a:lumOff val="35000"/>
                  </a:schemeClr>
                </a:solidFill>
                <a:latin typeface="Helvetica" pitchFamily="2" charset="0"/>
              </a:rPr>
              <a:t>and potentially </a:t>
            </a:r>
            <a:r>
              <a:rPr lang="en-GB" sz="1300" b="1" dirty="0">
                <a:solidFill>
                  <a:schemeClr val="tx1">
                    <a:lumMod val="65000"/>
                    <a:lumOff val="35000"/>
                  </a:schemeClr>
                </a:solidFill>
                <a:latin typeface="Helvetica" pitchFamily="2" charset="0"/>
              </a:rPr>
              <a:t>Level 7 </a:t>
            </a:r>
            <a:r>
              <a:rPr lang="en-GB" sz="1300" dirty="0">
                <a:solidFill>
                  <a:schemeClr val="tx1">
                    <a:lumMod val="65000"/>
                    <a:lumOff val="35000"/>
                  </a:schemeClr>
                </a:solidFill>
                <a:latin typeface="Helvetica" pitchFamily="2" charset="0"/>
              </a:rPr>
              <a:t>the </a:t>
            </a:r>
            <a:r>
              <a:rPr lang="en-GB" sz="1300" b="1" dirty="0">
                <a:solidFill>
                  <a:schemeClr val="tx1">
                    <a:lumMod val="65000"/>
                    <a:lumOff val="35000"/>
                  </a:schemeClr>
                </a:solidFill>
                <a:latin typeface="Helvetica" pitchFamily="2" charset="0"/>
              </a:rPr>
              <a:t>criteria changes</a:t>
            </a:r>
            <a:r>
              <a:rPr lang="en-GB" sz="1300" dirty="0">
                <a:solidFill>
                  <a:schemeClr val="tx1">
                    <a:lumMod val="65000"/>
                    <a:lumOff val="35000"/>
                  </a:schemeClr>
                </a:solidFill>
                <a:latin typeface="Helvetica" pitchFamily="2" charset="0"/>
              </a:rPr>
              <a:t> to accommodate the </a:t>
            </a:r>
            <a:r>
              <a:rPr lang="en-GB" sz="1300" b="1" dirty="0">
                <a:solidFill>
                  <a:schemeClr val="tx1">
                    <a:lumMod val="65000"/>
                    <a:lumOff val="35000"/>
                  </a:schemeClr>
                </a:solidFill>
                <a:latin typeface="Helvetica" pitchFamily="2" charset="0"/>
              </a:rPr>
              <a:t>increasing rigour </a:t>
            </a:r>
            <a:r>
              <a:rPr lang="en-GB" sz="1300" dirty="0">
                <a:solidFill>
                  <a:schemeClr val="tx1">
                    <a:lumMod val="65000"/>
                    <a:lumOff val="35000"/>
                  </a:schemeClr>
                </a:solidFill>
                <a:latin typeface="Helvetica" pitchFamily="2" charset="0"/>
              </a:rPr>
              <a:t>and </a:t>
            </a:r>
            <a:r>
              <a:rPr lang="en-GB" sz="1300" b="1" dirty="0">
                <a:solidFill>
                  <a:schemeClr val="tx1">
                    <a:lumMod val="65000"/>
                    <a:lumOff val="35000"/>
                  </a:schemeClr>
                </a:solidFill>
                <a:latin typeface="Helvetica" pitchFamily="2" charset="0"/>
              </a:rPr>
              <a:t>standard of work required </a:t>
            </a:r>
            <a:r>
              <a:rPr lang="en-GB" sz="1300" dirty="0">
                <a:solidFill>
                  <a:schemeClr val="tx1">
                    <a:lumMod val="65000"/>
                    <a:lumOff val="35000"/>
                  </a:schemeClr>
                </a:solidFill>
                <a:latin typeface="Helvetica" pitchFamily="2" charset="0"/>
              </a:rPr>
              <a:t>at that </a:t>
            </a:r>
            <a:r>
              <a:rPr lang="en-GB" sz="1300" b="1" dirty="0">
                <a:solidFill>
                  <a:schemeClr val="tx1">
                    <a:lumMod val="65000"/>
                    <a:lumOff val="35000"/>
                  </a:schemeClr>
                </a:solidFill>
                <a:latin typeface="Helvetica" pitchFamily="2" charset="0"/>
              </a:rPr>
              <a:t>Level</a:t>
            </a:r>
            <a:r>
              <a:rPr lang="en-GB" sz="1300" dirty="0">
                <a:solidFill>
                  <a:schemeClr val="tx1">
                    <a:lumMod val="65000"/>
                    <a:lumOff val="35000"/>
                  </a:schemeClr>
                </a:solidFill>
                <a:latin typeface="Helvetica" pitchFamily="2" charset="0"/>
              </a:rPr>
              <a:t> of </a:t>
            </a:r>
            <a:r>
              <a:rPr lang="en-GB" sz="1300" b="1" dirty="0">
                <a:solidFill>
                  <a:schemeClr val="tx1">
                    <a:lumMod val="65000"/>
                    <a:lumOff val="35000"/>
                  </a:schemeClr>
                </a:solidFill>
                <a:latin typeface="Helvetica" pitchFamily="2" charset="0"/>
              </a:rPr>
              <a:t>study.  </a:t>
            </a:r>
            <a:r>
              <a:rPr lang="en-GB" sz="1300" dirty="0">
                <a:solidFill>
                  <a:schemeClr val="tx1">
                    <a:lumMod val="65000"/>
                    <a:lumOff val="35000"/>
                  </a:schemeClr>
                </a:solidFill>
                <a:latin typeface="Helvetica" pitchFamily="2" charset="0"/>
              </a:rPr>
              <a:t>The criteria that you are being assessed on for each module are noted on your assignment briefs.  It is useful to keep a copy of the assessment criteria filed for your own reference.  You will receive a copy of the criteria with your 1</a:t>
            </a:r>
            <a:r>
              <a:rPr lang="en-GB" sz="1300" baseline="30000" dirty="0">
                <a:solidFill>
                  <a:schemeClr val="tx1">
                    <a:lumMod val="65000"/>
                    <a:lumOff val="35000"/>
                  </a:schemeClr>
                </a:solidFill>
                <a:latin typeface="Helvetica" pitchFamily="2" charset="0"/>
              </a:rPr>
              <a:t>st</a:t>
            </a:r>
            <a:r>
              <a:rPr lang="en-GB" sz="1300" dirty="0">
                <a:solidFill>
                  <a:schemeClr val="tx1">
                    <a:lumMod val="65000"/>
                    <a:lumOff val="35000"/>
                  </a:schemeClr>
                </a:solidFill>
                <a:latin typeface="Helvetica" pitchFamily="2" charset="0"/>
              </a:rPr>
              <a:t> assignment brief.</a:t>
            </a:r>
          </a:p>
          <a:p>
            <a:endParaRPr lang="en-US" sz="1300" b="1"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300" dirty="0">
                <a:solidFill>
                  <a:schemeClr val="tx1">
                    <a:lumMod val="65000"/>
                    <a:lumOff val="35000"/>
                  </a:schemeClr>
                </a:solidFill>
                <a:latin typeface="Helvetica" pitchFamily="2" charset="0"/>
              </a:rPr>
              <a:t>Finally, all </a:t>
            </a:r>
            <a:r>
              <a:rPr lang="en-US" sz="1300" b="1" dirty="0">
                <a:solidFill>
                  <a:schemeClr val="tx1">
                    <a:lumMod val="65000"/>
                    <a:lumOff val="35000"/>
                  </a:schemeClr>
                </a:solidFill>
                <a:latin typeface="Helvetica" pitchFamily="2" charset="0"/>
              </a:rPr>
              <a:t>modules</a:t>
            </a:r>
            <a:r>
              <a:rPr lang="en-US" sz="1300" dirty="0">
                <a:solidFill>
                  <a:schemeClr val="tx1">
                    <a:lumMod val="65000"/>
                    <a:lumOff val="35000"/>
                  </a:schemeClr>
                </a:solidFill>
                <a:latin typeface="Helvetica" pitchFamily="2" charset="0"/>
              </a:rPr>
              <a:t> must be </a:t>
            </a:r>
            <a:r>
              <a:rPr lang="en-US" sz="1300" b="1" dirty="0">
                <a:solidFill>
                  <a:schemeClr val="tx1">
                    <a:lumMod val="65000"/>
                    <a:lumOff val="35000"/>
                  </a:schemeClr>
                </a:solidFill>
                <a:latin typeface="Helvetica" pitchFamily="2" charset="0"/>
              </a:rPr>
              <a:t>completed</a:t>
            </a:r>
            <a:r>
              <a:rPr lang="en-US" sz="1300" dirty="0">
                <a:solidFill>
                  <a:schemeClr val="tx1">
                    <a:lumMod val="65000"/>
                    <a:lumOff val="35000"/>
                  </a:schemeClr>
                </a:solidFill>
                <a:latin typeface="Helvetica" pitchFamily="2" charset="0"/>
              </a:rPr>
              <a:t> to </a:t>
            </a:r>
            <a:r>
              <a:rPr lang="en-US" sz="1300" b="1" dirty="0">
                <a:solidFill>
                  <a:schemeClr val="tx1">
                    <a:lumMod val="65000"/>
                    <a:lumOff val="35000"/>
                  </a:schemeClr>
                </a:solidFill>
                <a:latin typeface="Helvetica" pitchFamily="2" charset="0"/>
              </a:rPr>
              <a:t>progress</a:t>
            </a:r>
            <a:r>
              <a:rPr lang="en-US" sz="1300" dirty="0">
                <a:solidFill>
                  <a:schemeClr val="tx1">
                    <a:lumMod val="65000"/>
                    <a:lumOff val="35000"/>
                  </a:schemeClr>
                </a:solidFill>
                <a:latin typeface="Helvetica" pitchFamily="2" charset="0"/>
              </a:rPr>
              <a:t> to the next level, which equates to </a:t>
            </a:r>
            <a:r>
              <a:rPr lang="en-US" sz="1300" b="1" dirty="0">
                <a:solidFill>
                  <a:schemeClr val="tx1">
                    <a:lumMod val="65000"/>
                    <a:lumOff val="35000"/>
                  </a:schemeClr>
                </a:solidFill>
                <a:latin typeface="Helvetica" pitchFamily="2" charset="0"/>
              </a:rPr>
              <a:t>120 credits </a:t>
            </a:r>
            <a:r>
              <a:rPr lang="en-US" sz="1300" dirty="0">
                <a:solidFill>
                  <a:schemeClr val="tx1">
                    <a:lumMod val="65000"/>
                    <a:lumOff val="35000"/>
                  </a:schemeClr>
                </a:solidFill>
                <a:latin typeface="Helvetica" pitchFamily="2" charset="0"/>
              </a:rPr>
              <a:t>over the course of a year (this is standard for undergraduate study).  Each semester ends with an exam board where the marks are ratified.</a:t>
            </a:r>
          </a:p>
          <a:p>
            <a:endParaRPr lang="en-US" sz="1400" dirty="0">
              <a:solidFill>
                <a:schemeClr val="tx1">
                  <a:lumMod val="65000"/>
                  <a:lumOff val="35000"/>
                </a:schemeClr>
              </a:solidFill>
              <a:latin typeface="Helvetica" pitchFamily="2" charset="0"/>
            </a:endParaRPr>
          </a:p>
          <a:p>
            <a:r>
              <a:rPr lang="en-US" sz="1400" dirty="0">
                <a:solidFill>
                  <a:schemeClr val="tx1">
                    <a:lumMod val="65000"/>
                    <a:lumOff val="35000"/>
                  </a:schemeClr>
                </a:solidFill>
                <a:latin typeface="Helvetica" pitchFamily="2" charset="0"/>
              </a:rPr>
              <a:t>You have access to an </a:t>
            </a:r>
            <a:r>
              <a:rPr lang="en-US" sz="1400" dirty="0">
                <a:solidFill>
                  <a:schemeClr val="tx1">
                    <a:lumMod val="65000"/>
                    <a:lumOff val="35000"/>
                  </a:schemeClr>
                </a:solidFill>
                <a:latin typeface="Helvetica" pitchFamily="2" charset="0"/>
                <a:hlinkClick r:id="rId3">
                  <a:extLst>
                    <a:ext uri="{A12FA001-AC4F-418D-AE19-62706E023703}">
                      <ahyp:hlinkClr xmlns:ahyp="http://schemas.microsoft.com/office/drawing/2018/hyperlinkcolor" val="tx"/>
                    </a:ext>
                  </a:extLst>
                </a:hlinkClick>
              </a:rPr>
              <a:t>Academic support tutor</a:t>
            </a:r>
            <a:r>
              <a:rPr lang="en-US" sz="1400" dirty="0">
                <a:solidFill>
                  <a:schemeClr val="tx1">
                    <a:lumMod val="65000"/>
                    <a:lumOff val="35000"/>
                  </a:schemeClr>
                </a:solidFill>
                <a:latin typeface="Helvetica" pitchFamily="2" charset="0"/>
              </a:rPr>
              <a:t> who is</a:t>
            </a:r>
            <a:r>
              <a:rPr lang="en-US" sz="1400" b="1" dirty="0">
                <a:solidFill>
                  <a:schemeClr val="tx1">
                    <a:lumMod val="65000"/>
                    <a:lumOff val="35000"/>
                  </a:schemeClr>
                </a:solidFill>
                <a:latin typeface="Helvetica" pitchFamily="2" charset="0"/>
              </a:rPr>
              <a:t> </a:t>
            </a:r>
            <a:r>
              <a:rPr lang="en-US" sz="1400" b="1" dirty="0">
                <a:solidFill>
                  <a:schemeClr val="tx1">
                    <a:lumMod val="65000"/>
                    <a:lumOff val="35000"/>
                  </a:schemeClr>
                </a:solidFill>
                <a:latin typeface="Helvetica" pitchFamily="2" charset="0"/>
                <a:hlinkClick r:id="rId4">
                  <a:extLst>
                    <a:ext uri="{A12FA001-AC4F-418D-AE19-62706E023703}">
                      <ahyp:hlinkClr xmlns:ahyp="http://schemas.microsoft.com/office/drawing/2018/hyperlinkcolor" val="tx"/>
                    </a:ext>
                  </a:extLst>
                </a:hlinkClick>
              </a:rPr>
              <a:t>kate.coode@uwtsd.ac.uk</a:t>
            </a:r>
            <a:r>
              <a:rPr lang="en-US" sz="1400" b="1" dirty="0">
                <a:solidFill>
                  <a:schemeClr val="tx1">
                    <a:lumMod val="65000"/>
                    <a:lumOff val="35000"/>
                  </a:schemeClr>
                </a:solidFill>
                <a:latin typeface="Helvetica" pitchFamily="2" charset="0"/>
              </a:rPr>
              <a:t> </a:t>
            </a:r>
          </a:p>
          <a:p>
            <a:endParaRPr lang="en-US" sz="1400" dirty="0">
              <a:solidFill>
                <a:schemeClr val="tx1">
                  <a:lumMod val="65000"/>
                  <a:lumOff val="35000"/>
                </a:schemeClr>
              </a:solidFill>
              <a:latin typeface="Helvetica" pitchFamily="2" charset="0"/>
            </a:endParaRPr>
          </a:p>
          <a:p>
            <a:r>
              <a:rPr lang="en-US" sz="1400" dirty="0">
                <a:solidFill>
                  <a:schemeClr val="tx1">
                    <a:lumMod val="65000"/>
                    <a:lumOff val="35000"/>
                  </a:schemeClr>
                </a:solidFill>
                <a:latin typeface="Helvetica" pitchFamily="2" charset="0"/>
              </a:rPr>
              <a:t>There is a  </a:t>
            </a:r>
            <a:r>
              <a:rPr lang="en-US" sz="1400" dirty="0">
                <a:solidFill>
                  <a:schemeClr val="tx1">
                    <a:lumMod val="65000"/>
                    <a:lumOff val="35000"/>
                  </a:schemeClr>
                </a:solidFill>
                <a:latin typeface="Helvetica" pitchFamily="2" charset="0"/>
                <a:hlinkClick r:id="rId5">
                  <a:extLst>
                    <a:ext uri="{A12FA001-AC4F-418D-AE19-62706E023703}">
                      <ahyp:hlinkClr xmlns:ahyp="http://schemas.microsoft.com/office/drawing/2018/hyperlinkcolor" val="tx"/>
                    </a:ext>
                  </a:extLst>
                </a:hlinkClick>
              </a:rPr>
              <a:t>Student Charter</a:t>
            </a:r>
            <a:r>
              <a:rPr lang="en-US" sz="1400" dirty="0">
                <a:solidFill>
                  <a:schemeClr val="tx1">
                    <a:lumMod val="65000"/>
                    <a:lumOff val="35000"/>
                  </a:schemeClr>
                </a:solidFill>
                <a:latin typeface="Helvetica" pitchFamily="2" charset="0"/>
              </a:rPr>
              <a:t> that you should </a:t>
            </a:r>
            <a:r>
              <a:rPr lang="en-US" sz="1400" dirty="0" err="1">
                <a:solidFill>
                  <a:schemeClr val="tx1">
                    <a:lumMod val="65000"/>
                    <a:lumOff val="35000"/>
                  </a:schemeClr>
                </a:solidFill>
                <a:latin typeface="Helvetica" pitchFamily="2" charset="0"/>
              </a:rPr>
              <a:t>familiarise</a:t>
            </a:r>
            <a:r>
              <a:rPr lang="en-US" sz="1400" dirty="0">
                <a:solidFill>
                  <a:schemeClr val="tx1">
                    <a:lumMod val="65000"/>
                    <a:lumOff val="35000"/>
                  </a:schemeClr>
                </a:solidFill>
                <a:latin typeface="Helvetica" pitchFamily="2" charset="0"/>
              </a:rPr>
              <a:t> yourself with and we always encourage you to keep a dialogue going within the staff team if you are experiencing difficulties or have concerns as we will support you where we can, ensuring a best outcome.  </a:t>
            </a:r>
          </a:p>
          <a:p>
            <a:endParaRPr lang="en-US" dirty="0"/>
          </a:p>
        </p:txBody>
      </p:sp>
      <p:pic>
        <p:nvPicPr>
          <p:cNvPr id="6" name="Picture 5">
            <a:extLst>
              <a:ext uri="{FF2B5EF4-FFF2-40B4-BE49-F238E27FC236}">
                <a16:creationId xmlns:a16="http://schemas.microsoft.com/office/drawing/2014/main" id="{7D3F4A7B-F660-EC78-8FB1-6AC9DB946E0A}"/>
              </a:ext>
            </a:extLst>
          </p:cNvPr>
          <p:cNvPicPr>
            <a:picLocks noChangeAspect="1"/>
          </p:cNvPicPr>
          <p:nvPr/>
        </p:nvPicPr>
        <p:blipFill>
          <a:blip r:embed="rId6"/>
          <a:stretch>
            <a:fillRect/>
          </a:stretch>
        </p:blipFill>
        <p:spPr>
          <a:xfrm rot="5400000">
            <a:off x="7976062" y="1275437"/>
            <a:ext cx="4426327" cy="3319746"/>
          </a:xfrm>
          <a:prstGeom prst="rect">
            <a:avLst/>
          </a:prstGeom>
        </p:spPr>
      </p:pic>
      <p:sp>
        <p:nvSpPr>
          <p:cNvPr id="9" name="TextBox 8">
            <a:extLst>
              <a:ext uri="{FF2B5EF4-FFF2-40B4-BE49-F238E27FC236}">
                <a16:creationId xmlns:a16="http://schemas.microsoft.com/office/drawing/2014/main" id="{986B6259-C866-5A7E-0F57-AE07D2F35D64}"/>
              </a:ext>
            </a:extLst>
          </p:cNvPr>
          <p:cNvSpPr txBox="1"/>
          <p:nvPr/>
        </p:nvSpPr>
        <p:spPr>
          <a:xfrm>
            <a:off x="8529352" y="5148474"/>
            <a:ext cx="2192661" cy="276999"/>
          </a:xfrm>
          <a:prstGeom prst="rect">
            <a:avLst/>
          </a:prstGeom>
          <a:noFill/>
        </p:spPr>
        <p:txBody>
          <a:bodyPr wrap="square" rtlCol="0">
            <a:spAutoFit/>
          </a:bodyPr>
          <a:lstStyle/>
          <a:p>
            <a:r>
              <a:rPr lang="en-US" sz="1200" dirty="0">
                <a:solidFill>
                  <a:schemeClr val="tx1">
                    <a:lumMod val="65000"/>
                    <a:lumOff val="35000"/>
                  </a:schemeClr>
                </a:solidFill>
                <a:latin typeface="Helvetica" pitchFamily="2" charset="0"/>
              </a:rPr>
              <a:t>Sophie Drew</a:t>
            </a:r>
          </a:p>
        </p:txBody>
      </p:sp>
    </p:spTree>
    <p:extLst>
      <p:ext uri="{BB962C8B-B14F-4D97-AF65-F5344CB8AC3E}">
        <p14:creationId xmlns:p14="http://schemas.microsoft.com/office/powerpoint/2010/main" val="784180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D283A6-0F42-820D-5651-57E291761D52}"/>
              </a:ext>
            </a:extLst>
          </p:cNvPr>
          <p:cNvSpPr txBox="1"/>
          <p:nvPr/>
        </p:nvSpPr>
        <p:spPr>
          <a:xfrm>
            <a:off x="685800" y="1166842"/>
            <a:ext cx="10772775" cy="4955203"/>
          </a:xfrm>
          <a:prstGeom prst="rect">
            <a:avLst/>
          </a:prstGeom>
          <a:noFill/>
        </p:spPr>
        <p:txBody>
          <a:bodyPr wrap="square" rtlCol="0">
            <a:spAutoFit/>
          </a:bodyPr>
          <a:lstStyle/>
          <a:p>
            <a:r>
              <a:rPr lang="en-GB" sz="1400" dirty="0">
                <a:solidFill>
                  <a:schemeClr val="tx1">
                    <a:lumMod val="65000"/>
                    <a:lumOff val="35000"/>
                  </a:schemeClr>
                </a:solidFill>
                <a:latin typeface="Helvetica" pitchFamily="2" charset="0"/>
                <a:cs typeface="Calibri"/>
              </a:rPr>
              <a:t>Your timetable is 9:00-5:00 with scheduled taught sessions noted on your HWB timetable and the programme specific paper planner.  Once inducted in workshop spaces you are welcome to use them to bolster your learning and develop the necessary skills. </a:t>
            </a:r>
            <a:r>
              <a:rPr lang="en-US" sz="1400" dirty="0">
                <a:solidFill>
                  <a:schemeClr val="tx1">
                    <a:lumMod val="65000"/>
                    <a:lumOff val="35000"/>
                  </a:schemeClr>
                </a:solidFill>
                <a:latin typeface="Helvetica" pitchFamily="2" charset="0"/>
              </a:rPr>
              <a:t>Timetables: available through the </a:t>
            </a:r>
            <a:r>
              <a:rPr lang="en-US" sz="1400" b="1" dirty="0">
                <a:solidFill>
                  <a:schemeClr val="tx1">
                    <a:lumMod val="65000"/>
                    <a:lumOff val="35000"/>
                  </a:schemeClr>
                </a:solidFill>
                <a:latin typeface="Helvetica" pitchFamily="2" charset="0"/>
              </a:rPr>
              <a:t>HWB app </a:t>
            </a:r>
            <a:r>
              <a:rPr lang="en-US" sz="1400" dirty="0">
                <a:solidFill>
                  <a:schemeClr val="tx1">
                    <a:lumMod val="65000"/>
                    <a:lumOff val="35000"/>
                  </a:schemeClr>
                </a:solidFill>
                <a:latin typeface="Helvetica" pitchFamily="2" charset="0"/>
              </a:rPr>
              <a:t>and the </a:t>
            </a:r>
            <a:r>
              <a:rPr lang="en-US" sz="1400" b="1" dirty="0">
                <a:solidFill>
                  <a:schemeClr val="tx1">
                    <a:lumMod val="65000"/>
                    <a:lumOff val="35000"/>
                  </a:schemeClr>
                </a:solidFill>
                <a:latin typeface="Helvetica" pitchFamily="2" charset="0"/>
              </a:rPr>
              <a:t>paper planner </a:t>
            </a:r>
            <a:r>
              <a:rPr lang="en-US" sz="1400" dirty="0">
                <a:solidFill>
                  <a:schemeClr val="tx1">
                    <a:lumMod val="65000"/>
                    <a:lumOff val="35000"/>
                  </a:schemeClr>
                </a:solidFill>
                <a:latin typeface="Helvetica" pitchFamily="2" charset="0"/>
              </a:rPr>
              <a:t>that will be handed out. </a:t>
            </a:r>
            <a:r>
              <a:rPr lang="en-US" sz="1400" b="1" dirty="0">
                <a:solidFill>
                  <a:schemeClr val="tx1">
                    <a:lumMod val="65000"/>
                    <a:lumOff val="35000"/>
                  </a:schemeClr>
                </a:solidFill>
                <a:latin typeface="Helvetica" pitchFamily="2" charset="0"/>
              </a:rPr>
              <a:t>You </a:t>
            </a:r>
            <a:r>
              <a:rPr lang="en-US" sz="1400" dirty="0">
                <a:solidFill>
                  <a:schemeClr val="tx1">
                    <a:lumMod val="65000"/>
                    <a:lumOff val="35000"/>
                  </a:schemeClr>
                </a:solidFill>
                <a:latin typeface="Helvetica" pitchFamily="2" charset="0"/>
              </a:rPr>
              <a:t>should aim to treat the </a:t>
            </a:r>
            <a:r>
              <a:rPr lang="en-US" sz="1400" b="1" dirty="0" err="1">
                <a:solidFill>
                  <a:schemeClr val="tx1">
                    <a:lumMod val="65000"/>
                    <a:lumOff val="35000"/>
                  </a:schemeClr>
                </a:solidFill>
                <a:latin typeface="Helvetica" pitchFamily="2" charset="0"/>
              </a:rPr>
              <a:t>programme</a:t>
            </a:r>
            <a:r>
              <a:rPr lang="en-US" sz="1400" b="1" dirty="0">
                <a:solidFill>
                  <a:schemeClr val="tx1">
                    <a:lumMod val="65000"/>
                    <a:lumOff val="35000"/>
                  </a:schemeClr>
                </a:solidFill>
                <a:latin typeface="Helvetica" pitchFamily="2" charset="0"/>
              </a:rPr>
              <a:t> as 9:00-5:00, </a:t>
            </a:r>
            <a:r>
              <a:rPr lang="en-US" sz="1400" dirty="0">
                <a:solidFill>
                  <a:schemeClr val="tx1">
                    <a:lumMod val="65000"/>
                    <a:lumOff val="35000"/>
                  </a:schemeClr>
                </a:solidFill>
                <a:latin typeface="Helvetica" pitchFamily="2" charset="0"/>
              </a:rPr>
              <a:t>this will </a:t>
            </a:r>
            <a:r>
              <a:rPr lang="en-US" sz="1400" b="1" dirty="0">
                <a:solidFill>
                  <a:schemeClr val="tx1">
                    <a:lumMod val="65000"/>
                    <a:lumOff val="35000"/>
                  </a:schemeClr>
                </a:solidFill>
                <a:latin typeface="Helvetica" pitchFamily="2" charset="0"/>
              </a:rPr>
              <a:t>enable you </a:t>
            </a:r>
            <a:r>
              <a:rPr lang="en-US" sz="1400" dirty="0">
                <a:solidFill>
                  <a:schemeClr val="tx1">
                    <a:lumMod val="65000"/>
                    <a:lumOff val="35000"/>
                  </a:schemeClr>
                </a:solidFill>
                <a:latin typeface="Helvetica" pitchFamily="2" charset="0"/>
              </a:rPr>
              <a:t>to get the </a:t>
            </a:r>
            <a:r>
              <a:rPr lang="en-US" sz="1400" b="1" dirty="0">
                <a:solidFill>
                  <a:schemeClr val="tx1">
                    <a:lumMod val="65000"/>
                    <a:lumOff val="35000"/>
                  </a:schemeClr>
                </a:solidFill>
                <a:latin typeface="Helvetica" pitchFamily="2" charset="0"/>
              </a:rPr>
              <a:t>most out of your study, gives you access to equipment,</a:t>
            </a:r>
            <a:r>
              <a:rPr lang="en-US" sz="1400" dirty="0">
                <a:solidFill>
                  <a:schemeClr val="tx1">
                    <a:lumMod val="65000"/>
                    <a:lumOff val="35000"/>
                  </a:schemeClr>
                </a:solidFill>
                <a:latin typeface="Helvetica" pitchFamily="2" charset="0"/>
              </a:rPr>
              <a:t> </a:t>
            </a:r>
            <a:r>
              <a:rPr lang="en-US" sz="1400" b="1" dirty="0">
                <a:solidFill>
                  <a:schemeClr val="tx1">
                    <a:lumMod val="65000"/>
                    <a:lumOff val="35000"/>
                  </a:schemeClr>
                </a:solidFill>
                <a:latin typeface="Helvetica" pitchFamily="2" charset="0"/>
              </a:rPr>
              <a:t>aids personal development </a:t>
            </a:r>
            <a:r>
              <a:rPr lang="en-US" sz="1400" dirty="0">
                <a:solidFill>
                  <a:schemeClr val="tx1">
                    <a:lumMod val="65000"/>
                    <a:lumOff val="35000"/>
                  </a:schemeClr>
                </a:solidFill>
                <a:latin typeface="Helvetica" pitchFamily="2" charset="0"/>
              </a:rPr>
              <a:t>and </a:t>
            </a:r>
            <a:r>
              <a:rPr lang="en-US" sz="1400" b="1" dirty="0">
                <a:solidFill>
                  <a:schemeClr val="tx1">
                    <a:lumMod val="65000"/>
                    <a:lumOff val="35000"/>
                  </a:schemeClr>
                </a:solidFill>
                <a:latin typeface="Helvetica" pitchFamily="2" charset="0"/>
              </a:rPr>
              <a:t>growth </a:t>
            </a:r>
            <a:r>
              <a:rPr lang="en-US" sz="1400" dirty="0">
                <a:solidFill>
                  <a:schemeClr val="tx1">
                    <a:lumMod val="65000"/>
                    <a:lumOff val="35000"/>
                  </a:schemeClr>
                </a:solidFill>
                <a:latin typeface="Helvetica" pitchFamily="2" charset="0"/>
              </a:rPr>
              <a:t>and will enable you to switch off from your study in the evenings (this is important too)</a:t>
            </a:r>
            <a:r>
              <a:rPr lang="en-US" sz="1400" b="1" dirty="0">
                <a:solidFill>
                  <a:schemeClr val="tx1">
                    <a:lumMod val="65000"/>
                    <a:lumOff val="35000"/>
                  </a:schemeClr>
                </a:solidFill>
                <a:latin typeface="Helvetica" pitchFamily="2" charset="0"/>
              </a:rPr>
              <a:t>.  </a:t>
            </a:r>
          </a:p>
          <a:p>
            <a:endParaRPr lang="en-US" sz="1400" dirty="0">
              <a:solidFill>
                <a:schemeClr val="tx1">
                  <a:lumMod val="65000"/>
                  <a:lumOff val="35000"/>
                </a:schemeClr>
              </a:solidFill>
              <a:latin typeface="Helvetica" pitchFamily="2" charset="0"/>
            </a:endParaRPr>
          </a:p>
          <a:p>
            <a:endParaRPr lang="en-US" sz="1400" dirty="0">
              <a:solidFill>
                <a:schemeClr val="tx1">
                  <a:lumMod val="65000"/>
                  <a:lumOff val="35000"/>
                </a:schemeClr>
              </a:solidFill>
              <a:latin typeface="Helvetica" pitchFamily="2" charset="0"/>
            </a:endParaRPr>
          </a:p>
          <a:p>
            <a:pPr marL="285750" indent="-285750">
              <a:buFont typeface="Arial" panose="020B0604020202020204" pitchFamily="34" charset="0"/>
              <a:buChar char="•"/>
            </a:pPr>
            <a:r>
              <a:rPr lang="en-US" sz="1400" b="1" dirty="0">
                <a:solidFill>
                  <a:schemeClr val="tx1">
                    <a:lumMod val="65000"/>
                    <a:lumOff val="35000"/>
                  </a:schemeClr>
                </a:solidFill>
                <a:latin typeface="Helvetica" pitchFamily="2" charset="0"/>
              </a:rPr>
              <a:t>Scheduled taught sessions </a:t>
            </a:r>
            <a:r>
              <a:rPr lang="en-US" sz="1400" dirty="0">
                <a:solidFill>
                  <a:schemeClr val="tx1">
                    <a:lumMod val="65000"/>
                    <a:lumOff val="35000"/>
                  </a:schemeClr>
                </a:solidFill>
                <a:latin typeface="Helvetica" pitchFamily="2" charset="0"/>
              </a:rPr>
              <a:t>you should </a:t>
            </a:r>
            <a:r>
              <a:rPr lang="en-US" sz="1400" b="1" dirty="0">
                <a:solidFill>
                  <a:schemeClr val="tx1">
                    <a:lumMod val="65000"/>
                    <a:lumOff val="35000"/>
                  </a:schemeClr>
                </a:solidFill>
                <a:latin typeface="Helvetica" pitchFamily="2" charset="0"/>
              </a:rPr>
              <a:t>arrive 30 minutes before the session starts, </a:t>
            </a:r>
            <a:r>
              <a:rPr lang="en-US" sz="1400" dirty="0">
                <a:solidFill>
                  <a:schemeClr val="tx1">
                    <a:lumMod val="65000"/>
                    <a:lumOff val="35000"/>
                  </a:schemeClr>
                </a:solidFill>
                <a:latin typeface="Helvetica" pitchFamily="2" charset="0"/>
              </a:rPr>
              <a:t>with your </a:t>
            </a:r>
            <a:r>
              <a:rPr lang="en-US" sz="1400" b="1" dirty="0">
                <a:solidFill>
                  <a:schemeClr val="tx1">
                    <a:lumMod val="65000"/>
                    <a:lumOff val="35000"/>
                  </a:schemeClr>
                </a:solidFill>
                <a:latin typeface="Helvetica" pitchFamily="2" charset="0"/>
              </a:rPr>
              <a:t>art kit, sketchbook </a:t>
            </a:r>
            <a:r>
              <a:rPr lang="en-US" sz="1400" dirty="0">
                <a:solidFill>
                  <a:schemeClr val="tx1">
                    <a:lumMod val="65000"/>
                    <a:lumOff val="35000"/>
                  </a:schemeClr>
                </a:solidFill>
                <a:latin typeface="Helvetica" pitchFamily="2" charset="0"/>
              </a:rPr>
              <a:t>or other ready to learn.  If you are making use of the studio and workshop openings from 9:00 you will be here anyway. </a:t>
            </a:r>
          </a:p>
          <a:p>
            <a:pPr marL="285750" indent="-285750">
              <a:buFont typeface="Arial" panose="020B0604020202020204" pitchFamily="34" charset="0"/>
              <a:buChar char="•"/>
            </a:pPr>
            <a:r>
              <a:rPr lang="en-US" sz="1400" b="1" dirty="0">
                <a:solidFill>
                  <a:schemeClr val="tx1">
                    <a:lumMod val="65000"/>
                    <a:lumOff val="35000"/>
                  </a:schemeClr>
                </a:solidFill>
                <a:latin typeface="Helvetica" pitchFamily="2" charset="0"/>
              </a:rPr>
              <a:t>Independent Self-study workshop access </a:t>
            </a:r>
            <a:r>
              <a:rPr lang="en-US" sz="1400" dirty="0">
                <a:solidFill>
                  <a:schemeClr val="tx1">
                    <a:lumMod val="65000"/>
                    <a:lumOff val="35000"/>
                  </a:schemeClr>
                </a:solidFill>
                <a:latin typeface="Helvetica" pitchFamily="2" charset="0"/>
              </a:rPr>
              <a:t>enables you to work in the department </a:t>
            </a:r>
            <a:r>
              <a:rPr lang="en-US" sz="1400" b="1" dirty="0">
                <a:solidFill>
                  <a:schemeClr val="tx1">
                    <a:lumMod val="65000"/>
                    <a:lumOff val="35000"/>
                  </a:schemeClr>
                </a:solidFill>
                <a:latin typeface="Helvetica" pitchFamily="2" charset="0"/>
              </a:rPr>
              <a:t>outside of a formal taught session.</a:t>
            </a:r>
            <a:r>
              <a:rPr lang="en-US" sz="1400" dirty="0">
                <a:solidFill>
                  <a:schemeClr val="tx1">
                    <a:lumMod val="65000"/>
                    <a:lumOff val="35000"/>
                  </a:schemeClr>
                </a:solidFill>
                <a:latin typeface="Helvetica" pitchFamily="2" charset="0"/>
              </a:rPr>
              <a:t>  I</a:t>
            </a:r>
            <a:r>
              <a:rPr lang="en-US" sz="1400" b="1" dirty="0">
                <a:solidFill>
                  <a:schemeClr val="tx1">
                    <a:lumMod val="65000"/>
                    <a:lumOff val="35000"/>
                  </a:schemeClr>
                </a:solidFill>
                <a:latin typeface="Helvetica" pitchFamily="2" charset="0"/>
              </a:rPr>
              <a:t>ndependent study </a:t>
            </a:r>
            <a:r>
              <a:rPr lang="en-US" sz="1400" dirty="0">
                <a:solidFill>
                  <a:schemeClr val="tx1">
                    <a:lumMod val="65000"/>
                    <a:lumOff val="35000"/>
                  </a:schemeClr>
                </a:solidFill>
                <a:latin typeface="Helvetica" pitchFamily="2" charset="0"/>
              </a:rPr>
              <a:t>and </a:t>
            </a:r>
            <a:r>
              <a:rPr lang="en-US" sz="1400" b="1" dirty="0">
                <a:solidFill>
                  <a:schemeClr val="tx1">
                    <a:lumMod val="65000"/>
                    <a:lumOff val="35000"/>
                  </a:schemeClr>
                </a:solidFill>
                <a:latin typeface="Helvetica" pitchFamily="2" charset="0"/>
              </a:rPr>
              <a:t>workshop access </a:t>
            </a:r>
            <a:r>
              <a:rPr lang="en-US" sz="1400" dirty="0">
                <a:solidFill>
                  <a:schemeClr val="tx1">
                    <a:lumMod val="65000"/>
                    <a:lumOff val="35000"/>
                  </a:schemeClr>
                </a:solidFill>
                <a:latin typeface="Helvetica" pitchFamily="2" charset="0"/>
              </a:rPr>
              <a:t>is </a:t>
            </a:r>
            <a:r>
              <a:rPr lang="en-US" sz="1400" b="1" dirty="0">
                <a:solidFill>
                  <a:schemeClr val="tx1">
                    <a:lumMod val="65000"/>
                    <a:lumOff val="35000"/>
                  </a:schemeClr>
                </a:solidFill>
                <a:latin typeface="Helvetica" pitchFamily="2" charset="0"/>
              </a:rPr>
              <a:t>encouraged</a:t>
            </a:r>
            <a:r>
              <a:rPr lang="en-US" sz="1400" dirty="0">
                <a:solidFill>
                  <a:schemeClr val="tx1">
                    <a:lumMod val="65000"/>
                    <a:lumOff val="35000"/>
                  </a:schemeClr>
                </a:solidFill>
                <a:latin typeface="Helvetica" pitchFamily="2" charset="0"/>
              </a:rPr>
              <a:t>, however, there will </a:t>
            </a:r>
            <a:r>
              <a:rPr lang="en-US" sz="1400" b="1" dirty="0">
                <a:solidFill>
                  <a:schemeClr val="tx1">
                    <a:lumMod val="65000"/>
                    <a:lumOff val="35000"/>
                  </a:schemeClr>
                </a:solidFill>
                <a:latin typeface="Helvetica" pitchFamily="2" charset="0"/>
              </a:rPr>
              <a:t>always be technical staff </a:t>
            </a:r>
            <a:r>
              <a:rPr lang="en-US" sz="1400" dirty="0">
                <a:solidFill>
                  <a:schemeClr val="tx1">
                    <a:lumMod val="65000"/>
                    <a:lumOff val="35000"/>
                  </a:schemeClr>
                </a:solidFill>
                <a:latin typeface="Helvetica" pitchFamily="2" charset="0"/>
              </a:rPr>
              <a:t>in the department </a:t>
            </a:r>
            <a:r>
              <a:rPr lang="en-US" sz="1400" b="1" dirty="0">
                <a:solidFill>
                  <a:schemeClr val="tx1">
                    <a:lumMod val="65000"/>
                    <a:lumOff val="35000"/>
                  </a:schemeClr>
                </a:solidFill>
                <a:latin typeface="Helvetica" pitchFamily="2" charset="0"/>
              </a:rPr>
              <a:t>to assist </a:t>
            </a:r>
            <a:r>
              <a:rPr lang="en-US" sz="1400" dirty="0">
                <a:solidFill>
                  <a:schemeClr val="tx1">
                    <a:lumMod val="65000"/>
                    <a:lumOff val="35000"/>
                  </a:schemeClr>
                </a:solidFill>
                <a:latin typeface="Helvetica" pitchFamily="2" charset="0"/>
              </a:rPr>
              <a:t>where needed. </a:t>
            </a:r>
          </a:p>
          <a:p>
            <a:pPr marL="285750" indent="-285750">
              <a:buFont typeface="Arial" panose="020B0604020202020204" pitchFamily="34" charset="0"/>
              <a:buChar char="•"/>
            </a:pPr>
            <a:endParaRPr lang="en-US" sz="1400" dirty="0">
              <a:solidFill>
                <a:schemeClr val="tx1">
                  <a:lumMod val="65000"/>
                  <a:lumOff val="35000"/>
                </a:schemeClr>
              </a:solidFill>
              <a:latin typeface="Helvetica" pitchFamily="2" charset="0"/>
            </a:endParaRPr>
          </a:p>
          <a:p>
            <a:endParaRPr lang="en-US" sz="1400" dirty="0">
              <a:solidFill>
                <a:schemeClr val="tx1">
                  <a:lumMod val="65000"/>
                  <a:lumOff val="35000"/>
                </a:schemeClr>
              </a:solidFill>
              <a:latin typeface="Helvetica" pitchFamily="2" charset="0"/>
            </a:endParaRPr>
          </a:p>
          <a:p>
            <a:r>
              <a:rPr lang="en-US" sz="1400" b="1" dirty="0">
                <a:solidFill>
                  <a:schemeClr val="tx1">
                    <a:lumMod val="65000"/>
                    <a:lumOff val="35000"/>
                  </a:schemeClr>
                </a:solidFill>
                <a:latin typeface="Helvetica" pitchFamily="2" charset="0"/>
              </a:rPr>
              <a:t>Expect</a:t>
            </a:r>
            <a:r>
              <a:rPr lang="en-US" sz="1400" dirty="0">
                <a:solidFill>
                  <a:schemeClr val="tx1">
                    <a:lumMod val="65000"/>
                    <a:lumOff val="35000"/>
                  </a:schemeClr>
                </a:solidFill>
                <a:latin typeface="Helvetica" pitchFamily="2" charset="0"/>
              </a:rPr>
              <a:t> to have </a:t>
            </a:r>
            <a:r>
              <a:rPr lang="en-US" sz="1400" b="1" dirty="0">
                <a:solidFill>
                  <a:schemeClr val="tx1">
                    <a:lumMod val="65000"/>
                    <a:lumOff val="35000"/>
                  </a:schemeClr>
                </a:solidFill>
                <a:latin typeface="Helvetica" pitchFamily="2" charset="0"/>
              </a:rPr>
              <a:t>additional</a:t>
            </a:r>
            <a:r>
              <a:rPr lang="en-US" sz="1400" dirty="0">
                <a:solidFill>
                  <a:schemeClr val="tx1">
                    <a:lumMod val="65000"/>
                    <a:lumOff val="35000"/>
                  </a:schemeClr>
                </a:solidFill>
                <a:latin typeface="Helvetica" pitchFamily="2" charset="0"/>
              </a:rPr>
              <a:t> things added to the </a:t>
            </a:r>
            <a:r>
              <a:rPr lang="en-US" sz="1400" b="1" dirty="0">
                <a:solidFill>
                  <a:schemeClr val="tx1">
                    <a:lumMod val="65000"/>
                    <a:lumOff val="35000"/>
                  </a:schemeClr>
                </a:solidFill>
                <a:latin typeface="Helvetica" pitchFamily="2" charset="0"/>
              </a:rPr>
              <a:t>planner/ timetable </a:t>
            </a:r>
            <a:r>
              <a:rPr lang="en-US" sz="1400" dirty="0">
                <a:solidFill>
                  <a:schemeClr val="tx1">
                    <a:lumMod val="65000"/>
                    <a:lumOff val="35000"/>
                  </a:schemeClr>
                </a:solidFill>
                <a:latin typeface="Helvetica" pitchFamily="2" charset="0"/>
              </a:rPr>
              <a:t>as the term </a:t>
            </a:r>
            <a:r>
              <a:rPr lang="en-US" sz="1400" b="1" dirty="0">
                <a:solidFill>
                  <a:schemeClr val="tx1">
                    <a:lumMod val="65000"/>
                    <a:lumOff val="35000"/>
                  </a:schemeClr>
                </a:solidFill>
                <a:latin typeface="Helvetica" pitchFamily="2" charset="0"/>
              </a:rPr>
              <a:t>progresses </a:t>
            </a:r>
            <a:r>
              <a:rPr lang="en-US" sz="1400" dirty="0">
                <a:solidFill>
                  <a:schemeClr val="tx1">
                    <a:lumMod val="65000"/>
                    <a:lumOff val="35000"/>
                  </a:schemeClr>
                </a:solidFill>
                <a:latin typeface="Helvetica" pitchFamily="2" charset="0"/>
              </a:rPr>
              <a:t>as we react to opportunities when they come our way and we know how important they are to your learning, growth and experiences.</a:t>
            </a:r>
          </a:p>
          <a:p>
            <a:r>
              <a:rPr lang="en-US" sz="1400" dirty="0">
                <a:solidFill>
                  <a:schemeClr val="tx1">
                    <a:lumMod val="65000"/>
                    <a:lumOff val="35000"/>
                  </a:schemeClr>
                </a:solidFill>
                <a:latin typeface="Helvetica" pitchFamily="2" charset="0"/>
              </a:rPr>
              <a:t>If you are </a:t>
            </a:r>
            <a:r>
              <a:rPr lang="en-US" sz="1400" b="1" dirty="0">
                <a:solidFill>
                  <a:schemeClr val="tx1">
                    <a:lumMod val="65000"/>
                    <a:lumOff val="35000"/>
                  </a:schemeClr>
                </a:solidFill>
                <a:latin typeface="Helvetica" pitchFamily="2" charset="0"/>
              </a:rPr>
              <a:t>in</a:t>
            </a:r>
            <a:r>
              <a:rPr lang="en-US" sz="1400" dirty="0">
                <a:solidFill>
                  <a:schemeClr val="tx1">
                    <a:lumMod val="65000"/>
                    <a:lumOff val="35000"/>
                  </a:schemeClr>
                </a:solidFill>
                <a:latin typeface="Helvetica" pitchFamily="2" charset="0"/>
              </a:rPr>
              <a:t> and </a:t>
            </a:r>
            <a:r>
              <a:rPr lang="en-US" sz="1400" b="1" dirty="0">
                <a:solidFill>
                  <a:schemeClr val="tx1">
                    <a:lumMod val="65000"/>
                    <a:lumOff val="35000"/>
                  </a:schemeClr>
                </a:solidFill>
                <a:latin typeface="Helvetica" pitchFamily="2" charset="0"/>
              </a:rPr>
              <a:t>using the timetabled self-study points</a:t>
            </a:r>
            <a:r>
              <a:rPr lang="en-US" sz="1400" dirty="0">
                <a:solidFill>
                  <a:schemeClr val="tx1">
                    <a:lumMod val="65000"/>
                    <a:lumOff val="35000"/>
                  </a:schemeClr>
                </a:solidFill>
                <a:latin typeface="Helvetica" pitchFamily="2" charset="0"/>
              </a:rPr>
              <a:t>, you will be here anyway and ready to jump into an unexpected event, workshop or lecture etc.  These </a:t>
            </a:r>
            <a:r>
              <a:rPr lang="en-US" sz="1400" b="1" dirty="0">
                <a:solidFill>
                  <a:schemeClr val="tx1">
                    <a:lumMod val="65000"/>
                    <a:lumOff val="35000"/>
                  </a:schemeClr>
                </a:solidFill>
                <a:latin typeface="Helvetica" pitchFamily="2" charset="0"/>
              </a:rPr>
              <a:t>additional activities </a:t>
            </a:r>
            <a:r>
              <a:rPr lang="en-US" sz="1400" dirty="0">
                <a:solidFill>
                  <a:schemeClr val="tx1">
                    <a:lumMod val="65000"/>
                    <a:lumOff val="35000"/>
                  </a:schemeClr>
                </a:solidFill>
                <a:latin typeface="Helvetica" pitchFamily="2" charset="0"/>
              </a:rPr>
              <a:t>are used to </a:t>
            </a:r>
            <a:r>
              <a:rPr lang="en-US" sz="1400" b="1" dirty="0">
                <a:solidFill>
                  <a:schemeClr val="tx1">
                    <a:lumMod val="65000"/>
                    <a:lumOff val="35000"/>
                  </a:schemeClr>
                </a:solidFill>
                <a:latin typeface="Helvetica" pitchFamily="2" charset="0"/>
              </a:rPr>
              <a:t>enhance</a:t>
            </a:r>
            <a:r>
              <a:rPr lang="en-US" sz="1400" dirty="0">
                <a:solidFill>
                  <a:schemeClr val="tx1">
                    <a:lumMod val="65000"/>
                    <a:lumOff val="35000"/>
                  </a:schemeClr>
                </a:solidFill>
                <a:latin typeface="Helvetica" pitchFamily="2" charset="0"/>
              </a:rPr>
              <a:t> </a:t>
            </a:r>
            <a:r>
              <a:rPr lang="en-US" sz="1400" b="1" dirty="0">
                <a:solidFill>
                  <a:schemeClr val="tx1">
                    <a:lumMod val="65000"/>
                    <a:lumOff val="35000"/>
                  </a:schemeClr>
                </a:solidFill>
                <a:latin typeface="Helvetica" pitchFamily="2" charset="0"/>
              </a:rPr>
              <a:t>your learning, giving you extra </a:t>
            </a:r>
            <a:r>
              <a:rPr lang="en-US" sz="1400" dirty="0">
                <a:solidFill>
                  <a:schemeClr val="tx1">
                    <a:lumMod val="65000"/>
                    <a:lumOff val="35000"/>
                  </a:schemeClr>
                </a:solidFill>
                <a:latin typeface="Helvetica" pitchFamily="2" charset="0"/>
              </a:rPr>
              <a:t>activities that fall outside the </a:t>
            </a:r>
            <a:r>
              <a:rPr lang="en-US" sz="1400" b="1" dirty="0">
                <a:solidFill>
                  <a:schemeClr val="tx1">
                    <a:lumMod val="65000"/>
                    <a:lumOff val="35000"/>
                  </a:schemeClr>
                </a:solidFill>
                <a:latin typeface="Helvetica" pitchFamily="2" charset="0"/>
              </a:rPr>
              <a:t>core module learning </a:t>
            </a:r>
            <a:r>
              <a:rPr lang="en-US" sz="1400" dirty="0">
                <a:solidFill>
                  <a:schemeClr val="tx1">
                    <a:lumMod val="65000"/>
                    <a:lumOff val="35000"/>
                  </a:schemeClr>
                </a:solidFill>
                <a:latin typeface="Helvetica" pitchFamily="2" charset="0"/>
              </a:rPr>
              <a:t>and although we try to factor these things in on the timetables at the beginning of the year, it isn’t always possible and sometimes we have to </a:t>
            </a:r>
            <a:r>
              <a:rPr lang="en-US" sz="1400" b="1" dirty="0">
                <a:solidFill>
                  <a:schemeClr val="tx1">
                    <a:lumMod val="65000"/>
                    <a:lumOff val="35000"/>
                  </a:schemeClr>
                </a:solidFill>
                <a:latin typeface="Helvetica" pitchFamily="2" charset="0"/>
              </a:rPr>
              <a:t>respond quickly </a:t>
            </a:r>
            <a:r>
              <a:rPr lang="en-US" sz="1400" dirty="0">
                <a:solidFill>
                  <a:schemeClr val="tx1">
                    <a:lumMod val="65000"/>
                    <a:lumOff val="35000"/>
                  </a:schemeClr>
                </a:solidFill>
                <a:latin typeface="Helvetica" pitchFamily="2" charset="0"/>
              </a:rPr>
              <a:t>to </a:t>
            </a:r>
            <a:r>
              <a:rPr lang="en-US" sz="1400" b="1" dirty="0">
                <a:solidFill>
                  <a:schemeClr val="tx1">
                    <a:lumMod val="65000"/>
                    <a:lumOff val="35000"/>
                  </a:schemeClr>
                </a:solidFill>
                <a:latin typeface="Helvetica" pitchFamily="2" charset="0"/>
              </a:rPr>
              <a:t>exciting opportunities </a:t>
            </a:r>
            <a:r>
              <a:rPr lang="en-US" sz="1400" dirty="0">
                <a:solidFill>
                  <a:schemeClr val="tx1">
                    <a:lumMod val="65000"/>
                    <a:lumOff val="35000"/>
                  </a:schemeClr>
                </a:solidFill>
                <a:latin typeface="Helvetica" pitchFamily="2" charset="0"/>
              </a:rPr>
              <a:t>that come our/ your way</a:t>
            </a:r>
            <a:r>
              <a:rPr lang="en-US" sz="1400" b="1" dirty="0">
                <a:solidFill>
                  <a:schemeClr val="tx1">
                    <a:lumMod val="65000"/>
                    <a:lumOff val="35000"/>
                  </a:schemeClr>
                </a:solidFill>
                <a:latin typeface="Helvetica" pitchFamily="2" charset="0"/>
              </a:rPr>
              <a:t>. </a:t>
            </a:r>
          </a:p>
          <a:p>
            <a:endParaRPr lang="en-US" dirty="0">
              <a:solidFill>
                <a:schemeClr val="tx1">
                  <a:lumMod val="65000"/>
                  <a:lumOff val="35000"/>
                </a:schemeClr>
              </a:solidFill>
              <a:latin typeface="Helvetica" pitchFamily="2" charset="0"/>
            </a:endParaRPr>
          </a:p>
          <a:p>
            <a:endParaRPr lang="en-US" dirty="0">
              <a:solidFill>
                <a:schemeClr val="tx1">
                  <a:lumMod val="65000"/>
                  <a:lumOff val="35000"/>
                </a:schemeClr>
              </a:solidFill>
              <a:latin typeface="Helvetica" pitchFamily="2" charset="0"/>
            </a:endParaRPr>
          </a:p>
        </p:txBody>
      </p:sp>
      <p:sp>
        <p:nvSpPr>
          <p:cNvPr id="3" name="TextBox 2">
            <a:extLst>
              <a:ext uri="{FF2B5EF4-FFF2-40B4-BE49-F238E27FC236}">
                <a16:creationId xmlns:a16="http://schemas.microsoft.com/office/drawing/2014/main" id="{84B5B334-B298-D4A3-61A7-973155803741}"/>
              </a:ext>
            </a:extLst>
          </p:cNvPr>
          <p:cNvSpPr txBox="1"/>
          <p:nvPr/>
        </p:nvSpPr>
        <p:spPr>
          <a:xfrm>
            <a:off x="5435352" y="520512"/>
            <a:ext cx="1257845" cy="369332"/>
          </a:xfrm>
          <a:prstGeom prst="rect">
            <a:avLst/>
          </a:prstGeom>
          <a:noFill/>
        </p:spPr>
        <p:txBody>
          <a:bodyPr wrap="none" rtlCol="0">
            <a:spAutoFit/>
          </a:bodyPr>
          <a:lstStyle/>
          <a:p>
            <a:r>
              <a:rPr lang="en-US" b="1" dirty="0">
                <a:solidFill>
                  <a:schemeClr val="tx1">
                    <a:lumMod val="65000"/>
                    <a:lumOff val="35000"/>
                  </a:schemeClr>
                </a:solidFill>
                <a:latin typeface="Helvetica" pitchFamily="2" charset="0"/>
              </a:rPr>
              <a:t>Timetable</a:t>
            </a:r>
          </a:p>
        </p:txBody>
      </p:sp>
      <p:sp>
        <p:nvSpPr>
          <p:cNvPr id="4" name="TextBox 3">
            <a:extLst>
              <a:ext uri="{FF2B5EF4-FFF2-40B4-BE49-F238E27FC236}">
                <a16:creationId xmlns:a16="http://schemas.microsoft.com/office/drawing/2014/main" id="{4B84E258-DFB9-4F61-ED59-0F6938252D19}"/>
              </a:ext>
            </a:extLst>
          </p:cNvPr>
          <p:cNvSpPr txBox="1"/>
          <p:nvPr/>
        </p:nvSpPr>
        <p:spPr>
          <a:xfrm>
            <a:off x="890954" y="422031"/>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28599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28C56A-C5B8-524A-38E4-B4BBF625C5AA}"/>
              </a:ext>
            </a:extLst>
          </p:cNvPr>
          <p:cNvSpPr txBox="1"/>
          <p:nvPr/>
        </p:nvSpPr>
        <p:spPr>
          <a:xfrm>
            <a:off x="800099" y="1385472"/>
            <a:ext cx="1520481" cy="338554"/>
          </a:xfrm>
          <a:prstGeom prst="rect">
            <a:avLst/>
          </a:prstGeom>
          <a:noFill/>
        </p:spPr>
        <p:txBody>
          <a:bodyPr wrap="none" rtlCol="0">
            <a:spAutoFit/>
          </a:bodyPr>
          <a:lstStyle/>
          <a:p>
            <a:pPr algn="ctr"/>
            <a:r>
              <a:rPr lang="en-US" sz="1600" b="1" dirty="0">
                <a:solidFill>
                  <a:schemeClr val="tx1">
                    <a:lumMod val="65000"/>
                    <a:lumOff val="35000"/>
                  </a:schemeClr>
                </a:solidFill>
                <a:latin typeface="Helvetica" pitchFamily="2" charset="0"/>
              </a:rPr>
              <a:t>Study Abroad</a:t>
            </a:r>
          </a:p>
        </p:txBody>
      </p:sp>
      <p:sp>
        <p:nvSpPr>
          <p:cNvPr id="3" name="TextBox 2">
            <a:extLst>
              <a:ext uri="{FF2B5EF4-FFF2-40B4-BE49-F238E27FC236}">
                <a16:creationId xmlns:a16="http://schemas.microsoft.com/office/drawing/2014/main" id="{ADF6F463-6DD1-7DE8-5E17-B7C01B55841A}"/>
              </a:ext>
            </a:extLst>
          </p:cNvPr>
          <p:cNvSpPr txBox="1"/>
          <p:nvPr/>
        </p:nvSpPr>
        <p:spPr>
          <a:xfrm>
            <a:off x="800099" y="1724026"/>
            <a:ext cx="10501313" cy="738664"/>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You have the option to </a:t>
            </a:r>
            <a:r>
              <a:rPr lang="en-US" sz="1400" dirty="0">
                <a:solidFill>
                  <a:schemeClr val="tx1">
                    <a:lumMod val="65000"/>
                    <a:lumOff val="35000"/>
                  </a:schemeClr>
                </a:solidFill>
                <a:latin typeface="Helvetica" pitchFamily="2" charset="0"/>
                <a:hlinkClick r:id="rId2">
                  <a:extLst>
                    <a:ext uri="{A12FA001-AC4F-418D-AE19-62706E023703}">
                      <ahyp:hlinkClr xmlns:ahyp="http://schemas.microsoft.com/office/drawing/2018/hyperlinkcolor" val="tx"/>
                    </a:ext>
                  </a:extLst>
                </a:hlinkClick>
              </a:rPr>
              <a:t>study abroad</a:t>
            </a:r>
            <a:r>
              <a:rPr lang="en-US" sz="1400" dirty="0">
                <a:solidFill>
                  <a:schemeClr val="tx1">
                    <a:lumMod val="65000"/>
                    <a:lumOff val="35000"/>
                  </a:schemeClr>
                </a:solidFill>
                <a:latin typeface="Helvetica" pitchFamily="2" charset="0"/>
              </a:rPr>
              <a:t> whilst undertaking your degree with Swansea College of Art @ UWTSD.</a:t>
            </a:r>
          </a:p>
          <a:p>
            <a:r>
              <a:rPr lang="en-US" sz="1400" dirty="0">
                <a:solidFill>
                  <a:schemeClr val="tx1">
                    <a:lumMod val="65000"/>
                    <a:lumOff val="35000"/>
                  </a:schemeClr>
                </a:solidFill>
                <a:latin typeface="Helvetica" pitchFamily="2" charset="0"/>
              </a:rPr>
              <a:t>If you are interested, it’s important to know that there are timeframes and long lead times involved, however the opportunity is amazing, eye opening and life changing. </a:t>
            </a:r>
          </a:p>
        </p:txBody>
      </p:sp>
      <p:sp>
        <p:nvSpPr>
          <p:cNvPr id="4" name="TextBox 3">
            <a:extLst>
              <a:ext uri="{FF2B5EF4-FFF2-40B4-BE49-F238E27FC236}">
                <a16:creationId xmlns:a16="http://schemas.microsoft.com/office/drawing/2014/main" id="{BB3B9EEE-0689-E51F-0D95-E09F1A673010}"/>
              </a:ext>
            </a:extLst>
          </p:cNvPr>
          <p:cNvSpPr txBox="1"/>
          <p:nvPr/>
        </p:nvSpPr>
        <p:spPr>
          <a:xfrm>
            <a:off x="780275" y="2506971"/>
            <a:ext cx="2008883" cy="338554"/>
          </a:xfrm>
          <a:prstGeom prst="rect">
            <a:avLst/>
          </a:prstGeom>
          <a:noFill/>
        </p:spPr>
        <p:txBody>
          <a:bodyPr wrap="none" rtlCol="0">
            <a:spAutoFit/>
          </a:bodyPr>
          <a:lstStyle/>
          <a:p>
            <a:r>
              <a:rPr lang="en-US" sz="1600" b="1" dirty="0">
                <a:solidFill>
                  <a:schemeClr val="tx1">
                    <a:lumMod val="65000"/>
                    <a:lumOff val="35000"/>
                  </a:schemeClr>
                </a:solidFill>
                <a:latin typeface="Helvetica" pitchFamily="2" charset="0"/>
              </a:rPr>
              <a:t>Student Bursaries </a:t>
            </a:r>
          </a:p>
        </p:txBody>
      </p:sp>
      <p:sp>
        <p:nvSpPr>
          <p:cNvPr id="5" name="TextBox 4">
            <a:extLst>
              <a:ext uri="{FF2B5EF4-FFF2-40B4-BE49-F238E27FC236}">
                <a16:creationId xmlns:a16="http://schemas.microsoft.com/office/drawing/2014/main" id="{E3DB79B8-3C76-96BF-8423-5D30A651F06B}"/>
              </a:ext>
            </a:extLst>
          </p:cNvPr>
          <p:cNvSpPr txBox="1"/>
          <p:nvPr/>
        </p:nvSpPr>
        <p:spPr>
          <a:xfrm>
            <a:off x="780275" y="2787179"/>
            <a:ext cx="10501313" cy="738664"/>
          </a:xfrm>
          <a:prstGeom prst="rect">
            <a:avLst/>
          </a:prstGeom>
          <a:noFill/>
        </p:spPr>
        <p:txBody>
          <a:bodyPr wrap="square" rtlCol="0">
            <a:spAutoFit/>
          </a:bodyPr>
          <a:lstStyle/>
          <a:p>
            <a:r>
              <a:rPr lang="en-US" sz="1400" dirty="0">
                <a:solidFill>
                  <a:schemeClr val="tx1">
                    <a:lumMod val="65000"/>
                    <a:lumOff val="35000"/>
                  </a:schemeClr>
                </a:solidFill>
                <a:latin typeface="Helvetica" pitchFamily="2" charset="0"/>
              </a:rPr>
              <a:t>There are a number of </a:t>
            </a:r>
            <a:r>
              <a:rPr lang="en-US" sz="1400" dirty="0">
                <a:solidFill>
                  <a:schemeClr val="tx1">
                    <a:lumMod val="65000"/>
                    <a:lumOff val="35000"/>
                  </a:schemeClr>
                </a:solidFill>
                <a:latin typeface="Helvetica" pitchFamily="2" charset="0"/>
                <a:hlinkClick r:id="rId3">
                  <a:extLst>
                    <a:ext uri="{A12FA001-AC4F-418D-AE19-62706E023703}">
                      <ahyp:hlinkClr xmlns:ahyp="http://schemas.microsoft.com/office/drawing/2018/hyperlinkcolor" val="tx"/>
                    </a:ext>
                  </a:extLst>
                </a:hlinkClick>
              </a:rPr>
              <a:t>bursaries</a:t>
            </a:r>
            <a:r>
              <a:rPr lang="en-US" sz="1400" dirty="0">
                <a:solidFill>
                  <a:schemeClr val="tx1">
                    <a:lumMod val="65000"/>
                    <a:lumOff val="35000"/>
                  </a:schemeClr>
                </a:solidFill>
                <a:latin typeface="Helvetica" pitchFamily="2" charset="0"/>
              </a:rPr>
              <a:t> available to you as a student of UWTSD, please remember to look through and check to see if you are eligible for any.   There are bursaries for digital connectivity, care leavers, study abroad, parents and </a:t>
            </a:r>
            <a:r>
              <a:rPr lang="en-US" sz="1400" dirty="0" err="1">
                <a:solidFill>
                  <a:schemeClr val="tx1">
                    <a:lumMod val="65000"/>
                    <a:lumOff val="35000"/>
                  </a:schemeClr>
                </a:solidFill>
                <a:latin typeface="Helvetica" pitchFamily="2" charset="0"/>
              </a:rPr>
              <a:t>carers</a:t>
            </a:r>
            <a:r>
              <a:rPr lang="en-US" sz="1400" dirty="0">
                <a:solidFill>
                  <a:schemeClr val="tx1">
                    <a:lumMod val="65000"/>
                    <a:lumOff val="35000"/>
                  </a:schemeClr>
                </a:solidFill>
                <a:latin typeface="Helvetica" pitchFamily="2" charset="0"/>
              </a:rPr>
              <a:t>, Welsh medium, to name a few, so worth a look. </a:t>
            </a:r>
          </a:p>
        </p:txBody>
      </p:sp>
      <p:sp>
        <p:nvSpPr>
          <p:cNvPr id="6" name="TextBox 5">
            <a:extLst>
              <a:ext uri="{FF2B5EF4-FFF2-40B4-BE49-F238E27FC236}">
                <a16:creationId xmlns:a16="http://schemas.microsoft.com/office/drawing/2014/main" id="{05CF8903-FA4F-8CE2-E1E5-FEAF5B9BFE71}"/>
              </a:ext>
            </a:extLst>
          </p:cNvPr>
          <p:cNvSpPr txBox="1"/>
          <p:nvPr/>
        </p:nvSpPr>
        <p:spPr>
          <a:xfrm>
            <a:off x="697458" y="386944"/>
            <a:ext cx="10797084" cy="369332"/>
          </a:xfrm>
          <a:prstGeom prst="rect">
            <a:avLst/>
          </a:prstGeom>
          <a:noFill/>
        </p:spPr>
        <p:txBody>
          <a:bodyPr wrap="square" rtlCol="0">
            <a:spAutoFit/>
          </a:bodyPr>
          <a:lstStyle/>
          <a:p>
            <a:pPr algn="ctr"/>
            <a:r>
              <a:rPr lang="en-GB" b="1" dirty="0">
                <a:solidFill>
                  <a:schemeClr val="tx1">
                    <a:lumMod val="65000"/>
                    <a:lumOff val="35000"/>
                  </a:schemeClr>
                </a:solidFill>
                <a:latin typeface="Helvetica" pitchFamily="2" charset="0"/>
              </a:rPr>
              <a:t>Additional information</a:t>
            </a:r>
          </a:p>
        </p:txBody>
      </p:sp>
      <p:sp>
        <p:nvSpPr>
          <p:cNvPr id="8" name="TextBox 7">
            <a:extLst>
              <a:ext uri="{FF2B5EF4-FFF2-40B4-BE49-F238E27FC236}">
                <a16:creationId xmlns:a16="http://schemas.microsoft.com/office/drawing/2014/main" id="{64ED44F5-1728-7F8C-F4ED-46C9E7580A5D}"/>
              </a:ext>
            </a:extLst>
          </p:cNvPr>
          <p:cNvSpPr txBox="1"/>
          <p:nvPr/>
        </p:nvSpPr>
        <p:spPr>
          <a:xfrm>
            <a:off x="774946" y="3525843"/>
            <a:ext cx="10501313" cy="1323439"/>
          </a:xfrm>
          <a:prstGeom prst="rect">
            <a:avLst/>
          </a:prstGeom>
          <a:noFill/>
        </p:spPr>
        <p:txBody>
          <a:bodyPr wrap="square">
            <a:spAutoFit/>
          </a:bodyPr>
          <a:lstStyle/>
          <a:p>
            <a:r>
              <a:rPr lang="en-GB" sz="1600" b="1" dirty="0">
                <a:solidFill>
                  <a:schemeClr val="tx1">
                    <a:lumMod val="65000"/>
                    <a:lumOff val="35000"/>
                  </a:schemeClr>
                </a:solidFill>
                <a:latin typeface="Helvetica" pitchFamily="2" charset="0"/>
              </a:rPr>
              <a:t>Adobe Creative Cloud</a:t>
            </a:r>
          </a:p>
          <a:p>
            <a:r>
              <a:rPr lang="en-GB" sz="1400" dirty="0">
                <a:solidFill>
                  <a:schemeClr val="tx1">
                    <a:lumMod val="65000"/>
                    <a:lumOff val="35000"/>
                  </a:schemeClr>
                </a:solidFill>
                <a:latin typeface="Helvetica" pitchFamily="2" charset="0"/>
              </a:rPr>
              <a:t>Students studying on eligible courses are able to access Adobe Creative Cloud suite for free which can be installed on their personal device during their studies, if you are studying on eligible courses.</a:t>
            </a:r>
          </a:p>
          <a:p>
            <a:endParaRPr lang="en-GB" sz="1800" dirty="0">
              <a:solidFill>
                <a:schemeClr val="tx1">
                  <a:lumMod val="65000"/>
                  <a:lumOff val="35000"/>
                </a:schemeClr>
              </a:solidFill>
              <a:latin typeface="Helvetica" pitchFamily="2" charset="0"/>
            </a:endParaRPr>
          </a:p>
          <a:p>
            <a:r>
              <a:rPr lang="en-GB" sz="1600" dirty="0">
                <a:solidFill>
                  <a:schemeClr val="tx1">
                    <a:lumMod val="65000"/>
                    <a:lumOff val="35000"/>
                  </a:schemeClr>
                </a:solidFill>
                <a:latin typeface="Helvetica" pitchFamily="2" charset="0"/>
                <a:hlinkClick r:id="rId4" tooltip="Original URL:&#10;https://uwtsd.ac.uk/it-exclusives/student-it-exclusives/&#10;&#10;Click to follow link.">
                  <a:extLst>
                    <a:ext uri="{A12FA001-AC4F-418D-AE19-62706E023703}">
                      <ahyp:hlinkClr xmlns:ahyp="http://schemas.microsoft.com/office/drawing/2018/hyperlinkcolor" val="tx"/>
                    </a:ext>
                  </a:extLst>
                </a:hlinkClick>
              </a:rPr>
              <a:t>Student IT Exclusives</a:t>
            </a:r>
            <a:r>
              <a:rPr lang="en-GB" sz="1600" dirty="0">
                <a:solidFill>
                  <a:schemeClr val="tx1">
                    <a:lumMod val="65000"/>
                    <a:lumOff val="35000"/>
                  </a:schemeClr>
                </a:solidFill>
                <a:latin typeface="Helvetica" pitchFamily="2" charset="0"/>
              </a:rPr>
              <a:t> </a:t>
            </a:r>
            <a:r>
              <a:rPr lang="en-GB" sz="1400" dirty="0">
                <a:solidFill>
                  <a:schemeClr val="tx1">
                    <a:lumMod val="65000"/>
                    <a:lumOff val="35000"/>
                  </a:schemeClr>
                </a:solidFill>
                <a:latin typeface="Helvetica" pitchFamily="2" charset="0"/>
              </a:rPr>
              <a:t>Other information can be found here</a:t>
            </a:r>
            <a:endParaRPr lang="en-GB" sz="1400" b="1" dirty="0">
              <a:solidFill>
                <a:schemeClr val="tx1">
                  <a:lumMod val="65000"/>
                  <a:lumOff val="35000"/>
                </a:schemeClr>
              </a:solidFill>
              <a:latin typeface="Helvetica" pitchFamily="2" charset="0"/>
            </a:endParaRPr>
          </a:p>
        </p:txBody>
      </p:sp>
    </p:spTree>
    <p:extLst>
      <p:ext uri="{BB962C8B-B14F-4D97-AF65-F5344CB8AC3E}">
        <p14:creationId xmlns:p14="http://schemas.microsoft.com/office/powerpoint/2010/main" val="2769565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4CE0BE-26B7-715A-ED5B-2E2D827C868A}"/>
              </a:ext>
            </a:extLst>
          </p:cNvPr>
          <p:cNvSpPr txBox="1"/>
          <p:nvPr/>
        </p:nvSpPr>
        <p:spPr>
          <a:xfrm>
            <a:off x="4748676" y="215462"/>
            <a:ext cx="3207096" cy="369332"/>
          </a:xfrm>
          <a:prstGeom prst="rect">
            <a:avLst/>
          </a:prstGeom>
          <a:noFill/>
        </p:spPr>
        <p:txBody>
          <a:bodyPr wrap="none" rtlCol="0">
            <a:spAutoFit/>
          </a:bodyPr>
          <a:lstStyle/>
          <a:p>
            <a:r>
              <a:rPr lang="en-US" b="1" dirty="0">
                <a:solidFill>
                  <a:schemeClr val="tx1">
                    <a:lumMod val="65000"/>
                    <a:lumOff val="35000"/>
                  </a:schemeClr>
                </a:solidFill>
                <a:latin typeface="Helvetica" pitchFamily="2" charset="0"/>
              </a:rPr>
              <a:t>Welsh Language Standards</a:t>
            </a:r>
          </a:p>
        </p:txBody>
      </p:sp>
      <p:sp>
        <p:nvSpPr>
          <p:cNvPr id="6" name="TextBox 5">
            <a:extLst>
              <a:ext uri="{FF2B5EF4-FFF2-40B4-BE49-F238E27FC236}">
                <a16:creationId xmlns:a16="http://schemas.microsoft.com/office/drawing/2014/main" id="{D7FC9FE9-DDBB-85D4-68EA-5234011B08C1}"/>
              </a:ext>
            </a:extLst>
          </p:cNvPr>
          <p:cNvSpPr txBox="1"/>
          <p:nvPr/>
        </p:nvSpPr>
        <p:spPr>
          <a:xfrm>
            <a:off x="5972175" y="3014663"/>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750E79C0-A9DD-CA05-EBCB-575EE79A4D9B}"/>
              </a:ext>
            </a:extLst>
          </p:cNvPr>
          <p:cNvSpPr txBox="1"/>
          <p:nvPr/>
        </p:nvSpPr>
        <p:spPr>
          <a:xfrm>
            <a:off x="671273" y="584794"/>
            <a:ext cx="10786533" cy="5755422"/>
          </a:xfrm>
          <a:prstGeom prst="rect">
            <a:avLst/>
          </a:prstGeom>
          <a:noFill/>
        </p:spPr>
        <p:txBody>
          <a:bodyPr wrap="square" rtlCol="0">
            <a:spAutoFit/>
          </a:bodyPr>
          <a:lstStyle/>
          <a:p>
            <a:pPr algn="l"/>
            <a:r>
              <a:rPr lang="en-GB" sz="1400" i="0" u="none" strike="noStrike" dirty="0">
                <a:solidFill>
                  <a:schemeClr val="tx1">
                    <a:lumMod val="65000"/>
                    <a:lumOff val="35000"/>
                  </a:schemeClr>
                </a:solidFill>
                <a:effectLst/>
                <a:latin typeface="Helvetica" pitchFamily="2" charset="0"/>
              </a:rPr>
              <a:t>As a student learning in Wales, you will come across the language in the written and oral form.  You may also want to do some of your learning in Welsh if you are a Welsh speaker.  </a:t>
            </a:r>
            <a:r>
              <a:rPr lang="en-GB" sz="1400" dirty="0">
                <a:solidFill>
                  <a:schemeClr val="tx1">
                    <a:lumMod val="65000"/>
                    <a:lumOff val="35000"/>
                  </a:schemeClr>
                </a:solidFill>
                <a:latin typeface="Helvetica" pitchFamily="2" charset="0"/>
              </a:rPr>
              <a:t>Please let us know if this is something that interests you. </a:t>
            </a:r>
            <a:endParaRPr lang="en-GB" sz="1400" i="0" u="none" strike="noStrike" dirty="0">
              <a:solidFill>
                <a:schemeClr val="tx1">
                  <a:lumMod val="65000"/>
                  <a:lumOff val="35000"/>
                </a:schemeClr>
              </a:solidFill>
              <a:effectLst/>
              <a:latin typeface="Helvetica" pitchFamily="2" charset="0"/>
            </a:endParaRPr>
          </a:p>
          <a:p>
            <a:pPr algn="l"/>
            <a:endParaRPr lang="en-GB" sz="1400" i="0" u="none" strike="noStrike" dirty="0">
              <a:solidFill>
                <a:schemeClr val="tx1">
                  <a:lumMod val="65000"/>
                  <a:lumOff val="35000"/>
                </a:schemeClr>
              </a:solidFill>
              <a:effectLst/>
              <a:latin typeface="Helvetica" pitchFamily="2" charset="0"/>
            </a:endParaRPr>
          </a:p>
          <a:p>
            <a:pPr algn="l"/>
            <a:r>
              <a:rPr lang="en-GB" sz="1400" i="0" u="none" strike="noStrike" dirty="0">
                <a:solidFill>
                  <a:schemeClr val="tx1">
                    <a:lumMod val="65000"/>
                    <a:lumOff val="35000"/>
                  </a:schemeClr>
                </a:solidFill>
                <a:effectLst/>
                <a:latin typeface="Helvetica" pitchFamily="2" charset="0"/>
              </a:rPr>
              <a:t>The Welsh Language (Wales) Measure 2011 affords the Welsh language official status in Wales. This means it must be treated no less favourably than the English language. It also establishes a legal framework to impose a duty on some organisations to comply with standards of conduct on the Welsh Language.</a:t>
            </a:r>
          </a:p>
          <a:p>
            <a:pPr algn="l"/>
            <a:endParaRPr lang="en-GB" sz="1400" b="1" i="0" u="none" strike="noStrike" dirty="0">
              <a:solidFill>
                <a:schemeClr val="tx1">
                  <a:lumMod val="65000"/>
                  <a:lumOff val="35000"/>
                </a:schemeClr>
              </a:solidFill>
              <a:effectLst/>
              <a:latin typeface="Helvetica" pitchFamily="2" charset="0"/>
            </a:endParaRPr>
          </a:p>
          <a:p>
            <a:pPr algn="l"/>
            <a:r>
              <a:rPr lang="en-GB" sz="1400" b="1" i="0" u="none" strike="noStrike" dirty="0">
                <a:solidFill>
                  <a:schemeClr val="tx1">
                    <a:lumMod val="65000"/>
                    <a:lumOff val="35000"/>
                  </a:schemeClr>
                </a:solidFill>
                <a:effectLst/>
                <a:latin typeface="Helvetica" pitchFamily="2" charset="0"/>
              </a:rPr>
              <a:t>What are the Welsh Language Standards?</a:t>
            </a:r>
          </a:p>
          <a:p>
            <a:pPr algn="l"/>
            <a:r>
              <a:rPr lang="en-GB" sz="1400" b="0" i="0" u="none" strike="noStrike" dirty="0">
                <a:solidFill>
                  <a:schemeClr val="tx1">
                    <a:lumMod val="65000"/>
                    <a:lumOff val="35000"/>
                  </a:schemeClr>
                </a:solidFill>
                <a:effectLst/>
                <a:latin typeface="Helvetica" pitchFamily="2" charset="0"/>
              </a:rPr>
              <a:t>The Standards replace the previous system of Welsh language schemes, introduced by the Welsh Language Act 1993. They are a set of legally binding requirements that aim to:</a:t>
            </a:r>
          </a:p>
          <a:p>
            <a:pPr algn="l">
              <a:buFont typeface="Arial" panose="020B0604020202020204" pitchFamily="34" charset="0"/>
              <a:buChar char="•"/>
            </a:pPr>
            <a:r>
              <a:rPr lang="en-GB" sz="1400" b="0" i="0" u="none" strike="noStrike" dirty="0">
                <a:solidFill>
                  <a:schemeClr val="tx1">
                    <a:lumMod val="65000"/>
                    <a:lumOff val="35000"/>
                  </a:schemeClr>
                </a:solidFill>
                <a:effectLst/>
                <a:latin typeface="Helvetica" pitchFamily="2" charset="0"/>
              </a:rPr>
              <a:t>improve the bilingual service that the people of Wales can expect to receive from a number of public and statutory bodies, including universities and colleges</a:t>
            </a:r>
          </a:p>
          <a:p>
            <a:pPr algn="l">
              <a:buFont typeface="Arial" panose="020B0604020202020204" pitchFamily="34" charset="0"/>
              <a:buChar char="•"/>
            </a:pPr>
            <a:r>
              <a:rPr lang="en-GB" sz="1400" b="0" i="0" u="none" strike="noStrike" dirty="0">
                <a:solidFill>
                  <a:schemeClr val="tx1">
                    <a:lumMod val="65000"/>
                    <a:lumOff val="35000"/>
                  </a:schemeClr>
                </a:solidFill>
                <a:effectLst/>
                <a:latin typeface="Helvetica" pitchFamily="2" charset="0"/>
              </a:rPr>
              <a:t>explain how organisations are expected to use and promote the Welsh language in different situations</a:t>
            </a:r>
          </a:p>
          <a:p>
            <a:pPr algn="l">
              <a:buFont typeface="Arial" panose="020B0604020202020204" pitchFamily="34" charset="0"/>
              <a:buChar char="•"/>
            </a:pPr>
            <a:r>
              <a:rPr lang="en-GB" sz="1400" b="0" i="0" u="none" strike="noStrike" dirty="0">
                <a:solidFill>
                  <a:schemeClr val="tx1">
                    <a:lumMod val="65000"/>
                    <a:lumOff val="35000"/>
                  </a:schemeClr>
                </a:solidFill>
                <a:effectLst/>
                <a:latin typeface="Helvetica" pitchFamily="2" charset="0"/>
              </a:rPr>
              <a:t>make it clear to organisations what their duties are in relation to the Welsh language</a:t>
            </a:r>
          </a:p>
          <a:p>
            <a:pPr algn="l">
              <a:buFont typeface="Arial" panose="020B0604020202020204" pitchFamily="34" charset="0"/>
              <a:buChar char="•"/>
            </a:pPr>
            <a:r>
              <a:rPr lang="en-GB" sz="1400" b="0" i="0" u="none" strike="noStrike" dirty="0">
                <a:solidFill>
                  <a:schemeClr val="tx1">
                    <a:lumMod val="65000"/>
                    <a:lumOff val="35000"/>
                  </a:schemeClr>
                </a:solidFill>
                <a:effectLst/>
                <a:latin typeface="Helvetica" pitchFamily="2" charset="0"/>
              </a:rPr>
              <a:t>make it clearer to Welsh speakers about the services they can expect to receive in Welsh</a:t>
            </a:r>
          </a:p>
          <a:p>
            <a:pPr algn="l">
              <a:buFont typeface="Arial" panose="020B0604020202020204" pitchFamily="34" charset="0"/>
              <a:buChar char="•"/>
            </a:pPr>
            <a:r>
              <a:rPr lang="en-GB" sz="1400" b="0" i="0" u="none" strike="noStrike" dirty="0">
                <a:solidFill>
                  <a:schemeClr val="tx1">
                    <a:lumMod val="65000"/>
                    <a:lumOff val="35000"/>
                  </a:schemeClr>
                </a:solidFill>
                <a:effectLst/>
                <a:latin typeface="Helvetica" pitchFamily="2" charset="0"/>
              </a:rPr>
              <a:t>make Welsh language services more consistent and improve their quality.</a:t>
            </a:r>
          </a:p>
          <a:p>
            <a:pPr algn="l"/>
            <a:r>
              <a:rPr lang="en-GB" sz="1400" b="0" i="0" u="none" strike="noStrike" dirty="0">
                <a:solidFill>
                  <a:schemeClr val="tx1">
                    <a:lumMod val="65000"/>
                    <a:lumOff val="35000"/>
                  </a:schemeClr>
                </a:solidFill>
                <a:effectLst/>
                <a:latin typeface="Helvetica" pitchFamily="2" charset="0"/>
              </a:rPr>
              <a:t>The University of Wales Trinity Saint David is required to comply with the following Standards:</a:t>
            </a:r>
          </a:p>
          <a:p>
            <a:pPr algn="l">
              <a:buFont typeface="Arial" panose="020B0604020202020204" pitchFamily="34" charset="0"/>
              <a:buChar char="•"/>
            </a:pPr>
            <a:r>
              <a:rPr lang="en-GB" sz="1400" b="0" i="0" u="none" strike="noStrike" dirty="0">
                <a:solidFill>
                  <a:schemeClr val="tx1">
                    <a:lumMod val="65000"/>
                    <a:lumOff val="35000"/>
                  </a:schemeClr>
                </a:solidFill>
                <a:effectLst/>
                <a:latin typeface="Helvetica" pitchFamily="2" charset="0"/>
              </a:rPr>
              <a:t>Service Delivery</a:t>
            </a:r>
          </a:p>
          <a:p>
            <a:pPr algn="l">
              <a:buFont typeface="Arial" panose="020B0604020202020204" pitchFamily="34" charset="0"/>
              <a:buChar char="•"/>
            </a:pPr>
            <a:r>
              <a:rPr lang="en-GB" sz="1400" b="0" i="0" u="none" strike="noStrike" dirty="0">
                <a:solidFill>
                  <a:schemeClr val="tx1">
                    <a:lumMod val="65000"/>
                    <a:lumOff val="35000"/>
                  </a:schemeClr>
                </a:solidFill>
                <a:effectLst/>
                <a:latin typeface="Helvetica" pitchFamily="2" charset="0"/>
              </a:rPr>
              <a:t>Policy Making</a:t>
            </a:r>
          </a:p>
          <a:p>
            <a:pPr algn="l">
              <a:buFont typeface="Arial" panose="020B0604020202020204" pitchFamily="34" charset="0"/>
              <a:buChar char="•"/>
            </a:pPr>
            <a:r>
              <a:rPr lang="en-GB" sz="1400" b="0" i="0" u="none" strike="noStrike" dirty="0">
                <a:solidFill>
                  <a:schemeClr val="tx1">
                    <a:lumMod val="65000"/>
                    <a:lumOff val="35000"/>
                  </a:schemeClr>
                </a:solidFill>
                <a:effectLst/>
                <a:latin typeface="Helvetica" pitchFamily="2" charset="0"/>
              </a:rPr>
              <a:t>Operational</a:t>
            </a:r>
          </a:p>
          <a:p>
            <a:pPr algn="l">
              <a:buFont typeface="Arial" panose="020B0604020202020204" pitchFamily="34" charset="0"/>
              <a:buChar char="•"/>
            </a:pPr>
            <a:r>
              <a:rPr lang="en-GB" sz="1400" b="0" i="0" u="none" strike="noStrike" dirty="0">
                <a:solidFill>
                  <a:schemeClr val="tx1">
                    <a:lumMod val="65000"/>
                    <a:lumOff val="35000"/>
                  </a:schemeClr>
                </a:solidFill>
                <a:effectLst/>
                <a:latin typeface="Helvetica" pitchFamily="2" charset="0"/>
              </a:rPr>
              <a:t>Record Keeping</a:t>
            </a:r>
          </a:p>
          <a:p>
            <a:pPr algn="l"/>
            <a:endParaRPr lang="en-GB" sz="1400" b="0" i="0" u="none" strike="noStrike" dirty="0">
              <a:solidFill>
                <a:schemeClr val="tx1">
                  <a:lumMod val="65000"/>
                  <a:lumOff val="35000"/>
                </a:schemeClr>
              </a:solidFill>
              <a:effectLst/>
              <a:latin typeface="Helvetica" pitchFamily="2" charset="0"/>
            </a:endParaRPr>
          </a:p>
          <a:p>
            <a:pPr algn="l"/>
            <a:r>
              <a:rPr lang="en-GB" sz="1400" b="0" i="0" u="none" strike="noStrike" dirty="0">
                <a:solidFill>
                  <a:schemeClr val="tx1">
                    <a:lumMod val="65000"/>
                    <a:lumOff val="35000"/>
                  </a:schemeClr>
                </a:solidFill>
                <a:effectLst/>
                <a:latin typeface="Helvetica" pitchFamily="2" charset="0"/>
              </a:rPr>
              <a:t>The duties which come from the Standards mean that organisations must not treat the Welsh language less favourably than the English language, together with promoting and facilitating the use of the Welsh language (making it easier for people to use in their day-to-day life).</a:t>
            </a:r>
          </a:p>
          <a:p>
            <a:endParaRPr lang="en-US" dirty="0">
              <a:solidFill>
                <a:schemeClr val="tx1">
                  <a:lumMod val="65000"/>
                  <a:lumOff val="35000"/>
                </a:schemeClr>
              </a:solidFill>
              <a:latin typeface="Helvetica" pitchFamily="2" charset="0"/>
            </a:endParaRPr>
          </a:p>
        </p:txBody>
      </p:sp>
    </p:spTree>
    <p:extLst>
      <p:ext uri="{BB962C8B-B14F-4D97-AF65-F5344CB8AC3E}">
        <p14:creationId xmlns:p14="http://schemas.microsoft.com/office/powerpoint/2010/main" val="3234057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9D6A0A2-D874-78E6-08B3-AF2940C4CCC7}"/>
              </a:ext>
            </a:extLst>
          </p:cNvPr>
          <p:cNvPicPr>
            <a:picLocks noChangeAspect="1"/>
          </p:cNvPicPr>
          <p:nvPr/>
        </p:nvPicPr>
        <p:blipFill>
          <a:blip r:embed="rId2"/>
          <a:stretch>
            <a:fillRect/>
          </a:stretch>
        </p:blipFill>
        <p:spPr>
          <a:xfrm>
            <a:off x="4914059" y="517784"/>
            <a:ext cx="4179865" cy="5573153"/>
          </a:xfrm>
          <a:prstGeom prst="rect">
            <a:avLst/>
          </a:prstGeom>
        </p:spPr>
      </p:pic>
      <p:pic>
        <p:nvPicPr>
          <p:cNvPr id="3" name="Picture 2">
            <a:extLst>
              <a:ext uri="{FF2B5EF4-FFF2-40B4-BE49-F238E27FC236}">
                <a16:creationId xmlns:a16="http://schemas.microsoft.com/office/drawing/2014/main" id="{971EAB3C-BDA6-6A58-2464-96B6C624546C}"/>
              </a:ext>
            </a:extLst>
          </p:cNvPr>
          <p:cNvPicPr>
            <a:picLocks noChangeAspect="1"/>
          </p:cNvPicPr>
          <p:nvPr/>
        </p:nvPicPr>
        <p:blipFill>
          <a:blip r:embed="rId3"/>
          <a:stretch>
            <a:fillRect/>
          </a:stretch>
        </p:blipFill>
        <p:spPr>
          <a:xfrm>
            <a:off x="734194" y="517784"/>
            <a:ext cx="4179865" cy="5574895"/>
          </a:xfrm>
          <a:prstGeom prst="rect">
            <a:avLst/>
          </a:prstGeom>
        </p:spPr>
      </p:pic>
      <p:pic>
        <p:nvPicPr>
          <p:cNvPr id="9" name="Picture 8">
            <a:extLst>
              <a:ext uri="{FF2B5EF4-FFF2-40B4-BE49-F238E27FC236}">
                <a16:creationId xmlns:a16="http://schemas.microsoft.com/office/drawing/2014/main" id="{BB19E03F-290F-4519-36DE-080897CDF22C}"/>
              </a:ext>
            </a:extLst>
          </p:cNvPr>
          <p:cNvPicPr>
            <a:picLocks noChangeAspect="1"/>
          </p:cNvPicPr>
          <p:nvPr/>
        </p:nvPicPr>
        <p:blipFill>
          <a:blip r:embed="rId4"/>
          <a:stretch>
            <a:fillRect/>
          </a:stretch>
        </p:blipFill>
        <p:spPr>
          <a:xfrm>
            <a:off x="7277940" y="517784"/>
            <a:ext cx="4179865" cy="5573153"/>
          </a:xfrm>
          <a:prstGeom prst="rect">
            <a:avLst/>
          </a:prstGeom>
        </p:spPr>
      </p:pic>
    </p:spTree>
    <p:extLst>
      <p:ext uri="{BB962C8B-B14F-4D97-AF65-F5344CB8AC3E}">
        <p14:creationId xmlns:p14="http://schemas.microsoft.com/office/powerpoint/2010/main" val="4235042654"/>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14973</TotalTime>
  <Words>2983</Words>
  <Application>Microsoft Macintosh PowerPoint</Application>
  <PresentationFormat>Widescreen</PresentationFormat>
  <Paragraphs>210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Helvetica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Module Structure You will need to ensure that you are enrolled on all these modules if F/T.   P/T modules choices should be discussed with your year tutor. </vt:lpstr>
      <vt:lpstr>Module Structure You will need to ensure that you are enrolled on all these modules if F/T.   P/T modules choices should be discussed with your year tutor.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1st year welcome </dc:title>
  <dc:creator>Kate Coode</dc:creator>
  <cp:lastModifiedBy>Kate Coode</cp:lastModifiedBy>
  <cp:revision>190</cp:revision>
  <dcterms:created xsi:type="dcterms:W3CDTF">2019-05-29T15:54:57Z</dcterms:created>
  <dcterms:modified xsi:type="dcterms:W3CDTF">2026-09-17T10:32:11Z</dcterms:modified>
</cp:coreProperties>
</file>