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0" d="100"/>
          <a:sy n="90" d="100"/>
        </p:scale>
        <p:origin x="-56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FFDBA74-9F17-4E2A-8006-BE6AA4FE9109}" type="datetimeFigureOut">
              <a:rPr lang="en-GB" smtClean="0"/>
              <a:t>12/03/2021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9C8504C-3985-498F-AA69-9C98B975D595}" type="slidenum">
              <a:rPr lang="en-GB" smtClean="0"/>
              <a:t>‹#›</a:t>
            </a:fld>
            <a:endParaRPr lang="en-GB"/>
          </a:p>
        </p:txBody>
      </p:sp>
    </p:spTree>
    <p:extLst>
      <p:ext uri="{BB962C8B-B14F-4D97-AF65-F5344CB8AC3E}">
        <p14:creationId xmlns:p14="http://schemas.microsoft.com/office/powerpoint/2010/main" val="2558331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9C8504C-3985-498F-AA69-9C98B975D595}" type="slidenum">
              <a:rPr lang="en-GB" smtClean="0"/>
              <a:t>2</a:t>
            </a:fld>
            <a:endParaRPr lang="en-GB"/>
          </a:p>
        </p:txBody>
      </p:sp>
    </p:spTree>
    <p:extLst>
      <p:ext uri="{BB962C8B-B14F-4D97-AF65-F5344CB8AC3E}">
        <p14:creationId xmlns:p14="http://schemas.microsoft.com/office/powerpoint/2010/main" val="1486775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B161013-266C-4BDB-B3AC-3F57BB10DCDF}" type="datetimeFigureOut">
              <a:rPr lang="en-GB" smtClean="0"/>
              <a:t>10/03/2021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A43C20-0C44-4FED-9C06-92409843B9DF}" type="slidenum">
              <a:rPr lang="en-GB" smtClean="0"/>
              <a:t>‹#›</a:t>
            </a:fld>
            <a:endParaRPr lang="en-GB"/>
          </a:p>
        </p:txBody>
      </p:sp>
    </p:spTree>
    <p:extLst>
      <p:ext uri="{BB962C8B-B14F-4D97-AF65-F5344CB8AC3E}">
        <p14:creationId xmlns:p14="http://schemas.microsoft.com/office/powerpoint/2010/main" val="1858248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161013-266C-4BDB-B3AC-3F57BB10DCDF}" type="datetimeFigureOut">
              <a:rPr lang="en-GB" smtClean="0"/>
              <a:t>10/03/2021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A43C20-0C44-4FED-9C06-92409843B9DF}" type="slidenum">
              <a:rPr lang="en-GB" smtClean="0"/>
              <a:t>‹#›</a:t>
            </a:fld>
            <a:endParaRPr lang="en-GB"/>
          </a:p>
        </p:txBody>
      </p:sp>
    </p:spTree>
    <p:extLst>
      <p:ext uri="{BB962C8B-B14F-4D97-AF65-F5344CB8AC3E}">
        <p14:creationId xmlns:p14="http://schemas.microsoft.com/office/powerpoint/2010/main" val="3036672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161013-266C-4BDB-B3AC-3F57BB10DCDF}" type="datetimeFigureOut">
              <a:rPr lang="en-GB" smtClean="0"/>
              <a:t>10/03/2021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A43C20-0C44-4FED-9C06-92409843B9DF}" type="slidenum">
              <a:rPr lang="en-GB" smtClean="0"/>
              <a:t>‹#›</a:t>
            </a:fld>
            <a:endParaRPr lang="en-GB"/>
          </a:p>
        </p:txBody>
      </p:sp>
    </p:spTree>
    <p:extLst>
      <p:ext uri="{BB962C8B-B14F-4D97-AF65-F5344CB8AC3E}">
        <p14:creationId xmlns:p14="http://schemas.microsoft.com/office/powerpoint/2010/main" val="680806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B161013-266C-4BDB-B3AC-3F57BB10DCDF}" type="datetimeFigureOut">
              <a:rPr lang="en-GB" smtClean="0"/>
              <a:t>10/03/2021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A43C20-0C44-4FED-9C06-92409843B9DF}" type="slidenum">
              <a:rPr lang="en-GB" smtClean="0"/>
              <a:t>‹#›</a:t>
            </a:fld>
            <a:endParaRPr lang="en-GB"/>
          </a:p>
        </p:txBody>
      </p:sp>
    </p:spTree>
    <p:extLst>
      <p:ext uri="{BB962C8B-B14F-4D97-AF65-F5344CB8AC3E}">
        <p14:creationId xmlns:p14="http://schemas.microsoft.com/office/powerpoint/2010/main" val="2641902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B161013-266C-4BDB-B3AC-3F57BB10DCDF}" type="datetimeFigureOut">
              <a:rPr lang="en-GB" smtClean="0"/>
              <a:t>10/03/2021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A43C20-0C44-4FED-9C06-92409843B9DF}" type="slidenum">
              <a:rPr lang="en-GB" smtClean="0"/>
              <a:t>‹#›</a:t>
            </a:fld>
            <a:endParaRPr lang="en-GB"/>
          </a:p>
        </p:txBody>
      </p:sp>
    </p:spTree>
    <p:extLst>
      <p:ext uri="{BB962C8B-B14F-4D97-AF65-F5344CB8AC3E}">
        <p14:creationId xmlns:p14="http://schemas.microsoft.com/office/powerpoint/2010/main" val="1932960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B161013-266C-4BDB-B3AC-3F57BB10DCDF}" type="datetimeFigureOut">
              <a:rPr lang="en-GB" smtClean="0"/>
              <a:t>10/03/2021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A43C20-0C44-4FED-9C06-92409843B9DF}" type="slidenum">
              <a:rPr lang="en-GB" smtClean="0"/>
              <a:t>‹#›</a:t>
            </a:fld>
            <a:endParaRPr lang="en-GB"/>
          </a:p>
        </p:txBody>
      </p:sp>
    </p:spTree>
    <p:extLst>
      <p:ext uri="{BB962C8B-B14F-4D97-AF65-F5344CB8AC3E}">
        <p14:creationId xmlns:p14="http://schemas.microsoft.com/office/powerpoint/2010/main" val="187097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161013-266C-4BDB-B3AC-3F57BB10DCDF}" type="datetimeFigureOut">
              <a:rPr lang="en-GB" smtClean="0"/>
              <a:t>10/03/2021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A43C20-0C44-4FED-9C06-92409843B9DF}" type="slidenum">
              <a:rPr lang="en-GB" smtClean="0"/>
              <a:t>‹#›</a:t>
            </a:fld>
            <a:endParaRPr lang="en-GB"/>
          </a:p>
        </p:txBody>
      </p:sp>
    </p:spTree>
    <p:extLst>
      <p:ext uri="{BB962C8B-B14F-4D97-AF65-F5344CB8AC3E}">
        <p14:creationId xmlns:p14="http://schemas.microsoft.com/office/powerpoint/2010/main" val="169160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161013-266C-4BDB-B3AC-3F57BB10DCDF}" type="datetimeFigureOut">
              <a:rPr lang="en-GB" smtClean="0"/>
              <a:t>10/03/2021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A43C20-0C44-4FED-9C06-92409843B9DF}" type="slidenum">
              <a:rPr lang="en-GB" smtClean="0"/>
              <a:t>‹#›</a:t>
            </a:fld>
            <a:endParaRPr lang="en-GB"/>
          </a:p>
        </p:txBody>
      </p:sp>
    </p:spTree>
    <p:extLst>
      <p:ext uri="{BB962C8B-B14F-4D97-AF65-F5344CB8AC3E}">
        <p14:creationId xmlns:p14="http://schemas.microsoft.com/office/powerpoint/2010/main" val="3444341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161013-266C-4BDB-B3AC-3F57BB10DCDF}" type="datetimeFigureOut">
              <a:rPr lang="en-GB" smtClean="0"/>
              <a:t>10/03/2021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A43C20-0C44-4FED-9C06-92409843B9DF}" type="slidenum">
              <a:rPr lang="en-GB" smtClean="0"/>
              <a:t>‹#›</a:t>
            </a:fld>
            <a:endParaRPr lang="en-GB"/>
          </a:p>
        </p:txBody>
      </p:sp>
    </p:spTree>
    <p:extLst>
      <p:ext uri="{BB962C8B-B14F-4D97-AF65-F5344CB8AC3E}">
        <p14:creationId xmlns:p14="http://schemas.microsoft.com/office/powerpoint/2010/main" val="4067771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161013-266C-4BDB-B3AC-3F57BB10DCDF}" type="datetimeFigureOut">
              <a:rPr lang="en-GB" smtClean="0"/>
              <a:t>10/03/2021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A43C20-0C44-4FED-9C06-92409843B9DF}" type="slidenum">
              <a:rPr lang="en-GB" smtClean="0"/>
              <a:t>‹#›</a:t>
            </a:fld>
            <a:endParaRPr lang="en-GB"/>
          </a:p>
        </p:txBody>
      </p:sp>
    </p:spTree>
    <p:extLst>
      <p:ext uri="{BB962C8B-B14F-4D97-AF65-F5344CB8AC3E}">
        <p14:creationId xmlns:p14="http://schemas.microsoft.com/office/powerpoint/2010/main" val="54636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161013-266C-4BDB-B3AC-3F57BB10DCDF}" type="datetimeFigureOut">
              <a:rPr lang="en-GB" smtClean="0"/>
              <a:t>10/03/2021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A43C20-0C44-4FED-9C06-92409843B9DF}" type="slidenum">
              <a:rPr lang="en-GB" smtClean="0"/>
              <a:t>‹#›</a:t>
            </a:fld>
            <a:endParaRPr lang="en-GB"/>
          </a:p>
        </p:txBody>
      </p:sp>
    </p:spTree>
    <p:extLst>
      <p:ext uri="{BB962C8B-B14F-4D97-AF65-F5344CB8AC3E}">
        <p14:creationId xmlns:p14="http://schemas.microsoft.com/office/powerpoint/2010/main" val="12046428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161013-266C-4BDB-B3AC-3F57BB10DCDF}" type="datetimeFigureOut">
              <a:rPr lang="en-GB" smtClean="0"/>
              <a:t>10/03/2021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A43C20-0C44-4FED-9C06-92409843B9DF}" type="slidenum">
              <a:rPr lang="en-GB" smtClean="0"/>
              <a:t>‹#›</a:t>
            </a:fld>
            <a:endParaRPr lang="en-GB"/>
          </a:p>
        </p:txBody>
      </p:sp>
    </p:spTree>
    <p:extLst>
      <p:ext uri="{BB962C8B-B14F-4D97-AF65-F5344CB8AC3E}">
        <p14:creationId xmlns:p14="http://schemas.microsoft.com/office/powerpoint/2010/main" val="40564123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positivepsychology.com/erikson-stages/" TargetMode="External"/><Relationship Id="rId3" Type="http://schemas.openxmlformats.org/officeDocument/2006/relationships/hyperlink" Target="https://www.nhsggc.org.uk/kids/child-development/interactive-child-development-timeline/" TargetMode="External"/><Relationship Id="rId7" Type="http://schemas.openxmlformats.org/officeDocument/2006/relationships/hyperlink" Target="https://www.simplypsychology.org/Erik-Erikson.htm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nurseryworld.co.uk/features/article/learning-development-school-readiness-part-1-starting-points" TargetMode="External"/><Relationship Id="rId5" Type="http://schemas.openxmlformats.org/officeDocument/2006/relationships/hyperlink" Target="https://assets.publishing.service.gov.uk/government/uploads/system/uploads/attachment_data/file/839934/EYFSP_2019_Main_Text_Oct.pdf" TargetMode="External"/><Relationship Id="rId4" Type="http://schemas.openxmlformats.org/officeDocument/2006/relationships/hyperlink" Target="https://www.healthline.com/health/childrens-health/stages-of-child-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693" y="1390729"/>
            <a:ext cx="9009755" cy="288032"/>
          </a:xfrm>
          <a:solidFill>
            <a:srgbClr val="FFC000"/>
          </a:solidFill>
          <a:ln w="38100">
            <a:solidFill>
              <a:srgbClr val="00B0F0"/>
            </a:solidFill>
          </a:ln>
        </p:spPr>
        <p:txBody>
          <a:bodyPr>
            <a:normAutofit fontScale="90000"/>
          </a:bodyPr>
          <a:lstStyle/>
          <a:p>
            <a:r>
              <a:rPr lang="en-GB" sz="2000" b="1" dirty="0" smtClean="0">
                <a:solidFill>
                  <a:srgbClr val="0070C0"/>
                </a:solidFill>
                <a:latin typeface="Tw Cen MT Condensed Extra Bold" panose="020B0803020202020204" pitchFamily="34" charset="0"/>
              </a:rPr>
              <a:t>A CHILDS EXPERIENCE BETWEEN THE AGE OF 0-5 WILL AFFECT THE REST OF THEIR LIVES!!!</a:t>
            </a:r>
            <a:endParaRPr lang="en-GB" sz="2000" b="1" dirty="0">
              <a:solidFill>
                <a:srgbClr val="0070C0"/>
              </a:solidFill>
              <a:latin typeface="Tw Cen MT Condensed Extra Bold" panose="020B0803020202020204" pitchFamily="34" charset="0"/>
            </a:endParaRPr>
          </a:p>
        </p:txBody>
      </p:sp>
      <p:sp>
        <p:nvSpPr>
          <p:cNvPr id="3" name="Subtitle 2"/>
          <p:cNvSpPr>
            <a:spLocks noGrp="1"/>
          </p:cNvSpPr>
          <p:nvPr>
            <p:ph type="subTitle" idx="1"/>
          </p:nvPr>
        </p:nvSpPr>
        <p:spPr>
          <a:xfrm>
            <a:off x="259099" y="116632"/>
            <a:ext cx="8496944" cy="1152128"/>
          </a:xfrm>
          <a:ln w="28575">
            <a:solidFill>
              <a:srgbClr val="FFC000"/>
            </a:solidFill>
            <a:prstDash val="dash"/>
          </a:ln>
        </p:spPr>
        <p:txBody>
          <a:bodyPr>
            <a:noAutofit/>
          </a:bodyPr>
          <a:lstStyle/>
          <a:p>
            <a:pPr algn="l"/>
            <a:r>
              <a:rPr lang="en-GB" sz="800" b="1" dirty="0" smtClean="0">
                <a:solidFill>
                  <a:schemeClr val="accent6">
                    <a:lumMod val="75000"/>
                  </a:schemeClr>
                </a:solidFill>
                <a:latin typeface="Arial" panose="020B0604020202020204" pitchFamily="34" charset="0"/>
                <a:cs typeface="Arial" panose="020B0604020202020204" pitchFamily="34" charset="0"/>
              </a:rPr>
              <a:t>INTRODUCTION</a:t>
            </a:r>
            <a:r>
              <a:rPr lang="en-GB" sz="800" b="1" dirty="0" smtClean="0">
                <a:solidFill>
                  <a:schemeClr val="accent5">
                    <a:lumMod val="75000"/>
                  </a:schemeClr>
                </a:solidFill>
                <a:latin typeface="Arial" panose="020B0604020202020204" pitchFamily="34" charset="0"/>
                <a:cs typeface="Arial" panose="020B0604020202020204" pitchFamily="34" charset="0"/>
              </a:rPr>
              <a:t>-</a:t>
            </a:r>
            <a:r>
              <a:rPr lang="en-GB" sz="800" b="1" dirty="0">
                <a:solidFill>
                  <a:schemeClr val="accent5">
                    <a:lumMod val="75000"/>
                  </a:schemeClr>
                </a:solidFill>
                <a:latin typeface="Arial" panose="020B0604020202020204" pitchFamily="34" charset="0"/>
                <a:cs typeface="Arial" panose="020B0604020202020204" pitchFamily="34" charset="0"/>
              </a:rPr>
              <a:t> </a:t>
            </a:r>
            <a:r>
              <a:rPr lang="en-GB" sz="800" b="1" dirty="0" smtClean="0">
                <a:solidFill>
                  <a:schemeClr val="accent5">
                    <a:lumMod val="75000"/>
                  </a:schemeClr>
                </a:solidFill>
                <a:latin typeface="Arial" panose="020B0604020202020204" pitchFamily="34" charset="0"/>
                <a:cs typeface="Arial" panose="020B0604020202020204" pitchFamily="34" charset="0"/>
              </a:rPr>
              <a:t>The </a:t>
            </a:r>
            <a:r>
              <a:rPr lang="en-GB" sz="800" b="1" dirty="0" smtClean="0">
                <a:solidFill>
                  <a:schemeClr val="accent5">
                    <a:lumMod val="75000"/>
                  </a:schemeClr>
                </a:solidFill>
                <a:latin typeface="Arial" panose="020B0604020202020204" pitchFamily="34" charset="0"/>
                <a:cs typeface="Arial" panose="020B0604020202020204" pitchFamily="34" charset="0"/>
              </a:rPr>
              <a:t>timeline of ages between  </a:t>
            </a:r>
            <a:r>
              <a:rPr lang="en-GB" sz="800" b="1" dirty="0" smtClean="0">
                <a:solidFill>
                  <a:schemeClr val="accent5">
                    <a:lumMod val="75000"/>
                  </a:schemeClr>
                </a:solidFill>
                <a:latin typeface="Arial" panose="020B0604020202020204" pitchFamily="34" charset="0"/>
                <a:cs typeface="Arial" panose="020B0604020202020204" pitchFamily="34" charset="0"/>
              </a:rPr>
              <a:t>0-5 is a crucial stage of a child's </a:t>
            </a:r>
            <a:r>
              <a:rPr lang="en-GB" sz="800" b="1" dirty="0" smtClean="0">
                <a:solidFill>
                  <a:schemeClr val="accent5">
                    <a:lumMod val="75000"/>
                  </a:schemeClr>
                </a:solidFill>
                <a:latin typeface="Arial" panose="020B0604020202020204" pitchFamily="34" charset="0"/>
                <a:cs typeface="Arial" panose="020B0604020202020204" pitchFamily="34" charset="0"/>
              </a:rPr>
              <a:t>life and the following information will  allow an understanding on the importance of  providing continuous support for children and how to apply it in relevance to their stages of development  </a:t>
            </a:r>
            <a:r>
              <a:rPr lang="en-GB" sz="800" b="1" dirty="0" smtClean="0">
                <a:solidFill>
                  <a:schemeClr val="accent5">
                    <a:lumMod val="75000"/>
                  </a:schemeClr>
                </a:solidFill>
                <a:latin typeface="Arial" panose="020B0604020202020204" pitchFamily="34" charset="0"/>
                <a:cs typeface="Arial" panose="020B0604020202020204" pitchFamily="34" charset="0"/>
              </a:rPr>
              <a:t>as its proven that children during this period develop rapidly based on what is learnt and </a:t>
            </a:r>
            <a:r>
              <a:rPr lang="en-GB" sz="800" b="1" dirty="0" smtClean="0">
                <a:solidFill>
                  <a:schemeClr val="accent5">
                    <a:lumMod val="75000"/>
                  </a:schemeClr>
                </a:solidFill>
                <a:latin typeface="Arial" panose="020B0604020202020204" pitchFamily="34" charset="0"/>
                <a:cs typeface="Arial" panose="020B0604020202020204" pitchFamily="34" charset="0"/>
              </a:rPr>
              <a:t>experienced. </a:t>
            </a:r>
            <a:r>
              <a:rPr lang="en-GB" sz="800" b="1" dirty="0" smtClean="0">
                <a:solidFill>
                  <a:srgbClr val="7030A0"/>
                </a:solidFill>
                <a:latin typeface="Arial" panose="020B0604020202020204" pitchFamily="34" charset="0"/>
                <a:cs typeface="Arial" panose="020B0604020202020204" pitchFamily="34" charset="0"/>
              </a:rPr>
              <a:t>( NHSggc, 2017</a:t>
            </a:r>
            <a:r>
              <a:rPr lang="en-GB" sz="800" b="1" dirty="0" smtClean="0">
                <a:solidFill>
                  <a:schemeClr val="accent5">
                    <a:lumMod val="75000"/>
                  </a:schemeClr>
                </a:solidFill>
                <a:latin typeface="Arial" panose="020B0604020202020204" pitchFamily="34" charset="0"/>
                <a:cs typeface="Arial" panose="020B0604020202020204" pitchFamily="34" charset="0"/>
              </a:rPr>
              <a:t>)The </a:t>
            </a:r>
            <a:r>
              <a:rPr lang="en-GB" sz="800" b="1" dirty="0" smtClean="0">
                <a:solidFill>
                  <a:schemeClr val="accent5">
                    <a:lumMod val="75000"/>
                  </a:schemeClr>
                </a:solidFill>
                <a:latin typeface="Arial" panose="020B0604020202020204" pitchFamily="34" charset="0"/>
                <a:cs typeface="Arial" panose="020B0604020202020204" pitchFamily="34" charset="0"/>
              </a:rPr>
              <a:t>first 5 years a child will  experience development processes that will take affect throughout their lifespan and also the latter stages </a:t>
            </a:r>
            <a:r>
              <a:rPr lang="en-GB" sz="800" b="1" dirty="0" smtClean="0">
                <a:solidFill>
                  <a:schemeClr val="accent5">
                    <a:lumMod val="75000"/>
                  </a:schemeClr>
                </a:solidFill>
                <a:latin typeface="Arial" panose="020B0604020202020204" pitchFamily="34" charset="0"/>
                <a:cs typeface="Arial" panose="020B0604020202020204" pitchFamily="34" charset="0"/>
              </a:rPr>
              <a:t>of development which </a:t>
            </a:r>
            <a:r>
              <a:rPr lang="en-GB" sz="800" b="1" dirty="0" smtClean="0">
                <a:solidFill>
                  <a:schemeClr val="accent5">
                    <a:lumMod val="75000"/>
                  </a:schemeClr>
                </a:solidFill>
                <a:latin typeface="Arial" panose="020B0604020202020204" pitchFamily="34" charset="0"/>
                <a:cs typeface="Arial" panose="020B0604020202020204" pitchFamily="34" charset="0"/>
              </a:rPr>
              <a:t>will reflect upon the behaviours and influences that’s </a:t>
            </a:r>
            <a:r>
              <a:rPr lang="en-GB" sz="800" b="1" dirty="0" smtClean="0">
                <a:solidFill>
                  <a:schemeClr val="accent5">
                    <a:lumMod val="75000"/>
                  </a:schemeClr>
                </a:solidFill>
                <a:latin typeface="Arial" panose="020B0604020202020204" pitchFamily="34" charset="0"/>
                <a:cs typeface="Arial" panose="020B0604020202020204" pitchFamily="34" charset="0"/>
              </a:rPr>
              <a:t>adopted. </a:t>
            </a:r>
            <a:r>
              <a:rPr lang="en-GB" sz="800" b="1" dirty="0" smtClean="0">
                <a:solidFill>
                  <a:schemeClr val="accent5">
                    <a:lumMod val="75000"/>
                  </a:schemeClr>
                </a:solidFill>
                <a:latin typeface="Arial" panose="020B0604020202020204" pitchFamily="34" charset="0"/>
                <a:cs typeface="Arial" panose="020B0604020202020204" pitchFamily="34" charset="0"/>
              </a:rPr>
              <a:t>B</a:t>
            </a:r>
            <a:r>
              <a:rPr lang="en-GB" sz="800" b="1" dirty="0" smtClean="0">
                <a:solidFill>
                  <a:schemeClr val="accent5">
                    <a:lumMod val="75000"/>
                  </a:schemeClr>
                </a:solidFill>
                <a:latin typeface="Arial" panose="020B0604020202020204" pitchFamily="34" charset="0"/>
                <a:cs typeface="Arial" panose="020B0604020202020204" pitchFamily="34" charset="0"/>
              </a:rPr>
              <a:t>ased on behavioural learning theories , children acquire knowledge in order to adjust and adapt to their surroundings</a:t>
            </a:r>
            <a:r>
              <a:rPr lang="en-GB" sz="800" b="1" dirty="0" smtClean="0">
                <a:solidFill>
                  <a:srgbClr val="7030A0"/>
                </a:solidFill>
                <a:latin typeface="Arial" panose="020B0604020202020204" pitchFamily="34" charset="0"/>
                <a:cs typeface="Arial" panose="020B0604020202020204" pitchFamily="34" charset="0"/>
              </a:rPr>
              <a:t>.(Collins, 2009, p256)</a:t>
            </a:r>
            <a:r>
              <a:rPr lang="en-GB" sz="800" b="1" dirty="0" smtClean="0">
                <a:solidFill>
                  <a:schemeClr val="accent5">
                    <a:lumMod val="75000"/>
                  </a:schemeClr>
                </a:solidFill>
                <a:latin typeface="Arial" panose="020B0604020202020204" pitchFamily="34" charset="0"/>
                <a:cs typeface="Arial" panose="020B0604020202020204" pitchFamily="34" charset="0"/>
              </a:rPr>
              <a:t>The </a:t>
            </a:r>
            <a:r>
              <a:rPr lang="en-GB" sz="800" b="1" dirty="0" smtClean="0">
                <a:solidFill>
                  <a:schemeClr val="accent5">
                    <a:lumMod val="75000"/>
                  </a:schemeClr>
                </a:solidFill>
                <a:latin typeface="Arial" panose="020B0604020202020204" pitchFamily="34" charset="0"/>
                <a:cs typeface="Arial" panose="020B0604020202020204" pitchFamily="34" charset="0"/>
              </a:rPr>
              <a:t>information displayed is for parents to comprehend the significance of the developing stages of a child and the importance of supporting them throughout </a:t>
            </a:r>
            <a:r>
              <a:rPr lang="en-GB" sz="800" b="1" dirty="0" smtClean="0">
                <a:solidFill>
                  <a:schemeClr val="accent5">
                    <a:lumMod val="75000"/>
                  </a:schemeClr>
                </a:solidFill>
                <a:latin typeface="Arial" panose="020B0604020202020204" pitchFamily="34" charset="0"/>
                <a:cs typeface="Arial" panose="020B0604020202020204" pitchFamily="34" charset="0"/>
              </a:rPr>
              <a:t>each vital stage, as social learning theories teaches that parents are typically in the first instance, role models for children. There </a:t>
            </a:r>
            <a:r>
              <a:rPr lang="en-GB" sz="800" b="1" dirty="0" smtClean="0">
                <a:solidFill>
                  <a:schemeClr val="accent5">
                    <a:lumMod val="75000"/>
                  </a:schemeClr>
                </a:solidFill>
                <a:latin typeface="Arial" panose="020B0604020202020204" pitchFamily="34" charset="0"/>
                <a:cs typeface="Arial" panose="020B0604020202020204" pitchFamily="34" charset="0"/>
              </a:rPr>
              <a:t>will be psychological theories and studies included to support and aid parents to acknowledge how </a:t>
            </a:r>
            <a:r>
              <a:rPr lang="en-GB" sz="800" b="1" dirty="0" smtClean="0">
                <a:solidFill>
                  <a:schemeClr val="accent5">
                    <a:lumMod val="75000"/>
                  </a:schemeClr>
                </a:solidFill>
                <a:latin typeface="Arial" panose="020B0604020202020204" pitchFamily="34" charset="0"/>
                <a:cs typeface="Arial" panose="020B0604020202020204" pitchFamily="34" charset="0"/>
              </a:rPr>
              <a:t> research has shown </a:t>
            </a:r>
            <a:r>
              <a:rPr lang="en-GB" sz="800" b="1" dirty="0" smtClean="0">
                <a:solidFill>
                  <a:schemeClr val="accent5">
                    <a:lumMod val="75000"/>
                  </a:schemeClr>
                </a:solidFill>
                <a:latin typeface="Arial" panose="020B0604020202020204" pitchFamily="34" charset="0"/>
                <a:cs typeface="Arial" panose="020B0604020202020204" pitchFamily="34" charset="0"/>
              </a:rPr>
              <a:t>why its relevant to infants, theories such as cognitive development  </a:t>
            </a:r>
            <a:r>
              <a:rPr lang="en-GB" sz="800" b="1" dirty="0" smtClean="0">
                <a:solidFill>
                  <a:schemeClr val="accent5">
                    <a:lumMod val="75000"/>
                  </a:schemeClr>
                </a:solidFill>
                <a:latin typeface="Arial" panose="020B0604020202020204" pitchFamily="34" charset="0"/>
                <a:cs typeface="Arial" panose="020B0604020202020204" pitchFamily="34" charset="0"/>
              </a:rPr>
              <a:t>will be elaborated upon following research discovered by renowned theorists that refer to the term as mental activities and abilities and suggest that early life experience in childhood implicate actions in adult personality.</a:t>
            </a:r>
            <a:r>
              <a:rPr lang="en-GB" sz="800" b="1" dirty="0">
                <a:solidFill>
                  <a:srgbClr val="7030A0"/>
                </a:solidFill>
                <a:latin typeface="Arial" panose="020B0604020202020204" pitchFamily="34" charset="0"/>
                <a:cs typeface="Arial" panose="020B0604020202020204" pitchFamily="34" charset="0"/>
              </a:rPr>
              <a:t>(</a:t>
            </a:r>
            <a:r>
              <a:rPr lang="en-GB" sz="800" b="1" dirty="0" smtClean="0">
                <a:solidFill>
                  <a:srgbClr val="7030A0"/>
                </a:solidFill>
                <a:latin typeface="Arial" panose="020B0604020202020204" pitchFamily="34" charset="0"/>
                <a:cs typeface="Arial" panose="020B0604020202020204" pitchFamily="34" charset="0"/>
              </a:rPr>
              <a:t>Myers and Shaw</a:t>
            </a:r>
            <a:r>
              <a:rPr lang="en-GB" sz="800" b="1" dirty="0" smtClean="0">
                <a:solidFill>
                  <a:srgbClr val="7030A0"/>
                </a:solidFill>
                <a:latin typeface="Arial" panose="020B0604020202020204" pitchFamily="34" charset="0"/>
                <a:cs typeface="Arial" panose="020B0604020202020204" pitchFamily="34" charset="0"/>
              </a:rPr>
              <a:t> </a:t>
            </a:r>
            <a:r>
              <a:rPr lang="en-GB" sz="800" b="1" dirty="0" smtClean="0">
                <a:solidFill>
                  <a:srgbClr val="7030A0"/>
                </a:solidFill>
                <a:latin typeface="Arial" panose="020B0604020202020204" pitchFamily="34" charset="0"/>
                <a:cs typeface="Arial" panose="020B0604020202020204" pitchFamily="34" charset="0"/>
              </a:rPr>
              <a:t>2004, P109) </a:t>
            </a:r>
            <a:endParaRPr lang="en-GB" sz="800" b="1" dirty="0">
              <a:solidFill>
                <a:schemeClr val="accent5">
                  <a:lumMod val="75000"/>
                </a:schemeClr>
              </a:solidFill>
              <a:latin typeface="Arial" panose="020B0604020202020204" pitchFamily="34" charset="0"/>
              <a:cs typeface="Arial" panose="020B0604020202020204" pitchFamily="34" charset="0"/>
            </a:endParaRPr>
          </a:p>
        </p:txBody>
      </p:sp>
      <p:sp>
        <p:nvSpPr>
          <p:cNvPr id="4" name="TextBox 3"/>
          <p:cNvSpPr txBox="1"/>
          <p:nvPr/>
        </p:nvSpPr>
        <p:spPr>
          <a:xfrm>
            <a:off x="2915816" y="1717118"/>
            <a:ext cx="3018228" cy="215444"/>
          </a:xfrm>
          <a:prstGeom prst="rect">
            <a:avLst/>
          </a:prstGeom>
          <a:solidFill>
            <a:schemeClr val="accent6"/>
          </a:solidFill>
        </p:spPr>
        <p:txBody>
          <a:bodyPr wrap="square" rtlCol="0">
            <a:spAutoFit/>
          </a:bodyPr>
          <a:lstStyle/>
          <a:p>
            <a:r>
              <a:rPr lang="en-GB" sz="800" b="1" dirty="0" smtClean="0"/>
              <a:t>NAME: SHUMA ISLAM I.D: 1913056 MODULE </a:t>
            </a:r>
            <a:r>
              <a:rPr lang="en-GB" sz="800" b="1" dirty="0" smtClean="0">
                <a:latin typeface="Arial" panose="020B0604020202020204" pitchFamily="34" charset="0"/>
                <a:cs typeface="Arial" panose="020B0604020202020204" pitchFamily="34" charset="0"/>
              </a:rPr>
              <a:t>CODE:BMHP4019</a:t>
            </a:r>
            <a:endParaRPr lang="en-GB" sz="800" b="1" dirty="0">
              <a:latin typeface="Arial" panose="020B0604020202020204" pitchFamily="34" charset="0"/>
              <a:cs typeface="Arial" panose="020B0604020202020204" pitchFamily="34" charset="0"/>
            </a:endParaRPr>
          </a:p>
        </p:txBody>
      </p:sp>
      <p:sp>
        <p:nvSpPr>
          <p:cNvPr id="7" name="TextBox 6"/>
          <p:cNvSpPr txBox="1"/>
          <p:nvPr/>
        </p:nvSpPr>
        <p:spPr>
          <a:xfrm>
            <a:off x="185621" y="6267509"/>
            <a:ext cx="8712968" cy="492443"/>
          </a:xfrm>
          <a:prstGeom prst="rect">
            <a:avLst/>
          </a:prstGeom>
          <a:noFill/>
          <a:ln w="38100">
            <a:solidFill>
              <a:schemeClr val="accent5">
                <a:lumMod val="60000"/>
                <a:lumOff val="40000"/>
              </a:schemeClr>
            </a:solidFill>
            <a:prstDash val="dashDot"/>
          </a:ln>
        </p:spPr>
        <p:txBody>
          <a:bodyPr wrap="square" rtlCol="0">
            <a:spAutoFit/>
          </a:bodyPr>
          <a:lstStyle/>
          <a:p>
            <a:r>
              <a:rPr lang="en-GB" sz="800" b="1" dirty="0" smtClean="0">
                <a:solidFill>
                  <a:srgbClr val="7030A0"/>
                </a:solidFill>
                <a:latin typeface="Arial" panose="020B0604020202020204" pitchFamily="34" charset="0"/>
                <a:cs typeface="Arial" panose="020B0604020202020204" pitchFamily="34" charset="0"/>
              </a:rPr>
              <a:t>To conclude, a good start in life will ensure a feasible future. (M. Maureen, 2017) recommendations would be to have a consistent support network to provide understanding on the importance of nurturing early years learning pupils as its been proven that with the continuous educational support needs are met and development levels and goals are increased.  Based on development analysis its suggested that practical activities aid to deliver positive early years provision</a:t>
            </a:r>
            <a:r>
              <a:rPr lang="en-GB" sz="1000" b="1" dirty="0" smtClean="0">
                <a:latin typeface="Arial" panose="020B0604020202020204" pitchFamily="34" charset="0"/>
                <a:cs typeface="Arial" panose="020B0604020202020204" pitchFamily="34" charset="0"/>
              </a:rPr>
              <a:t>. </a:t>
            </a:r>
            <a:endParaRPr lang="en-GB" sz="1000" b="1" dirty="0">
              <a:latin typeface="Arial" panose="020B0604020202020204" pitchFamily="34" charset="0"/>
              <a:cs typeface="Arial" panose="020B0604020202020204" pitchFamily="34" charset="0"/>
            </a:endParaRPr>
          </a:p>
        </p:txBody>
      </p:sp>
      <p:sp>
        <p:nvSpPr>
          <p:cNvPr id="9" name="Down Arrow 8"/>
          <p:cNvSpPr/>
          <p:nvPr/>
        </p:nvSpPr>
        <p:spPr>
          <a:xfrm>
            <a:off x="179512" y="1684481"/>
            <a:ext cx="1152128" cy="4429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46693" y="1688872"/>
            <a:ext cx="1656184" cy="215444"/>
          </a:xfrm>
          <a:prstGeom prst="rect">
            <a:avLst/>
          </a:prstGeom>
          <a:noFill/>
        </p:spPr>
        <p:txBody>
          <a:bodyPr wrap="square" rtlCol="0">
            <a:spAutoFit/>
          </a:bodyPr>
          <a:lstStyle/>
          <a:p>
            <a:pPr algn="ctr"/>
            <a:r>
              <a:rPr lang="en-GB" sz="800" b="1" dirty="0" smtClean="0">
                <a:solidFill>
                  <a:srgbClr val="FF0000"/>
                </a:solidFill>
              </a:rPr>
              <a:t>PSYCHOLOGICAL THEORY  ONE</a:t>
            </a:r>
            <a:endParaRPr lang="en-GB" sz="800" b="1" dirty="0">
              <a:solidFill>
                <a:srgbClr val="FF0000"/>
              </a:solidFill>
            </a:endParaRPr>
          </a:p>
        </p:txBody>
      </p:sp>
      <p:sp>
        <p:nvSpPr>
          <p:cNvPr id="11" name="Down Arrow 10"/>
          <p:cNvSpPr/>
          <p:nvPr/>
        </p:nvSpPr>
        <p:spPr>
          <a:xfrm>
            <a:off x="7676895" y="1688872"/>
            <a:ext cx="1180986" cy="4385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7508726" y="1711910"/>
            <a:ext cx="1656184" cy="215444"/>
          </a:xfrm>
          <a:prstGeom prst="rect">
            <a:avLst/>
          </a:prstGeom>
          <a:noFill/>
        </p:spPr>
        <p:txBody>
          <a:bodyPr wrap="square" rtlCol="0">
            <a:spAutoFit/>
          </a:bodyPr>
          <a:lstStyle/>
          <a:p>
            <a:pPr algn="ctr"/>
            <a:r>
              <a:rPr lang="en-GB" sz="800" b="1" dirty="0" smtClean="0">
                <a:solidFill>
                  <a:srgbClr val="FF0000"/>
                </a:solidFill>
              </a:rPr>
              <a:t>PSYCHOLOGICAL THEORY    TWO</a:t>
            </a:r>
            <a:endParaRPr lang="en-GB" sz="800" b="1" dirty="0">
              <a:solidFill>
                <a:srgbClr val="FF0000"/>
              </a:solidFill>
            </a:endParaRPr>
          </a:p>
        </p:txBody>
      </p:sp>
      <p:sp>
        <p:nvSpPr>
          <p:cNvPr id="13" name="TextBox 12"/>
          <p:cNvSpPr txBox="1"/>
          <p:nvPr/>
        </p:nvSpPr>
        <p:spPr>
          <a:xfrm>
            <a:off x="16653" y="2203222"/>
            <a:ext cx="1963059" cy="4031873"/>
          </a:xfrm>
          <a:prstGeom prst="rect">
            <a:avLst/>
          </a:prstGeom>
          <a:solidFill>
            <a:srgbClr val="FFFF00"/>
          </a:solidFill>
          <a:ln w="19050">
            <a:solidFill>
              <a:srgbClr val="FF0000"/>
            </a:solidFill>
          </a:ln>
        </p:spPr>
        <p:txBody>
          <a:bodyPr wrap="square" rtlCol="0">
            <a:spAutoFit/>
          </a:bodyPr>
          <a:lstStyle/>
          <a:p>
            <a:pPr algn="ctr"/>
            <a:r>
              <a:rPr lang="en-GB" sz="800" b="1" dirty="0" smtClean="0">
                <a:latin typeface="Arial" panose="020B0604020202020204" pitchFamily="34" charset="0"/>
                <a:cs typeface="Arial" panose="020B0604020202020204" pitchFamily="34" charset="0"/>
              </a:rPr>
              <a:t>PIAGETS THEORY OF COGNITIVE DEVELOPMENT</a:t>
            </a:r>
          </a:p>
          <a:p>
            <a:r>
              <a:rPr lang="en-GB" sz="800" b="1" dirty="0" smtClean="0">
                <a:latin typeface="Arial" panose="020B0604020202020204" pitchFamily="34" charset="0"/>
                <a:cs typeface="Arial" panose="020B0604020202020204" pitchFamily="34" charset="0"/>
              </a:rPr>
              <a:t>Piaget’s (1936) studies and theories were focused on observations of how children performed. The basis of this theory was that there were stages to cognitive development. The 2 stages most relevant in this instance, that Piaget claimed of were: The sensory motor stage, at this stage a child will develop, through their sensory/motor abilities, knowledge of their surroundings and the use of objects. Secondly, The pre- operational stage, where language is developed and simple tasks can be achieved. Children were acquired to pass through these stages in order to recognise mental abilities and to construct experience and knowledge. During the development process children develop schemas which enables a sense of mental representation that organise knowledge that evolve and expand overtime which links to the significance of practical activities and how a child assimilates and accommodates information and forms new independent information.(Collins, 2009)</a:t>
            </a:r>
            <a:endParaRPr lang="en-GB" sz="800" b="1" dirty="0">
              <a:latin typeface="Arial" panose="020B0604020202020204" pitchFamily="34" charset="0"/>
              <a:cs typeface="Arial" panose="020B0604020202020204" pitchFamily="34" charset="0"/>
            </a:endParaRPr>
          </a:p>
        </p:txBody>
      </p:sp>
      <p:sp>
        <p:nvSpPr>
          <p:cNvPr id="14" name="TextBox 13"/>
          <p:cNvSpPr txBox="1"/>
          <p:nvPr/>
        </p:nvSpPr>
        <p:spPr>
          <a:xfrm>
            <a:off x="7164288" y="2204864"/>
            <a:ext cx="1931192" cy="3908762"/>
          </a:xfrm>
          <a:prstGeom prst="rect">
            <a:avLst/>
          </a:prstGeom>
          <a:solidFill>
            <a:srgbClr val="FFFF00"/>
          </a:solidFill>
          <a:ln w="19050">
            <a:solidFill>
              <a:srgbClr val="FF0000"/>
            </a:solidFill>
          </a:ln>
        </p:spPr>
        <p:txBody>
          <a:bodyPr wrap="square" rtlCol="0">
            <a:spAutoFit/>
          </a:bodyPr>
          <a:lstStyle/>
          <a:p>
            <a:pPr algn="ctr"/>
            <a:r>
              <a:rPr lang="en-GB" sz="800" b="1" dirty="0" smtClean="0">
                <a:latin typeface="Arial" panose="020B0604020202020204" pitchFamily="34" charset="0"/>
                <a:cs typeface="Arial" panose="020B0604020202020204" pitchFamily="34" charset="0"/>
              </a:rPr>
              <a:t>ERIKSON’S THEORY OF LIFESPAN DEVELOPMENT</a:t>
            </a:r>
          </a:p>
          <a:p>
            <a:r>
              <a:rPr lang="en-GB" sz="800" b="1" dirty="0" smtClean="0">
                <a:latin typeface="Arial" panose="020B0604020202020204" pitchFamily="34" charset="0"/>
                <a:cs typeface="Arial" panose="020B0604020202020204" pitchFamily="34" charset="0"/>
              </a:rPr>
              <a:t> Erikson’s (1950) theory of lifespan development oversees the proposed 8 stages of development that stipulated psychosocial development beginning in infancy up to adulthood. This study allows an understanding of the significance of continuous development throughout lifespan. Each stage included  conflict amongst 2 points of view in order  to reach a virtue through self recognition. To explain further and in accordance to this research, stage 1- a child to sense  morality of hope there occurs a conflict of trust vs mistrust  which is experienced at the age of 0-18 months when children are highly dependent on adults for their emotional needs. The 2</a:t>
            </a:r>
            <a:r>
              <a:rPr lang="en-GB" sz="800" b="1" baseline="30000" dirty="0" smtClean="0">
                <a:latin typeface="Arial" panose="020B0604020202020204" pitchFamily="34" charset="0"/>
                <a:cs typeface="Arial" panose="020B0604020202020204" pitchFamily="34" charset="0"/>
              </a:rPr>
              <a:t>nd</a:t>
            </a:r>
            <a:r>
              <a:rPr lang="en-GB" sz="800" b="1" dirty="0" smtClean="0">
                <a:latin typeface="Arial" panose="020B0604020202020204" pitchFamily="34" charset="0"/>
                <a:cs typeface="Arial" panose="020B0604020202020204" pitchFamily="34" charset="0"/>
              </a:rPr>
              <a:t> stage typically appears in ages2-4yrs with the conflict of anatomy vs shame doubt. A child at this stage expects to perform  and act upon their own ability independently, without an adults input enabling self suffiency, the virtue here was identified as will. (Sutton, 2020)</a:t>
            </a:r>
            <a:endParaRPr lang="en-GB" sz="800" b="1" dirty="0">
              <a:latin typeface="Arial" panose="020B0604020202020204" pitchFamily="34" charset="0"/>
              <a:cs typeface="Arial" panose="020B0604020202020204" pitchFamily="34" charset="0"/>
            </a:endParaRPr>
          </a:p>
        </p:txBody>
      </p:sp>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28686" y="1932562"/>
            <a:ext cx="4392488" cy="7617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5" name="TextBox 14"/>
          <p:cNvSpPr txBox="1"/>
          <p:nvPr/>
        </p:nvSpPr>
        <p:spPr>
          <a:xfrm>
            <a:off x="2021825" y="2694324"/>
            <a:ext cx="5040560" cy="1569660"/>
          </a:xfrm>
          <a:prstGeom prst="rect">
            <a:avLst/>
          </a:prstGeom>
          <a:noFill/>
          <a:ln w="28575">
            <a:solidFill>
              <a:srgbClr val="00B0F0"/>
            </a:solidFill>
            <a:prstDash val="sysDash"/>
          </a:ln>
        </p:spPr>
        <p:txBody>
          <a:bodyPr wrap="square" rtlCol="0">
            <a:spAutoFit/>
          </a:bodyPr>
          <a:lstStyle/>
          <a:p>
            <a:r>
              <a:rPr lang="en-GB" sz="800" b="1" dirty="0">
                <a:solidFill>
                  <a:srgbClr val="7030A0"/>
                </a:solidFill>
              </a:rPr>
              <a:t> </a:t>
            </a:r>
            <a:r>
              <a:rPr lang="en-GB" sz="800" b="1" dirty="0" smtClean="0">
                <a:solidFill>
                  <a:srgbClr val="7030A0"/>
                </a:solidFill>
                <a:latin typeface="Arial" panose="020B0604020202020204" pitchFamily="34" charset="0"/>
                <a:cs typeface="Arial" panose="020B0604020202020204" pitchFamily="34" charset="0"/>
              </a:rPr>
              <a:t>PRACTICAL ACTIVITIES: According to national statistics the Department of education released data in 2019  to show the achieved development levels of children at the end of foundation stage, when a child has turned 5 years of age, usually end of reception. The information displays that the percentage of children  in England between 2013 and 2019 are achieving at a good level but a slower rate. 71.7% of children achieved GOOD LEVEL of DEVELOPMENT in 2019 -increase from previous year, which was  71.5% and also 70.7%  of children achieved at least the EXPECTED LEVEL across all Early Learning Goals- increase of 0.5ppts from the previous year. (Department For Education, 2019) NHS guidelines in child development suggests that specific goals are reached at specific stages. Its recommended that doing activities with infants on a daily basis will encourage cognitive development to reach their learning potential and achieve learning goals, identifying mental abilities tying in with cognitive development to improve memory, adopt practical skills and  the process of information. </a:t>
            </a:r>
            <a:endParaRPr lang="en-GB" sz="800" b="1" dirty="0">
              <a:solidFill>
                <a:srgbClr val="7030A0"/>
              </a:solidFill>
              <a:latin typeface="Arial" panose="020B0604020202020204" pitchFamily="34" charset="0"/>
              <a:cs typeface="Arial" panose="020B0604020202020204" pitchFamily="34" charset="0"/>
            </a:endParaRPr>
          </a:p>
        </p:txBody>
      </p:sp>
      <p:sp>
        <p:nvSpPr>
          <p:cNvPr id="16" name="TextBox 15"/>
          <p:cNvSpPr txBox="1"/>
          <p:nvPr/>
        </p:nvSpPr>
        <p:spPr>
          <a:xfrm>
            <a:off x="2051720" y="4467008"/>
            <a:ext cx="5040560" cy="338554"/>
          </a:xfrm>
          <a:prstGeom prst="rect">
            <a:avLst/>
          </a:prstGeom>
          <a:solidFill>
            <a:schemeClr val="accent5">
              <a:lumMod val="40000"/>
              <a:lumOff val="60000"/>
            </a:schemeClr>
          </a:solidFill>
          <a:ln w="19050">
            <a:solidFill>
              <a:schemeClr val="accent6">
                <a:lumMod val="75000"/>
              </a:schemeClr>
            </a:solidFill>
          </a:ln>
        </p:spPr>
        <p:txBody>
          <a:bodyPr wrap="square" rtlCol="0">
            <a:spAutoFit/>
          </a:bodyPr>
          <a:lstStyle/>
          <a:p>
            <a:r>
              <a:rPr lang="en-GB" sz="800" b="1" dirty="0" smtClean="0">
                <a:latin typeface="Arial" panose="020B0604020202020204" pitchFamily="34" charset="0"/>
                <a:cs typeface="Arial" panose="020B0604020202020204" pitchFamily="34" charset="0"/>
              </a:rPr>
              <a:t>ACTIVITY </a:t>
            </a:r>
            <a:r>
              <a:rPr lang="en-GB" sz="800" dirty="0" smtClean="0">
                <a:latin typeface="Arial" panose="020B0604020202020204" pitchFamily="34" charset="0"/>
                <a:cs typeface="Arial" panose="020B0604020202020204" pitchFamily="34" charset="0"/>
              </a:rPr>
              <a:t>ONE- </a:t>
            </a:r>
            <a:r>
              <a:rPr lang="en-GB" sz="800" b="1" dirty="0" smtClean="0">
                <a:solidFill>
                  <a:srgbClr val="FF3300"/>
                </a:solidFill>
                <a:latin typeface="Arial" panose="020B0604020202020204" pitchFamily="34" charset="0"/>
                <a:cs typeface="Arial" panose="020B0604020202020204" pitchFamily="34" charset="0"/>
              </a:rPr>
              <a:t>Crafting salt dough- </a:t>
            </a:r>
            <a:r>
              <a:rPr lang="en-GB" sz="800" b="1" dirty="0" smtClean="0">
                <a:latin typeface="Arial" panose="020B0604020202020204" pitchFamily="34" charset="0"/>
                <a:cs typeface="Arial" panose="020B0604020202020204" pitchFamily="34" charset="0"/>
              </a:rPr>
              <a:t>Stimulates creativity, enables children to learn how to be patient and the end result is a sense of achievement or reward</a:t>
            </a:r>
            <a:endParaRPr lang="en-GB" sz="800" b="1" dirty="0">
              <a:latin typeface="Arial" panose="020B0604020202020204" pitchFamily="34" charset="0"/>
              <a:cs typeface="Arial" panose="020B0604020202020204" pitchFamily="34" charset="0"/>
            </a:endParaRPr>
          </a:p>
        </p:txBody>
      </p:sp>
      <p:sp>
        <p:nvSpPr>
          <p:cNvPr id="20" name="TextBox 19"/>
          <p:cNvSpPr txBox="1"/>
          <p:nvPr/>
        </p:nvSpPr>
        <p:spPr>
          <a:xfrm>
            <a:off x="2066678" y="5001796"/>
            <a:ext cx="5040560" cy="461665"/>
          </a:xfrm>
          <a:prstGeom prst="rect">
            <a:avLst/>
          </a:prstGeom>
          <a:solidFill>
            <a:schemeClr val="accent5">
              <a:lumMod val="40000"/>
              <a:lumOff val="60000"/>
            </a:schemeClr>
          </a:solidFill>
          <a:ln w="19050">
            <a:solidFill>
              <a:schemeClr val="accent6">
                <a:lumMod val="75000"/>
              </a:schemeClr>
            </a:solidFill>
          </a:ln>
        </p:spPr>
        <p:txBody>
          <a:bodyPr wrap="square" rtlCol="0">
            <a:spAutoFit/>
          </a:bodyPr>
          <a:lstStyle/>
          <a:p>
            <a:r>
              <a:rPr lang="en-GB" sz="800" b="1" dirty="0" smtClean="0">
                <a:latin typeface="Arial" panose="020B0604020202020204" pitchFamily="34" charset="0"/>
                <a:cs typeface="Arial" panose="020B0604020202020204" pitchFamily="34" charset="0"/>
              </a:rPr>
              <a:t>ACTIVITY TW0- </a:t>
            </a:r>
            <a:r>
              <a:rPr lang="en-GB" sz="800" b="1" dirty="0" smtClean="0">
                <a:solidFill>
                  <a:schemeClr val="accent5">
                    <a:lumMod val="50000"/>
                  </a:schemeClr>
                </a:solidFill>
                <a:latin typeface="Arial" panose="020B0604020202020204" pitchFamily="34" charset="0"/>
                <a:cs typeface="Arial" panose="020B0604020202020204" pitchFamily="34" charset="0"/>
              </a:rPr>
              <a:t>Identifying fishes in a water tank-  </a:t>
            </a:r>
            <a:r>
              <a:rPr lang="en-GB" sz="800" b="1" dirty="0" smtClean="0">
                <a:latin typeface="Arial" panose="020B0604020202020204" pitchFamily="34" charset="0"/>
                <a:cs typeface="Arial" panose="020B0604020202020204" pitchFamily="34" charset="0"/>
              </a:rPr>
              <a:t>will improve  organising skills  by colour and size and recognise the importance  of food and water for fishes to survive, and a sense of responsibility and develop empathy.  </a:t>
            </a:r>
            <a:r>
              <a:rPr lang="en-GB" sz="800" b="1" dirty="0" smtClean="0">
                <a:solidFill>
                  <a:schemeClr val="accent5">
                    <a:lumMod val="50000"/>
                  </a:schemeClr>
                </a:solidFill>
                <a:latin typeface="Arial" panose="020B0604020202020204" pitchFamily="34" charset="0"/>
                <a:cs typeface="Arial" panose="020B0604020202020204" pitchFamily="34" charset="0"/>
              </a:rPr>
              <a:t>   </a:t>
            </a:r>
            <a:endParaRPr lang="en-GB" sz="800" b="1" dirty="0">
              <a:solidFill>
                <a:schemeClr val="accent5">
                  <a:lumMod val="50000"/>
                </a:schemeClr>
              </a:solidFill>
              <a:latin typeface="Arial" panose="020B0604020202020204" pitchFamily="34" charset="0"/>
              <a:cs typeface="Arial" panose="020B0604020202020204" pitchFamily="34" charset="0"/>
            </a:endParaRPr>
          </a:p>
        </p:txBody>
      </p:sp>
      <p:sp>
        <p:nvSpPr>
          <p:cNvPr id="17" name="TextBox 16"/>
          <p:cNvSpPr txBox="1"/>
          <p:nvPr/>
        </p:nvSpPr>
        <p:spPr>
          <a:xfrm>
            <a:off x="2066678" y="5726177"/>
            <a:ext cx="5040560" cy="338554"/>
          </a:xfrm>
          <a:prstGeom prst="rect">
            <a:avLst/>
          </a:prstGeom>
          <a:solidFill>
            <a:schemeClr val="accent5">
              <a:lumMod val="40000"/>
              <a:lumOff val="60000"/>
            </a:schemeClr>
          </a:solidFill>
          <a:ln w="19050">
            <a:solidFill>
              <a:schemeClr val="accent6">
                <a:lumMod val="75000"/>
              </a:schemeClr>
            </a:solidFill>
          </a:ln>
        </p:spPr>
        <p:txBody>
          <a:bodyPr wrap="square" rtlCol="0">
            <a:spAutoFit/>
          </a:bodyPr>
          <a:lstStyle/>
          <a:p>
            <a:r>
              <a:rPr lang="en-GB" sz="800" b="1" dirty="0" smtClean="0"/>
              <a:t>Activity three- </a:t>
            </a:r>
            <a:r>
              <a:rPr lang="en-GB" sz="800" b="1" dirty="0" smtClean="0">
                <a:solidFill>
                  <a:schemeClr val="accent3">
                    <a:lumMod val="50000"/>
                  </a:schemeClr>
                </a:solidFill>
              </a:rPr>
              <a:t>Helping with recycling household items- </a:t>
            </a:r>
            <a:r>
              <a:rPr lang="en-GB" sz="800" b="1" dirty="0" smtClean="0"/>
              <a:t>will allow a sense of achievement, improve organising skills and differentiating colours and materials</a:t>
            </a:r>
            <a:endParaRPr lang="en-GB" sz="800" b="1" dirty="0"/>
          </a:p>
        </p:txBody>
      </p:sp>
    </p:spTree>
    <p:extLst>
      <p:ext uri="{BB962C8B-B14F-4D97-AF65-F5344CB8AC3E}">
        <p14:creationId xmlns:p14="http://schemas.microsoft.com/office/powerpoint/2010/main" val="1698382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706090"/>
          </a:xfrm>
        </p:spPr>
        <p:txBody>
          <a:bodyPr>
            <a:normAutofit/>
          </a:bodyPr>
          <a:lstStyle/>
          <a:p>
            <a:r>
              <a:rPr lang="en-GB" sz="2000" b="1" dirty="0" smtClean="0"/>
              <a:t>ANNOTATED BIBLIOGRAPHY </a:t>
            </a:r>
            <a:endParaRPr lang="en-GB" sz="2000" b="1" dirty="0"/>
          </a:p>
        </p:txBody>
      </p:sp>
      <p:sp>
        <p:nvSpPr>
          <p:cNvPr id="3" name="Content Placeholder 2"/>
          <p:cNvSpPr>
            <a:spLocks noGrp="1"/>
          </p:cNvSpPr>
          <p:nvPr>
            <p:ph idx="1"/>
          </p:nvPr>
        </p:nvSpPr>
        <p:spPr>
          <a:xfrm>
            <a:off x="398470" y="764704"/>
            <a:ext cx="8229600" cy="5256583"/>
          </a:xfrm>
        </p:spPr>
        <p:txBody>
          <a:bodyPr>
            <a:normAutofit/>
          </a:bodyPr>
          <a:lstStyle/>
          <a:p>
            <a:pPr marL="0" indent="0">
              <a:buNone/>
            </a:pPr>
            <a:r>
              <a:rPr lang="en-GB" sz="800" dirty="0" smtClean="0">
                <a:hlinkClick r:id="rId3"/>
              </a:rPr>
              <a:t>https</a:t>
            </a:r>
            <a:r>
              <a:rPr lang="en-GB" sz="800" dirty="0" smtClean="0">
                <a:hlinkClick r:id="rId3"/>
              </a:rPr>
              <a:t>://www.nhsggc.org.uk/kids/child-development/interactive-child-development-timeline/</a:t>
            </a:r>
            <a:endParaRPr lang="en-GB" sz="800" dirty="0" smtClean="0"/>
          </a:p>
          <a:p>
            <a:pPr marL="0" indent="0">
              <a:buNone/>
            </a:pPr>
            <a:r>
              <a:rPr lang="en-GB" sz="800" dirty="0" smtClean="0"/>
              <a:t>~ The above source was very resourceful as I found it informative as it related to the different  developing stages in a child's lifespan. Relevant information was used from this source to give an overview in the introduction. </a:t>
            </a:r>
            <a:endParaRPr lang="en-GB" sz="800" dirty="0" smtClean="0"/>
          </a:p>
          <a:p>
            <a:pPr marL="0" indent="0">
              <a:buNone/>
            </a:pPr>
            <a:endParaRPr lang="en-GB" sz="800" dirty="0" smtClean="0"/>
          </a:p>
          <a:p>
            <a:pPr marL="0" indent="0">
              <a:buNone/>
            </a:pPr>
            <a:r>
              <a:rPr lang="en-GB" sz="800" dirty="0" smtClean="0">
                <a:solidFill>
                  <a:schemeClr val="accent5"/>
                </a:solidFill>
              </a:rPr>
              <a:t>~ Access to HE, B. Myers, L. Shaw., 2004, Cheltenha</a:t>
            </a:r>
            <a:r>
              <a:rPr lang="en-GB" sz="800" dirty="0" smtClean="0">
                <a:solidFill>
                  <a:schemeClr val="accent5"/>
                </a:solidFill>
              </a:rPr>
              <a:t>m, UK. </a:t>
            </a:r>
          </a:p>
          <a:p>
            <a:pPr marL="0" indent="0">
              <a:buNone/>
            </a:pPr>
            <a:r>
              <a:rPr lang="en-GB" sz="800" dirty="0" smtClean="0"/>
              <a:t>This was a very </a:t>
            </a:r>
            <a:r>
              <a:rPr lang="en-GB" sz="800" dirty="0"/>
              <a:t>c</a:t>
            </a:r>
            <a:r>
              <a:rPr lang="en-GB" sz="800" dirty="0" smtClean="0"/>
              <a:t>redible source  that stated the theories of cognitive development and the stages of development which has been used to identify the theorists  and their psychological studies. Some literature from the source has been used to explain what is meant by the term cognitive development. </a:t>
            </a:r>
          </a:p>
          <a:p>
            <a:pPr marL="0" indent="0">
              <a:buNone/>
            </a:pPr>
            <a:r>
              <a:rPr lang="en-GB" sz="800" dirty="0" smtClean="0"/>
              <a:t> </a:t>
            </a:r>
            <a:endParaRPr lang="en-GB" sz="800" dirty="0"/>
          </a:p>
        </p:txBody>
      </p:sp>
      <p:sp>
        <p:nvSpPr>
          <p:cNvPr id="4" name="Rectangle 3"/>
          <p:cNvSpPr/>
          <p:nvPr/>
        </p:nvSpPr>
        <p:spPr>
          <a:xfrm>
            <a:off x="395536" y="1916832"/>
            <a:ext cx="7488832" cy="3416320"/>
          </a:xfrm>
          <a:prstGeom prst="rect">
            <a:avLst/>
          </a:prstGeom>
        </p:spPr>
        <p:txBody>
          <a:bodyPr wrap="square">
            <a:spAutoFit/>
          </a:bodyPr>
          <a:lstStyle/>
          <a:p>
            <a:r>
              <a:rPr lang="en-GB" sz="800" dirty="0" smtClean="0">
                <a:hlinkClick r:id="rId4"/>
              </a:rPr>
              <a:t>https</a:t>
            </a:r>
            <a:r>
              <a:rPr lang="en-GB" sz="800" dirty="0">
                <a:hlinkClick r:id="rId4"/>
              </a:rPr>
              <a:t>://</a:t>
            </a:r>
            <a:r>
              <a:rPr lang="en-GB" sz="800" dirty="0" smtClean="0">
                <a:hlinkClick r:id="rId4"/>
              </a:rPr>
              <a:t>www.healthline.com/health/childrens-health/stages-of-child-development</a:t>
            </a:r>
            <a:endParaRPr lang="en-GB" sz="800" dirty="0" smtClean="0"/>
          </a:p>
          <a:p>
            <a:r>
              <a:rPr lang="en-GB" sz="800" dirty="0" smtClean="0"/>
              <a:t>~ helped to understand the importance of stages of child growth and how to reflect and monitor if your child is on track with development. I have not used this source to cite information but found very useful for self clarification on the importance of reviewing and evaluating a child's </a:t>
            </a:r>
            <a:r>
              <a:rPr lang="en-GB" sz="800" dirty="0"/>
              <a:t>development </a:t>
            </a:r>
            <a:r>
              <a:rPr lang="en-GB" sz="800" dirty="0" smtClean="0"/>
              <a:t>process.</a:t>
            </a:r>
          </a:p>
          <a:p>
            <a:endParaRPr lang="en-GB" sz="800" dirty="0"/>
          </a:p>
          <a:p>
            <a:r>
              <a:rPr lang="en-GB" sz="800" dirty="0" smtClean="0">
                <a:hlinkClick r:id="rId5"/>
              </a:rPr>
              <a:t>https</a:t>
            </a:r>
            <a:r>
              <a:rPr lang="en-GB" sz="800" dirty="0">
                <a:hlinkClick r:id="rId5"/>
              </a:rPr>
              <a:t>://</a:t>
            </a:r>
            <a:r>
              <a:rPr lang="en-GB" sz="800" dirty="0" smtClean="0">
                <a:hlinkClick r:id="rId5"/>
              </a:rPr>
              <a:t>assets.publishing.service.gov.uk/government/uploads/system/uploads/attachment_data/file/839934/EYFSP_2019_Main_Text_Oct.pdf</a:t>
            </a:r>
            <a:endParaRPr lang="en-GB" sz="800" dirty="0" smtClean="0"/>
          </a:p>
          <a:p>
            <a:r>
              <a:rPr lang="en-GB" sz="800" dirty="0" smtClean="0"/>
              <a:t>~ The department of education website enabled me to retrieve recent national statistics stating the results of the percentage of children in England that have achieved early learning goals which was relevant to support the information provided in the poster. It was a credible source as it provided  reliable data from government research.  </a:t>
            </a:r>
          </a:p>
          <a:p>
            <a:endParaRPr lang="en-GB" sz="800" dirty="0" smtClean="0"/>
          </a:p>
          <a:p>
            <a:r>
              <a:rPr lang="en-GB" sz="800" dirty="0" smtClean="0"/>
              <a:t> Holborn, M., Burrage, P. and Langley, P. (2009</a:t>
            </a:r>
            <a:r>
              <a:rPr lang="en-GB" sz="800" i="1" dirty="0" smtClean="0"/>
              <a:t>) Sociology Themes and Perspectives. </a:t>
            </a:r>
            <a:r>
              <a:rPr lang="en-GB" sz="800" dirty="0" smtClean="0"/>
              <a:t>7</a:t>
            </a:r>
            <a:r>
              <a:rPr lang="en-GB" sz="800" baseline="30000" dirty="0" smtClean="0"/>
              <a:t>th</a:t>
            </a:r>
            <a:r>
              <a:rPr lang="en-GB" sz="800" dirty="0" smtClean="0"/>
              <a:t> edn. Hammersmith, London: Collins</a:t>
            </a:r>
          </a:p>
          <a:p>
            <a:r>
              <a:rPr lang="en-GB" sz="800" dirty="0" smtClean="0"/>
              <a:t>~ This source was used to develop my understanding on how the developed knowledge and understanding in early years implicates actions in adulthood and how that contributes towards society  at a later stage.</a:t>
            </a:r>
            <a:endParaRPr lang="en-GB" sz="800" dirty="0"/>
          </a:p>
          <a:p>
            <a:endParaRPr lang="en-GB" sz="800" dirty="0" smtClean="0"/>
          </a:p>
          <a:p>
            <a:r>
              <a:rPr lang="en-GB" sz="800" dirty="0" smtClean="0"/>
              <a:t>Bingham, S. and Whitbread, D.(2011) </a:t>
            </a:r>
            <a:r>
              <a:rPr lang="en-GB" sz="800" i="1" dirty="0" smtClean="0"/>
              <a:t>Learning and Development school readiness P1- Starting points. </a:t>
            </a:r>
            <a:r>
              <a:rPr lang="en-GB" sz="800" dirty="0" smtClean="0"/>
              <a:t>Available  at: </a:t>
            </a:r>
          </a:p>
          <a:p>
            <a:r>
              <a:rPr lang="en-GB" sz="800" dirty="0" smtClean="0">
                <a:hlinkClick r:id="rId6"/>
              </a:rPr>
              <a:t>https</a:t>
            </a:r>
            <a:r>
              <a:rPr lang="en-GB" sz="800" dirty="0">
                <a:hlinkClick r:id="rId6"/>
              </a:rPr>
              <a:t>://</a:t>
            </a:r>
            <a:r>
              <a:rPr lang="en-GB" sz="800" dirty="0" smtClean="0">
                <a:hlinkClick r:id="rId6"/>
              </a:rPr>
              <a:t>www.nurseryworld.co.uk/features/article/learning-development-school-readiness-part-1-starting-points</a:t>
            </a:r>
            <a:r>
              <a:rPr lang="en-GB" sz="800" dirty="0" smtClean="0"/>
              <a:t> (Accessed on:17 October 2011) </a:t>
            </a:r>
          </a:p>
          <a:p>
            <a:r>
              <a:rPr lang="en-GB" sz="800" dirty="0" smtClean="0"/>
              <a:t>~ Even so this source has not been used it has helped me to understand the importance and consensus of supporting an infant in the developing stage as there are government guidelines on how  ‘readiness for school’ a child may be., and that </a:t>
            </a:r>
            <a:r>
              <a:rPr lang="en-GB" sz="800" dirty="0"/>
              <a:t>readiness </a:t>
            </a:r>
            <a:r>
              <a:rPr lang="en-GB" sz="800" dirty="0" smtClean="0"/>
              <a:t>is  not only reliant on a child’s cognitive</a:t>
            </a:r>
            <a:r>
              <a:rPr lang="en-GB" sz="800" dirty="0"/>
              <a:t>, linguistic and social abilities, but </a:t>
            </a:r>
            <a:r>
              <a:rPr lang="en-GB" sz="800" dirty="0" smtClean="0"/>
              <a:t>in the way infants </a:t>
            </a:r>
            <a:r>
              <a:rPr lang="en-GB" sz="800" dirty="0"/>
              <a:t>interact </a:t>
            </a:r>
            <a:r>
              <a:rPr lang="en-GB" sz="800" dirty="0" smtClean="0"/>
              <a:t>with parents, </a:t>
            </a:r>
            <a:r>
              <a:rPr lang="en-GB" sz="800" dirty="0"/>
              <a:t>teachers, </a:t>
            </a:r>
            <a:r>
              <a:rPr lang="en-GB" sz="800" dirty="0" smtClean="0"/>
              <a:t>other adults  </a:t>
            </a:r>
            <a:r>
              <a:rPr lang="en-GB" sz="800" dirty="0"/>
              <a:t>community </a:t>
            </a:r>
            <a:r>
              <a:rPr lang="en-GB" sz="800" dirty="0" smtClean="0"/>
              <a:t>members and care givers in general.</a:t>
            </a:r>
          </a:p>
          <a:p>
            <a:endParaRPr lang="en-GB" sz="800" dirty="0"/>
          </a:p>
          <a:p>
            <a:endParaRPr lang="en-GB" sz="800" dirty="0" smtClean="0"/>
          </a:p>
          <a:p>
            <a:r>
              <a:rPr lang="en-GB" sz="800" dirty="0" smtClean="0"/>
              <a:t>McLeod</a:t>
            </a:r>
            <a:r>
              <a:rPr lang="en-GB" sz="800" dirty="0"/>
              <a:t>, S. A. (2018, May 03). </a:t>
            </a:r>
            <a:r>
              <a:rPr lang="en-GB" sz="800" i="1" dirty="0"/>
              <a:t>Erik </a:t>
            </a:r>
            <a:r>
              <a:rPr lang="en-GB" sz="800" i="1" dirty="0" smtClean="0"/>
              <a:t>Erikson's </a:t>
            </a:r>
            <a:r>
              <a:rPr lang="en-GB" sz="800" i="1" dirty="0"/>
              <a:t>stages of psychosocial development</a:t>
            </a:r>
            <a:r>
              <a:rPr lang="en-GB" sz="800" dirty="0"/>
              <a:t>. Simply Psychology. </a:t>
            </a:r>
            <a:r>
              <a:rPr lang="en-GB" sz="800" dirty="0" smtClean="0"/>
              <a:t> </a:t>
            </a:r>
          </a:p>
          <a:p>
            <a:r>
              <a:rPr lang="en-GB" sz="800" dirty="0" smtClean="0"/>
              <a:t>Available at: </a:t>
            </a:r>
            <a:r>
              <a:rPr lang="en-GB" sz="800" dirty="0" smtClean="0">
                <a:hlinkClick r:id="rId7"/>
              </a:rPr>
              <a:t>https</a:t>
            </a:r>
            <a:r>
              <a:rPr lang="en-GB" sz="800" dirty="0">
                <a:hlinkClick r:id="rId7"/>
              </a:rPr>
              <a:t>://</a:t>
            </a:r>
            <a:r>
              <a:rPr lang="en-GB" sz="800" dirty="0" smtClean="0">
                <a:hlinkClick r:id="rId7"/>
              </a:rPr>
              <a:t>www.simplypsychology.org/Erik-Erikson.html</a:t>
            </a:r>
            <a:r>
              <a:rPr lang="en-GB" sz="800" dirty="0" smtClean="0"/>
              <a:t> (Accessed on: 2018)</a:t>
            </a:r>
          </a:p>
          <a:p>
            <a:r>
              <a:rPr lang="en-GB" sz="800" dirty="0" smtClean="0"/>
              <a:t>~ The information provided by this source was very relevant to this research and has been used to explain the theory stipulated  by Erikson’s (1950) </a:t>
            </a:r>
          </a:p>
          <a:p>
            <a:endParaRPr lang="en-GB" sz="800" dirty="0"/>
          </a:p>
          <a:p>
            <a:r>
              <a:rPr lang="en-GB" sz="800" dirty="0" smtClean="0">
                <a:hlinkClick r:id="rId8"/>
              </a:rPr>
              <a:t>Sutton, J. (2020) </a:t>
            </a:r>
            <a:r>
              <a:rPr lang="en-GB" sz="800" i="1" dirty="0" smtClean="0">
                <a:hlinkClick r:id="rId8"/>
              </a:rPr>
              <a:t>Erick Erickson’s stages of Psychosocial Development . </a:t>
            </a:r>
            <a:r>
              <a:rPr lang="en-GB" sz="800" dirty="0" smtClean="0">
                <a:hlinkClick r:id="rId8"/>
              </a:rPr>
              <a:t>Available at:   </a:t>
            </a:r>
            <a:r>
              <a:rPr lang="en-GB" sz="800" dirty="0" smtClean="0">
                <a:hlinkClick r:id="rId8"/>
              </a:rPr>
              <a:t>https</a:t>
            </a:r>
            <a:r>
              <a:rPr lang="en-GB" sz="800" dirty="0">
                <a:hlinkClick r:id="rId8"/>
              </a:rPr>
              <a:t>://positivepsychology.com/erikson-stages</a:t>
            </a:r>
            <a:r>
              <a:rPr lang="en-GB" sz="800" dirty="0" smtClean="0">
                <a:hlinkClick r:id="rId8"/>
              </a:rPr>
              <a:t>/</a:t>
            </a:r>
            <a:r>
              <a:rPr lang="en-GB" sz="800" dirty="0" smtClean="0"/>
              <a:t> (Accessed on: 12 November 2020)</a:t>
            </a:r>
          </a:p>
          <a:p>
            <a:r>
              <a:rPr lang="en-GB" sz="800" dirty="0" smtClean="0"/>
              <a:t>~ This reliable source educated on the stages of psychosocial development, the 8 stages of development proposed by Erikson’s (1950) theory. </a:t>
            </a:r>
          </a:p>
          <a:p>
            <a:endParaRPr lang="en-GB" sz="800" dirty="0" smtClean="0"/>
          </a:p>
          <a:p>
            <a:endParaRPr lang="en-GB" sz="800" dirty="0" smtClean="0"/>
          </a:p>
        </p:txBody>
      </p:sp>
    </p:spTree>
    <p:extLst>
      <p:ext uri="{BB962C8B-B14F-4D97-AF65-F5344CB8AC3E}">
        <p14:creationId xmlns:p14="http://schemas.microsoft.com/office/powerpoint/2010/main" val="28862381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3103</TotalTime>
  <Words>1377</Words>
  <Application>Microsoft Office PowerPoint</Application>
  <PresentationFormat>On-screen Show (4:3)</PresentationFormat>
  <Paragraphs>42</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A CHILDS EXPERIENCE BETWEEN THE AGE OF 0-5 WILL AFFECT THE REST OF THEIR LIVES!!!</vt:lpstr>
      <vt:lpstr>ANNOTATED BIBLIOGRAPHY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 OF 0-5 WILL AFFECT THE REST OF THEIR LIVES</dc:title>
  <dc:creator>Windows User</dc:creator>
  <cp:lastModifiedBy>Windows User</cp:lastModifiedBy>
  <cp:revision>66</cp:revision>
  <dcterms:created xsi:type="dcterms:W3CDTF">2021-03-10T10:14:18Z</dcterms:created>
  <dcterms:modified xsi:type="dcterms:W3CDTF">2021-03-12T15:02:58Z</dcterms:modified>
</cp:coreProperties>
</file>