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3">
  <p:sldMasterIdLst>
    <p:sldMasterId id="2147483660" r:id="rId1"/>
  </p:sldMasterIdLst>
  <p:notesMasterIdLst>
    <p:notesMasterId r:id="rId32"/>
  </p:notesMasterIdLst>
  <p:sldIdLst>
    <p:sldId id="486" r:id="rId2"/>
    <p:sldId id="302" r:id="rId3"/>
    <p:sldId id="303" r:id="rId4"/>
    <p:sldId id="304" r:id="rId5"/>
    <p:sldId id="306" r:id="rId6"/>
    <p:sldId id="305" r:id="rId7"/>
    <p:sldId id="298" r:id="rId8"/>
    <p:sldId id="307" r:id="rId9"/>
    <p:sldId id="308" r:id="rId10"/>
    <p:sldId id="309" r:id="rId11"/>
    <p:sldId id="310" r:id="rId12"/>
    <p:sldId id="311" r:id="rId13"/>
    <p:sldId id="312" r:id="rId14"/>
    <p:sldId id="313" r:id="rId15"/>
    <p:sldId id="314" r:id="rId16"/>
    <p:sldId id="315" r:id="rId17"/>
    <p:sldId id="316" r:id="rId18"/>
    <p:sldId id="317" r:id="rId19"/>
    <p:sldId id="318" r:id="rId20"/>
    <p:sldId id="319" r:id="rId21"/>
    <p:sldId id="320" r:id="rId22"/>
    <p:sldId id="321" r:id="rId23"/>
    <p:sldId id="322" r:id="rId24"/>
    <p:sldId id="263" r:id="rId25"/>
    <p:sldId id="265" r:id="rId26"/>
    <p:sldId id="266" r:id="rId27"/>
    <p:sldId id="267" r:id="rId28"/>
    <p:sldId id="277" r:id="rId29"/>
    <p:sldId id="278" r:id="rId30"/>
    <p:sldId id="485" r:id="rId31"/>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6FC4758-3CAE-4EA4-BE4F-282756239DDF}" v="14" dt="2022-04-16T17:08:28.14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011" autoAdjust="0"/>
    <p:restoredTop sz="94632"/>
  </p:normalViewPr>
  <p:slideViewPr>
    <p:cSldViewPr snapToGrid="0">
      <p:cViewPr varScale="1">
        <p:scale>
          <a:sx n="84" d="100"/>
          <a:sy n="84" d="100"/>
        </p:scale>
        <p:origin x="45" y="3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9374"/>
          </a:xfrm>
          <a:prstGeom prst="rect">
            <a:avLst/>
          </a:prstGeom>
        </p:spPr>
        <p:txBody>
          <a:bodyPr vert="horz" lIns="91010" tIns="45505" rIns="91010" bIns="45505" rtlCol="0"/>
          <a:lstStyle>
            <a:lvl1pPr algn="l">
              <a:defRPr sz="1200"/>
            </a:lvl1pPr>
          </a:lstStyle>
          <a:p>
            <a:endParaRPr lang="en-US"/>
          </a:p>
        </p:txBody>
      </p:sp>
      <p:sp>
        <p:nvSpPr>
          <p:cNvPr id="3" name="Date Placeholder 2"/>
          <p:cNvSpPr>
            <a:spLocks noGrp="1"/>
          </p:cNvSpPr>
          <p:nvPr>
            <p:ph type="dt" idx="1"/>
          </p:nvPr>
        </p:nvSpPr>
        <p:spPr>
          <a:xfrm>
            <a:off x="3777607" y="0"/>
            <a:ext cx="2889938" cy="489374"/>
          </a:xfrm>
          <a:prstGeom prst="rect">
            <a:avLst/>
          </a:prstGeom>
        </p:spPr>
        <p:txBody>
          <a:bodyPr vert="horz" lIns="91010" tIns="45505" rIns="91010" bIns="45505" rtlCol="0"/>
          <a:lstStyle>
            <a:lvl1pPr algn="r">
              <a:defRPr sz="1200"/>
            </a:lvl1pPr>
          </a:lstStyle>
          <a:p>
            <a:fld id="{6D1234CC-4739-C448-A6F0-1B384F203C6D}" type="datetimeFigureOut">
              <a:rPr lang="en-US" smtClean="0"/>
              <a:t>12/4/2024</a:t>
            </a:fld>
            <a:endParaRPr lang="en-US"/>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010" tIns="45505" rIns="91010" bIns="45505" rtlCol="0" anchor="ctr"/>
          <a:lstStyle/>
          <a:p>
            <a:endParaRPr lang="en-US"/>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010" tIns="45505" rIns="91010" bIns="45505"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1" y="9264227"/>
            <a:ext cx="2889938" cy="489373"/>
          </a:xfrm>
          <a:prstGeom prst="rect">
            <a:avLst/>
          </a:prstGeom>
        </p:spPr>
        <p:txBody>
          <a:bodyPr vert="horz" lIns="91010" tIns="45505" rIns="91010" bIns="45505" rtlCol="0" anchor="b"/>
          <a:lstStyle>
            <a:lvl1pPr algn="l">
              <a:defRPr sz="1200"/>
            </a:lvl1pPr>
          </a:lstStyle>
          <a:p>
            <a:endParaRPr lang="en-US"/>
          </a:p>
        </p:txBody>
      </p:sp>
      <p:sp>
        <p:nvSpPr>
          <p:cNvPr id="7" name="Slide Number Placeholder 6"/>
          <p:cNvSpPr>
            <a:spLocks noGrp="1"/>
          </p:cNvSpPr>
          <p:nvPr>
            <p:ph type="sldNum" sz="quarter" idx="5"/>
          </p:nvPr>
        </p:nvSpPr>
        <p:spPr>
          <a:xfrm>
            <a:off x="3777607" y="9264227"/>
            <a:ext cx="2889938" cy="489373"/>
          </a:xfrm>
          <a:prstGeom prst="rect">
            <a:avLst/>
          </a:prstGeom>
        </p:spPr>
        <p:txBody>
          <a:bodyPr vert="horz" lIns="91010" tIns="45505" rIns="91010" bIns="45505" rtlCol="0" anchor="b"/>
          <a:lstStyle>
            <a:lvl1pPr algn="r">
              <a:defRPr sz="1200"/>
            </a:lvl1pPr>
          </a:lstStyle>
          <a:p>
            <a:fld id="{F029DF7D-1A61-E04E-BD10-82557483EED4}" type="slidenum">
              <a:rPr lang="en-US" smtClean="0"/>
              <a:t>‹#›</a:t>
            </a:fld>
            <a:endParaRPr lang="en-US"/>
          </a:p>
        </p:txBody>
      </p:sp>
    </p:spTree>
    <p:extLst>
      <p:ext uri="{BB962C8B-B14F-4D97-AF65-F5344CB8AC3E}">
        <p14:creationId xmlns:p14="http://schemas.microsoft.com/office/powerpoint/2010/main" val="10025829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investopedia.com/terms/c/costofcapital.asp"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029DF7D-1A61-E04E-BD10-82557483EED4}" type="slidenum">
              <a:rPr lang="en-US" smtClean="0"/>
              <a:t>7</a:t>
            </a:fld>
            <a:endParaRPr lang="en-US"/>
          </a:p>
        </p:txBody>
      </p:sp>
    </p:spTree>
    <p:extLst>
      <p:ext uri="{BB962C8B-B14F-4D97-AF65-F5344CB8AC3E}">
        <p14:creationId xmlns:p14="http://schemas.microsoft.com/office/powerpoint/2010/main" val="41433099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Project A = Net cashflow = 3,000 x 12 (bill cost per month x number of months in the year_ = 36,000 x 40% (savings based on installation of the solar panels) = 14,400 cash flow for the year.  Payback period = 150,000 investment / 14,4000 net cashflow = 10.41 years</a:t>
            </a:r>
          </a:p>
          <a:p>
            <a:endParaRPr lang="en-GB" dirty="0"/>
          </a:p>
          <a:p>
            <a:r>
              <a:rPr lang="en-GB" dirty="0"/>
              <a:t>Project B = Net cash flow = 12,000 units x £100 per unit = 1,200,000 x20% = 240,000 net cash flow = Payback Period = 1,000,000 project investment / 240,000 net cashflow = 4.16 years</a:t>
            </a:r>
          </a:p>
          <a:p>
            <a:endParaRPr lang="en-GB" dirty="0"/>
          </a:p>
          <a:p>
            <a:r>
              <a:rPr lang="en-GB" dirty="0"/>
              <a:t>Project C = Net Cash Flow = 5,000 units x 20% = 1,000 x 150 = 150,000 x 15% = Net Cashflow 22,500 = Payback Period = 50,000 project investment / 22,500 net </a:t>
            </a:r>
            <a:r>
              <a:rPr lang="en-GB" dirty="0" err="1"/>
              <a:t>cashlow</a:t>
            </a:r>
            <a:r>
              <a:rPr lang="en-GB" dirty="0"/>
              <a:t> = 2.22 years</a:t>
            </a:r>
          </a:p>
        </p:txBody>
      </p:sp>
      <p:sp>
        <p:nvSpPr>
          <p:cNvPr id="4" name="Slide Number Placeholder 3"/>
          <p:cNvSpPr>
            <a:spLocks noGrp="1"/>
          </p:cNvSpPr>
          <p:nvPr>
            <p:ph type="sldNum" sz="quarter" idx="5"/>
          </p:nvPr>
        </p:nvSpPr>
        <p:spPr/>
        <p:txBody>
          <a:bodyPr/>
          <a:lstStyle/>
          <a:p>
            <a:fld id="{F029DF7D-1A61-E04E-BD10-82557483EED4}" type="slidenum">
              <a:rPr lang="en-US" smtClean="0"/>
              <a:t>12</a:t>
            </a:fld>
            <a:endParaRPr lang="en-US"/>
          </a:p>
        </p:txBody>
      </p:sp>
    </p:spTree>
    <p:extLst>
      <p:ext uri="{BB962C8B-B14F-4D97-AF65-F5344CB8AC3E}">
        <p14:creationId xmlns:p14="http://schemas.microsoft.com/office/powerpoint/2010/main" val="10951751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F1F1F"/>
                </a:solidFill>
                <a:effectLst/>
                <a:latin typeface="Google Sans"/>
              </a:rPr>
              <a:t>The time value of money (TVM) surmises that </a:t>
            </a:r>
            <a:r>
              <a:rPr lang="en-GB" b="0" i="0" dirty="0">
                <a:solidFill>
                  <a:srgbClr val="040C28"/>
                </a:solidFill>
                <a:effectLst/>
                <a:latin typeface="Google Sans"/>
              </a:rPr>
              <a:t>money is worth more now than at a future date based on its earning potential</a:t>
            </a:r>
            <a:r>
              <a:rPr lang="en-GB" b="0" i="0" dirty="0">
                <a:solidFill>
                  <a:srgbClr val="1F1F1F"/>
                </a:solidFill>
                <a:effectLst/>
                <a:latin typeface="Google Sans"/>
              </a:rPr>
              <a:t>. Because money can grow when invested, any delay is a lost opportunity for growth. The time value of money is a core financial principle known as the present discounted value.</a:t>
            </a:r>
            <a:endParaRPr lang="en-GB" dirty="0"/>
          </a:p>
        </p:txBody>
      </p:sp>
      <p:sp>
        <p:nvSpPr>
          <p:cNvPr id="4" name="Slide Number Placeholder 3"/>
          <p:cNvSpPr>
            <a:spLocks noGrp="1"/>
          </p:cNvSpPr>
          <p:nvPr>
            <p:ph type="sldNum" sz="quarter" idx="5"/>
          </p:nvPr>
        </p:nvSpPr>
        <p:spPr/>
        <p:txBody>
          <a:bodyPr/>
          <a:lstStyle/>
          <a:p>
            <a:fld id="{F029DF7D-1A61-E04E-BD10-82557483EED4}" type="slidenum">
              <a:rPr lang="en-US" smtClean="0"/>
              <a:t>15</a:t>
            </a:fld>
            <a:endParaRPr lang="en-US"/>
          </a:p>
        </p:txBody>
      </p:sp>
    </p:spTree>
    <p:extLst>
      <p:ext uri="{BB962C8B-B14F-4D97-AF65-F5344CB8AC3E}">
        <p14:creationId xmlns:p14="http://schemas.microsoft.com/office/powerpoint/2010/main" val="36642865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474747"/>
                </a:solidFill>
                <a:effectLst/>
                <a:latin typeface="Google Sans"/>
              </a:rPr>
              <a:t>NPV, or net present value, is </a:t>
            </a:r>
            <a:r>
              <a:rPr lang="en-GB" b="0" i="0" dirty="0">
                <a:solidFill>
                  <a:srgbClr val="040C28"/>
                </a:solidFill>
                <a:effectLst/>
                <a:latin typeface="Google Sans"/>
              </a:rPr>
              <a:t>how much an investment is worth throughout its lifetime, discounted to today's value</a:t>
            </a:r>
            <a:r>
              <a:rPr lang="en-GB" b="0" i="0" dirty="0">
                <a:solidFill>
                  <a:srgbClr val="474747"/>
                </a:solidFill>
                <a:effectLst/>
                <a:latin typeface="Google Sans"/>
              </a:rPr>
              <a:t>. The NPV formula is often used in investment banking and accounting to determine if an investment, project, or business will be profitable in the long run.</a:t>
            </a:r>
          </a:p>
          <a:p>
            <a:endParaRPr lang="en-GB" b="0" i="0" dirty="0">
              <a:solidFill>
                <a:srgbClr val="474747"/>
              </a:solidFill>
              <a:effectLst/>
              <a:latin typeface="Google Sans"/>
            </a:endParaRPr>
          </a:p>
          <a:p>
            <a:r>
              <a:rPr lang="en-GB" b="0" i="0" dirty="0">
                <a:solidFill>
                  <a:srgbClr val="111111"/>
                </a:solidFill>
                <a:effectLst/>
                <a:latin typeface="SourceSansPro"/>
              </a:rPr>
              <a:t>Weighted average cost of capital (WACC) is a company's average after-tax </a:t>
            </a:r>
            <a:r>
              <a:rPr lang="en-GB" b="0" i="0" u="sng" dirty="0">
                <a:solidFill>
                  <a:srgbClr val="2C40D0"/>
                </a:solidFill>
                <a:effectLst/>
                <a:latin typeface="SourceSansPro"/>
                <a:hlinkClick r:id="rId3"/>
              </a:rPr>
              <a:t>cost of capital</a:t>
            </a:r>
            <a:r>
              <a:rPr lang="en-GB" b="0" i="0" dirty="0">
                <a:solidFill>
                  <a:srgbClr val="111111"/>
                </a:solidFill>
                <a:effectLst/>
                <a:latin typeface="SourceSansPro"/>
              </a:rPr>
              <a:t> from all sources, including common stock, preferred stock, bonds, and other forms of debt. It represents the average rate that a company expects to pay to finance its business.</a:t>
            </a:r>
            <a:endParaRPr lang="en-GB" dirty="0"/>
          </a:p>
        </p:txBody>
      </p:sp>
      <p:sp>
        <p:nvSpPr>
          <p:cNvPr id="4" name="Slide Number Placeholder 3"/>
          <p:cNvSpPr>
            <a:spLocks noGrp="1"/>
          </p:cNvSpPr>
          <p:nvPr>
            <p:ph type="sldNum" sz="quarter" idx="5"/>
          </p:nvPr>
        </p:nvSpPr>
        <p:spPr/>
        <p:txBody>
          <a:bodyPr/>
          <a:lstStyle/>
          <a:p>
            <a:fld id="{F029DF7D-1A61-E04E-BD10-82557483EED4}" type="slidenum">
              <a:rPr lang="en-US" smtClean="0"/>
              <a:t>16</a:t>
            </a:fld>
            <a:endParaRPr lang="en-US"/>
          </a:p>
        </p:txBody>
      </p:sp>
    </p:spTree>
    <p:extLst>
      <p:ext uri="{BB962C8B-B14F-4D97-AF65-F5344CB8AC3E}">
        <p14:creationId xmlns:p14="http://schemas.microsoft.com/office/powerpoint/2010/main" val="425851672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473C39A7-6AD9-524D-88A0-771A7DDB42F5}" type="datetime1">
              <a:rPr lang="en-GB" smtClean="0"/>
              <a:t>04/12/2024</a:t>
            </a:fld>
            <a:endParaRPr lang="en-GB"/>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GB"/>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5F0A09A3-96B8-4178-A0F9-EC62A2BD4C26}" type="slidenum">
              <a:rPr lang="en-GB" smtClean="0"/>
              <a:t>‹#›</a:t>
            </a:fld>
            <a:endParaRPr lang="en-GB"/>
          </a:p>
        </p:txBody>
      </p:sp>
    </p:spTree>
    <p:extLst>
      <p:ext uri="{BB962C8B-B14F-4D97-AF65-F5344CB8AC3E}">
        <p14:creationId xmlns:p14="http://schemas.microsoft.com/office/powerpoint/2010/main" val="1450932908"/>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64B8F71-C6AB-584B-A301-58627FF40226}" type="datetime1">
              <a:rPr lang="en-GB" smtClean="0"/>
              <a:t>04/12/2024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F0A09A3-96B8-4178-A0F9-EC62A2BD4C26}" type="slidenum">
              <a:rPr lang="en-GB" smtClean="0"/>
              <a:t>‹#›</a:t>
            </a:fld>
            <a:endParaRPr lang="en-GB"/>
          </a:p>
        </p:txBody>
      </p:sp>
    </p:spTree>
    <p:extLst>
      <p:ext uri="{BB962C8B-B14F-4D97-AF65-F5344CB8AC3E}">
        <p14:creationId xmlns:p14="http://schemas.microsoft.com/office/powerpoint/2010/main" val="1352734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FDA620AE-4481-704B-95E4-1B218A55415E}" type="datetime1">
              <a:rPr lang="en-GB" smtClean="0"/>
              <a:t>04/12/2024</a:t>
            </a:fld>
            <a:endParaRPr lang="en-GB"/>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GB"/>
          </a:p>
        </p:txBody>
      </p:sp>
      <p:sp>
        <p:nvSpPr>
          <p:cNvPr id="6" name="Slide Number Placeholder 5"/>
          <p:cNvSpPr>
            <a:spLocks noGrp="1"/>
          </p:cNvSpPr>
          <p:nvPr>
            <p:ph type="sldNum" sz="quarter" idx="12"/>
          </p:nvPr>
        </p:nvSpPr>
        <p:spPr>
          <a:xfrm>
            <a:off x="8604504" y="5211060"/>
            <a:ext cx="2112264" cy="228600"/>
          </a:xfrm>
        </p:spPr>
        <p:txBody>
          <a:bodyPr/>
          <a:lstStyle/>
          <a:p>
            <a:fld id="{5F0A09A3-96B8-4178-A0F9-EC62A2BD4C26}" type="slidenum">
              <a:rPr lang="en-GB" smtClean="0"/>
              <a:t>‹#›</a:t>
            </a:fld>
            <a:endParaRPr lang="en-GB"/>
          </a:p>
        </p:txBody>
      </p:sp>
    </p:spTree>
    <p:extLst>
      <p:ext uri="{BB962C8B-B14F-4D97-AF65-F5344CB8AC3E}">
        <p14:creationId xmlns:p14="http://schemas.microsoft.com/office/powerpoint/2010/main" val="3750903356"/>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6C744B4-3F8B-774E-88A5-CA7FBFA1D481}" type="datetime1">
              <a:rPr lang="en-GB" smtClean="0"/>
              <a:t>04/12/2024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0A09A3-96B8-4178-A0F9-EC62A2BD4C26}" type="slidenum">
              <a:rPr lang="en-GB" smtClean="0"/>
              <a:t>‹#›</a:t>
            </a:fld>
            <a:endParaRPr lang="en-GB"/>
          </a:p>
        </p:txBody>
      </p:sp>
    </p:spTree>
    <p:extLst>
      <p:ext uri="{BB962C8B-B14F-4D97-AF65-F5344CB8AC3E}">
        <p14:creationId xmlns:p14="http://schemas.microsoft.com/office/powerpoint/2010/main" val="40469016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5CAB4EE-977A-A448-95FC-C03F1D104558}" type="datetime1">
              <a:rPr lang="en-GB" smtClean="0"/>
              <a:t>04/12/2024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F0A09A3-96B8-4178-A0F9-EC62A2BD4C26}" type="slidenum">
              <a:rPr lang="en-GB" smtClean="0"/>
              <a:t>‹#›</a:t>
            </a:fld>
            <a:endParaRPr lang="en-GB"/>
          </a:p>
        </p:txBody>
      </p:sp>
    </p:spTree>
    <p:extLst>
      <p:ext uri="{BB962C8B-B14F-4D97-AF65-F5344CB8AC3E}">
        <p14:creationId xmlns:p14="http://schemas.microsoft.com/office/powerpoint/2010/main" val="7214637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73BC736-2E69-764E-B980-7502F1983986}" type="datetime1">
              <a:rPr lang="en-GB" smtClean="0"/>
              <a:t>04/12/2024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F0A09A3-96B8-4178-A0F9-EC62A2BD4C26}" type="slidenum">
              <a:rPr lang="en-GB" smtClean="0"/>
              <a:t>‹#›</a:t>
            </a:fld>
            <a:endParaRPr lang="en-GB"/>
          </a:p>
        </p:txBody>
      </p:sp>
    </p:spTree>
    <p:extLst>
      <p:ext uri="{BB962C8B-B14F-4D97-AF65-F5344CB8AC3E}">
        <p14:creationId xmlns:p14="http://schemas.microsoft.com/office/powerpoint/2010/main" val="27744320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ACCC69A-761A-EC40-A258-90E1775B861B}" type="datetime1">
              <a:rPr lang="en-GB" smtClean="0"/>
              <a:t>04/12/2024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F0A09A3-96B8-4178-A0F9-EC62A2BD4C26}" type="slidenum">
              <a:rPr lang="en-GB" smtClean="0"/>
              <a:t>‹#›</a:t>
            </a:fld>
            <a:endParaRPr lang="en-GB"/>
          </a:p>
        </p:txBody>
      </p:sp>
    </p:spTree>
    <p:extLst>
      <p:ext uri="{BB962C8B-B14F-4D97-AF65-F5344CB8AC3E}">
        <p14:creationId xmlns:p14="http://schemas.microsoft.com/office/powerpoint/2010/main" val="16195881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A15FDB1C-1719-8643-AD26-8E02938C3ABA}" type="datetime1">
              <a:rPr lang="en-GB" smtClean="0"/>
              <a:t>04/12/2024</a:t>
            </a:fld>
            <a:endParaRPr lang="en-GB"/>
          </a:p>
        </p:txBody>
      </p:sp>
      <p:sp>
        <p:nvSpPr>
          <p:cNvPr id="9" name="Footer Placeholder 8"/>
          <p:cNvSpPr>
            <a:spLocks noGrp="1"/>
          </p:cNvSpPr>
          <p:nvPr>
            <p:ph type="ftr" sz="quarter" idx="11"/>
          </p:nvPr>
        </p:nvSpPr>
        <p:spPr/>
        <p:txBody>
          <a:bodyPr/>
          <a:lstStyle>
            <a:lvl1pPr algn="r">
              <a:defRPr/>
            </a:lvl1pPr>
          </a:lstStyle>
          <a:p>
            <a:endParaRPr lang="en-GB"/>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5F0A09A3-96B8-4178-A0F9-EC62A2BD4C26}" type="slidenum">
              <a:rPr lang="en-GB" smtClean="0"/>
              <a:t>‹#›</a:t>
            </a:fld>
            <a:endParaRPr lang="en-GB"/>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2391958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DAA11F0A-2587-1742-A8B6-09EB1FC1D5C7}" type="datetime1">
              <a:rPr lang="en-GB" smtClean="0"/>
              <a:t>04/12/2024</a:t>
            </a:fld>
            <a:endParaRPr lang="en-GB"/>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GB"/>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5F0A09A3-96B8-4178-A0F9-EC62A2BD4C26}" type="slidenum">
              <a:rPr lang="en-GB" smtClean="0"/>
              <a:t>‹#›</a:t>
            </a:fld>
            <a:endParaRPr lang="en-GB"/>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2427454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7F1C1B-A88F-0846-BB21-638B62B5BA34}" type="datetime1">
              <a:rPr lang="en-GB" smtClean="0"/>
              <a:t>04/12/2024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0A09A3-96B8-4178-A0F9-EC62A2BD4C26}" type="slidenum">
              <a:rPr lang="en-GB" smtClean="0"/>
              <a:t>‹#›</a:t>
            </a:fld>
            <a:endParaRPr lang="en-GB"/>
          </a:p>
        </p:txBody>
      </p:sp>
    </p:spTree>
    <p:extLst>
      <p:ext uri="{BB962C8B-B14F-4D97-AF65-F5344CB8AC3E}">
        <p14:creationId xmlns:p14="http://schemas.microsoft.com/office/powerpoint/2010/main" val="31399012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C09351F-62E0-964B-AA51-3561F26BDCA9}" type="datetime1">
              <a:rPr lang="en-GB" smtClean="0"/>
              <a:t>04/12/2024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0A09A3-96B8-4178-A0F9-EC62A2BD4C26}" type="slidenum">
              <a:rPr lang="en-GB" smtClean="0"/>
              <a:t>‹#›</a:t>
            </a:fld>
            <a:endParaRPr lang="en-GB"/>
          </a:p>
        </p:txBody>
      </p:sp>
    </p:spTree>
    <p:extLst>
      <p:ext uri="{BB962C8B-B14F-4D97-AF65-F5344CB8AC3E}">
        <p14:creationId xmlns:p14="http://schemas.microsoft.com/office/powerpoint/2010/main" val="32923836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E8366734-053B-4840-9072-FAAB4882D82E}" type="datetime1">
              <a:rPr lang="en-GB" smtClean="0"/>
              <a:t>04/12/2024</a:t>
            </a:fld>
            <a:endParaRPr lang="en-GB"/>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GB"/>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5F0A09A3-96B8-4178-A0F9-EC62A2BD4C26}" type="slidenum">
              <a:rPr lang="en-GB" smtClean="0"/>
              <a:t>‹#›</a:t>
            </a:fld>
            <a:endParaRPr lang="en-GB"/>
          </a:p>
        </p:txBody>
      </p:sp>
    </p:spTree>
    <p:extLst>
      <p:ext uri="{BB962C8B-B14F-4D97-AF65-F5344CB8AC3E}">
        <p14:creationId xmlns:p14="http://schemas.microsoft.com/office/powerpoint/2010/main" val="169206010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DF7068-E209-D63C-A06A-37A5CB48E3D5}"/>
              </a:ext>
            </a:extLst>
          </p:cNvPr>
          <p:cNvSpPr>
            <a:spLocks noGrp="1"/>
          </p:cNvSpPr>
          <p:nvPr>
            <p:ph type="title"/>
          </p:nvPr>
        </p:nvSpPr>
        <p:spPr/>
        <p:txBody>
          <a:bodyPr/>
          <a:lstStyle/>
          <a:p>
            <a:r>
              <a:rPr lang="en-GB"/>
              <a:t>Project Appraisal Pt 2</a:t>
            </a:r>
          </a:p>
        </p:txBody>
      </p:sp>
      <p:sp>
        <p:nvSpPr>
          <p:cNvPr id="3" name="Text Placeholder 2">
            <a:extLst>
              <a:ext uri="{FF2B5EF4-FFF2-40B4-BE49-F238E27FC236}">
                <a16:creationId xmlns:a16="http://schemas.microsoft.com/office/drawing/2014/main" id="{643381E2-4A99-A141-2455-EACA4906EAC2}"/>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C5D969A8-99C1-8D03-4B25-BF5760CA59D2}"/>
              </a:ext>
            </a:extLst>
          </p:cNvPr>
          <p:cNvSpPr>
            <a:spLocks noGrp="1"/>
          </p:cNvSpPr>
          <p:nvPr>
            <p:ph type="sldNum" sz="quarter" idx="12"/>
          </p:nvPr>
        </p:nvSpPr>
        <p:spPr/>
        <p:txBody>
          <a:bodyPr/>
          <a:lstStyle/>
          <a:p>
            <a:fld id="{5F0A09A3-96B8-4178-A0F9-EC62A2BD4C26}" type="slidenum">
              <a:rPr lang="en-GB" smtClean="0"/>
              <a:t>1</a:t>
            </a:fld>
            <a:endParaRPr lang="en-GB"/>
          </a:p>
        </p:txBody>
      </p:sp>
    </p:spTree>
    <p:extLst>
      <p:ext uri="{BB962C8B-B14F-4D97-AF65-F5344CB8AC3E}">
        <p14:creationId xmlns:p14="http://schemas.microsoft.com/office/powerpoint/2010/main" val="41761693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Rectangle 10">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5" name="Rectangle 14">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B6F4722C-2414-59D9-C465-B9ACFC12763B}"/>
              </a:ext>
            </a:extLst>
          </p:cNvPr>
          <p:cNvSpPr>
            <a:spLocks noGrp="1"/>
          </p:cNvSpPr>
          <p:nvPr>
            <p:ph type="title"/>
          </p:nvPr>
        </p:nvSpPr>
        <p:spPr>
          <a:xfrm>
            <a:off x="7532835" y="1420706"/>
            <a:ext cx="3466540" cy="4016587"/>
          </a:xfrm>
        </p:spPr>
        <p:txBody>
          <a:bodyPr>
            <a:normAutofit/>
          </a:bodyPr>
          <a:lstStyle/>
          <a:p>
            <a:r>
              <a:rPr lang="en-GB" sz="3600" dirty="0"/>
              <a:t>End Goal of Projects</a:t>
            </a:r>
          </a:p>
        </p:txBody>
      </p:sp>
      <p:sp>
        <p:nvSpPr>
          <p:cNvPr id="3" name="Content Placeholder 2">
            <a:extLst>
              <a:ext uri="{FF2B5EF4-FFF2-40B4-BE49-F238E27FC236}">
                <a16:creationId xmlns:a16="http://schemas.microsoft.com/office/drawing/2014/main" id="{094007B2-B58C-2403-3BAD-CFDC1B538037}"/>
              </a:ext>
            </a:extLst>
          </p:cNvPr>
          <p:cNvSpPr>
            <a:spLocks noGrp="1"/>
          </p:cNvSpPr>
          <p:nvPr>
            <p:ph idx="1"/>
          </p:nvPr>
        </p:nvSpPr>
        <p:spPr>
          <a:xfrm>
            <a:off x="1440519" y="1036749"/>
            <a:ext cx="5514758" cy="4951617"/>
          </a:xfrm>
        </p:spPr>
        <p:txBody>
          <a:bodyPr anchor="ctr">
            <a:normAutofit/>
          </a:bodyPr>
          <a:lstStyle/>
          <a:p>
            <a:pPr>
              <a:lnSpc>
                <a:spcPct val="90000"/>
              </a:lnSpc>
            </a:pPr>
            <a:r>
              <a:rPr lang="en-GB" dirty="0">
                <a:solidFill>
                  <a:schemeClr val="tx1">
                    <a:lumMod val="75000"/>
                    <a:lumOff val="25000"/>
                  </a:schemeClr>
                </a:solidFill>
                <a:latin typeface="Arial" panose="020B0604020202020204" pitchFamily="34" charset="0"/>
                <a:cs typeface="Arial" panose="020B0604020202020204" pitchFamily="34" charset="0"/>
              </a:rPr>
              <a:t>Productivity improvements</a:t>
            </a:r>
          </a:p>
          <a:p>
            <a:pPr>
              <a:lnSpc>
                <a:spcPct val="90000"/>
              </a:lnSpc>
            </a:pPr>
            <a:r>
              <a:rPr lang="en-GB" dirty="0">
                <a:solidFill>
                  <a:schemeClr val="tx1">
                    <a:lumMod val="75000"/>
                    <a:lumOff val="25000"/>
                  </a:schemeClr>
                </a:solidFill>
                <a:latin typeface="Arial" panose="020B0604020202020204" pitchFamily="34" charset="0"/>
                <a:cs typeface="Arial" panose="020B0604020202020204" pitchFamily="34" charset="0"/>
              </a:rPr>
              <a:t>New product launch</a:t>
            </a:r>
          </a:p>
          <a:p>
            <a:pPr>
              <a:lnSpc>
                <a:spcPct val="90000"/>
              </a:lnSpc>
            </a:pPr>
            <a:r>
              <a:rPr lang="en-GB" dirty="0">
                <a:solidFill>
                  <a:schemeClr val="tx1">
                    <a:lumMod val="75000"/>
                    <a:lumOff val="25000"/>
                  </a:schemeClr>
                </a:solidFill>
                <a:latin typeface="Arial" panose="020B0604020202020204" pitchFamily="34" charset="0"/>
                <a:cs typeface="Arial" panose="020B0604020202020204" pitchFamily="34" charset="0"/>
              </a:rPr>
              <a:t>Redevelop current product range</a:t>
            </a:r>
          </a:p>
          <a:p>
            <a:pPr>
              <a:lnSpc>
                <a:spcPct val="90000"/>
              </a:lnSpc>
            </a:pPr>
            <a:r>
              <a:rPr lang="en-GB" dirty="0">
                <a:solidFill>
                  <a:schemeClr val="tx1">
                    <a:lumMod val="75000"/>
                    <a:lumOff val="25000"/>
                  </a:schemeClr>
                </a:solidFill>
                <a:latin typeface="Arial" panose="020B0604020202020204" pitchFamily="34" charset="0"/>
                <a:cs typeface="Arial" panose="020B0604020202020204" pitchFamily="34" charset="0"/>
              </a:rPr>
              <a:t>Plant efficiency improvements</a:t>
            </a:r>
          </a:p>
          <a:p>
            <a:pPr>
              <a:lnSpc>
                <a:spcPct val="90000"/>
              </a:lnSpc>
            </a:pPr>
            <a:r>
              <a:rPr lang="en-GB" dirty="0">
                <a:solidFill>
                  <a:schemeClr val="tx1">
                    <a:lumMod val="75000"/>
                    <a:lumOff val="25000"/>
                  </a:schemeClr>
                </a:solidFill>
                <a:latin typeface="Arial" panose="020B0604020202020204" pitchFamily="34" charset="0"/>
                <a:cs typeface="Arial" panose="020B0604020202020204" pitchFamily="34" charset="0"/>
              </a:rPr>
              <a:t>Increase capacity levels to meet increased demand</a:t>
            </a:r>
          </a:p>
          <a:p>
            <a:pPr>
              <a:lnSpc>
                <a:spcPct val="90000"/>
              </a:lnSpc>
            </a:pPr>
            <a:r>
              <a:rPr lang="en-GB" dirty="0">
                <a:solidFill>
                  <a:schemeClr val="tx1">
                    <a:lumMod val="75000"/>
                    <a:lumOff val="25000"/>
                  </a:schemeClr>
                </a:solidFill>
                <a:latin typeface="Arial" panose="020B0604020202020204" pitchFamily="34" charset="0"/>
                <a:cs typeface="Arial" panose="020B0604020202020204" pitchFamily="34" charset="0"/>
              </a:rPr>
              <a:t>Cost improvements</a:t>
            </a:r>
          </a:p>
          <a:p>
            <a:pPr>
              <a:lnSpc>
                <a:spcPct val="90000"/>
              </a:lnSpc>
            </a:pPr>
            <a:r>
              <a:rPr lang="en-GB" dirty="0">
                <a:solidFill>
                  <a:schemeClr val="tx1">
                    <a:lumMod val="75000"/>
                    <a:lumOff val="25000"/>
                  </a:schemeClr>
                </a:solidFill>
                <a:latin typeface="Arial" panose="020B0604020202020204" pitchFamily="34" charset="0"/>
                <a:cs typeface="Arial" panose="020B0604020202020204" pitchFamily="34" charset="0"/>
              </a:rPr>
              <a:t>Remove limiting factors from your business</a:t>
            </a:r>
          </a:p>
          <a:p>
            <a:pPr>
              <a:lnSpc>
                <a:spcPct val="90000"/>
              </a:lnSpc>
            </a:pPr>
            <a:r>
              <a:rPr lang="en-GB" dirty="0">
                <a:solidFill>
                  <a:schemeClr val="tx1">
                    <a:lumMod val="75000"/>
                    <a:lumOff val="25000"/>
                  </a:schemeClr>
                </a:solidFill>
                <a:latin typeface="Arial" panose="020B0604020202020204" pitchFamily="34" charset="0"/>
                <a:cs typeface="Arial" panose="020B0604020202020204" pitchFamily="34" charset="0"/>
              </a:rPr>
              <a:t>Streamline processes</a:t>
            </a:r>
          </a:p>
          <a:p>
            <a:pPr>
              <a:lnSpc>
                <a:spcPct val="90000"/>
              </a:lnSpc>
            </a:pPr>
            <a:r>
              <a:rPr lang="en-GB" dirty="0">
                <a:solidFill>
                  <a:schemeClr val="tx1">
                    <a:lumMod val="75000"/>
                    <a:lumOff val="25000"/>
                  </a:schemeClr>
                </a:solidFill>
                <a:latin typeface="Arial" panose="020B0604020202020204" pitchFamily="34" charset="0"/>
                <a:cs typeface="Arial" panose="020B0604020202020204" pitchFamily="34" charset="0"/>
              </a:rPr>
              <a:t>Legal requirements e.g. Brexit export changes</a:t>
            </a:r>
          </a:p>
          <a:p>
            <a:pPr>
              <a:lnSpc>
                <a:spcPct val="90000"/>
              </a:lnSpc>
            </a:pPr>
            <a:r>
              <a:rPr lang="en-GB" dirty="0">
                <a:solidFill>
                  <a:schemeClr val="tx1">
                    <a:lumMod val="75000"/>
                    <a:lumOff val="25000"/>
                  </a:schemeClr>
                </a:solidFill>
                <a:latin typeface="Arial" panose="020B0604020202020204" pitchFamily="34" charset="0"/>
                <a:cs typeface="Arial" panose="020B0604020202020204" pitchFamily="34" charset="0"/>
              </a:rPr>
              <a:t>Health and Safety Requirements</a:t>
            </a:r>
          </a:p>
          <a:p>
            <a:pPr>
              <a:lnSpc>
                <a:spcPct val="90000"/>
              </a:lnSpc>
            </a:pPr>
            <a:r>
              <a:rPr lang="en-GB" dirty="0">
                <a:solidFill>
                  <a:schemeClr val="tx1">
                    <a:lumMod val="75000"/>
                    <a:lumOff val="25000"/>
                  </a:schemeClr>
                </a:solidFill>
                <a:latin typeface="Arial" panose="020B0604020202020204" pitchFamily="34" charset="0"/>
                <a:cs typeface="Arial" panose="020B0604020202020204" pitchFamily="34" charset="0"/>
              </a:rPr>
              <a:t>Environmental Improvements</a:t>
            </a:r>
          </a:p>
          <a:p>
            <a:pPr>
              <a:lnSpc>
                <a:spcPct val="90000"/>
              </a:lnSpc>
            </a:pPr>
            <a:r>
              <a:rPr lang="en-GB" dirty="0">
                <a:solidFill>
                  <a:schemeClr val="tx1">
                    <a:lumMod val="75000"/>
                    <a:lumOff val="25000"/>
                  </a:schemeClr>
                </a:solidFill>
                <a:latin typeface="Arial" panose="020B0604020202020204" pitchFamily="34" charset="0"/>
                <a:cs typeface="Arial" panose="020B0604020202020204" pitchFamily="34" charset="0"/>
              </a:rPr>
              <a:t>Facility Improvements.</a:t>
            </a:r>
          </a:p>
        </p:txBody>
      </p:sp>
      <p:cxnSp>
        <p:nvCxnSpPr>
          <p:cNvPr id="17" name="Straight Connector 16">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5731"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Slide Number Placeholder 3">
            <a:extLst>
              <a:ext uri="{FF2B5EF4-FFF2-40B4-BE49-F238E27FC236}">
                <a16:creationId xmlns:a16="http://schemas.microsoft.com/office/drawing/2014/main" id="{55D432DB-5597-50CB-012F-C2AEA474E8F8}"/>
              </a:ext>
            </a:extLst>
          </p:cNvPr>
          <p:cNvSpPr>
            <a:spLocks noGrp="1"/>
          </p:cNvSpPr>
          <p:nvPr>
            <p:ph type="sldNum" sz="quarter" idx="12"/>
          </p:nvPr>
        </p:nvSpPr>
        <p:spPr>
          <a:xfrm>
            <a:off x="10422113" y="5714047"/>
            <a:ext cx="548640" cy="274320"/>
          </a:xfrm>
        </p:spPr>
        <p:txBody>
          <a:bodyPr>
            <a:normAutofit/>
          </a:bodyPr>
          <a:lstStyle/>
          <a:p>
            <a:pPr>
              <a:spcAft>
                <a:spcPts val="600"/>
              </a:spcAft>
            </a:pPr>
            <a:fld id="{5F0A09A3-96B8-4178-A0F9-EC62A2BD4C26}" type="slidenum">
              <a:rPr lang="en-GB">
                <a:solidFill>
                  <a:schemeClr val="tx1"/>
                </a:solidFill>
              </a:rPr>
              <a:pPr>
                <a:spcAft>
                  <a:spcPts val="600"/>
                </a:spcAft>
              </a:pPr>
              <a:t>2</a:t>
            </a:fld>
            <a:endParaRPr lang="en-GB">
              <a:solidFill>
                <a:schemeClr val="tx1"/>
              </a:solidFill>
            </a:endParaRPr>
          </a:p>
        </p:txBody>
      </p:sp>
    </p:spTree>
    <p:extLst>
      <p:ext uri="{BB962C8B-B14F-4D97-AF65-F5344CB8AC3E}">
        <p14:creationId xmlns:p14="http://schemas.microsoft.com/office/powerpoint/2010/main" val="31477802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9" name="Rectangle 18">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0" name="Rectangle 19">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21" name="Rectangle 20">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en-GB"/>
          </a:p>
        </p:txBody>
      </p:sp>
      <p:sp>
        <p:nvSpPr>
          <p:cNvPr id="3" name="Content Placeholder 2">
            <a:extLst>
              <a:ext uri="{FF2B5EF4-FFF2-40B4-BE49-F238E27FC236}">
                <a16:creationId xmlns:a16="http://schemas.microsoft.com/office/drawing/2014/main" id="{F0D633B5-1A02-C421-568F-47966C9D6095}"/>
              </a:ext>
            </a:extLst>
          </p:cNvPr>
          <p:cNvSpPr>
            <a:spLocks noGrp="1"/>
          </p:cNvSpPr>
          <p:nvPr>
            <p:ph idx="1"/>
          </p:nvPr>
        </p:nvSpPr>
        <p:spPr>
          <a:xfrm>
            <a:off x="1081825" y="875764"/>
            <a:ext cx="5873452" cy="5112604"/>
          </a:xfrm>
        </p:spPr>
        <p:txBody>
          <a:bodyPr anchor="ctr">
            <a:normAutofit fontScale="85000" lnSpcReduction="20000"/>
          </a:bodyPr>
          <a:lstStyle/>
          <a:p>
            <a:pPr marL="0" indent="0">
              <a:buNone/>
            </a:pPr>
            <a:r>
              <a:rPr lang="en-GB" sz="2000" b="1" dirty="0">
                <a:solidFill>
                  <a:schemeClr val="tx1">
                    <a:lumMod val="75000"/>
                    <a:lumOff val="25000"/>
                  </a:schemeClr>
                </a:solidFill>
                <a:latin typeface="Arial" panose="020B0604020202020204" pitchFamily="34" charset="0"/>
                <a:cs typeface="Arial" panose="020B0604020202020204" pitchFamily="34" charset="0"/>
              </a:rPr>
              <a:t>Are Projects Important?</a:t>
            </a:r>
          </a:p>
          <a:p>
            <a:pPr marL="0" indent="0">
              <a:buNone/>
            </a:pPr>
            <a:endParaRPr lang="en-GB" sz="2000" b="1" dirty="0">
              <a:solidFill>
                <a:schemeClr val="tx1">
                  <a:lumMod val="75000"/>
                  <a:lumOff val="25000"/>
                </a:schemeClr>
              </a:solidFill>
              <a:latin typeface="Arial" panose="020B0604020202020204" pitchFamily="34" charset="0"/>
              <a:cs typeface="Arial" panose="020B0604020202020204" pitchFamily="34" charset="0"/>
            </a:endParaRPr>
          </a:p>
          <a:p>
            <a:pPr marL="0" indent="0">
              <a:buNone/>
            </a:pPr>
            <a:r>
              <a:rPr lang="en-GB" sz="2000" b="1" dirty="0">
                <a:solidFill>
                  <a:schemeClr val="tx1">
                    <a:lumMod val="75000"/>
                    <a:lumOff val="25000"/>
                  </a:schemeClr>
                </a:solidFill>
                <a:latin typeface="Arial" panose="020B0604020202020204" pitchFamily="34" charset="0"/>
                <a:cs typeface="Arial" panose="020B0604020202020204" pitchFamily="34" charset="0"/>
              </a:rPr>
              <a:t>    What stops us running every project?</a:t>
            </a:r>
          </a:p>
          <a:p>
            <a:pPr marL="0" indent="0">
              <a:buNone/>
            </a:pPr>
            <a:endParaRPr lang="en-GB" sz="2000" b="1" dirty="0">
              <a:solidFill>
                <a:schemeClr val="tx1">
                  <a:lumMod val="75000"/>
                  <a:lumOff val="25000"/>
                </a:schemeClr>
              </a:solidFill>
              <a:latin typeface="Arial" panose="020B0604020202020204" pitchFamily="34" charset="0"/>
              <a:cs typeface="Arial" panose="020B0604020202020204" pitchFamily="34" charset="0"/>
            </a:endParaRPr>
          </a:p>
          <a:p>
            <a:pPr lvl="1"/>
            <a:r>
              <a:rPr lang="en-GB" sz="2000" dirty="0">
                <a:solidFill>
                  <a:schemeClr val="tx1">
                    <a:lumMod val="75000"/>
                    <a:lumOff val="25000"/>
                  </a:schemeClr>
                </a:solidFill>
                <a:latin typeface="Arial" panose="020B0604020202020204" pitchFamily="34" charset="0"/>
                <a:cs typeface="Arial" panose="020B0604020202020204" pitchFamily="34" charset="0"/>
              </a:rPr>
              <a:t>Limiting Factors</a:t>
            </a:r>
          </a:p>
          <a:p>
            <a:pPr lvl="1"/>
            <a:r>
              <a:rPr lang="en-GB" sz="2000" b="1" dirty="0">
                <a:solidFill>
                  <a:schemeClr val="tx1">
                    <a:lumMod val="75000"/>
                    <a:lumOff val="25000"/>
                  </a:schemeClr>
                </a:solidFill>
                <a:latin typeface="Arial" panose="020B0604020202020204" pitchFamily="34" charset="0"/>
                <a:cs typeface="Arial" panose="020B0604020202020204" pitchFamily="34" charset="0"/>
              </a:rPr>
              <a:t>Resources</a:t>
            </a:r>
            <a:r>
              <a:rPr lang="en-GB" sz="2000" dirty="0">
                <a:solidFill>
                  <a:schemeClr val="tx1">
                    <a:lumMod val="75000"/>
                    <a:lumOff val="25000"/>
                  </a:schemeClr>
                </a:solidFill>
                <a:latin typeface="Arial" panose="020B0604020202020204" pitchFamily="34" charset="0"/>
                <a:cs typeface="Arial" panose="020B0604020202020204" pitchFamily="34" charset="0"/>
              </a:rPr>
              <a:t> – cost, time, skills</a:t>
            </a:r>
          </a:p>
          <a:p>
            <a:pPr lvl="1"/>
            <a:endParaRPr lang="en-GB" sz="2000" b="1" dirty="0">
              <a:solidFill>
                <a:schemeClr val="tx1">
                  <a:lumMod val="75000"/>
                  <a:lumOff val="25000"/>
                </a:schemeClr>
              </a:solidFill>
              <a:latin typeface="Arial" panose="020B0604020202020204" pitchFamily="34" charset="0"/>
              <a:cs typeface="Arial" panose="020B0604020202020204" pitchFamily="34" charset="0"/>
            </a:endParaRPr>
          </a:p>
          <a:p>
            <a:pPr marL="274320" lvl="1" indent="0">
              <a:buNone/>
            </a:pPr>
            <a:r>
              <a:rPr lang="en-GB" sz="2000" b="1" dirty="0">
                <a:solidFill>
                  <a:schemeClr val="tx1">
                    <a:lumMod val="75000"/>
                    <a:lumOff val="25000"/>
                  </a:schemeClr>
                </a:solidFill>
                <a:latin typeface="Arial" panose="020B0604020202020204" pitchFamily="34" charset="0"/>
                <a:cs typeface="Arial" panose="020B0604020202020204" pitchFamily="34" charset="0"/>
              </a:rPr>
              <a:t>How does a business decide which projects should happen?</a:t>
            </a:r>
          </a:p>
          <a:p>
            <a:pPr marL="274320" lvl="1" indent="0">
              <a:buNone/>
            </a:pPr>
            <a:endParaRPr lang="en-GB" sz="2000" b="1" dirty="0">
              <a:solidFill>
                <a:schemeClr val="tx1">
                  <a:lumMod val="75000"/>
                  <a:lumOff val="25000"/>
                </a:schemeClr>
              </a:solidFill>
              <a:latin typeface="Arial" panose="020B0604020202020204" pitchFamily="34" charset="0"/>
              <a:cs typeface="Arial" panose="020B0604020202020204" pitchFamily="34" charset="0"/>
            </a:endParaRPr>
          </a:p>
          <a:p>
            <a:pPr lvl="1"/>
            <a:r>
              <a:rPr lang="en-GB" sz="2000" dirty="0">
                <a:solidFill>
                  <a:schemeClr val="tx1">
                    <a:lumMod val="75000"/>
                    <a:lumOff val="25000"/>
                  </a:schemeClr>
                </a:solidFill>
                <a:latin typeface="Arial" panose="020B0604020202020204" pitchFamily="34" charset="0"/>
                <a:cs typeface="Arial" panose="020B0604020202020204" pitchFamily="34" charset="0"/>
              </a:rPr>
              <a:t>New Development</a:t>
            </a:r>
          </a:p>
          <a:p>
            <a:pPr lvl="1"/>
            <a:r>
              <a:rPr lang="en-GB" sz="2000" dirty="0">
                <a:solidFill>
                  <a:schemeClr val="tx1">
                    <a:lumMod val="75000"/>
                    <a:lumOff val="25000"/>
                  </a:schemeClr>
                </a:solidFill>
                <a:latin typeface="Arial" panose="020B0604020202020204" pitchFamily="34" charset="0"/>
                <a:cs typeface="Arial" panose="020B0604020202020204" pitchFamily="34" charset="0"/>
              </a:rPr>
              <a:t>Cost Improvements</a:t>
            </a:r>
          </a:p>
          <a:p>
            <a:pPr lvl="1"/>
            <a:r>
              <a:rPr lang="en-GB" sz="2000" dirty="0">
                <a:solidFill>
                  <a:schemeClr val="tx1">
                    <a:lumMod val="75000"/>
                    <a:lumOff val="25000"/>
                  </a:schemeClr>
                </a:solidFill>
                <a:latin typeface="Arial" panose="020B0604020202020204" pitchFamily="34" charset="0"/>
                <a:cs typeface="Arial" panose="020B0604020202020204" pitchFamily="34" charset="0"/>
              </a:rPr>
              <a:t>Disruption to Plant</a:t>
            </a:r>
          </a:p>
          <a:p>
            <a:pPr lvl="1"/>
            <a:r>
              <a:rPr lang="en-GB" sz="2000" dirty="0">
                <a:solidFill>
                  <a:schemeClr val="tx1">
                    <a:lumMod val="75000"/>
                    <a:lumOff val="25000"/>
                  </a:schemeClr>
                </a:solidFill>
                <a:latin typeface="Arial" panose="020B0604020202020204" pitchFamily="34" charset="0"/>
                <a:cs typeface="Arial" panose="020B0604020202020204" pitchFamily="34" charset="0"/>
              </a:rPr>
              <a:t>New Product Line Launch</a:t>
            </a:r>
          </a:p>
          <a:p>
            <a:pPr lvl="1"/>
            <a:r>
              <a:rPr lang="en-GB" sz="2000" dirty="0">
                <a:solidFill>
                  <a:schemeClr val="tx1">
                    <a:lumMod val="75000"/>
                    <a:lumOff val="25000"/>
                  </a:schemeClr>
                </a:solidFill>
                <a:latin typeface="Arial" panose="020B0604020202020204" pitchFamily="34" charset="0"/>
                <a:cs typeface="Arial" panose="020B0604020202020204" pitchFamily="34" charset="0"/>
              </a:rPr>
              <a:t>Health and Safety</a:t>
            </a:r>
          </a:p>
          <a:p>
            <a:pPr lvl="1"/>
            <a:r>
              <a:rPr lang="en-GB" sz="2000" dirty="0">
                <a:solidFill>
                  <a:schemeClr val="tx1">
                    <a:lumMod val="75000"/>
                    <a:lumOff val="25000"/>
                  </a:schemeClr>
                </a:solidFill>
                <a:latin typeface="Arial" panose="020B0604020202020204" pitchFamily="34" charset="0"/>
                <a:cs typeface="Arial" panose="020B0604020202020204" pitchFamily="34" charset="0"/>
              </a:rPr>
              <a:t>Environmental</a:t>
            </a:r>
          </a:p>
          <a:p>
            <a:pPr lvl="1"/>
            <a:r>
              <a:rPr lang="en-GB" sz="2000" dirty="0">
                <a:solidFill>
                  <a:schemeClr val="tx1">
                    <a:lumMod val="75000"/>
                    <a:lumOff val="25000"/>
                  </a:schemeClr>
                </a:solidFill>
                <a:latin typeface="Arial" panose="020B0604020202020204" pitchFamily="34" charset="0"/>
                <a:cs typeface="Arial" panose="020B0604020202020204" pitchFamily="34" charset="0"/>
              </a:rPr>
              <a:t>Replacement Requirements</a:t>
            </a:r>
          </a:p>
        </p:txBody>
      </p:sp>
      <p:cxnSp>
        <p:nvCxnSpPr>
          <p:cNvPr id="17" name="Straight Connector 16">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5731"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Slide Number Placeholder 3">
            <a:extLst>
              <a:ext uri="{FF2B5EF4-FFF2-40B4-BE49-F238E27FC236}">
                <a16:creationId xmlns:a16="http://schemas.microsoft.com/office/drawing/2014/main" id="{2A3B9003-3EF8-7021-155A-B82973B4465E}"/>
              </a:ext>
            </a:extLst>
          </p:cNvPr>
          <p:cNvSpPr>
            <a:spLocks noGrp="1"/>
          </p:cNvSpPr>
          <p:nvPr>
            <p:ph type="sldNum" sz="quarter" idx="12"/>
          </p:nvPr>
        </p:nvSpPr>
        <p:spPr>
          <a:xfrm>
            <a:off x="10422113" y="5714047"/>
            <a:ext cx="548640" cy="274320"/>
          </a:xfrm>
        </p:spPr>
        <p:txBody>
          <a:bodyPr>
            <a:normAutofit/>
          </a:bodyPr>
          <a:lstStyle/>
          <a:p>
            <a:pPr>
              <a:spcAft>
                <a:spcPts val="600"/>
              </a:spcAft>
            </a:pPr>
            <a:fld id="{5F0A09A3-96B8-4178-A0F9-EC62A2BD4C26}" type="slidenum">
              <a:rPr lang="en-GB" smtClean="0">
                <a:solidFill>
                  <a:schemeClr val="tx1"/>
                </a:solidFill>
              </a:rPr>
              <a:pPr>
                <a:spcAft>
                  <a:spcPts val="600"/>
                </a:spcAft>
              </a:pPr>
              <a:t>3</a:t>
            </a:fld>
            <a:endParaRPr lang="en-GB">
              <a:solidFill>
                <a:schemeClr val="tx1"/>
              </a:solidFill>
            </a:endParaRPr>
          </a:p>
        </p:txBody>
      </p:sp>
    </p:spTree>
    <p:extLst>
      <p:ext uri="{BB962C8B-B14F-4D97-AF65-F5344CB8AC3E}">
        <p14:creationId xmlns:p14="http://schemas.microsoft.com/office/powerpoint/2010/main" val="10200470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Rectangle 10">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5" name="Rectangle 14">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8D895616-AEA8-A080-8F30-6E9964858F30}"/>
              </a:ext>
            </a:extLst>
          </p:cNvPr>
          <p:cNvSpPr>
            <a:spLocks noGrp="1"/>
          </p:cNvSpPr>
          <p:nvPr>
            <p:ph type="title"/>
          </p:nvPr>
        </p:nvSpPr>
        <p:spPr>
          <a:xfrm>
            <a:off x="7532835" y="1420706"/>
            <a:ext cx="3466540" cy="4016587"/>
          </a:xfrm>
        </p:spPr>
        <p:txBody>
          <a:bodyPr>
            <a:normAutofit/>
          </a:bodyPr>
          <a:lstStyle/>
          <a:p>
            <a:r>
              <a:rPr lang="en-GB" sz="3600" dirty="0"/>
              <a:t>Project Appraisals</a:t>
            </a:r>
          </a:p>
        </p:txBody>
      </p:sp>
      <p:sp>
        <p:nvSpPr>
          <p:cNvPr id="3" name="Content Placeholder 2">
            <a:extLst>
              <a:ext uri="{FF2B5EF4-FFF2-40B4-BE49-F238E27FC236}">
                <a16:creationId xmlns:a16="http://schemas.microsoft.com/office/drawing/2014/main" id="{642BFD15-9AAE-B28F-96F1-E6969AE42737}"/>
              </a:ext>
            </a:extLst>
          </p:cNvPr>
          <p:cNvSpPr>
            <a:spLocks noGrp="1"/>
          </p:cNvSpPr>
          <p:nvPr>
            <p:ph idx="1"/>
          </p:nvPr>
        </p:nvSpPr>
        <p:spPr>
          <a:xfrm>
            <a:off x="1440519" y="1036749"/>
            <a:ext cx="5514758" cy="4842457"/>
          </a:xfrm>
        </p:spPr>
        <p:txBody>
          <a:bodyPr anchor="ctr">
            <a:normAutofit/>
          </a:bodyPr>
          <a:lstStyle/>
          <a:p>
            <a:pPr marL="0" indent="0">
              <a:lnSpc>
                <a:spcPct val="90000"/>
              </a:lnSpc>
              <a:buNone/>
            </a:pPr>
            <a:r>
              <a:rPr lang="en-GB" sz="2000" dirty="0">
                <a:solidFill>
                  <a:schemeClr val="tx1">
                    <a:lumMod val="75000"/>
                    <a:lumOff val="25000"/>
                  </a:schemeClr>
                </a:solidFill>
                <a:latin typeface="Arial" panose="020B0604020202020204" pitchFamily="34" charset="0"/>
                <a:cs typeface="Arial" panose="020B0604020202020204" pitchFamily="34" charset="0"/>
              </a:rPr>
              <a:t>A project appraisal is a costs and benefits analysis of a proposed project with an objective to adjudge is feasibility</a:t>
            </a:r>
          </a:p>
          <a:p>
            <a:pPr marL="0" indent="0">
              <a:lnSpc>
                <a:spcPct val="90000"/>
              </a:lnSpc>
              <a:buNone/>
            </a:pPr>
            <a:endParaRPr lang="en-GB" sz="2000" dirty="0">
              <a:solidFill>
                <a:schemeClr val="tx1">
                  <a:lumMod val="75000"/>
                  <a:lumOff val="25000"/>
                </a:schemeClr>
              </a:solidFill>
              <a:latin typeface="Arial" panose="020B0604020202020204" pitchFamily="34" charset="0"/>
              <a:cs typeface="Arial" panose="020B0604020202020204" pitchFamily="34" charset="0"/>
            </a:endParaRPr>
          </a:p>
          <a:p>
            <a:pPr>
              <a:lnSpc>
                <a:spcPct val="90000"/>
              </a:lnSpc>
            </a:pPr>
            <a:r>
              <a:rPr lang="en-GB" sz="2000" b="1" i="1" dirty="0">
                <a:solidFill>
                  <a:schemeClr val="tx1">
                    <a:lumMod val="75000"/>
                    <a:lumOff val="25000"/>
                  </a:schemeClr>
                </a:solidFill>
                <a:latin typeface="Arial" panose="020B0604020202020204" pitchFamily="34" charset="0"/>
                <a:cs typeface="Arial" panose="020B0604020202020204" pitchFamily="34" charset="0"/>
              </a:rPr>
              <a:t>Financial</a:t>
            </a:r>
          </a:p>
          <a:p>
            <a:pPr>
              <a:lnSpc>
                <a:spcPct val="90000"/>
              </a:lnSpc>
            </a:pPr>
            <a:r>
              <a:rPr lang="en-GB" sz="2000" dirty="0">
                <a:solidFill>
                  <a:schemeClr val="tx1">
                    <a:lumMod val="75000"/>
                    <a:lumOff val="25000"/>
                  </a:schemeClr>
                </a:solidFill>
                <a:latin typeface="Arial" panose="020B0604020202020204" pitchFamily="34" charset="0"/>
                <a:cs typeface="Arial" panose="020B0604020202020204" pitchFamily="34" charset="0"/>
              </a:rPr>
              <a:t>Technological</a:t>
            </a:r>
          </a:p>
          <a:p>
            <a:pPr>
              <a:lnSpc>
                <a:spcPct val="90000"/>
              </a:lnSpc>
            </a:pPr>
            <a:r>
              <a:rPr lang="en-GB" sz="2000" dirty="0">
                <a:solidFill>
                  <a:schemeClr val="tx1">
                    <a:lumMod val="75000"/>
                    <a:lumOff val="25000"/>
                  </a:schemeClr>
                </a:solidFill>
                <a:latin typeface="Arial" panose="020B0604020202020204" pitchFamily="34" charset="0"/>
                <a:cs typeface="Arial" panose="020B0604020202020204" pitchFamily="34" charset="0"/>
              </a:rPr>
              <a:t>Social</a:t>
            </a:r>
          </a:p>
          <a:p>
            <a:pPr>
              <a:lnSpc>
                <a:spcPct val="90000"/>
              </a:lnSpc>
            </a:pPr>
            <a:r>
              <a:rPr lang="en-GB" sz="2000" dirty="0">
                <a:solidFill>
                  <a:schemeClr val="tx1">
                    <a:lumMod val="75000"/>
                    <a:lumOff val="25000"/>
                  </a:schemeClr>
                </a:solidFill>
                <a:latin typeface="Arial" panose="020B0604020202020204" pitchFamily="34" charset="0"/>
                <a:cs typeface="Arial" panose="020B0604020202020204" pitchFamily="34" charset="0"/>
              </a:rPr>
              <a:t>Managerial</a:t>
            </a:r>
          </a:p>
          <a:p>
            <a:pPr>
              <a:lnSpc>
                <a:spcPct val="90000"/>
              </a:lnSpc>
            </a:pPr>
            <a:r>
              <a:rPr lang="en-GB" sz="2000" dirty="0">
                <a:solidFill>
                  <a:schemeClr val="tx1">
                    <a:lumMod val="75000"/>
                    <a:lumOff val="25000"/>
                  </a:schemeClr>
                </a:solidFill>
                <a:latin typeface="Arial" panose="020B0604020202020204" pitchFamily="34" charset="0"/>
                <a:cs typeface="Arial" panose="020B0604020202020204" pitchFamily="34" charset="0"/>
              </a:rPr>
              <a:t>Organisational</a:t>
            </a:r>
          </a:p>
          <a:p>
            <a:pPr>
              <a:lnSpc>
                <a:spcPct val="90000"/>
              </a:lnSpc>
            </a:pPr>
            <a:r>
              <a:rPr lang="en-GB" sz="2000" dirty="0">
                <a:solidFill>
                  <a:schemeClr val="tx1">
                    <a:lumMod val="75000"/>
                    <a:lumOff val="25000"/>
                  </a:schemeClr>
                </a:solidFill>
                <a:latin typeface="Arial" panose="020B0604020202020204" pitchFamily="34" charset="0"/>
                <a:cs typeface="Arial" panose="020B0604020202020204" pitchFamily="34" charset="0"/>
              </a:rPr>
              <a:t>Ecological</a:t>
            </a:r>
          </a:p>
          <a:p>
            <a:pPr>
              <a:lnSpc>
                <a:spcPct val="90000"/>
              </a:lnSpc>
            </a:pPr>
            <a:r>
              <a:rPr lang="en-GB" sz="2000" dirty="0">
                <a:solidFill>
                  <a:schemeClr val="tx1">
                    <a:lumMod val="75000"/>
                    <a:lumOff val="25000"/>
                  </a:schemeClr>
                </a:solidFill>
                <a:latin typeface="Arial" panose="020B0604020202020204" pitchFamily="34" charset="0"/>
                <a:cs typeface="Arial" panose="020B0604020202020204" pitchFamily="34" charset="0"/>
              </a:rPr>
              <a:t>Economic</a:t>
            </a:r>
          </a:p>
          <a:p>
            <a:pPr>
              <a:lnSpc>
                <a:spcPct val="90000"/>
              </a:lnSpc>
            </a:pPr>
            <a:r>
              <a:rPr lang="en-GB" sz="2000" dirty="0">
                <a:solidFill>
                  <a:schemeClr val="tx1">
                    <a:lumMod val="75000"/>
                    <a:lumOff val="25000"/>
                  </a:schemeClr>
                </a:solidFill>
                <a:latin typeface="Arial" panose="020B0604020202020204" pitchFamily="34" charset="0"/>
                <a:cs typeface="Arial" panose="020B0604020202020204" pitchFamily="34" charset="0"/>
              </a:rPr>
              <a:t>Commercial</a:t>
            </a:r>
          </a:p>
          <a:p>
            <a:pPr>
              <a:lnSpc>
                <a:spcPct val="90000"/>
              </a:lnSpc>
            </a:pPr>
            <a:r>
              <a:rPr lang="en-GB" sz="2000" dirty="0">
                <a:solidFill>
                  <a:schemeClr val="tx1">
                    <a:lumMod val="75000"/>
                    <a:lumOff val="25000"/>
                  </a:schemeClr>
                </a:solidFill>
                <a:latin typeface="Arial" panose="020B0604020202020204" pitchFamily="34" charset="0"/>
                <a:cs typeface="Arial" panose="020B0604020202020204" pitchFamily="34" charset="0"/>
              </a:rPr>
              <a:t>Legal</a:t>
            </a:r>
          </a:p>
        </p:txBody>
      </p:sp>
      <p:cxnSp>
        <p:nvCxnSpPr>
          <p:cNvPr id="17" name="Straight Connector 16">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5731"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Slide Number Placeholder 3">
            <a:extLst>
              <a:ext uri="{FF2B5EF4-FFF2-40B4-BE49-F238E27FC236}">
                <a16:creationId xmlns:a16="http://schemas.microsoft.com/office/drawing/2014/main" id="{C6155F8C-28A5-418B-5688-72C23902DF4F}"/>
              </a:ext>
            </a:extLst>
          </p:cNvPr>
          <p:cNvSpPr>
            <a:spLocks noGrp="1"/>
          </p:cNvSpPr>
          <p:nvPr>
            <p:ph type="sldNum" sz="quarter" idx="12"/>
          </p:nvPr>
        </p:nvSpPr>
        <p:spPr>
          <a:xfrm>
            <a:off x="10422113" y="5714047"/>
            <a:ext cx="548640" cy="274320"/>
          </a:xfrm>
        </p:spPr>
        <p:txBody>
          <a:bodyPr>
            <a:normAutofit/>
          </a:bodyPr>
          <a:lstStyle/>
          <a:p>
            <a:pPr>
              <a:spcAft>
                <a:spcPts val="600"/>
              </a:spcAft>
            </a:pPr>
            <a:fld id="{5F0A09A3-96B8-4178-A0F9-EC62A2BD4C26}" type="slidenum">
              <a:rPr lang="en-GB">
                <a:solidFill>
                  <a:schemeClr val="tx1"/>
                </a:solidFill>
              </a:rPr>
              <a:pPr>
                <a:spcAft>
                  <a:spcPts val="600"/>
                </a:spcAft>
              </a:pPr>
              <a:t>4</a:t>
            </a:fld>
            <a:endParaRPr lang="en-GB">
              <a:solidFill>
                <a:schemeClr val="tx1"/>
              </a:solidFill>
            </a:endParaRPr>
          </a:p>
        </p:txBody>
      </p:sp>
    </p:spTree>
    <p:extLst>
      <p:ext uri="{BB962C8B-B14F-4D97-AF65-F5344CB8AC3E}">
        <p14:creationId xmlns:p14="http://schemas.microsoft.com/office/powerpoint/2010/main" val="11022058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Rectangle 10">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5" name="Rectangle 14">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20B75A80-B658-556B-5D55-6A0A71607921}"/>
              </a:ext>
            </a:extLst>
          </p:cNvPr>
          <p:cNvSpPr>
            <a:spLocks noGrp="1"/>
          </p:cNvSpPr>
          <p:nvPr>
            <p:ph type="title"/>
          </p:nvPr>
        </p:nvSpPr>
        <p:spPr>
          <a:xfrm>
            <a:off x="3844616" y="881210"/>
            <a:ext cx="7417925" cy="1517035"/>
          </a:xfrm>
        </p:spPr>
        <p:txBody>
          <a:bodyPr>
            <a:normAutofit/>
          </a:bodyPr>
          <a:lstStyle/>
          <a:p>
            <a:r>
              <a:rPr lang="en-GB" dirty="0">
                <a:solidFill>
                  <a:schemeClr val="tx1">
                    <a:lumMod val="75000"/>
                    <a:lumOff val="25000"/>
                  </a:schemeClr>
                </a:solidFill>
              </a:rPr>
              <a:t>Capital Investment Appraisal</a:t>
            </a:r>
          </a:p>
        </p:txBody>
      </p:sp>
      <p:sp>
        <p:nvSpPr>
          <p:cNvPr id="3" name="Content Placeholder 2">
            <a:extLst>
              <a:ext uri="{FF2B5EF4-FFF2-40B4-BE49-F238E27FC236}">
                <a16:creationId xmlns:a16="http://schemas.microsoft.com/office/drawing/2014/main" id="{0D9FE07A-F7D0-06D2-709F-73C840154F81}"/>
              </a:ext>
            </a:extLst>
          </p:cNvPr>
          <p:cNvSpPr>
            <a:spLocks noGrp="1"/>
          </p:cNvSpPr>
          <p:nvPr>
            <p:ph idx="1"/>
          </p:nvPr>
        </p:nvSpPr>
        <p:spPr>
          <a:xfrm>
            <a:off x="3844616" y="2626840"/>
            <a:ext cx="7245103" cy="3460598"/>
          </a:xfrm>
        </p:spPr>
        <p:txBody>
          <a:bodyPr>
            <a:normAutofit/>
          </a:bodyPr>
          <a:lstStyle/>
          <a:p>
            <a:r>
              <a:rPr lang="en-GB" sz="2000" b="1" dirty="0">
                <a:solidFill>
                  <a:schemeClr val="tx1">
                    <a:lumMod val="75000"/>
                    <a:lumOff val="25000"/>
                  </a:schemeClr>
                </a:solidFill>
                <a:latin typeface="Arial" panose="020B0604020202020204" pitchFamily="34" charset="0"/>
                <a:cs typeface="Arial" panose="020B0604020202020204" pitchFamily="34" charset="0"/>
              </a:rPr>
              <a:t>Making Capital Investment Decisions </a:t>
            </a:r>
            <a:r>
              <a:rPr lang="en-GB" sz="2000" dirty="0">
                <a:solidFill>
                  <a:schemeClr val="tx1">
                    <a:lumMod val="75000"/>
                    <a:lumOff val="25000"/>
                  </a:schemeClr>
                </a:solidFill>
                <a:latin typeface="Arial" panose="020B0604020202020204" pitchFamily="34" charset="0"/>
                <a:cs typeface="Arial" panose="020B0604020202020204" pitchFamily="34" charset="0"/>
              </a:rPr>
              <a:t>- </a:t>
            </a:r>
            <a:r>
              <a:rPr lang="en-GB" sz="2000" b="0" i="0" dirty="0">
                <a:solidFill>
                  <a:srgbClr val="001D35"/>
                </a:solidFill>
                <a:effectLst/>
                <a:latin typeface="Arial" panose="020B0604020202020204" pitchFamily="34" charset="0"/>
                <a:cs typeface="Arial" panose="020B0604020202020204" pitchFamily="34" charset="0"/>
              </a:rPr>
              <a:t>Capital investment decisions are a company's assessment of the potential profitability of a long-term investment.</a:t>
            </a:r>
            <a:endParaRPr lang="en-GB" sz="2000" dirty="0">
              <a:solidFill>
                <a:schemeClr val="tx1">
                  <a:lumMod val="75000"/>
                  <a:lumOff val="25000"/>
                </a:schemeClr>
              </a:solidFill>
              <a:latin typeface="Arial" panose="020B0604020202020204" pitchFamily="34" charset="0"/>
              <a:cs typeface="Arial" panose="020B0604020202020204" pitchFamily="34" charset="0"/>
            </a:endParaRPr>
          </a:p>
          <a:p>
            <a:r>
              <a:rPr lang="en-GB" sz="2000" b="1" dirty="0">
                <a:solidFill>
                  <a:schemeClr val="tx1">
                    <a:lumMod val="75000"/>
                    <a:lumOff val="25000"/>
                  </a:schemeClr>
                </a:solidFill>
                <a:latin typeface="Arial" panose="020B0604020202020204" pitchFamily="34" charset="0"/>
                <a:cs typeface="Arial" panose="020B0604020202020204" pitchFamily="34" charset="0"/>
              </a:rPr>
              <a:t>Methods of Investment Appraisals  </a:t>
            </a:r>
          </a:p>
          <a:p>
            <a:r>
              <a:rPr lang="en-GB" sz="2000" b="1" dirty="0">
                <a:solidFill>
                  <a:schemeClr val="tx1">
                    <a:lumMod val="75000"/>
                    <a:lumOff val="25000"/>
                  </a:schemeClr>
                </a:solidFill>
                <a:latin typeface="Arial" panose="020B0604020202020204" pitchFamily="34" charset="0"/>
                <a:cs typeface="Arial" panose="020B0604020202020204" pitchFamily="34" charset="0"/>
              </a:rPr>
              <a:t>Capital Rationing - </a:t>
            </a:r>
            <a:r>
              <a:rPr lang="en-GB" sz="2000" b="0" i="0" dirty="0">
                <a:solidFill>
                  <a:srgbClr val="001D35"/>
                </a:solidFill>
                <a:effectLst/>
                <a:latin typeface="Arial" panose="020B0604020202020204" pitchFamily="34" charset="0"/>
                <a:cs typeface="Arial" panose="020B0604020202020204" pitchFamily="34" charset="0"/>
              </a:rPr>
              <a:t>is a strategic process that companies use to decide how to allocate their capital among different projects when resources are limited. The goal is to maximize the return on investment (ROI) by investing in the projects with the highest potential for profit</a:t>
            </a:r>
            <a:endParaRPr lang="en-GB" sz="2000" dirty="0">
              <a:solidFill>
                <a:schemeClr val="tx1">
                  <a:lumMod val="75000"/>
                  <a:lumOff val="25000"/>
                </a:schemeClr>
              </a:solidFill>
              <a:latin typeface="Arial" panose="020B0604020202020204" pitchFamily="34" charset="0"/>
              <a:cs typeface="Arial" panose="020B0604020202020204" pitchFamily="34" charset="0"/>
            </a:endParaRPr>
          </a:p>
          <a:p>
            <a:endParaRPr lang="en-GB" dirty="0">
              <a:solidFill>
                <a:schemeClr val="tx1">
                  <a:lumMod val="75000"/>
                  <a:lumOff val="25000"/>
                </a:schemeClr>
              </a:solidFill>
            </a:endParaRPr>
          </a:p>
        </p:txBody>
      </p:sp>
      <p:sp>
        <p:nvSpPr>
          <p:cNvPr id="4" name="Slide Number Placeholder 3">
            <a:extLst>
              <a:ext uri="{FF2B5EF4-FFF2-40B4-BE49-F238E27FC236}">
                <a16:creationId xmlns:a16="http://schemas.microsoft.com/office/drawing/2014/main" id="{ACB0A6D1-C995-D5F9-06AF-3AF587B44E3F}"/>
              </a:ext>
            </a:extLst>
          </p:cNvPr>
          <p:cNvSpPr>
            <a:spLocks noGrp="1"/>
          </p:cNvSpPr>
          <p:nvPr>
            <p:ph type="sldNum" sz="quarter" idx="12"/>
          </p:nvPr>
        </p:nvSpPr>
        <p:spPr>
          <a:xfrm>
            <a:off x="10388952" y="5872366"/>
            <a:ext cx="548640" cy="274320"/>
          </a:xfrm>
        </p:spPr>
        <p:txBody>
          <a:bodyPr>
            <a:normAutofit/>
          </a:bodyPr>
          <a:lstStyle/>
          <a:p>
            <a:pPr>
              <a:spcAft>
                <a:spcPts val="600"/>
              </a:spcAft>
            </a:pPr>
            <a:fld id="{5F0A09A3-96B8-4178-A0F9-EC62A2BD4C26}" type="slidenum">
              <a:rPr lang="en-GB">
                <a:solidFill>
                  <a:schemeClr val="tx1"/>
                </a:solidFill>
              </a:rPr>
              <a:pPr>
                <a:spcAft>
                  <a:spcPts val="600"/>
                </a:spcAft>
              </a:pPr>
              <a:t>5</a:t>
            </a:fld>
            <a:endParaRPr lang="en-GB">
              <a:solidFill>
                <a:schemeClr val="tx1"/>
              </a:solidFill>
            </a:endParaRPr>
          </a:p>
        </p:txBody>
      </p:sp>
    </p:spTree>
    <p:extLst>
      <p:ext uri="{BB962C8B-B14F-4D97-AF65-F5344CB8AC3E}">
        <p14:creationId xmlns:p14="http://schemas.microsoft.com/office/powerpoint/2010/main" val="34259177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Rectangle 10">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5" name="Rectangle 14">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549B03DD-21F0-B5B5-C0BE-A9076311797B}"/>
              </a:ext>
            </a:extLst>
          </p:cNvPr>
          <p:cNvSpPr>
            <a:spLocks noGrp="1"/>
          </p:cNvSpPr>
          <p:nvPr>
            <p:ph type="title"/>
          </p:nvPr>
        </p:nvSpPr>
        <p:spPr>
          <a:xfrm>
            <a:off x="3844616" y="881210"/>
            <a:ext cx="7417925" cy="857441"/>
          </a:xfrm>
        </p:spPr>
        <p:txBody>
          <a:bodyPr>
            <a:normAutofit/>
          </a:bodyPr>
          <a:lstStyle/>
          <a:p>
            <a:r>
              <a:rPr lang="en-GB" dirty="0">
                <a:solidFill>
                  <a:schemeClr val="tx1">
                    <a:lumMod val="75000"/>
                    <a:lumOff val="25000"/>
                  </a:schemeClr>
                </a:solidFill>
              </a:rPr>
              <a:t>Project Appraisals</a:t>
            </a:r>
          </a:p>
        </p:txBody>
      </p:sp>
      <p:sp>
        <p:nvSpPr>
          <p:cNvPr id="3" name="Content Placeholder 2">
            <a:extLst>
              <a:ext uri="{FF2B5EF4-FFF2-40B4-BE49-F238E27FC236}">
                <a16:creationId xmlns:a16="http://schemas.microsoft.com/office/drawing/2014/main" id="{4C0D52BE-1149-88E0-0CEC-6FC401C90A23}"/>
              </a:ext>
            </a:extLst>
          </p:cNvPr>
          <p:cNvSpPr>
            <a:spLocks noGrp="1"/>
          </p:cNvSpPr>
          <p:nvPr>
            <p:ph idx="1"/>
          </p:nvPr>
        </p:nvSpPr>
        <p:spPr>
          <a:xfrm>
            <a:off x="3535910" y="2195848"/>
            <a:ext cx="7868332" cy="3950838"/>
          </a:xfrm>
        </p:spPr>
        <p:txBody>
          <a:bodyPr>
            <a:normAutofit/>
          </a:bodyPr>
          <a:lstStyle/>
          <a:p>
            <a:pPr marL="0" indent="0">
              <a:lnSpc>
                <a:spcPct val="90000"/>
              </a:lnSpc>
              <a:buNone/>
            </a:pPr>
            <a:r>
              <a:rPr lang="en-GB" b="1" dirty="0">
                <a:solidFill>
                  <a:schemeClr val="tx1">
                    <a:lumMod val="75000"/>
                    <a:lumOff val="25000"/>
                  </a:schemeClr>
                </a:solidFill>
                <a:latin typeface="Arial" panose="020B0604020202020204" pitchFamily="34" charset="0"/>
                <a:cs typeface="Arial" panose="020B0604020202020204" pitchFamily="34" charset="0"/>
              </a:rPr>
              <a:t>Financial Appraisals</a:t>
            </a:r>
          </a:p>
          <a:p>
            <a:pPr marL="0" indent="0">
              <a:lnSpc>
                <a:spcPct val="90000"/>
              </a:lnSpc>
              <a:buNone/>
            </a:pPr>
            <a:endParaRPr lang="en-GB" dirty="0">
              <a:solidFill>
                <a:schemeClr val="tx1">
                  <a:lumMod val="75000"/>
                  <a:lumOff val="25000"/>
                </a:schemeClr>
              </a:solidFill>
              <a:latin typeface="Arial" panose="020B0604020202020204" pitchFamily="34" charset="0"/>
              <a:cs typeface="Arial" panose="020B0604020202020204" pitchFamily="34" charset="0"/>
            </a:endParaRPr>
          </a:p>
          <a:p>
            <a:pPr marL="0" indent="0">
              <a:lnSpc>
                <a:spcPct val="90000"/>
              </a:lnSpc>
              <a:buNone/>
            </a:pPr>
            <a:r>
              <a:rPr lang="en-GB" b="1" dirty="0">
                <a:solidFill>
                  <a:schemeClr val="tx1">
                    <a:lumMod val="75000"/>
                    <a:lumOff val="25000"/>
                  </a:schemeClr>
                </a:solidFill>
                <a:latin typeface="Arial" panose="020B0604020202020204" pitchFamily="34" charset="0"/>
                <a:cs typeface="Arial" panose="020B0604020202020204" pitchFamily="34" charset="0"/>
              </a:rPr>
              <a:t>Cost		</a:t>
            </a:r>
            <a:r>
              <a:rPr lang="en-GB" b="1" i="1" dirty="0">
                <a:solidFill>
                  <a:schemeClr val="tx1">
                    <a:lumMod val="75000"/>
                    <a:lumOff val="25000"/>
                  </a:schemeClr>
                </a:solidFill>
                <a:latin typeface="Arial" panose="020B0604020202020204" pitchFamily="34" charset="0"/>
                <a:cs typeface="Arial" panose="020B0604020202020204" pitchFamily="34" charset="0"/>
              </a:rPr>
              <a:t>Versus	</a:t>
            </a:r>
            <a:r>
              <a:rPr lang="en-GB" dirty="0">
                <a:solidFill>
                  <a:schemeClr val="tx1">
                    <a:lumMod val="75000"/>
                    <a:lumOff val="25000"/>
                  </a:schemeClr>
                </a:solidFill>
                <a:latin typeface="Arial" panose="020B0604020202020204" pitchFamily="34" charset="0"/>
                <a:cs typeface="Arial" panose="020B0604020202020204" pitchFamily="34" charset="0"/>
              </a:rPr>
              <a:t>	</a:t>
            </a:r>
            <a:r>
              <a:rPr lang="en-GB" b="1" dirty="0">
                <a:solidFill>
                  <a:schemeClr val="tx1">
                    <a:lumMod val="75000"/>
                    <a:lumOff val="25000"/>
                  </a:schemeClr>
                </a:solidFill>
                <a:latin typeface="Arial" panose="020B0604020202020204" pitchFamily="34" charset="0"/>
                <a:cs typeface="Arial" panose="020B0604020202020204" pitchFamily="34" charset="0"/>
              </a:rPr>
              <a:t>Benefits</a:t>
            </a:r>
          </a:p>
          <a:p>
            <a:pPr marL="0" indent="0">
              <a:lnSpc>
                <a:spcPct val="90000"/>
              </a:lnSpc>
              <a:buNone/>
            </a:pPr>
            <a:r>
              <a:rPr lang="en-GB" dirty="0">
                <a:solidFill>
                  <a:schemeClr val="tx1">
                    <a:lumMod val="75000"/>
                    <a:lumOff val="25000"/>
                  </a:schemeClr>
                </a:solidFill>
                <a:latin typeface="Arial" panose="020B0604020202020204" pitchFamily="34" charset="0"/>
                <a:cs typeface="Arial" panose="020B0604020202020204" pitchFamily="34" charset="0"/>
              </a:rPr>
              <a:t>Fixed Costs			Additional Sales</a:t>
            </a:r>
          </a:p>
          <a:p>
            <a:pPr marL="0" indent="0">
              <a:lnSpc>
                <a:spcPct val="90000"/>
              </a:lnSpc>
              <a:buNone/>
            </a:pPr>
            <a:r>
              <a:rPr lang="en-GB" dirty="0">
                <a:solidFill>
                  <a:schemeClr val="tx1">
                    <a:lumMod val="75000"/>
                    <a:lumOff val="25000"/>
                  </a:schemeClr>
                </a:solidFill>
                <a:latin typeface="Arial" panose="020B0604020202020204" pitchFamily="34" charset="0"/>
                <a:cs typeface="Arial" panose="020B0604020202020204" pitchFamily="34" charset="0"/>
              </a:rPr>
              <a:t>Running Costs			Efficiency Gains</a:t>
            </a:r>
          </a:p>
          <a:p>
            <a:pPr marL="0" indent="0">
              <a:lnSpc>
                <a:spcPct val="90000"/>
              </a:lnSpc>
              <a:buNone/>
            </a:pPr>
            <a:r>
              <a:rPr lang="en-GB" dirty="0">
                <a:solidFill>
                  <a:schemeClr val="tx1">
                    <a:lumMod val="75000"/>
                    <a:lumOff val="25000"/>
                  </a:schemeClr>
                </a:solidFill>
                <a:latin typeface="Arial" panose="020B0604020202020204" pitchFamily="34" charset="0"/>
                <a:cs typeface="Arial" panose="020B0604020202020204" pitchFamily="34" charset="0"/>
              </a:rPr>
              <a:t>Cost of Funding			Gross Margin Improvements</a:t>
            </a:r>
          </a:p>
          <a:p>
            <a:pPr marL="0" indent="0">
              <a:lnSpc>
                <a:spcPct val="90000"/>
              </a:lnSpc>
              <a:buNone/>
            </a:pPr>
            <a:r>
              <a:rPr lang="en-GB" dirty="0">
                <a:solidFill>
                  <a:schemeClr val="tx1">
                    <a:lumMod val="75000"/>
                    <a:lumOff val="25000"/>
                  </a:schemeClr>
                </a:solidFill>
                <a:latin typeface="Arial" panose="020B0604020202020204" pitchFamily="34" charset="0"/>
                <a:cs typeface="Arial" panose="020B0604020202020204" pitchFamily="34" charset="0"/>
              </a:rPr>
              <a:t>				Productivity Gains</a:t>
            </a:r>
          </a:p>
          <a:p>
            <a:pPr marL="0" indent="0">
              <a:lnSpc>
                <a:spcPct val="90000"/>
              </a:lnSpc>
              <a:buNone/>
            </a:pPr>
            <a:r>
              <a:rPr lang="en-GB" dirty="0">
                <a:solidFill>
                  <a:schemeClr val="tx1">
                    <a:lumMod val="75000"/>
                    <a:lumOff val="25000"/>
                  </a:schemeClr>
                </a:solidFill>
                <a:latin typeface="Arial" panose="020B0604020202020204" pitchFamily="34" charset="0"/>
                <a:cs typeface="Arial" panose="020B0604020202020204" pitchFamily="34" charset="0"/>
              </a:rPr>
              <a:t>				Site Improvement Savings</a:t>
            </a:r>
          </a:p>
          <a:p>
            <a:pPr marL="0" indent="0">
              <a:lnSpc>
                <a:spcPct val="90000"/>
              </a:lnSpc>
              <a:buNone/>
            </a:pPr>
            <a:endParaRPr lang="en-GB" dirty="0">
              <a:solidFill>
                <a:schemeClr val="tx1">
                  <a:lumMod val="75000"/>
                  <a:lumOff val="25000"/>
                </a:schemeClr>
              </a:solidFill>
              <a:latin typeface="Arial" panose="020B0604020202020204" pitchFamily="34" charset="0"/>
              <a:cs typeface="Arial" panose="020B0604020202020204" pitchFamily="34" charset="0"/>
            </a:endParaRPr>
          </a:p>
          <a:p>
            <a:pPr marL="0" indent="0">
              <a:lnSpc>
                <a:spcPct val="90000"/>
              </a:lnSpc>
              <a:buNone/>
            </a:pPr>
            <a:r>
              <a:rPr lang="en-GB" dirty="0">
                <a:solidFill>
                  <a:schemeClr val="tx1">
                    <a:lumMod val="75000"/>
                    <a:lumOff val="25000"/>
                  </a:schemeClr>
                </a:solidFill>
                <a:latin typeface="Arial" panose="020B0604020202020204" pitchFamily="34" charset="0"/>
                <a:cs typeface="Arial" panose="020B0604020202020204" pitchFamily="34" charset="0"/>
              </a:rPr>
              <a:t>Remember your analysis is only as good as the strength of your data</a:t>
            </a:r>
          </a:p>
        </p:txBody>
      </p:sp>
      <p:sp>
        <p:nvSpPr>
          <p:cNvPr id="4" name="Slide Number Placeholder 3">
            <a:extLst>
              <a:ext uri="{FF2B5EF4-FFF2-40B4-BE49-F238E27FC236}">
                <a16:creationId xmlns:a16="http://schemas.microsoft.com/office/drawing/2014/main" id="{43C9FAEB-418C-B8E4-8A50-E2361325D2CF}"/>
              </a:ext>
            </a:extLst>
          </p:cNvPr>
          <p:cNvSpPr>
            <a:spLocks noGrp="1"/>
          </p:cNvSpPr>
          <p:nvPr>
            <p:ph type="sldNum" sz="quarter" idx="12"/>
          </p:nvPr>
        </p:nvSpPr>
        <p:spPr>
          <a:xfrm>
            <a:off x="10388952" y="5872366"/>
            <a:ext cx="548640" cy="274320"/>
          </a:xfrm>
        </p:spPr>
        <p:txBody>
          <a:bodyPr>
            <a:normAutofit/>
          </a:bodyPr>
          <a:lstStyle/>
          <a:p>
            <a:pPr>
              <a:spcAft>
                <a:spcPts val="600"/>
              </a:spcAft>
            </a:pPr>
            <a:fld id="{5F0A09A3-96B8-4178-A0F9-EC62A2BD4C26}" type="slidenum">
              <a:rPr lang="en-GB">
                <a:solidFill>
                  <a:schemeClr val="tx1"/>
                </a:solidFill>
              </a:rPr>
              <a:pPr>
                <a:spcAft>
                  <a:spcPts val="600"/>
                </a:spcAft>
              </a:pPr>
              <a:t>6</a:t>
            </a:fld>
            <a:endParaRPr lang="en-GB">
              <a:solidFill>
                <a:schemeClr val="tx1"/>
              </a:solidFill>
            </a:endParaRPr>
          </a:p>
        </p:txBody>
      </p:sp>
    </p:spTree>
    <p:extLst>
      <p:ext uri="{BB962C8B-B14F-4D97-AF65-F5344CB8AC3E}">
        <p14:creationId xmlns:p14="http://schemas.microsoft.com/office/powerpoint/2010/main" val="29053757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9" name="Rectangle 18">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3">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0" name="Rectangle 19">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21" name="Rectangle 20">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BDDE143F-1517-B2E3-5A0E-CBAF37609C40}"/>
              </a:ext>
            </a:extLst>
          </p:cNvPr>
          <p:cNvSpPr>
            <a:spLocks noGrp="1"/>
          </p:cNvSpPr>
          <p:nvPr>
            <p:ph type="title"/>
          </p:nvPr>
        </p:nvSpPr>
        <p:spPr>
          <a:xfrm>
            <a:off x="7532835" y="1420706"/>
            <a:ext cx="3466540" cy="4016587"/>
          </a:xfrm>
        </p:spPr>
        <p:txBody>
          <a:bodyPr>
            <a:normAutofit/>
          </a:bodyPr>
          <a:lstStyle/>
          <a:p>
            <a:r>
              <a:rPr lang="en-GB" sz="3600"/>
              <a:t>Project Appraisals</a:t>
            </a:r>
          </a:p>
        </p:txBody>
      </p:sp>
      <p:sp>
        <p:nvSpPr>
          <p:cNvPr id="3" name="Content Placeholder 2">
            <a:extLst>
              <a:ext uri="{FF2B5EF4-FFF2-40B4-BE49-F238E27FC236}">
                <a16:creationId xmlns:a16="http://schemas.microsoft.com/office/drawing/2014/main" id="{C6B7F711-3741-A481-C437-0F10F22D40C9}"/>
              </a:ext>
            </a:extLst>
          </p:cNvPr>
          <p:cNvSpPr>
            <a:spLocks noGrp="1"/>
          </p:cNvSpPr>
          <p:nvPr>
            <p:ph idx="1"/>
          </p:nvPr>
        </p:nvSpPr>
        <p:spPr>
          <a:xfrm>
            <a:off x="1440519" y="1420706"/>
            <a:ext cx="5514758" cy="4016587"/>
          </a:xfrm>
        </p:spPr>
        <p:txBody>
          <a:bodyPr anchor="ctr">
            <a:normAutofit/>
          </a:bodyPr>
          <a:lstStyle/>
          <a:p>
            <a:pPr marL="0" indent="0">
              <a:buNone/>
            </a:pPr>
            <a:r>
              <a:rPr lang="en-GB" sz="2000" b="1" dirty="0">
                <a:solidFill>
                  <a:schemeClr val="tx1">
                    <a:lumMod val="75000"/>
                    <a:lumOff val="25000"/>
                  </a:schemeClr>
                </a:solidFill>
                <a:latin typeface="Arial" panose="020B0604020202020204" pitchFamily="34" charset="0"/>
                <a:cs typeface="Arial" panose="020B0604020202020204" pitchFamily="34" charset="0"/>
              </a:rPr>
              <a:t>Financial Appraisal Tools</a:t>
            </a:r>
          </a:p>
          <a:p>
            <a:pPr marL="0" indent="0">
              <a:buNone/>
            </a:pPr>
            <a:endParaRPr lang="en-GB" sz="2000" b="1" dirty="0">
              <a:solidFill>
                <a:schemeClr val="tx1">
                  <a:lumMod val="75000"/>
                  <a:lumOff val="25000"/>
                </a:schemeClr>
              </a:solidFill>
              <a:latin typeface="Arial" panose="020B0604020202020204" pitchFamily="34" charset="0"/>
              <a:cs typeface="Arial" panose="020B0604020202020204" pitchFamily="34" charset="0"/>
            </a:endParaRPr>
          </a:p>
          <a:p>
            <a:r>
              <a:rPr lang="en-GB" sz="2000" dirty="0">
                <a:solidFill>
                  <a:schemeClr val="tx1">
                    <a:lumMod val="75000"/>
                    <a:lumOff val="25000"/>
                  </a:schemeClr>
                </a:solidFill>
                <a:latin typeface="Arial" panose="020B0604020202020204" pitchFamily="34" charset="0"/>
                <a:cs typeface="Arial" panose="020B0604020202020204" pitchFamily="34" charset="0"/>
              </a:rPr>
              <a:t>Payback Period</a:t>
            </a:r>
          </a:p>
          <a:p>
            <a:r>
              <a:rPr lang="en-GB" sz="2000" dirty="0">
                <a:solidFill>
                  <a:schemeClr val="tx1">
                    <a:lumMod val="75000"/>
                    <a:lumOff val="25000"/>
                  </a:schemeClr>
                </a:solidFill>
                <a:latin typeface="Arial" panose="020B0604020202020204" pitchFamily="34" charset="0"/>
                <a:cs typeface="Arial" panose="020B0604020202020204" pitchFamily="34" charset="0"/>
              </a:rPr>
              <a:t>Internal Rate of Return (IRR)</a:t>
            </a:r>
          </a:p>
          <a:p>
            <a:r>
              <a:rPr lang="en-GB" sz="2000" dirty="0">
                <a:solidFill>
                  <a:schemeClr val="tx1">
                    <a:lumMod val="75000"/>
                    <a:lumOff val="25000"/>
                  </a:schemeClr>
                </a:solidFill>
                <a:latin typeface="Arial" panose="020B0604020202020204" pitchFamily="34" charset="0"/>
                <a:cs typeface="Arial" panose="020B0604020202020204" pitchFamily="34" charset="0"/>
              </a:rPr>
              <a:t>Accounting Rate of Return (ARR)</a:t>
            </a:r>
          </a:p>
          <a:p>
            <a:r>
              <a:rPr lang="en-GB" sz="2000" dirty="0">
                <a:solidFill>
                  <a:schemeClr val="tx1">
                    <a:lumMod val="75000"/>
                    <a:lumOff val="25000"/>
                  </a:schemeClr>
                </a:solidFill>
                <a:latin typeface="Arial" panose="020B0604020202020204" pitchFamily="34" charset="0"/>
                <a:cs typeface="Arial" panose="020B0604020202020204" pitchFamily="34" charset="0"/>
              </a:rPr>
              <a:t>Profitability Index</a:t>
            </a:r>
          </a:p>
          <a:p>
            <a:r>
              <a:rPr lang="en-GB" sz="2000" dirty="0">
                <a:solidFill>
                  <a:schemeClr val="tx1">
                    <a:lumMod val="75000"/>
                    <a:lumOff val="25000"/>
                  </a:schemeClr>
                </a:solidFill>
                <a:latin typeface="Arial" panose="020B0604020202020204" pitchFamily="34" charset="0"/>
                <a:cs typeface="Arial" panose="020B0604020202020204" pitchFamily="34" charset="0"/>
              </a:rPr>
              <a:t>Net Present Value (Discounted Cash Flow)</a:t>
            </a:r>
          </a:p>
        </p:txBody>
      </p:sp>
      <p:cxnSp>
        <p:nvCxnSpPr>
          <p:cNvPr id="17" name="Straight Connector 16">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5731"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Slide Number Placeholder 3">
            <a:extLst>
              <a:ext uri="{FF2B5EF4-FFF2-40B4-BE49-F238E27FC236}">
                <a16:creationId xmlns:a16="http://schemas.microsoft.com/office/drawing/2014/main" id="{723EDE4A-A269-69A0-B817-7A5496DBFFFF}"/>
              </a:ext>
            </a:extLst>
          </p:cNvPr>
          <p:cNvSpPr>
            <a:spLocks noGrp="1"/>
          </p:cNvSpPr>
          <p:nvPr>
            <p:ph type="sldNum" sz="quarter" idx="12"/>
          </p:nvPr>
        </p:nvSpPr>
        <p:spPr>
          <a:xfrm>
            <a:off x="10422113" y="5714047"/>
            <a:ext cx="548640" cy="274320"/>
          </a:xfrm>
        </p:spPr>
        <p:txBody>
          <a:bodyPr>
            <a:normAutofit/>
          </a:bodyPr>
          <a:lstStyle/>
          <a:p>
            <a:pPr>
              <a:spcAft>
                <a:spcPts val="600"/>
              </a:spcAft>
            </a:pPr>
            <a:fld id="{5F0A09A3-96B8-4178-A0F9-EC62A2BD4C26}" type="slidenum">
              <a:rPr lang="en-GB">
                <a:solidFill>
                  <a:schemeClr val="tx1"/>
                </a:solidFill>
              </a:rPr>
              <a:pPr>
                <a:spcAft>
                  <a:spcPts val="600"/>
                </a:spcAft>
              </a:pPr>
              <a:t>7</a:t>
            </a:fld>
            <a:endParaRPr lang="en-GB">
              <a:solidFill>
                <a:schemeClr val="tx1"/>
              </a:solidFill>
            </a:endParaRPr>
          </a:p>
        </p:txBody>
      </p:sp>
    </p:spTree>
    <p:extLst>
      <p:ext uri="{BB962C8B-B14F-4D97-AF65-F5344CB8AC3E}">
        <p14:creationId xmlns:p14="http://schemas.microsoft.com/office/powerpoint/2010/main" val="34507167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Rectangle 10">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5" name="Rectangle 14">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BB7845ED-98A5-E98C-9620-A25FBE30FA10}"/>
              </a:ext>
            </a:extLst>
          </p:cNvPr>
          <p:cNvSpPr>
            <a:spLocks noGrp="1"/>
          </p:cNvSpPr>
          <p:nvPr>
            <p:ph type="title"/>
          </p:nvPr>
        </p:nvSpPr>
        <p:spPr>
          <a:xfrm>
            <a:off x="7532835" y="1420706"/>
            <a:ext cx="3466540" cy="4016587"/>
          </a:xfrm>
        </p:spPr>
        <p:txBody>
          <a:bodyPr>
            <a:normAutofit/>
          </a:bodyPr>
          <a:lstStyle/>
          <a:p>
            <a:r>
              <a:rPr lang="en-GB" sz="3600"/>
              <a:t>Payback Period</a:t>
            </a:r>
          </a:p>
        </p:txBody>
      </p:sp>
      <p:sp>
        <p:nvSpPr>
          <p:cNvPr id="3" name="Content Placeholder 2">
            <a:extLst>
              <a:ext uri="{FF2B5EF4-FFF2-40B4-BE49-F238E27FC236}">
                <a16:creationId xmlns:a16="http://schemas.microsoft.com/office/drawing/2014/main" id="{838479DC-F981-FCD2-480D-04177B1B4A8A}"/>
              </a:ext>
            </a:extLst>
          </p:cNvPr>
          <p:cNvSpPr>
            <a:spLocks noGrp="1"/>
          </p:cNvSpPr>
          <p:nvPr>
            <p:ph idx="1"/>
          </p:nvPr>
        </p:nvSpPr>
        <p:spPr>
          <a:xfrm>
            <a:off x="1440519" y="1420706"/>
            <a:ext cx="5514758" cy="4016587"/>
          </a:xfrm>
        </p:spPr>
        <p:txBody>
          <a:bodyPr anchor="ctr">
            <a:noAutofit/>
          </a:bodyPr>
          <a:lstStyle/>
          <a:p>
            <a:pPr>
              <a:lnSpc>
                <a:spcPct val="90000"/>
              </a:lnSpc>
            </a:pPr>
            <a:r>
              <a:rPr lang="en-GB" sz="2000" dirty="0">
                <a:solidFill>
                  <a:schemeClr val="tx1">
                    <a:lumMod val="75000"/>
                    <a:lumOff val="25000"/>
                  </a:schemeClr>
                </a:solidFill>
                <a:latin typeface="Arial" panose="020B0604020202020204" pitchFamily="34" charset="0"/>
                <a:cs typeface="Arial" panose="020B0604020202020204" pitchFamily="34" charset="0"/>
              </a:rPr>
              <a:t>The payback period refers to the amount of time it takes to recover the cost of an investment or how long it takes for an investor to reach a breakeven position</a:t>
            </a:r>
          </a:p>
          <a:p>
            <a:pPr>
              <a:lnSpc>
                <a:spcPct val="90000"/>
              </a:lnSpc>
            </a:pPr>
            <a:r>
              <a:rPr lang="en-GB" sz="2000" dirty="0">
                <a:solidFill>
                  <a:schemeClr val="tx1">
                    <a:lumMod val="75000"/>
                    <a:lumOff val="25000"/>
                  </a:schemeClr>
                </a:solidFill>
                <a:latin typeface="Arial" panose="020B0604020202020204" pitchFamily="34" charset="0"/>
                <a:cs typeface="Arial" panose="020B0604020202020204" pitchFamily="34" charset="0"/>
              </a:rPr>
              <a:t>Shorter paybacks mean more attractive investments, while longer payback periods are less desirable</a:t>
            </a:r>
          </a:p>
          <a:p>
            <a:pPr>
              <a:lnSpc>
                <a:spcPct val="90000"/>
              </a:lnSpc>
            </a:pPr>
            <a:r>
              <a:rPr lang="en-GB" sz="2000" dirty="0">
                <a:solidFill>
                  <a:schemeClr val="tx1">
                    <a:lumMod val="75000"/>
                    <a:lumOff val="25000"/>
                  </a:schemeClr>
                </a:solidFill>
                <a:latin typeface="Arial" panose="020B0604020202020204" pitchFamily="34" charset="0"/>
                <a:cs typeface="Arial" panose="020B0604020202020204" pitchFamily="34" charset="0"/>
              </a:rPr>
              <a:t>The payback period is calculated by dividing the amount of investment by the annual cashflow</a:t>
            </a:r>
          </a:p>
        </p:txBody>
      </p:sp>
      <p:cxnSp>
        <p:nvCxnSpPr>
          <p:cNvPr id="17" name="Straight Connector 16">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5731"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Slide Number Placeholder 3">
            <a:extLst>
              <a:ext uri="{FF2B5EF4-FFF2-40B4-BE49-F238E27FC236}">
                <a16:creationId xmlns:a16="http://schemas.microsoft.com/office/drawing/2014/main" id="{B2295F40-F36B-4716-0DE6-A6DF4B89519A}"/>
              </a:ext>
            </a:extLst>
          </p:cNvPr>
          <p:cNvSpPr>
            <a:spLocks noGrp="1"/>
          </p:cNvSpPr>
          <p:nvPr>
            <p:ph type="sldNum" sz="quarter" idx="12"/>
          </p:nvPr>
        </p:nvSpPr>
        <p:spPr>
          <a:xfrm>
            <a:off x="10422113" y="5714047"/>
            <a:ext cx="548640" cy="274320"/>
          </a:xfrm>
        </p:spPr>
        <p:txBody>
          <a:bodyPr>
            <a:normAutofit/>
          </a:bodyPr>
          <a:lstStyle/>
          <a:p>
            <a:pPr>
              <a:spcAft>
                <a:spcPts val="600"/>
              </a:spcAft>
            </a:pPr>
            <a:fld id="{5F0A09A3-96B8-4178-A0F9-EC62A2BD4C26}" type="slidenum">
              <a:rPr lang="en-GB">
                <a:solidFill>
                  <a:schemeClr val="tx1"/>
                </a:solidFill>
              </a:rPr>
              <a:pPr>
                <a:spcAft>
                  <a:spcPts val="600"/>
                </a:spcAft>
              </a:pPr>
              <a:t>8</a:t>
            </a:fld>
            <a:endParaRPr lang="en-GB">
              <a:solidFill>
                <a:schemeClr val="tx1"/>
              </a:solidFill>
            </a:endParaRPr>
          </a:p>
        </p:txBody>
      </p:sp>
    </p:spTree>
    <p:extLst>
      <p:ext uri="{BB962C8B-B14F-4D97-AF65-F5344CB8AC3E}">
        <p14:creationId xmlns:p14="http://schemas.microsoft.com/office/powerpoint/2010/main" val="40337780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Rectangle 10">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5" name="Rectangle 14">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C0344024-032A-8291-F77B-5B0620AE0466}"/>
              </a:ext>
            </a:extLst>
          </p:cNvPr>
          <p:cNvSpPr>
            <a:spLocks noGrp="1"/>
          </p:cNvSpPr>
          <p:nvPr>
            <p:ph type="title"/>
          </p:nvPr>
        </p:nvSpPr>
        <p:spPr>
          <a:xfrm>
            <a:off x="3844616" y="881210"/>
            <a:ext cx="7417925" cy="1517035"/>
          </a:xfrm>
        </p:spPr>
        <p:txBody>
          <a:bodyPr>
            <a:normAutofit/>
          </a:bodyPr>
          <a:lstStyle/>
          <a:p>
            <a:r>
              <a:rPr lang="en-GB">
                <a:solidFill>
                  <a:schemeClr val="tx1">
                    <a:lumMod val="75000"/>
                    <a:lumOff val="25000"/>
                  </a:schemeClr>
                </a:solidFill>
              </a:rPr>
              <a:t>Payback Period Example</a:t>
            </a:r>
          </a:p>
        </p:txBody>
      </p:sp>
      <p:sp>
        <p:nvSpPr>
          <p:cNvPr id="3" name="Content Placeholder 2">
            <a:extLst>
              <a:ext uri="{FF2B5EF4-FFF2-40B4-BE49-F238E27FC236}">
                <a16:creationId xmlns:a16="http://schemas.microsoft.com/office/drawing/2014/main" id="{81E739C8-5F26-52B7-7C27-120792451EDB}"/>
              </a:ext>
            </a:extLst>
          </p:cNvPr>
          <p:cNvSpPr>
            <a:spLocks noGrp="1"/>
          </p:cNvSpPr>
          <p:nvPr>
            <p:ph idx="1"/>
          </p:nvPr>
        </p:nvSpPr>
        <p:spPr>
          <a:xfrm>
            <a:off x="3844616" y="2626840"/>
            <a:ext cx="7245103" cy="3131777"/>
          </a:xfrm>
        </p:spPr>
        <p:txBody>
          <a:bodyPr>
            <a:normAutofit/>
          </a:bodyPr>
          <a:lstStyle/>
          <a:p>
            <a:pPr marL="0" indent="0">
              <a:lnSpc>
                <a:spcPct val="90000"/>
              </a:lnSpc>
              <a:buNone/>
            </a:pPr>
            <a:r>
              <a:rPr lang="en-GB" sz="1500" dirty="0">
                <a:solidFill>
                  <a:schemeClr val="tx1">
                    <a:lumMod val="75000"/>
                    <a:lumOff val="25000"/>
                  </a:schemeClr>
                </a:solidFill>
              </a:rPr>
              <a:t>				</a:t>
            </a:r>
            <a:r>
              <a:rPr lang="en-GB" sz="1500" dirty="0">
                <a:solidFill>
                  <a:schemeClr val="tx1">
                    <a:lumMod val="75000"/>
                    <a:lumOff val="25000"/>
                  </a:schemeClr>
                </a:solidFill>
                <a:latin typeface="Arial" panose="020B0604020202020204" pitchFamily="34" charset="0"/>
                <a:cs typeface="Arial" panose="020B0604020202020204" pitchFamily="34" charset="0"/>
              </a:rPr>
              <a:t>Project A 		Project B</a:t>
            </a:r>
          </a:p>
          <a:p>
            <a:pPr marL="0" indent="0">
              <a:lnSpc>
                <a:spcPct val="90000"/>
              </a:lnSpc>
              <a:buNone/>
            </a:pPr>
            <a:r>
              <a:rPr lang="en-GB" sz="1500" dirty="0">
                <a:solidFill>
                  <a:schemeClr val="tx1">
                    <a:lumMod val="75000"/>
                    <a:lumOff val="25000"/>
                  </a:schemeClr>
                </a:solidFill>
                <a:latin typeface="Arial" panose="020B0604020202020204" pitchFamily="34" charset="0"/>
                <a:cs typeface="Arial" panose="020B0604020202020204" pitchFamily="34" charset="0"/>
              </a:rPr>
              <a:t>				£		£</a:t>
            </a:r>
          </a:p>
          <a:p>
            <a:pPr>
              <a:lnSpc>
                <a:spcPct val="90000"/>
              </a:lnSpc>
            </a:pPr>
            <a:endParaRPr lang="en-GB" sz="1500" dirty="0">
              <a:solidFill>
                <a:schemeClr val="tx1">
                  <a:lumMod val="75000"/>
                  <a:lumOff val="25000"/>
                </a:schemeClr>
              </a:solidFill>
              <a:latin typeface="Arial" panose="020B0604020202020204" pitchFamily="34" charset="0"/>
              <a:cs typeface="Arial" panose="020B0604020202020204" pitchFamily="34" charset="0"/>
            </a:endParaRPr>
          </a:p>
          <a:p>
            <a:pPr marL="0" indent="0">
              <a:lnSpc>
                <a:spcPct val="90000"/>
              </a:lnSpc>
              <a:buNone/>
            </a:pPr>
            <a:r>
              <a:rPr lang="en-GB" sz="1500" dirty="0">
                <a:solidFill>
                  <a:schemeClr val="tx1">
                    <a:lumMod val="75000"/>
                    <a:lumOff val="25000"/>
                  </a:schemeClr>
                </a:solidFill>
                <a:latin typeface="Arial" panose="020B0604020202020204" pitchFamily="34" charset="0"/>
                <a:cs typeface="Arial" panose="020B0604020202020204" pitchFamily="34" charset="0"/>
              </a:rPr>
              <a:t>Project Investment			100,000		50,000</a:t>
            </a:r>
          </a:p>
          <a:p>
            <a:pPr marL="0" indent="0">
              <a:lnSpc>
                <a:spcPct val="90000"/>
              </a:lnSpc>
              <a:buNone/>
            </a:pPr>
            <a:r>
              <a:rPr lang="en-GB" sz="1500" dirty="0">
                <a:solidFill>
                  <a:schemeClr val="tx1">
                    <a:lumMod val="75000"/>
                    <a:lumOff val="25000"/>
                  </a:schemeClr>
                </a:solidFill>
                <a:latin typeface="Arial" panose="020B0604020202020204" pitchFamily="34" charset="0"/>
                <a:cs typeface="Arial" panose="020B0604020202020204" pitchFamily="34" charset="0"/>
              </a:rPr>
              <a:t>Net Cash Flow Per Year		 25,000		10,000		</a:t>
            </a:r>
          </a:p>
          <a:p>
            <a:pPr marL="0" indent="0">
              <a:lnSpc>
                <a:spcPct val="90000"/>
              </a:lnSpc>
              <a:buNone/>
            </a:pPr>
            <a:r>
              <a:rPr lang="en-GB" sz="1500" dirty="0">
                <a:solidFill>
                  <a:schemeClr val="tx1">
                    <a:lumMod val="75000"/>
                    <a:lumOff val="25000"/>
                  </a:schemeClr>
                </a:solidFill>
                <a:latin typeface="Arial" panose="020B0604020202020204" pitchFamily="34" charset="0"/>
                <a:cs typeface="Arial" panose="020B0604020202020204" pitchFamily="34" charset="0"/>
              </a:rPr>
              <a:t>Payback Period			 4 years		5 years</a:t>
            </a:r>
          </a:p>
          <a:p>
            <a:pPr marL="0" indent="0">
              <a:lnSpc>
                <a:spcPct val="90000"/>
              </a:lnSpc>
              <a:buNone/>
            </a:pPr>
            <a:endParaRPr lang="en-GB" sz="1500" dirty="0">
              <a:solidFill>
                <a:schemeClr val="tx1">
                  <a:lumMod val="75000"/>
                  <a:lumOff val="25000"/>
                </a:schemeClr>
              </a:solidFill>
              <a:latin typeface="Arial" panose="020B0604020202020204" pitchFamily="34" charset="0"/>
              <a:cs typeface="Arial" panose="020B0604020202020204" pitchFamily="34" charset="0"/>
            </a:endParaRPr>
          </a:p>
          <a:p>
            <a:pPr marL="0" indent="0">
              <a:lnSpc>
                <a:spcPct val="90000"/>
              </a:lnSpc>
              <a:buNone/>
            </a:pPr>
            <a:endParaRPr lang="en-GB" sz="1500" dirty="0">
              <a:solidFill>
                <a:schemeClr val="tx1">
                  <a:lumMod val="75000"/>
                  <a:lumOff val="25000"/>
                </a:schemeClr>
              </a:solidFill>
              <a:latin typeface="Arial" panose="020B0604020202020204" pitchFamily="34" charset="0"/>
              <a:cs typeface="Arial" panose="020B0604020202020204" pitchFamily="34" charset="0"/>
            </a:endParaRPr>
          </a:p>
          <a:p>
            <a:pPr marL="0" indent="0">
              <a:lnSpc>
                <a:spcPct val="90000"/>
              </a:lnSpc>
              <a:buNone/>
            </a:pPr>
            <a:r>
              <a:rPr lang="en-GB" sz="1500" dirty="0">
                <a:solidFill>
                  <a:schemeClr val="tx1">
                    <a:lumMod val="75000"/>
                    <a:lumOff val="25000"/>
                  </a:schemeClr>
                </a:solidFill>
                <a:latin typeface="Arial" panose="020B0604020202020204" pitchFamily="34" charset="0"/>
                <a:cs typeface="Arial" panose="020B0604020202020204" pitchFamily="34" charset="0"/>
              </a:rPr>
              <a:t>Which Project should proceed?</a:t>
            </a:r>
          </a:p>
        </p:txBody>
      </p:sp>
      <p:sp>
        <p:nvSpPr>
          <p:cNvPr id="4" name="Slide Number Placeholder 3">
            <a:extLst>
              <a:ext uri="{FF2B5EF4-FFF2-40B4-BE49-F238E27FC236}">
                <a16:creationId xmlns:a16="http://schemas.microsoft.com/office/drawing/2014/main" id="{83317BBE-4EDC-356C-8393-6AADA97938D4}"/>
              </a:ext>
            </a:extLst>
          </p:cNvPr>
          <p:cNvSpPr>
            <a:spLocks noGrp="1"/>
          </p:cNvSpPr>
          <p:nvPr>
            <p:ph type="sldNum" sz="quarter" idx="12"/>
          </p:nvPr>
        </p:nvSpPr>
        <p:spPr>
          <a:xfrm>
            <a:off x="10388952" y="5872366"/>
            <a:ext cx="548640" cy="274320"/>
          </a:xfrm>
        </p:spPr>
        <p:txBody>
          <a:bodyPr>
            <a:normAutofit/>
          </a:bodyPr>
          <a:lstStyle/>
          <a:p>
            <a:pPr>
              <a:spcAft>
                <a:spcPts val="600"/>
              </a:spcAft>
            </a:pPr>
            <a:fld id="{5F0A09A3-96B8-4178-A0F9-EC62A2BD4C26}" type="slidenum">
              <a:rPr lang="en-GB">
                <a:solidFill>
                  <a:schemeClr val="tx1"/>
                </a:solidFill>
              </a:rPr>
              <a:pPr>
                <a:spcAft>
                  <a:spcPts val="600"/>
                </a:spcAft>
              </a:pPr>
              <a:t>9</a:t>
            </a:fld>
            <a:endParaRPr lang="en-GB">
              <a:solidFill>
                <a:schemeClr val="tx1"/>
              </a:solidFill>
            </a:endParaRPr>
          </a:p>
        </p:txBody>
      </p:sp>
    </p:spTree>
    <p:extLst>
      <p:ext uri="{BB962C8B-B14F-4D97-AF65-F5344CB8AC3E}">
        <p14:creationId xmlns:p14="http://schemas.microsoft.com/office/powerpoint/2010/main" val="25563042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Rectangle 10">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5" name="Rectangle 14">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C0344024-032A-8291-F77B-5B0620AE0466}"/>
              </a:ext>
            </a:extLst>
          </p:cNvPr>
          <p:cNvSpPr>
            <a:spLocks noGrp="1"/>
          </p:cNvSpPr>
          <p:nvPr>
            <p:ph type="title"/>
          </p:nvPr>
        </p:nvSpPr>
        <p:spPr>
          <a:xfrm>
            <a:off x="3844616" y="881210"/>
            <a:ext cx="7417925" cy="1166531"/>
          </a:xfrm>
        </p:spPr>
        <p:txBody>
          <a:bodyPr>
            <a:normAutofit fontScale="90000"/>
          </a:bodyPr>
          <a:lstStyle/>
          <a:p>
            <a:r>
              <a:rPr lang="en-GB" dirty="0">
                <a:solidFill>
                  <a:schemeClr val="tx1">
                    <a:lumMod val="75000"/>
                    <a:lumOff val="25000"/>
                  </a:schemeClr>
                </a:solidFill>
              </a:rPr>
              <a:t>Payback Period Example</a:t>
            </a:r>
          </a:p>
        </p:txBody>
      </p:sp>
      <p:sp>
        <p:nvSpPr>
          <p:cNvPr id="3" name="Content Placeholder 2">
            <a:extLst>
              <a:ext uri="{FF2B5EF4-FFF2-40B4-BE49-F238E27FC236}">
                <a16:creationId xmlns:a16="http://schemas.microsoft.com/office/drawing/2014/main" id="{81E739C8-5F26-52B7-7C27-120792451EDB}"/>
              </a:ext>
            </a:extLst>
          </p:cNvPr>
          <p:cNvSpPr>
            <a:spLocks noGrp="1"/>
          </p:cNvSpPr>
          <p:nvPr>
            <p:ph idx="1"/>
          </p:nvPr>
        </p:nvSpPr>
        <p:spPr>
          <a:xfrm>
            <a:off x="3844616" y="2137893"/>
            <a:ext cx="7245103" cy="3947375"/>
          </a:xfrm>
        </p:spPr>
        <p:txBody>
          <a:bodyPr>
            <a:normAutofit/>
          </a:bodyPr>
          <a:lstStyle/>
          <a:p>
            <a:pPr marL="0" indent="0">
              <a:lnSpc>
                <a:spcPct val="90000"/>
              </a:lnSpc>
              <a:buNone/>
            </a:pPr>
            <a:r>
              <a:rPr lang="en-GB" sz="1500" dirty="0">
                <a:solidFill>
                  <a:schemeClr val="tx1">
                    <a:lumMod val="75000"/>
                    <a:lumOff val="25000"/>
                  </a:schemeClr>
                </a:solidFill>
              </a:rPr>
              <a:t>				</a:t>
            </a:r>
            <a:r>
              <a:rPr lang="en-GB" sz="1600" dirty="0">
                <a:solidFill>
                  <a:schemeClr val="tx1">
                    <a:lumMod val="75000"/>
                    <a:lumOff val="25000"/>
                  </a:schemeClr>
                </a:solidFill>
                <a:latin typeface="Arial" panose="020B0604020202020204" pitchFamily="34" charset="0"/>
                <a:cs typeface="Arial" panose="020B0604020202020204" pitchFamily="34" charset="0"/>
              </a:rPr>
              <a:t>Project A 		Project B</a:t>
            </a:r>
          </a:p>
          <a:p>
            <a:pPr marL="0" indent="0">
              <a:lnSpc>
                <a:spcPct val="90000"/>
              </a:lnSpc>
              <a:buNone/>
            </a:pPr>
            <a:r>
              <a:rPr lang="en-GB" sz="1600" dirty="0">
                <a:solidFill>
                  <a:schemeClr val="tx1">
                    <a:lumMod val="75000"/>
                    <a:lumOff val="25000"/>
                  </a:schemeClr>
                </a:solidFill>
                <a:latin typeface="Arial" panose="020B0604020202020204" pitchFamily="34" charset="0"/>
                <a:cs typeface="Arial" panose="020B0604020202020204" pitchFamily="34" charset="0"/>
              </a:rPr>
              <a:t>				£		£</a:t>
            </a:r>
          </a:p>
          <a:p>
            <a:pPr>
              <a:lnSpc>
                <a:spcPct val="90000"/>
              </a:lnSpc>
            </a:pPr>
            <a:endParaRPr lang="en-GB" sz="1600" dirty="0">
              <a:solidFill>
                <a:schemeClr val="tx1">
                  <a:lumMod val="75000"/>
                  <a:lumOff val="25000"/>
                </a:schemeClr>
              </a:solidFill>
              <a:latin typeface="Arial" panose="020B0604020202020204" pitchFamily="34" charset="0"/>
              <a:cs typeface="Arial" panose="020B0604020202020204" pitchFamily="34" charset="0"/>
            </a:endParaRPr>
          </a:p>
          <a:p>
            <a:pPr marL="0" indent="0">
              <a:lnSpc>
                <a:spcPct val="90000"/>
              </a:lnSpc>
              <a:buNone/>
            </a:pPr>
            <a:r>
              <a:rPr lang="en-GB" sz="1600" dirty="0">
                <a:solidFill>
                  <a:schemeClr val="tx1">
                    <a:lumMod val="75000"/>
                    <a:lumOff val="25000"/>
                  </a:schemeClr>
                </a:solidFill>
                <a:latin typeface="Arial" panose="020B0604020202020204" pitchFamily="34" charset="0"/>
                <a:cs typeface="Arial" panose="020B0604020202020204" pitchFamily="34" charset="0"/>
              </a:rPr>
              <a:t>Project Investment			10,000		500,000</a:t>
            </a:r>
          </a:p>
          <a:p>
            <a:pPr marL="0" indent="0">
              <a:lnSpc>
                <a:spcPct val="90000"/>
              </a:lnSpc>
              <a:buNone/>
            </a:pPr>
            <a:r>
              <a:rPr lang="en-GB" sz="1600" dirty="0">
                <a:solidFill>
                  <a:schemeClr val="tx1">
                    <a:lumMod val="75000"/>
                    <a:lumOff val="25000"/>
                  </a:schemeClr>
                </a:solidFill>
                <a:latin typeface="Arial" panose="020B0604020202020204" pitchFamily="34" charset="0"/>
                <a:cs typeface="Arial" panose="020B0604020202020204" pitchFamily="34" charset="0"/>
              </a:rPr>
              <a:t>Net Cash Flow Per Year		  1,000		  50,000		</a:t>
            </a:r>
          </a:p>
          <a:p>
            <a:pPr marL="0" indent="0">
              <a:lnSpc>
                <a:spcPct val="90000"/>
              </a:lnSpc>
              <a:buNone/>
            </a:pPr>
            <a:r>
              <a:rPr lang="en-GB" sz="1600" dirty="0">
                <a:solidFill>
                  <a:schemeClr val="tx1">
                    <a:lumMod val="75000"/>
                    <a:lumOff val="25000"/>
                  </a:schemeClr>
                </a:solidFill>
                <a:latin typeface="Arial" panose="020B0604020202020204" pitchFamily="34" charset="0"/>
                <a:cs typeface="Arial" panose="020B0604020202020204" pitchFamily="34" charset="0"/>
              </a:rPr>
              <a:t>Payback Period			10 years		10 years</a:t>
            </a:r>
          </a:p>
          <a:p>
            <a:pPr marL="0" indent="0">
              <a:lnSpc>
                <a:spcPct val="90000"/>
              </a:lnSpc>
              <a:buNone/>
            </a:pPr>
            <a:endParaRPr lang="en-GB" sz="1600" dirty="0">
              <a:solidFill>
                <a:schemeClr val="tx1">
                  <a:lumMod val="75000"/>
                  <a:lumOff val="25000"/>
                </a:schemeClr>
              </a:solidFill>
              <a:latin typeface="Arial" panose="020B0604020202020204" pitchFamily="34" charset="0"/>
              <a:cs typeface="Arial" panose="020B0604020202020204" pitchFamily="34" charset="0"/>
            </a:endParaRPr>
          </a:p>
          <a:p>
            <a:pPr marL="0" indent="0">
              <a:lnSpc>
                <a:spcPct val="90000"/>
              </a:lnSpc>
              <a:buNone/>
            </a:pPr>
            <a:endParaRPr lang="en-GB" sz="1600" dirty="0">
              <a:solidFill>
                <a:schemeClr val="tx1">
                  <a:lumMod val="75000"/>
                  <a:lumOff val="25000"/>
                </a:schemeClr>
              </a:solidFill>
              <a:latin typeface="Arial" panose="020B0604020202020204" pitchFamily="34" charset="0"/>
              <a:cs typeface="Arial" panose="020B0604020202020204" pitchFamily="34" charset="0"/>
            </a:endParaRPr>
          </a:p>
          <a:p>
            <a:pPr marL="0" indent="0">
              <a:lnSpc>
                <a:spcPct val="90000"/>
              </a:lnSpc>
              <a:buNone/>
            </a:pPr>
            <a:r>
              <a:rPr lang="en-GB" sz="1600" dirty="0">
                <a:solidFill>
                  <a:schemeClr val="tx1">
                    <a:lumMod val="75000"/>
                    <a:lumOff val="25000"/>
                  </a:schemeClr>
                </a:solidFill>
                <a:latin typeface="Arial" panose="020B0604020202020204" pitchFamily="34" charset="0"/>
                <a:cs typeface="Arial" panose="020B0604020202020204" pitchFamily="34" charset="0"/>
              </a:rPr>
              <a:t>Which Project should proceed?</a:t>
            </a:r>
          </a:p>
          <a:p>
            <a:pPr marL="0" indent="0">
              <a:lnSpc>
                <a:spcPct val="90000"/>
              </a:lnSpc>
              <a:buNone/>
            </a:pPr>
            <a:r>
              <a:rPr lang="en-GB" sz="1600" dirty="0">
                <a:solidFill>
                  <a:schemeClr val="tx1">
                    <a:lumMod val="75000"/>
                    <a:lumOff val="25000"/>
                  </a:schemeClr>
                </a:solidFill>
                <a:latin typeface="Arial" panose="020B0604020202020204" pitchFamily="34" charset="0"/>
                <a:cs typeface="Arial" panose="020B0604020202020204" pitchFamily="34" charset="0"/>
              </a:rPr>
              <a:t>What other factors should we take into account?</a:t>
            </a:r>
          </a:p>
        </p:txBody>
      </p:sp>
      <p:sp>
        <p:nvSpPr>
          <p:cNvPr id="4" name="Slide Number Placeholder 3">
            <a:extLst>
              <a:ext uri="{FF2B5EF4-FFF2-40B4-BE49-F238E27FC236}">
                <a16:creationId xmlns:a16="http://schemas.microsoft.com/office/drawing/2014/main" id="{83317BBE-4EDC-356C-8393-6AADA97938D4}"/>
              </a:ext>
            </a:extLst>
          </p:cNvPr>
          <p:cNvSpPr>
            <a:spLocks noGrp="1"/>
          </p:cNvSpPr>
          <p:nvPr>
            <p:ph type="sldNum" sz="quarter" idx="12"/>
          </p:nvPr>
        </p:nvSpPr>
        <p:spPr>
          <a:xfrm>
            <a:off x="10388952" y="5872366"/>
            <a:ext cx="548640" cy="274320"/>
          </a:xfrm>
        </p:spPr>
        <p:txBody>
          <a:bodyPr>
            <a:normAutofit/>
          </a:bodyPr>
          <a:lstStyle/>
          <a:p>
            <a:pPr>
              <a:spcAft>
                <a:spcPts val="600"/>
              </a:spcAft>
            </a:pPr>
            <a:fld id="{5F0A09A3-96B8-4178-A0F9-EC62A2BD4C26}" type="slidenum">
              <a:rPr lang="en-GB">
                <a:solidFill>
                  <a:schemeClr val="tx1"/>
                </a:solidFill>
              </a:rPr>
              <a:pPr>
                <a:spcAft>
                  <a:spcPts val="600"/>
                </a:spcAft>
              </a:pPr>
              <a:t>10</a:t>
            </a:fld>
            <a:endParaRPr lang="en-GB">
              <a:solidFill>
                <a:schemeClr val="tx1"/>
              </a:solidFill>
            </a:endParaRPr>
          </a:p>
        </p:txBody>
      </p:sp>
    </p:spTree>
    <p:extLst>
      <p:ext uri="{BB962C8B-B14F-4D97-AF65-F5344CB8AC3E}">
        <p14:creationId xmlns:p14="http://schemas.microsoft.com/office/powerpoint/2010/main" val="34167395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Rectangle 10">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5" name="Rectangle 14">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FBD5F7E1-A0E5-C51B-5928-951FDF7AFAE4}"/>
              </a:ext>
            </a:extLst>
          </p:cNvPr>
          <p:cNvSpPr>
            <a:spLocks noGrp="1"/>
          </p:cNvSpPr>
          <p:nvPr>
            <p:ph type="title"/>
          </p:nvPr>
        </p:nvSpPr>
        <p:spPr>
          <a:xfrm>
            <a:off x="3844616" y="881211"/>
            <a:ext cx="7417925" cy="1063500"/>
          </a:xfrm>
        </p:spPr>
        <p:txBody>
          <a:bodyPr>
            <a:normAutofit fontScale="90000"/>
          </a:bodyPr>
          <a:lstStyle/>
          <a:p>
            <a:r>
              <a:rPr lang="en-GB" dirty="0">
                <a:solidFill>
                  <a:schemeClr val="tx1">
                    <a:lumMod val="75000"/>
                    <a:lumOff val="25000"/>
                  </a:schemeClr>
                </a:solidFill>
              </a:rPr>
              <a:t>Exercise – Payback Period</a:t>
            </a:r>
          </a:p>
        </p:txBody>
      </p:sp>
      <p:sp>
        <p:nvSpPr>
          <p:cNvPr id="3" name="Content Placeholder 2">
            <a:extLst>
              <a:ext uri="{FF2B5EF4-FFF2-40B4-BE49-F238E27FC236}">
                <a16:creationId xmlns:a16="http://schemas.microsoft.com/office/drawing/2014/main" id="{2DDBD7B9-2604-46F5-C2AD-E177AD5C476C}"/>
              </a:ext>
            </a:extLst>
          </p:cNvPr>
          <p:cNvSpPr>
            <a:spLocks noGrp="1"/>
          </p:cNvSpPr>
          <p:nvPr>
            <p:ph idx="1"/>
          </p:nvPr>
        </p:nvSpPr>
        <p:spPr>
          <a:xfrm>
            <a:off x="3593206" y="1944712"/>
            <a:ext cx="7496513" cy="4089040"/>
          </a:xfrm>
        </p:spPr>
        <p:txBody>
          <a:bodyPr>
            <a:normAutofit/>
          </a:bodyPr>
          <a:lstStyle/>
          <a:p>
            <a:pPr marL="0" indent="0">
              <a:lnSpc>
                <a:spcPct val="90000"/>
              </a:lnSpc>
              <a:buNone/>
            </a:pPr>
            <a:r>
              <a:rPr lang="en-GB" b="1" dirty="0">
                <a:solidFill>
                  <a:schemeClr val="tx1">
                    <a:lumMod val="75000"/>
                    <a:lumOff val="25000"/>
                  </a:schemeClr>
                </a:solidFill>
                <a:latin typeface="Arial" panose="020B0604020202020204" pitchFamily="34" charset="0"/>
                <a:cs typeface="Arial" panose="020B0604020202020204" pitchFamily="34" charset="0"/>
              </a:rPr>
              <a:t>Project A</a:t>
            </a:r>
            <a:r>
              <a:rPr lang="en-GB" dirty="0">
                <a:solidFill>
                  <a:schemeClr val="tx1">
                    <a:lumMod val="75000"/>
                    <a:lumOff val="25000"/>
                  </a:schemeClr>
                </a:solidFill>
                <a:latin typeface="Arial" panose="020B0604020202020204" pitchFamily="34" charset="0"/>
                <a:cs typeface="Arial" panose="020B0604020202020204" pitchFamily="34" charset="0"/>
              </a:rPr>
              <a:t> has an investment in Solar panels for a factory of £150,000, the current monthly bill of £3,000 for energy and the expected savings after installation is 40% of the energy bill</a:t>
            </a:r>
          </a:p>
          <a:p>
            <a:pPr marL="0" indent="0">
              <a:lnSpc>
                <a:spcPct val="90000"/>
              </a:lnSpc>
              <a:buNone/>
            </a:pPr>
            <a:r>
              <a:rPr lang="en-GB" b="1" dirty="0">
                <a:solidFill>
                  <a:schemeClr val="tx1">
                    <a:lumMod val="75000"/>
                    <a:lumOff val="25000"/>
                  </a:schemeClr>
                </a:solidFill>
                <a:latin typeface="Arial" panose="020B0604020202020204" pitchFamily="34" charset="0"/>
                <a:cs typeface="Arial" panose="020B0604020202020204" pitchFamily="34" charset="0"/>
              </a:rPr>
              <a:t>Project B</a:t>
            </a:r>
            <a:r>
              <a:rPr lang="en-GB" dirty="0">
                <a:solidFill>
                  <a:schemeClr val="tx1">
                    <a:lumMod val="75000"/>
                    <a:lumOff val="25000"/>
                  </a:schemeClr>
                </a:solidFill>
                <a:latin typeface="Arial" panose="020B0604020202020204" pitchFamily="34" charset="0"/>
                <a:cs typeface="Arial" panose="020B0604020202020204" pitchFamily="34" charset="0"/>
              </a:rPr>
              <a:t> has an investment in a new production line of £1,000,000 to cope with  a demand for additional capacity for a new customer, this will allow additional sales of 12,000 units per year and a sales price of £100 per unit and a net cash flow increase of 20% per item sold</a:t>
            </a:r>
          </a:p>
          <a:p>
            <a:pPr marL="0" indent="0">
              <a:lnSpc>
                <a:spcPct val="90000"/>
              </a:lnSpc>
              <a:buNone/>
            </a:pPr>
            <a:r>
              <a:rPr lang="en-GB" b="1" dirty="0">
                <a:solidFill>
                  <a:schemeClr val="tx1">
                    <a:lumMod val="75000"/>
                    <a:lumOff val="25000"/>
                  </a:schemeClr>
                </a:solidFill>
                <a:latin typeface="Arial" panose="020B0604020202020204" pitchFamily="34" charset="0"/>
                <a:cs typeface="Arial" panose="020B0604020202020204" pitchFamily="34" charset="0"/>
              </a:rPr>
              <a:t>Project C</a:t>
            </a:r>
            <a:r>
              <a:rPr lang="en-GB" dirty="0">
                <a:solidFill>
                  <a:schemeClr val="tx1">
                    <a:lumMod val="75000"/>
                    <a:lumOff val="25000"/>
                  </a:schemeClr>
                </a:solidFill>
                <a:latin typeface="Arial" panose="020B0604020202020204" pitchFamily="34" charset="0"/>
                <a:cs typeface="Arial" panose="020B0604020202020204" pitchFamily="34" charset="0"/>
              </a:rPr>
              <a:t> has an investment of £50,000 in improved tooling on a current line which produces 5,000 units per year.  This improvement will increase capacity by 20%.  The product has a sales price of £150 per unit and a net cash flow increase of 15% per item.</a:t>
            </a:r>
          </a:p>
          <a:p>
            <a:pPr>
              <a:lnSpc>
                <a:spcPct val="90000"/>
              </a:lnSpc>
            </a:pPr>
            <a:endParaRPr lang="en-GB" dirty="0">
              <a:solidFill>
                <a:schemeClr val="tx1">
                  <a:lumMod val="75000"/>
                  <a:lumOff val="25000"/>
                </a:schemeClr>
              </a:solidFill>
              <a:latin typeface="Arial" panose="020B0604020202020204" pitchFamily="34" charset="0"/>
              <a:cs typeface="Arial" panose="020B0604020202020204" pitchFamily="34" charset="0"/>
            </a:endParaRPr>
          </a:p>
          <a:p>
            <a:pPr>
              <a:lnSpc>
                <a:spcPct val="90000"/>
              </a:lnSpc>
            </a:pPr>
            <a:r>
              <a:rPr lang="en-GB" dirty="0">
                <a:solidFill>
                  <a:schemeClr val="tx1">
                    <a:lumMod val="75000"/>
                    <a:lumOff val="25000"/>
                  </a:schemeClr>
                </a:solidFill>
                <a:latin typeface="Arial" panose="020B0604020202020204" pitchFamily="34" charset="0"/>
                <a:cs typeface="Arial" panose="020B0604020202020204" pitchFamily="34" charset="0"/>
              </a:rPr>
              <a:t>Calculate the payback period for each of the projects </a:t>
            </a:r>
          </a:p>
        </p:txBody>
      </p:sp>
      <p:sp>
        <p:nvSpPr>
          <p:cNvPr id="4" name="Slide Number Placeholder 3">
            <a:extLst>
              <a:ext uri="{FF2B5EF4-FFF2-40B4-BE49-F238E27FC236}">
                <a16:creationId xmlns:a16="http://schemas.microsoft.com/office/drawing/2014/main" id="{05D9D8D4-54D8-D8A8-1940-2751D8A28B59}"/>
              </a:ext>
            </a:extLst>
          </p:cNvPr>
          <p:cNvSpPr>
            <a:spLocks noGrp="1"/>
          </p:cNvSpPr>
          <p:nvPr>
            <p:ph type="sldNum" sz="quarter" idx="12"/>
          </p:nvPr>
        </p:nvSpPr>
        <p:spPr>
          <a:xfrm>
            <a:off x="10388952" y="5872366"/>
            <a:ext cx="548640" cy="274320"/>
          </a:xfrm>
        </p:spPr>
        <p:txBody>
          <a:bodyPr>
            <a:normAutofit/>
          </a:bodyPr>
          <a:lstStyle/>
          <a:p>
            <a:pPr>
              <a:spcAft>
                <a:spcPts val="600"/>
              </a:spcAft>
            </a:pPr>
            <a:fld id="{5F0A09A3-96B8-4178-A0F9-EC62A2BD4C26}" type="slidenum">
              <a:rPr lang="en-GB">
                <a:solidFill>
                  <a:schemeClr val="tx1"/>
                </a:solidFill>
              </a:rPr>
              <a:pPr>
                <a:spcAft>
                  <a:spcPts val="600"/>
                </a:spcAft>
              </a:pPr>
              <a:t>11</a:t>
            </a:fld>
            <a:endParaRPr lang="en-GB">
              <a:solidFill>
                <a:schemeClr val="tx1"/>
              </a:solidFill>
            </a:endParaRPr>
          </a:p>
        </p:txBody>
      </p:sp>
    </p:spTree>
    <p:extLst>
      <p:ext uri="{BB962C8B-B14F-4D97-AF65-F5344CB8AC3E}">
        <p14:creationId xmlns:p14="http://schemas.microsoft.com/office/powerpoint/2010/main" val="9946326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Rectangle 10">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3">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5" name="Rectangle 14">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E357851B-A35D-86D4-1798-A53F7D4C103D}"/>
              </a:ext>
            </a:extLst>
          </p:cNvPr>
          <p:cNvSpPr>
            <a:spLocks noGrp="1"/>
          </p:cNvSpPr>
          <p:nvPr>
            <p:ph type="title"/>
          </p:nvPr>
        </p:nvSpPr>
        <p:spPr>
          <a:xfrm>
            <a:off x="3844616" y="881211"/>
            <a:ext cx="7417925" cy="921832"/>
          </a:xfrm>
        </p:spPr>
        <p:txBody>
          <a:bodyPr>
            <a:normAutofit fontScale="90000"/>
          </a:bodyPr>
          <a:lstStyle/>
          <a:p>
            <a:r>
              <a:rPr lang="en-GB">
                <a:solidFill>
                  <a:schemeClr val="tx1">
                    <a:lumMod val="75000"/>
                    <a:lumOff val="25000"/>
                  </a:schemeClr>
                </a:solidFill>
              </a:rPr>
              <a:t>Payback Period – Activity Solution</a:t>
            </a:r>
          </a:p>
        </p:txBody>
      </p:sp>
      <p:sp>
        <p:nvSpPr>
          <p:cNvPr id="3" name="Content Placeholder 2">
            <a:extLst>
              <a:ext uri="{FF2B5EF4-FFF2-40B4-BE49-F238E27FC236}">
                <a16:creationId xmlns:a16="http://schemas.microsoft.com/office/drawing/2014/main" id="{400557DE-C764-A6F7-C443-2240E99706B2}"/>
              </a:ext>
            </a:extLst>
          </p:cNvPr>
          <p:cNvSpPr>
            <a:spLocks noGrp="1"/>
          </p:cNvSpPr>
          <p:nvPr>
            <p:ph idx="1"/>
          </p:nvPr>
        </p:nvSpPr>
        <p:spPr>
          <a:xfrm>
            <a:off x="3372466" y="2157212"/>
            <a:ext cx="8198781" cy="3601406"/>
          </a:xfrm>
        </p:spPr>
        <p:txBody>
          <a:bodyPr>
            <a:normAutofit/>
          </a:bodyPr>
          <a:lstStyle/>
          <a:p>
            <a:pPr>
              <a:lnSpc>
                <a:spcPct val="90000"/>
              </a:lnSpc>
            </a:pPr>
            <a:endParaRPr lang="en-GB" sz="1500" dirty="0">
              <a:solidFill>
                <a:schemeClr val="tx1">
                  <a:lumMod val="75000"/>
                  <a:lumOff val="25000"/>
                </a:schemeClr>
              </a:solidFill>
            </a:endParaRPr>
          </a:p>
          <a:p>
            <a:pPr marL="0" indent="0">
              <a:lnSpc>
                <a:spcPct val="90000"/>
              </a:lnSpc>
              <a:buNone/>
            </a:pPr>
            <a:r>
              <a:rPr lang="en-GB" sz="1500" dirty="0">
                <a:solidFill>
                  <a:schemeClr val="tx1">
                    <a:lumMod val="75000"/>
                    <a:lumOff val="25000"/>
                  </a:schemeClr>
                </a:solidFill>
              </a:rPr>
              <a:t>			</a:t>
            </a:r>
            <a:r>
              <a:rPr lang="en-GB" sz="1500" b="1" dirty="0">
                <a:solidFill>
                  <a:schemeClr val="tx1">
                    <a:lumMod val="75000"/>
                    <a:lumOff val="25000"/>
                  </a:schemeClr>
                </a:solidFill>
              </a:rPr>
              <a:t>Project A	       	 Project B		Project C</a:t>
            </a:r>
          </a:p>
          <a:p>
            <a:pPr marL="0" indent="0">
              <a:lnSpc>
                <a:spcPct val="90000"/>
              </a:lnSpc>
              <a:buNone/>
            </a:pPr>
            <a:r>
              <a:rPr lang="en-GB" sz="1500" dirty="0">
                <a:solidFill>
                  <a:schemeClr val="tx1">
                    <a:lumMod val="75000"/>
                    <a:lumOff val="25000"/>
                  </a:schemeClr>
                </a:solidFill>
              </a:rPr>
              <a:t>			£	       	 £		£</a:t>
            </a:r>
          </a:p>
          <a:p>
            <a:pPr marL="0" indent="0">
              <a:lnSpc>
                <a:spcPct val="90000"/>
              </a:lnSpc>
              <a:buNone/>
            </a:pPr>
            <a:r>
              <a:rPr lang="en-GB" sz="1500" b="1" dirty="0">
                <a:solidFill>
                  <a:schemeClr val="tx1">
                    <a:lumMod val="75000"/>
                    <a:lumOff val="25000"/>
                  </a:schemeClr>
                </a:solidFill>
              </a:rPr>
              <a:t>Project Investment</a:t>
            </a:r>
            <a:r>
              <a:rPr lang="en-GB" sz="1500" dirty="0">
                <a:solidFill>
                  <a:schemeClr val="tx1">
                    <a:lumMod val="75000"/>
                    <a:lumOff val="25000"/>
                  </a:schemeClr>
                </a:solidFill>
              </a:rPr>
              <a:t>		150,000	        	1,000,000		50,000</a:t>
            </a:r>
          </a:p>
          <a:p>
            <a:pPr marL="0" indent="0">
              <a:lnSpc>
                <a:spcPct val="90000"/>
              </a:lnSpc>
              <a:buNone/>
            </a:pPr>
            <a:r>
              <a:rPr lang="en-GB" sz="1500" b="1" dirty="0">
                <a:solidFill>
                  <a:schemeClr val="tx1">
                    <a:lumMod val="75000"/>
                    <a:lumOff val="25000"/>
                  </a:schemeClr>
                </a:solidFill>
              </a:rPr>
              <a:t>Net Cashflow per year	</a:t>
            </a:r>
            <a:r>
              <a:rPr lang="en-GB" sz="1500" dirty="0">
                <a:solidFill>
                  <a:schemeClr val="tx1">
                    <a:lumMod val="75000"/>
                    <a:lumOff val="25000"/>
                  </a:schemeClr>
                </a:solidFill>
              </a:rPr>
              <a:t>14,400	           	240,000		22,500</a:t>
            </a:r>
          </a:p>
          <a:p>
            <a:pPr marL="0" indent="0">
              <a:lnSpc>
                <a:spcPct val="90000"/>
              </a:lnSpc>
              <a:buNone/>
            </a:pPr>
            <a:r>
              <a:rPr lang="en-GB" sz="1500" b="1" dirty="0">
                <a:solidFill>
                  <a:schemeClr val="tx1">
                    <a:lumMod val="75000"/>
                    <a:lumOff val="25000"/>
                  </a:schemeClr>
                </a:solidFill>
              </a:rPr>
              <a:t>Payback Period	</a:t>
            </a:r>
            <a:r>
              <a:rPr lang="en-GB" sz="1500" dirty="0">
                <a:solidFill>
                  <a:schemeClr val="tx1">
                    <a:lumMod val="75000"/>
                    <a:lumOff val="25000"/>
                  </a:schemeClr>
                </a:solidFill>
              </a:rPr>
              <a:t>	</a:t>
            </a:r>
            <a:r>
              <a:rPr lang="en-GB" sz="1500" b="1" dirty="0">
                <a:solidFill>
                  <a:schemeClr val="tx1">
                    <a:lumMod val="75000"/>
                    <a:lumOff val="25000"/>
                  </a:schemeClr>
                </a:solidFill>
              </a:rPr>
              <a:t>10.41 years     	4.16 years	2.22 years</a:t>
            </a:r>
          </a:p>
          <a:p>
            <a:pPr marL="0" indent="0">
              <a:lnSpc>
                <a:spcPct val="90000"/>
              </a:lnSpc>
              <a:buNone/>
            </a:pPr>
            <a:endParaRPr lang="en-GB" sz="1500" b="1" dirty="0">
              <a:solidFill>
                <a:schemeClr val="tx1">
                  <a:lumMod val="75000"/>
                  <a:lumOff val="25000"/>
                </a:schemeClr>
              </a:solidFill>
            </a:endParaRPr>
          </a:p>
          <a:p>
            <a:pPr marL="0" indent="0">
              <a:lnSpc>
                <a:spcPct val="90000"/>
              </a:lnSpc>
              <a:buNone/>
            </a:pPr>
            <a:endParaRPr lang="en-GB" sz="1500" b="1" dirty="0">
              <a:solidFill>
                <a:schemeClr val="tx1">
                  <a:lumMod val="75000"/>
                  <a:lumOff val="25000"/>
                </a:schemeClr>
              </a:solidFill>
            </a:endParaRPr>
          </a:p>
          <a:p>
            <a:pPr marL="0" indent="0">
              <a:lnSpc>
                <a:spcPct val="90000"/>
              </a:lnSpc>
              <a:buNone/>
            </a:pPr>
            <a:r>
              <a:rPr lang="en-GB" sz="1500" b="1" dirty="0">
                <a:solidFill>
                  <a:schemeClr val="tx1">
                    <a:lumMod val="75000"/>
                    <a:lumOff val="25000"/>
                  </a:schemeClr>
                </a:solidFill>
              </a:rPr>
              <a:t>Which Project should proceed?</a:t>
            </a:r>
          </a:p>
          <a:p>
            <a:pPr marL="0" indent="0">
              <a:lnSpc>
                <a:spcPct val="90000"/>
              </a:lnSpc>
              <a:buNone/>
            </a:pPr>
            <a:r>
              <a:rPr lang="en-GB" sz="1500" b="1" dirty="0">
                <a:solidFill>
                  <a:schemeClr val="tx1">
                    <a:lumMod val="75000"/>
                    <a:lumOff val="25000"/>
                  </a:schemeClr>
                </a:solidFill>
              </a:rPr>
              <a:t>What other factors should we take into account?</a:t>
            </a:r>
          </a:p>
        </p:txBody>
      </p:sp>
      <p:sp>
        <p:nvSpPr>
          <p:cNvPr id="4" name="Slide Number Placeholder 3">
            <a:extLst>
              <a:ext uri="{FF2B5EF4-FFF2-40B4-BE49-F238E27FC236}">
                <a16:creationId xmlns:a16="http://schemas.microsoft.com/office/drawing/2014/main" id="{AC5E6CA2-4F2A-B704-CE6D-450620AFE0EC}"/>
              </a:ext>
            </a:extLst>
          </p:cNvPr>
          <p:cNvSpPr>
            <a:spLocks noGrp="1"/>
          </p:cNvSpPr>
          <p:nvPr>
            <p:ph type="sldNum" sz="quarter" idx="12"/>
          </p:nvPr>
        </p:nvSpPr>
        <p:spPr>
          <a:xfrm>
            <a:off x="10388952" y="5872366"/>
            <a:ext cx="548640" cy="274320"/>
          </a:xfrm>
        </p:spPr>
        <p:txBody>
          <a:bodyPr>
            <a:normAutofit/>
          </a:bodyPr>
          <a:lstStyle/>
          <a:p>
            <a:pPr>
              <a:spcAft>
                <a:spcPts val="600"/>
              </a:spcAft>
            </a:pPr>
            <a:fld id="{5F0A09A3-96B8-4178-A0F9-EC62A2BD4C26}" type="slidenum">
              <a:rPr lang="en-GB">
                <a:solidFill>
                  <a:schemeClr val="tx1"/>
                </a:solidFill>
              </a:rPr>
              <a:pPr>
                <a:spcAft>
                  <a:spcPts val="600"/>
                </a:spcAft>
              </a:pPr>
              <a:t>12</a:t>
            </a:fld>
            <a:endParaRPr lang="en-GB">
              <a:solidFill>
                <a:schemeClr val="tx1"/>
              </a:solidFill>
            </a:endParaRPr>
          </a:p>
        </p:txBody>
      </p:sp>
    </p:spTree>
    <p:extLst>
      <p:ext uri="{BB962C8B-B14F-4D97-AF65-F5344CB8AC3E}">
        <p14:creationId xmlns:p14="http://schemas.microsoft.com/office/powerpoint/2010/main" val="15437912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Rectangle 10">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5" name="Rectangle 14">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4650E0F1-50DC-101A-5D4C-4A32DEF9D0FD}"/>
              </a:ext>
            </a:extLst>
          </p:cNvPr>
          <p:cNvSpPr>
            <a:spLocks noGrp="1"/>
          </p:cNvSpPr>
          <p:nvPr>
            <p:ph type="title"/>
          </p:nvPr>
        </p:nvSpPr>
        <p:spPr>
          <a:xfrm>
            <a:off x="3844616" y="881210"/>
            <a:ext cx="7417925" cy="1517035"/>
          </a:xfrm>
        </p:spPr>
        <p:txBody>
          <a:bodyPr>
            <a:normAutofit/>
          </a:bodyPr>
          <a:lstStyle/>
          <a:p>
            <a:r>
              <a:rPr lang="en-GB" dirty="0">
                <a:solidFill>
                  <a:schemeClr val="tx1">
                    <a:lumMod val="75000"/>
                    <a:lumOff val="25000"/>
                  </a:schemeClr>
                </a:solidFill>
                <a:latin typeface="Arial" panose="020B0604020202020204" pitchFamily="34" charset="0"/>
                <a:cs typeface="Arial" panose="020B0604020202020204" pitchFamily="34" charset="0"/>
              </a:rPr>
              <a:t>Payback Period</a:t>
            </a:r>
          </a:p>
        </p:txBody>
      </p:sp>
      <p:sp>
        <p:nvSpPr>
          <p:cNvPr id="3" name="Content Placeholder 2">
            <a:extLst>
              <a:ext uri="{FF2B5EF4-FFF2-40B4-BE49-F238E27FC236}">
                <a16:creationId xmlns:a16="http://schemas.microsoft.com/office/drawing/2014/main" id="{61489F3E-D834-70A9-1A9C-D3AD3BC09801}"/>
              </a:ext>
            </a:extLst>
          </p:cNvPr>
          <p:cNvSpPr>
            <a:spLocks noGrp="1"/>
          </p:cNvSpPr>
          <p:nvPr>
            <p:ph idx="1"/>
          </p:nvPr>
        </p:nvSpPr>
        <p:spPr>
          <a:xfrm>
            <a:off x="3844616" y="2099256"/>
            <a:ext cx="7245103" cy="3659361"/>
          </a:xfrm>
        </p:spPr>
        <p:txBody>
          <a:bodyPr>
            <a:normAutofit/>
          </a:bodyPr>
          <a:lstStyle/>
          <a:p>
            <a:pPr marL="0" indent="0">
              <a:buNone/>
            </a:pPr>
            <a:r>
              <a:rPr lang="en-GB" sz="2000" b="1" dirty="0">
                <a:solidFill>
                  <a:schemeClr val="tx1">
                    <a:lumMod val="75000"/>
                    <a:lumOff val="25000"/>
                  </a:schemeClr>
                </a:solidFill>
                <a:latin typeface="Arial" panose="020B0604020202020204" pitchFamily="34" charset="0"/>
                <a:cs typeface="Arial" panose="020B0604020202020204" pitchFamily="34" charset="0"/>
              </a:rPr>
              <a:t>Strengths</a:t>
            </a:r>
          </a:p>
          <a:p>
            <a:pPr marL="0" indent="0">
              <a:buNone/>
            </a:pPr>
            <a:r>
              <a:rPr lang="en-GB" sz="2000" dirty="0">
                <a:solidFill>
                  <a:schemeClr val="tx1">
                    <a:lumMod val="75000"/>
                    <a:lumOff val="25000"/>
                  </a:schemeClr>
                </a:solidFill>
                <a:latin typeface="Arial" panose="020B0604020202020204" pitchFamily="34" charset="0"/>
                <a:cs typeface="Arial" panose="020B0604020202020204" pitchFamily="34" charset="0"/>
              </a:rPr>
              <a:t>Simple Calculation</a:t>
            </a:r>
          </a:p>
          <a:p>
            <a:pPr marL="0" indent="0">
              <a:buNone/>
            </a:pPr>
            <a:r>
              <a:rPr lang="en-GB" sz="2000" dirty="0">
                <a:solidFill>
                  <a:schemeClr val="tx1">
                    <a:lumMod val="75000"/>
                    <a:lumOff val="25000"/>
                  </a:schemeClr>
                </a:solidFill>
                <a:latin typeface="Arial" panose="020B0604020202020204" pitchFamily="34" charset="0"/>
                <a:cs typeface="Arial" panose="020B0604020202020204" pitchFamily="34" charset="0"/>
              </a:rPr>
              <a:t>Offers a quick evaluation</a:t>
            </a:r>
          </a:p>
          <a:p>
            <a:pPr marL="0" indent="0">
              <a:buNone/>
            </a:pPr>
            <a:r>
              <a:rPr lang="en-GB" sz="2000" dirty="0">
                <a:solidFill>
                  <a:schemeClr val="tx1">
                    <a:lumMod val="75000"/>
                    <a:lumOff val="25000"/>
                  </a:schemeClr>
                </a:solidFill>
                <a:latin typeface="Arial" panose="020B0604020202020204" pitchFamily="34" charset="0"/>
                <a:cs typeface="Arial" panose="020B0604020202020204" pitchFamily="34" charset="0"/>
              </a:rPr>
              <a:t>Highlights liquidity within the calculation</a:t>
            </a:r>
          </a:p>
          <a:p>
            <a:endParaRPr lang="en-GB" sz="2000" dirty="0">
              <a:solidFill>
                <a:schemeClr val="tx1">
                  <a:lumMod val="75000"/>
                  <a:lumOff val="25000"/>
                </a:schemeClr>
              </a:solidFill>
              <a:latin typeface="Arial" panose="020B0604020202020204" pitchFamily="34" charset="0"/>
              <a:cs typeface="Arial" panose="020B0604020202020204" pitchFamily="34" charset="0"/>
            </a:endParaRPr>
          </a:p>
          <a:p>
            <a:pPr marL="0" indent="0">
              <a:buNone/>
            </a:pPr>
            <a:r>
              <a:rPr lang="en-GB" sz="2000" b="1" dirty="0">
                <a:solidFill>
                  <a:schemeClr val="tx1">
                    <a:lumMod val="75000"/>
                    <a:lumOff val="25000"/>
                  </a:schemeClr>
                </a:solidFill>
                <a:latin typeface="Arial" panose="020B0604020202020204" pitchFamily="34" charset="0"/>
                <a:cs typeface="Arial" panose="020B0604020202020204" pitchFamily="34" charset="0"/>
              </a:rPr>
              <a:t>Weaknesses</a:t>
            </a:r>
          </a:p>
          <a:p>
            <a:pPr marL="0" indent="0">
              <a:buNone/>
            </a:pPr>
            <a:r>
              <a:rPr lang="en-GB" sz="2000" dirty="0">
                <a:solidFill>
                  <a:schemeClr val="tx1">
                    <a:lumMod val="75000"/>
                    <a:lumOff val="25000"/>
                  </a:schemeClr>
                </a:solidFill>
                <a:latin typeface="Arial" panose="020B0604020202020204" pitchFamily="34" charset="0"/>
                <a:cs typeface="Arial" panose="020B0604020202020204" pitchFamily="34" charset="0"/>
              </a:rPr>
              <a:t>Ignores the future value of money</a:t>
            </a:r>
          </a:p>
          <a:p>
            <a:pPr marL="0" indent="0">
              <a:buNone/>
            </a:pPr>
            <a:r>
              <a:rPr lang="en-GB" sz="2000" dirty="0">
                <a:solidFill>
                  <a:schemeClr val="tx1">
                    <a:lumMod val="75000"/>
                    <a:lumOff val="25000"/>
                  </a:schemeClr>
                </a:solidFill>
                <a:latin typeface="Arial" panose="020B0604020202020204" pitchFamily="34" charset="0"/>
                <a:cs typeface="Arial" panose="020B0604020202020204" pitchFamily="34" charset="0"/>
              </a:rPr>
              <a:t>Concentrates on liquidity and can overlook profitability</a:t>
            </a:r>
          </a:p>
        </p:txBody>
      </p:sp>
      <p:sp>
        <p:nvSpPr>
          <p:cNvPr id="4" name="Slide Number Placeholder 3">
            <a:extLst>
              <a:ext uri="{FF2B5EF4-FFF2-40B4-BE49-F238E27FC236}">
                <a16:creationId xmlns:a16="http://schemas.microsoft.com/office/drawing/2014/main" id="{F43D562A-852D-30DB-CF43-8DEDFB526457}"/>
              </a:ext>
            </a:extLst>
          </p:cNvPr>
          <p:cNvSpPr>
            <a:spLocks noGrp="1"/>
          </p:cNvSpPr>
          <p:nvPr>
            <p:ph type="sldNum" sz="quarter" idx="12"/>
          </p:nvPr>
        </p:nvSpPr>
        <p:spPr>
          <a:xfrm>
            <a:off x="10388952" y="5872366"/>
            <a:ext cx="548640" cy="274320"/>
          </a:xfrm>
        </p:spPr>
        <p:txBody>
          <a:bodyPr>
            <a:normAutofit/>
          </a:bodyPr>
          <a:lstStyle/>
          <a:p>
            <a:pPr>
              <a:spcAft>
                <a:spcPts val="600"/>
              </a:spcAft>
            </a:pPr>
            <a:fld id="{5F0A09A3-96B8-4178-A0F9-EC62A2BD4C26}" type="slidenum">
              <a:rPr lang="en-GB">
                <a:solidFill>
                  <a:schemeClr val="tx1"/>
                </a:solidFill>
              </a:rPr>
              <a:pPr>
                <a:spcAft>
                  <a:spcPts val="600"/>
                </a:spcAft>
              </a:pPr>
              <a:t>13</a:t>
            </a:fld>
            <a:endParaRPr lang="en-GB">
              <a:solidFill>
                <a:schemeClr val="tx1"/>
              </a:solidFill>
            </a:endParaRPr>
          </a:p>
        </p:txBody>
      </p:sp>
    </p:spTree>
    <p:extLst>
      <p:ext uri="{BB962C8B-B14F-4D97-AF65-F5344CB8AC3E}">
        <p14:creationId xmlns:p14="http://schemas.microsoft.com/office/powerpoint/2010/main" val="35968701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Rectangle 10">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5" name="Rectangle 14">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34083CFA-0CEA-7092-0799-AFEEE2C7F301}"/>
              </a:ext>
            </a:extLst>
          </p:cNvPr>
          <p:cNvSpPr>
            <a:spLocks noGrp="1"/>
          </p:cNvSpPr>
          <p:nvPr>
            <p:ph type="title"/>
          </p:nvPr>
        </p:nvSpPr>
        <p:spPr>
          <a:xfrm>
            <a:off x="7532835" y="1420706"/>
            <a:ext cx="3466540" cy="4016587"/>
          </a:xfrm>
        </p:spPr>
        <p:txBody>
          <a:bodyPr>
            <a:normAutofit/>
          </a:bodyPr>
          <a:lstStyle/>
          <a:p>
            <a:r>
              <a:rPr lang="en-GB" sz="3600"/>
              <a:t>Time Value of Money</a:t>
            </a:r>
          </a:p>
        </p:txBody>
      </p:sp>
      <p:sp>
        <p:nvSpPr>
          <p:cNvPr id="3" name="Content Placeholder 2">
            <a:extLst>
              <a:ext uri="{FF2B5EF4-FFF2-40B4-BE49-F238E27FC236}">
                <a16:creationId xmlns:a16="http://schemas.microsoft.com/office/drawing/2014/main" id="{7EEE424B-871A-91A2-5D74-440899543F22}"/>
              </a:ext>
            </a:extLst>
          </p:cNvPr>
          <p:cNvSpPr>
            <a:spLocks noGrp="1"/>
          </p:cNvSpPr>
          <p:nvPr>
            <p:ph idx="1"/>
          </p:nvPr>
        </p:nvSpPr>
        <p:spPr>
          <a:xfrm>
            <a:off x="1192625" y="985234"/>
            <a:ext cx="5514758" cy="4926169"/>
          </a:xfrm>
        </p:spPr>
        <p:txBody>
          <a:bodyPr anchor="ctr">
            <a:normAutofit/>
          </a:bodyPr>
          <a:lstStyle/>
          <a:p>
            <a:pPr marL="0" indent="0">
              <a:buNone/>
            </a:pPr>
            <a:r>
              <a:rPr lang="en-GB" sz="2000" dirty="0">
                <a:solidFill>
                  <a:schemeClr val="tx1">
                    <a:lumMod val="75000"/>
                    <a:lumOff val="25000"/>
                  </a:schemeClr>
                </a:solidFill>
                <a:latin typeface="Arial" panose="020B0604020202020204" pitchFamily="34" charset="0"/>
                <a:cs typeface="Arial" panose="020B0604020202020204" pitchFamily="34" charset="0"/>
              </a:rPr>
              <a:t>Time Value of Money is a concept that recognises the relevant worth of future cash flows arising as a result of financial decisions by considering the opportunity cost of funds.</a:t>
            </a:r>
          </a:p>
          <a:p>
            <a:pPr marL="0" indent="0">
              <a:buNone/>
            </a:pPr>
            <a:r>
              <a:rPr lang="en-GB" sz="2000" b="1" dirty="0">
                <a:solidFill>
                  <a:schemeClr val="tx1">
                    <a:lumMod val="75000"/>
                    <a:lumOff val="25000"/>
                  </a:schemeClr>
                </a:solidFill>
                <a:latin typeface="Arial" panose="020B0604020202020204" pitchFamily="34" charset="0"/>
                <a:cs typeface="Arial" panose="020B0604020202020204" pitchFamily="34" charset="0"/>
              </a:rPr>
              <a:t>Concept</a:t>
            </a:r>
          </a:p>
          <a:p>
            <a:pPr marL="0" indent="0">
              <a:buNone/>
            </a:pPr>
            <a:r>
              <a:rPr lang="en-GB" sz="2000" dirty="0">
                <a:solidFill>
                  <a:schemeClr val="tx1">
                    <a:lumMod val="75000"/>
                    <a:lumOff val="25000"/>
                  </a:schemeClr>
                </a:solidFill>
                <a:latin typeface="Arial" panose="020B0604020202020204" pitchFamily="34" charset="0"/>
                <a:cs typeface="Arial" panose="020B0604020202020204" pitchFamily="34" charset="0"/>
              </a:rPr>
              <a:t>Money loses its value over time which makes it more desirable to have it now rather than later</a:t>
            </a:r>
          </a:p>
          <a:p>
            <a:endParaRPr lang="en-GB" sz="2000" dirty="0">
              <a:solidFill>
                <a:schemeClr val="tx1">
                  <a:lumMod val="75000"/>
                  <a:lumOff val="25000"/>
                </a:schemeClr>
              </a:solidFill>
              <a:latin typeface="Arial" panose="020B0604020202020204" pitchFamily="34" charset="0"/>
              <a:cs typeface="Arial" panose="020B0604020202020204" pitchFamily="34" charset="0"/>
            </a:endParaRPr>
          </a:p>
          <a:p>
            <a:pPr lvl="1"/>
            <a:r>
              <a:rPr lang="en-GB" sz="2000" dirty="0">
                <a:solidFill>
                  <a:schemeClr val="tx1">
                    <a:lumMod val="75000"/>
                    <a:lumOff val="25000"/>
                  </a:schemeClr>
                </a:solidFill>
                <a:latin typeface="Arial" panose="020B0604020202020204" pitchFamily="34" charset="0"/>
                <a:cs typeface="Arial" panose="020B0604020202020204" pitchFamily="34" charset="0"/>
              </a:rPr>
              <a:t>Inflation</a:t>
            </a:r>
          </a:p>
          <a:p>
            <a:pPr lvl="1"/>
            <a:r>
              <a:rPr lang="en-GB" sz="2000" dirty="0">
                <a:solidFill>
                  <a:schemeClr val="tx1">
                    <a:lumMod val="75000"/>
                    <a:lumOff val="25000"/>
                  </a:schemeClr>
                </a:solidFill>
                <a:latin typeface="Arial" panose="020B0604020202020204" pitchFamily="34" charset="0"/>
                <a:cs typeface="Arial" panose="020B0604020202020204" pitchFamily="34" charset="0"/>
              </a:rPr>
              <a:t>Interest Rates</a:t>
            </a:r>
          </a:p>
          <a:p>
            <a:pPr lvl="1"/>
            <a:r>
              <a:rPr lang="en-GB" sz="2000" dirty="0">
                <a:solidFill>
                  <a:schemeClr val="tx1">
                    <a:lumMod val="75000"/>
                    <a:lumOff val="25000"/>
                  </a:schemeClr>
                </a:solidFill>
                <a:latin typeface="Arial" panose="020B0604020202020204" pitchFamily="34" charset="0"/>
                <a:cs typeface="Arial" panose="020B0604020202020204" pitchFamily="34" charset="0"/>
              </a:rPr>
              <a:t>Risk</a:t>
            </a:r>
          </a:p>
        </p:txBody>
      </p:sp>
      <p:cxnSp>
        <p:nvCxnSpPr>
          <p:cNvPr id="17" name="Straight Connector 16">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5731"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Slide Number Placeholder 3">
            <a:extLst>
              <a:ext uri="{FF2B5EF4-FFF2-40B4-BE49-F238E27FC236}">
                <a16:creationId xmlns:a16="http://schemas.microsoft.com/office/drawing/2014/main" id="{5F2EF237-E68A-D167-688E-278B8F86ACAE}"/>
              </a:ext>
            </a:extLst>
          </p:cNvPr>
          <p:cNvSpPr>
            <a:spLocks noGrp="1"/>
          </p:cNvSpPr>
          <p:nvPr>
            <p:ph type="sldNum" sz="quarter" idx="12"/>
          </p:nvPr>
        </p:nvSpPr>
        <p:spPr>
          <a:xfrm>
            <a:off x="10422113" y="5714047"/>
            <a:ext cx="548640" cy="274320"/>
          </a:xfrm>
        </p:spPr>
        <p:txBody>
          <a:bodyPr>
            <a:normAutofit/>
          </a:bodyPr>
          <a:lstStyle/>
          <a:p>
            <a:pPr>
              <a:spcAft>
                <a:spcPts val="600"/>
              </a:spcAft>
            </a:pPr>
            <a:fld id="{5F0A09A3-96B8-4178-A0F9-EC62A2BD4C26}" type="slidenum">
              <a:rPr lang="en-GB">
                <a:solidFill>
                  <a:schemeClr val="tx1"/>
                </a:solidFill>
              </a:rPr>
              <a:pPr>
                <a:spcAft>
                  <a:spcPts val="600"/>
                </a:spcAft>
              </a:pPr>
              <a:t>14</a:t>
            </a:fld>
            <a:endParaRPr lang="en-GB">
              <a:solidFill>
                <a:schemeClr val="tx1"/>
              </a:solidFill>
            </a:endParaRPr>
          </a:p>
        </p:txBody>
      </p:sp>
    </p:spTree>
    <p:extLst>
      <p:ext uri="{BB962C8B-B14F-4D97-AF65-F5344CB8AC3E}">
        <p14:creationId xmlns:p14="http://schemas.microsoft.com/office/powerpoint/2010/main" val="4824281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Rectangle 10">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3">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5" name="Rectangle 14">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369941FB-07C1-7077-820B-8BF7D82C19FE}"/>
              </a:ext>
            </a:extLst>
          </p:cNvPr>
          <p:cNvSpPr>
            <a:spLocks noGrp="1"/>
          </p:cNvSpPr>
          <p:nvPr>
            <p:ph type="title"/>
          </p:nvPr>
        </p:nvSpPr>
        <p:spPr>
          <a:xfrm>
            <a:off x="3844616" y="881211"/>
            <a:ext cx="7417925" cy="516148"/>
          </a:xfrm>
        </p:spPr>
        <p:txBody>
          <a:bodyPr>
            <a:noAutofit/>
          </a:bodyPr>
          <a:lstStyle/>
          <a:p>
            <a:r>
              <a:rPr lang="en-GB" sz="3600" dirty="0">
                <a:solidFill>
                  <a:schemeClr val="tx1">
                    <a:lumMod val="75000"/>
                    <a:lumOff val="25000"/>
                  </a:schemeClr>
                </a:solidFill>
              </a:rPr>
              <a:t>Time Value of Money - Example</a:t>
            </a:r>
          </a:p>
        </p:txBody>
      </p:sp>
      <p:sp>
        <p:nvSpPr>
          <p:cNvPr id="3" name="Content Placeholder 2">
            <a:extLst>
              <a:ext uri="{FF2B5EF4-FFF2-40B4-BE49-F238E27FC236}">
                <a16:creationId xmlns:a16="http://schemas.microsoft.com/office/drawing/2014/main" id="{1A2ED9A5-7597-E051-F177-3DF2778D8E0A}"/>
              </a:ext>
            </a:extLst>
          </p:cNvPr>
          <p:cNvSpPr>
            <a:spLocks noGrp="1"/>
          </p:cNvSpPr>
          <p:nvPr>
            <p:ph idx="1"/>
          </p:nvPr>
        </p:nvSpPr>
        <p:spPr>
          <a:xfrm>
            <a:off x="3580328" y="1461752"/>
            <a:ext cx="7849672" cy="4623516"/>
          </a:xfrm>
        </p:spPr>
        <p:txBody>
          <a:bodyPr>
            <a:noAutofit/>
          </a:bodyPr>
          <a:lstStyle/>
          <a:p>
            <a:pPr marL="0" indent="0">
              <a:lnSpc>
                <a:spcPct val="90000"/>
              </a:lnSpc>
              <a:buNone/>
            </a:pPr>
            <a:r>
              <a:rPr lang="en-GB" sz="2000" b="1" dirty="0">
                <a:solidFill>
                  <a:schemeClr val="tx1">
                    <a:lumMod val="75000"/>
                    <a:lumOff val="25000"/>
                  </a:schemeClr>
                </a:solidFill>
                <a:latin typeface="Arial" panose="020B0604020202020204" pitchFamily="34" charset="0"/>
                <a:cs typeface="Arial" panose="020B0604020202020204" pitchFamily="34" charset="0"/>
              </a:rPr>
              <a:t>Your company has offered you a bonus (as below):</a:t>
            </a:r>
          </a:p>
          <a:p>
            <a:pPr>
              <a:lnSpc>
                <a:spcPct val="90000"/>
              </a:lnSpc>
            </a:pPr>
            <a:endParaRPr lang="en-GB" sz="2000" dirty="0">
              <a:solidFill>
                <a:schemeClr val="tx1">
                  <a:lumMod val="75000"/>
                  <a:lumOff val="25000"/>
                </a:schemeClr>
              </a:solidFill>
              <a:latin typeface="Arial" panose="020B0604020202020204" pitchFamily="34" charset="0"/>
              <a:cs typeface="Arial" panose="020B0604020202020204" pitchFamily="34" charset="0"/>
            </a:endParaRPr>
          </a:p>
          <a:p>
            <a:pPr>
              <a:lnSpc>
                <a:spcPct val="90000"/>
              </a:lnSpc>
            </a:pPr>
            <a:r>
              <a:rPr lang="en-GB" sz="2000" dirty="0">
                <a:solidFill>
                  <a:schemeClr val="tx1">
                    <a:lumMod val="75000"/>
                    <a:lumOff val="25000"/>
                  </a:schemeClr>
                </a:solidFill>
                <a:latin typeface="Arial" panose="020B0604020202020204" pitchFamily="34" charset="0"/>
                <a:cs typeface="Arial" panose="020B0604020202020204" pitchFamily="34" charset="0"/>
              </a:rPr>
              <a:t>Received this month		£5,000</a:t>
            </a:r>
          </a:p>
          <a:p>
            <a:pPr>
              <a:lnSpc>
                <a:spcPct val="90000"/>
              </a:lnSpc>
            </a:pPr>
            <a:r>
              <a:rPr lang="en-GB" sz="2000" dirty="0">
                <a:solidFill>
                  <a:schemeClr val="tx1">
                    <a:lumMod val="75000"/>
                    <a:lumOff val="25000"/>
                  </a:schemeClr>
                </a:solidFill>
                <a:latin typeface="Arial" panose="020B0604020202020204" pitchFamily="34" charset="0"/>
                <a:cs typeface="Arial" panose="020B0604020202020204" pitchFamily="34" charset="0"/>
              </a:rPr>
              <a:t>Receive in 12 months		£5,400</a:t>
            </a:r>
          </a:p>
          <a:p>
            <a:pPr>
              <a:lnSpc>
                <a:spcPct val="90000"/>
              </a:lnSpc>
            </a:pPr>
            <a:r>
              <a:rPr lang="en-GB" sz="2000" dirty="0">
                <a:solidFill>
                  <a:schemeClr val="tx1">
                    <a:lumMod val="75000"/>
                    <a:lumOff val="25000"/>
                  </a:schemeClr>
                </a:solidFill>
                <a:latin typeface="Arial" panose="020B0604020202020204" pitchFamily="34" charset="0"/>
                <a:cs typeface="Arial" panose="020B0604020202020204" pitchFamily="34" charset="0"/>
              </a:rPr>
              <a:t>Receive in 2 years		£6,000</a:t>
            </a:r>
          </a:p>
          <a:p>
            <a:pPr>
              <a:lnSpc>
                <a:spcPct val="90000"/>
              </a:lnSpc>
            </a:pPr>
            <a:endParaRPr lang="en-GB" sz="2000" dirty="0">
              <a:solidFill>
                <a:schemeClr val="tx1">
                  <a:lumMod val="75000"/>
                  <a:lumOff val="25000"/>
                </a:schemeClr>
              </a:solidFill>
              <a:latin typeface="Arial" panose="020B0604020202020204" pitchFamily="34" charset="0"/>
              <a:cs typeface="Arial" panose="020B0604020202020204" pitchFamily="34" charset="0"/>
            </a:endParaRPr>
          </a:p>
          <a:p>
            <a:pPr marL="0" indent="0">
              <a:lnSpc>
                <a:spcPct val="90000"/>
              </a:lnSpc>
              <a:buNone/>
            </a:pPr>
            <a:r>
              <a:rPr lang="en-GB" sz="2000" b="1" dirty="0">
                <a:solidFill>
                  <a:schemeClr val="tx1">
                    <a:lumMod val="75000"/>
                    <a:lumOff val="25000"/>
                  </a:schemeClr>
                </a:solidFill>
                <a:latin typeface="Arial" panose="020B0604020202020204" pitchFamily="34" charset="0"/>
                <a:cs typeface="Arial" panose="020B0604020202020204" pitchFamily="34" charset="0"/>
              </a:rPr>
              <a:t>Other factors to consider:</a:t>
            </a:r>
          </a:p>
          <a:p>
            <a:pPr>
              <a:lnSpc>
                <a:spcPct val="90000"/>
              </a:lnSpc>
            </a:pPr>
            <a:r>
              <a:rPr lang="en-GB" sz="2000" dirty="0">
                <a:solidFill>
                  <a:schemeClr val="tx1">
                    <a:lumMod val="75000"/>
                    <a:lumOff val="25000"/>
                  </a:schemeClr>
                </a:solidFill>
                <a:latin typeface="Arial" panose="020B0604020202020204" pitchFamily="34" charset="0"/>
                <a:cs typeface="Arial" panose="020B0604020202020204" pitchFamily="34" charset="0"/>
              </a:rPr>
              <a:t>Inflation</a:t>
            </a:r>
          </a:p>
          <a:p>
            <a:pPr>
              <a:lnSpc>
                <a:spcPct val="90000"/>
              </a:lnSpc>
            </a:pPr>
            <a:r>
              <a:rPr lang="en-GB" sz="2000" dirty="0">
                <a:solidFill>
                  <a:schemeClr val="tx1">
                    <a:lumMod val="75000"/>
                    <a:lumOff val="25000"/>
                  </a:schemeClr>
                </a:solidFill>
                <a:latin typeface="Arial" panose="020B0604020202020204" pitchFamily="34" charset="0"/>
                <a:cs typeface="Arial" panose="020B0604020202020204" pitchFamily="34" charset="0"/>
              </a:rPr>
              <a:t>Bank Interest</a:t>
            </a:r>
          </a:p>
          <a:p>
            <a:pPr>
              <a:lnSpc>
                <a:spcPct val="90000"/>
              </a:lnSpc>
            </a:pPr>
            <a:endParaRPr lang="en-GB" sz="2000" dirty="0">
              <a:solidFill>
                <a:schemeClr val="tx1">
                  <a:lumMod val="75000"/>
                  <a:lumOff val="25000"/>
                </a:schemeClr>
              </a:solidFill>
              <a:latin typeface="Arial" panose="020B0604020202020204" pitchFamily="34" charset="0"/>
              <a:cs typeface="Arial" panose="020B0604020202020204" pitchFamily="34" charset="0"/>
            </a:endParaRPr>
          </a:p>
          <a:p>
            <a:pPr marL="0" indent="0">
              <a:lnSpc>
                <a:spcPct val="90000"/>
              </a:lnSpc>
              <a:buNone/>
            </a:pPr>
            <a:r>
              <a:rPr lang="en-GB" sz="2000" b="1" dirty="0">
                <a:solidFill>
                  <a:schemeClr val="tx1">
                    <a:lumMod val="75000"/>
                    <a:lumOff val="25000"/>
                  </a:schemeClr>
                </a:solidFill>
                <a:latin typeface="Arial" panose="020B0604020202020204" pitchFamily="34" charset="0"/>
                <a:cs typeface="Arial" panose="020B0604020202020204" pitchFamily="34" charset="0"/>
              </a:rPr>
              <a:t>Which of the options above would you choose?  Provide reasons for your decision</a:t>
            </a:r>
            <a:r>
              <a:rPr lang="en-GB" sz="2000" dirty="0">
                <a:solidFill>
                  <a:schemeClr val="tx1">
                    <a:lumMod val="75000"/>
                    <a:lumOff val="25000"/>
                  </a:schemeClr>
                </a:solidFill>
                <a:latin typeface="Arial" panose="020B0604020202020204" pitchFamily="34" charset="0"/>
                <a:cs typeface="Arial" panose="020B0604020202020204" pitchFamily="34" charset="0"/>
              </a:rPr>
              <a:t>. </a:t>
            </a:r>
          </a:p>
        </p:txBody>
      </p:sp>
      <p:sp>
        <p:nvSpPr>
          <p:cNvPr id="4" name="Slide Number Placeholder 3">
            <a:extLst>
              <a:ext uri="{FF2B5EF4-FFF2-40B4-BE49-F238E27FC236}">
                <a16:creationId xmlns:a16="http://schemas.microsoft.com/office/drawing/2014/main" id="{03650784-0632-65AE-CF11-27FB871DEB9D}"/>
              </a:ext>
            </a:extLst>
          </p:cNvPr>
          <p:cNvSpPr>
            <a:spLocks noGrp="1"/>
          </p:cNvSpPr>
          <p:nvPr>
            <p:ph type="sldNum" sz="quarter" idx="12"/>
          </p:nvPr>
        </p:nvSpPr>
        <p:spPr>
          <a:xfrm>
            <a:off x="10388952" y="5872366"/>
            <a:ext cx="548640" cy="274320"/>
          </a:xfrm>
        </p:spPr>
        <p:txBody>
          <a:bodyPr>
            <a:normAutofit/>
          </a:bodyPr>
          <a:lstStyle/>
          <a:p>
            <a:pPr>
              <a:spcAft>
                <a:spcPts val="600"/>
              </a:spcAft>
            </a:pPr>
            <a:fld id="{5F0A09A3-96B8-4178-A0F9-EC62A2BD4C26}" type="slidenum">
              <a:rPr lang="en-GB">
                <a:solidFill>
                  <a:schemeClr val="tx1"/>
                </a:solidFill>
              </a:rPr>
              <a:pPr>
                <a:spcAft>
                  <a:spcPts val="600"/>
                </a:spcAft>
              </a:pPr>
              <a:t>15</a:t>
            </a:fld>
            <a:endParaRPr lang="en-GB">
              <a:solidFill>
                <a:schemeClr val="tx1"/>
              </a:solidFill>
            </a:endParaRPr>
          </a:p>
        </p:txBody>
      </p:sp>
    </p:spTree>
    <p:extLst>
      <p:ext uri="{BB962C8B-B14F-4D97-AF65-F5344CB8AC3E}">
        <p14:creationId xmlns:p14="http://schemas.microsoft.com/office/powerpoint/2010/main" val="38050923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Rectangle 10">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3">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5" name="Rectangle 14">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A3DBCC64-1AA3-8710-D43F-AE0BDF83C79F}"/>
              </a:ext>
            </a:extLst>
          </p:cNvPr>
          <p:cNvSpPr>
            <a:spLocks noGrp="1"/>
          </p:cNvSpPr>
          <p:nvPr>
            <p:ph type="title"/>
          </p:nvPr>
        </p:nvSpPr>
        <p:spPr>
          <a:xfrm>
            <a:off x="7532835" y="1420706"/>
            <a:ext cx="3466540" cy="4016587"/>
          </a:xfrm>
        </p:spPr>
        <p:txBody>
          <a:bodyPr>
            <a:normAutofit/>
          </a:bodyPr>
          <a:lstStyle/>
          <a:p>
            <a:r>
              <a:rPr lang="en-GB" sz="3600" dirty="0"/>
              <a:t>Net Present Value (Discounted Cashflow)</a:t>
            </a:r>
          </a:p>
        </p:txBody>
      </p:sp>
      <p:sp>
        <p:nvSpPr>
          <p:cNvPr id="3" name="Content Placeholder 2">
            <a:extLst>
              <a:ext uri="{FF2B5EF4-FFF2-40B4-BE49-F238E27FC236}">
                <a16:creationId xmlns:a16="http://schemas.microsoft.com/office/drawing/2014/main" id="{C290FF95-6C2A-A39A-35C7-78CF80C077A1}"/>
              </a:ext>
            </a:extLst>
          </p:cNvPr>
          <p:cNvSpPr>
            <a:spLocks noGrp="1"/>
          </p:cNvSpPr>
          <p:nvPr>
            <p:ph idx="1"/>
          </p:nvPr>
        </p:nvSpPr>
        <p:spPr>
          <a:xfrm>
            <a:off x="1010992" y="1107583"/>
            <a:ext cx="5944285" cy="4771623"/>
          </a:xfrm>
        </p:spPr>
        <p:txBody>
          <a:bodyPr anchor="ctr">
            <a:normAutofit/>
          </a:bodyPr>
          <a:lstStyle/>
          <a:p>
            <a:pPr marL="0" indent="0">
              <a:lnSpc>
                <a:spcPct val="90000"/>
              </a:lnSpc>
              <a:buNone/>
            </a:pPr>
            <a:r>
              <a:rPr lang="en-GB" sz="2000" b="1" dirty="0">
                <a:solidFill>
                  <a:schemeClr val="tx1">
                    <a:lumMod val="75000"/>
                    <a:lumOff val="25000"/>
                  </a:schemeClr>
                </a:solidFill>
                <a:latin typeface="Arial" panose="020B0604020202020204" pitchFamily="34" charset="0"/>
                <a:cs typeface="Arial" panose="020B0604020202020204" pitchFamily="34" charset="0"/>
              </a:rPr>
              <a:t>Net Present Value </a:t>
            </a:r>
            <a:r>
              <a:rPr lang="en-GB" sz="2000" dirty="0">
                <a:solidFill>
                  <a:schemeClr val="tx1">
                    <a:lumMod val="75000"/>
                    <a:lumOff val="25000"/>
                  </a:schemeClr>
                </a:solidFill>
                <a:latin typeface="Arial" panose="020B0604020202020204" pitchFamily="34" charset="0"/>
                <a:cs typeface="Arial" panose="020B0604020202020204" pitchFamily="34" charset="0"/>
              </a:rPr>
              <a:t>explores cashflow In and Outs of a project with an adjustment for the future value of money based on a discounted rate also called the Weighted Average Cost of Capital Adjustment (WACC)</a:t>
            </a:r>
          </a:p>
          <a:p>
            <a:pPr marL="0" indent="0">
              <a:lnSpc>
                <a:spcPct val="90000"/>
              </a:lnSpc>
              <a:buNone/>
            </a:pPr>
            <a:endParaRPr lang="en-GB" sz="2000" dirty="0">
              <a:solidFill>
                <a:schemeClr val="tx1">
                  <a:lumMod val="75000"/>
                  <a:lumOff val="25000"/>
                </a:schemeClr>
              </a:solidFill>
              <a:latin typeface="Arial" panose="020B0604020202020204" pitchFamily="34" charset="0"/>
              <a:cs typeface="Arial" panose="020B0604020202020204" pitchFamily="34" charset="0"/>
            </a:endParaRPr>
          </a:p>
          <a:p>
            <a:pPr marL="0" indent="0">
              <a:lnSpc>
                <a:spcPct val="90000"/>
              </a:lnSpc>
              <a:buNone/>
            </a:pPr>
            <a:r>
              <a:rPr lang="en-GB" sz="2000" dirty="0">
                <a:solidFill>
                  <a:schemeClr val="tx1">
                    <a:lumMod val="75000"/>
                    <a:lumOff val="25000"/>
                  </a:schemeClr>
                </a:solidFill>
                <a:latin typeface="Arial" panose="020B0604020202020204" pitchFamily="34" charset="0"/>
                <a:cs typeface="Arial" panose="020B0604020202020204" pitchFamily="34" charset="0"/>
              </a:rPr>
              <a:t>A Positive Net Present Value calculation shows the project adds value to the organisation</a:t>
            </a:r>
          </a:p>
          <a:p>
            <a:pPr marL="0" indent="0">
              <a:lnSpc>
                <a:spcPct val="90000"/>
              </a:lnSpc>
              <a:buNone/>
            </a:pPr>
            <a:endParaRPr lang="en-GB" sz="2000" dirty="0">
              <a:solidFill>
                <a:schemeClr val="tx1">
                  <a:lumMod val="75000"/>
                  <a:lumOff val="25000"/>
                </a:schemeClr>
              </a:solidFill>
              <a:latin typeface="Arial" panose="020B0604020202020204" pitchFamily="34" charset="0"/>
              <a:cs typeface="Arial" panose="020B0604020202020204" pitchFamily="34" charset="0"/>
            </a:endParaRPr>
          </a:p>
          <a:p>
            <a:pPr>
              <a:lnSpc>
                <a:spcPct val="90000"/>
              </a:lnSpc>
            </a:pPr>
            <a:r>
              <a:rPr lang="en-GB" sz="2000" dirty="0">
                <a:solidFill>
                  <a:schemeClr val="tx1">
                    <a:lumMod val="75000"/>
                    <a:lumOff val="25000"/>
                  </a:schemeClr>
                </a:solidFill>
                <a:latin typeface="Arial" panose="020B0604020202020204" pitchFamily="34" charset="0"/>
                <a:cs typeface="Arial" panose="020B0604020202020204" pitchFamily="34" charset="0"/>
              </a:rPr>
              <a:t>Net Present Value adjusts the Cash Value of each year with the following formula:</a:t>
            </a:r>
          </a:p>
          <a:p>
            <a:pPr>
              <a:lnSpc>
                <a:spcPct val="90000"/>
              </a:lnSpc>
            </a:pPr>
            <a:endParaRPr lang="en-GB" sz="2000" dirty="0">
              <a:solidFill>
                <a:schemeClr val="tx1">
                  <a:lumMod val="75000"/>
                  <a:lumOff val="25000"/>
                </a:schemeClr>
              </a:solidFill>
              <a:latin typeface="Arial" panose="020B0604020202020204" pitchFamily="34" charset="0"/>
              <a:cs typeface="Arial" panose="020B0604020202020204" pitchFamily="34" charset="0"/>
            </a:endParaRPr>
          </a:p>
          <a:p>
            <a:pPr lvl="1">
              <a:lnSpc>
                <a:spcPct val="90000"/>
              </a:lnSpc>
            </a:pPr>
            <a:r>
              <a:rPr lang="en-GB" sz="2000" dirty="0">
                <a:solidFill>
                  <a:schemeClr val="tx1">
                    <a:lumMod val="75000"/>
                    <a:lumOff val="25000"/>
                  </a:schemeClr>
                </a:solidFill>
                <a:latin typeface="Arial" panose="020B0604020202020204" pitchFamily="34" charset="0"/>
                <a:cs typeface="Arial" panose="020B0604020202020204" pitchFamily="34" charset="0"/>
              </a:rPr>
              <a:t>NPV = Cashflow / ((1+ discount rate) x time periods)</a:t>
            </a:r>
          </a:p>
        </p:txBody>
      </p:sp>
      <p:cxnSp>
        <p:nvCxnSpPr>
          <p:cNvPr id="17" name="Straight Connector 16">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5731"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Slide Number Placeholder 3">
            <a:extLst>
              <a:ext uri="{FF2B5EF4-FFF2-40B4-BE49-F238E27FC236}">
                <a16:creationId xmlns:a16="http://schemas.microsoft.com/office/drawing/2014/main" id="{105D4F79-7B33-0CFA-F44F-F1964A117D81}"/>
              </a:ext>
            </a:extLst>
          </p:cNvPr>
          <p:cNvSpPr>
            <a:spLocks noGrp="1"/>
          </p:cNvSpPr>
          <p:nvPr>
            <p:ph type="sldNum" sz="quarter" idx="12"/>
          </p:nvPr>
        </p:nvSpPr>
        <p:spPr>
          <a:xfrm>
            <a:off x="10422113" y="5714047"/>
            <a:ext cx="548640" cy="274320"/>
          </a:xfrm>
        </p:spPr>
        <p:txBody>
          <a:bodyPr>
            <a:normAutofit/>
          </a:bodyPr>
          <a:lstStyle/>
          <a:p>
            <a:pPr>
              <a:spcAft>
                <a:spcPts val="600"/>
              </a:spcAft>
            </a:pPr>
            <a:fld id="{5F0A09A3-96B8-4178-A0F9-EC62A2BD4C26}" type="slidenum">
              <a:rPr lang="en-GB">
                <a:solidFill>
                  <a:schemeClr val="tx1"/>
                </a:solidFill>
              </a:rPr>
              <a:pPr>
                <a:spcAft>
                  <a:spcPts val="600"/>
                </a:spcAft>
              </a:pPr>
              <a:t>16</a:t>
            </a:fld>
            <a:endParaRPr lang="en-GB">
              <a:solidFill>
                <a:schemeClr val="tx1"/>
              </a:solidFill>
            </a:endParaRPr>
          </a:p>
        </p:txBody>
      </p:sp>
    </p:spTree>
    <p:extLst>
      <p:ext uri="{BB962C8B-B14F-4D97-AF65-F5344CB8AC3E}">
        <p14:creationId xmlns:p14="http://schemas.microsoft.com/office/powerpoint/2010/main" val="326080929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8A687F-45D4-04B4-44FB-1221AB5BBC13}"/>
              </a:ext>
            </a:extLst>
          </p:cNvPr>
          <p:cNvSpPr>
            <a:spLocks noGrp="1"/>
          </p:cNvSpPr>
          <p:nvPr>
            <p:ph type="title"/>
          </p:nvPr>
        </p:nvSpPr>
        <p:spPr/>
        <p:txBody>
          <a:bodyPr/>
          <a:lstStyle/>
          <a:p>
            <a:r>
              <a:rPr lang="en-GB" dirty="0"/>
              <a:t>Net Present Value - Example</a:t>
            </a:r>
          </a:p>
        </p:txBody>
      </p:sp>
      <p:sp>
        <p:nvSpPr>
          <p:cNvPr id="3" name="Content Placeholder 2">
            <a:extLst>
              <a:ext uri="{FF2B5EF4-FFF2-40B4-BE49-F238E27FC236}">
                <a16:creationId xmlns:a16="http://schemas.microsoft.com/office/drawing/2014/main" id="{69F80648-6C58-6ADF-22CD-781B5BC21EAF}"/>
              </a:ext>
            </a:extLst>
          </p:cNvPr>
          <p:cNvSpPr>
            <a:spLocks noGrp="1"/>
          </p:cNvSpPr>
          <p:nvPr>
            <p:ph idx="1"/>
          </p:nvPr>
        </p:nvSpPr>
        <p:spPr>
          <a:xfrm>
            <a:off x="1066800" y="1772291"/>
            <a:ext cx="10058400" cy="4577137"/>
          </a:xfrm>
        </p:spPr>
        <p:txBody>
          <a:bodyPr/>
          <a:lstStyle/>
          <a:p>
            <a:pPr marL="0" indent="0">
              <a:buNone/>
            </a:pPr>
            <a:r>
              <a:rPr lang="en-GB" dirty="0">
                <a:latin typeface="Arial" panose="020B0604020202020204" pitchFamily="34" charset="0"/>
                <a:cs typeface="Arial" panose="020B0604020202020204" pitchFamily="34" charset="0"/>
              </a:rPr>
              <a:t>Project A has an investment of £10,000 with a cashflow In of £4,000 per annum and a company discounted rate (WACC) of 8% for project evaluation. </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Project A</a:t>
            </a:r>
          </a:p>
          <a:p>
            <a:endParaRPr lang="en-GB" dirty="0"/>
          </a:p>
        </p:txBody>
      </p:sp>
      <p:sp>
        <p:nvSpPr>
          <p:cNvPr id="4" name="Slide Number Placeholder 3">
            <a:extLst>
              <a:ext uri="{FF2B5EF4-FFF2-40B4-BE49-F238E27FC236}">
                <a16:creationId xmlns:a16="http://schemas.microsoft.com/office/drawing/2014/main" id="{273920F0-5A3E-0A52-CA81-4D13DF2AF66B}"/>
              </a:ext>
            </a:extLst>
          </p:cNvPr>
          <p:cNvSpPr>
            <a:spLocks noGrp="1"/>
          </p:cNvSpPr>
          <p:nvPr>
            <p:ph type="sldNum" sz="quarter" idx="12"/>
          </p:nvPr>
        </p:nvSpPr>
        <p:spPr/>
        <p:txBody>
          <a:bodyPr/>
          <a:lstStyle/>
          <a:p>
            <a:fld id="{5F0A09A3-96B8-4178-A0F9-EC62A2BD4C26}" type="slidenum">
              <a:rPr lang="en-GB" smtClean="0"/>
              <a:t>17</a:t>
            </a:fld>
            <a:endParaRPr lang="en-GB"/>
          </a:p>
        </p:txBody>
      </p:sp>
      <p:graphicFrame>
        <p:nvGraphicFramePr>
          <p:cNvPr id="5" name="Table 4">
            <a:extLst>
              <a:ext uri="{FF2B5EF4-FFF2-40B4-BE49-F238E27FC236}">
                <a16:creationId xmlns:a16="http://schemas.microsoft.com/office/drawing/2014/main" id="{2BEBE9FC-38BD-7240-B8FE-EAB65752E7B6}"/>
              </a:ext>
            </a:extLst>
          </p:cNvPr>
          <p:cNvGraphicFramePr>
            <a:graphicFrameLocks noGrp="1"/>
          </p:cNvGraphicFramePr>
          <p:nvPr>
            <p:extLst>
              <p:ext uri="{D42A27DB-BD31-4B8C-83A1-F6EECF244321}">
                <p14:modId xmlns:p14="http://schemas.microsoft.com/office/powerpoint/2010/main" val="86499180"/>
              </p:ext>
            </p:extLst>
          </p:nvPr>
        </p:nvGraphicFramePr>
        <p:xfrm>
          <a:off x="1176390" y="3221340"/>
          <a:ext cx="8779266" cy="973986"/>
        </p:xfrm>
        <a:graphic>
          <a:graphicData uri="http://schemas.openxmlformats.org/drawingml/2006/table">
            <a:tbl>
              <a:tblPr firstRow="1" firstCol="1" bandRow="1"/>
              <a:tblGrid>
                <a:gridCol w="1628288">
                  <a:extLst>
                    <a:ext uri="{9D8B030D-6E8A-4147-A177-3AD203B41FA5}">
                      <a16:colId xmlns:a16="http://schemas.microsoft.com/office/drawing/2014/main" val="3273382656"/>
                    </a:ext>
                  </a:extLst>
                </a:gridCol>
                <a:gridCol w="1521883">
                  <a:extLst>
                    <a:ext uri="{9D8B030D-6E8A-4147-A177-3AD203B41FA5}">
                      <a16:colId xmlns:a16="http://schemas.microsoft.com/office/drawing/2014/main" val="393818969"/>
                    </a:ext>
                  </a:extLst>
                </a:gridCol>
                <a:gridCol w="1245621">
                  <a:extLst>
                    <a:ext uri="{9D8B030D-6E8A-4147-A177-3AD203B41FA5}">
                      <a16:colId xmlns:a16="http://schemas.microsoft.com/office/drawing/2014/main" val="3438175731"/>
                    </a:ext>
                  </a:extLst>
                </a:gridCol>
                <a:gridCol w="1082411">
                  <a:extLst>
                    <a:ext uri="{9D8B030D-6E8A-4147-A177-3AD203B41FA5}">
                      <a16:colId xmlns:a16="http://schemas.microsoft.com/office/drawing/2014/main" val="422094034"/>
                    </a:ext>
                  </a:extLst>
                </a:gridCol>
                <a:gridCol w="1160898">
                  <a:extLst>
                    <a:ext uri="{9D8B030D-6E8A-4147-A177-3AD203B41FA5}">
                      <a16:colId xmlns:a16="http://schemas.microsoft.com/office/drawing/2014/main" val="3489367391"/>
                    </a:ext>
                  </a:extLst>
                </a:gridCol>
                <a:gridCol w="1030558">
                  <a:extLst>
                    <a:ext uri="{9D8B030D-6E8A-4147-A177-3AD203B41FA5}">
                      <a16:colId xmlns:a16="http://schemas.microsoft.com/office/drawing/2014/main" val="1087746015"/>
                    </a:ext>
                  </a:extLst>
                </a:gridCol>
                <a:gridCol w="1109607">
                  <a:extLst>
                    <a:ext uri="{9D8B030D-6E8A-4147-A177-3AD203B41FA5}">
                      <a16:colId xmlns:a16="http://schemas.microsoft.com/office/drawing/2014/main" val="3345851017"/>
                    </a:ext>
                  </a:extLst>
                </a:gridCol>
              </a:tblGrid>
              <a:tr h="486993">
                <a:tc>
                  <a:txBody>
                    <a:bodyPr/>
                    <a:lstStyle/>
                    <a:p>
                      <a:pPr>
                        <a:lnSpc>
                          <a:spcPct val="115000"/>
                        </a:lnSpc>
                        <a:spcAft>
                          <a:spcPts val="1000"/>
                        </a:spcAft>
                      </a:pPr>
                      <a:r>
                        <a:rPr lang="en-GB" sz="1100">
                          <a:effectLst/>
                          <a:latin typeface="Arial" panose="020B0604020202020204" pitchFamily="34" charset="0"/>
                          <a:ea typeface="Calibri" panose="020F0502020204030204" pitchFamily="34"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1000"/>
                        </a:spcAft>
                      </a:pPr>
                      <a:r>
                        <a:rPr lang="en-GB" sz="1600" dirty="0">
                          <a:effectLst/>
                          <a:latin typeface="Arial" panose="020B0604020202020204" pitchFamily="34" charset="0"/>
                          <a:ea typeface="Calibri" panose="020F0502020204030204" pitchFamily="34" charset="0"/>
                          <a:cs typeface="Times New Roman" panose="02020603050405020304" pitchFamily="18" charset="0"/>
                        </a:rPr>
                        <a:t>Investment</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1000"/>
                        </a:spcAft>
                      </a:pPr>
                      <a:r>
                        <a:rPr lang="en-GB" sz="1600" dirty="0">
                          <a:effectLst/>
                          <a:latin typeface="Arial" panose="020B0604020202020204" pitchFamily="34" charset="0"/>
                          <a:ea typeface="Calibri" panose="020F0502020204030204" pitchFamily="34" charset="0"/>
                          <a:cs typeface="Times New Roman" panose="02020603050405020304" pitchFamily="18" charset="0"/>
                        </a:rPr>
                        <a:t>Yr 1</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1000"/>
                        </a:spcAft>
                      </a:pPr>
                      <a:r>
                        <a:rPr lang="en-GB" sz="1600" dirty="0">
                          <a:effectLst/>
                          <a:latin typeface="Arial" panose="020B0604020202020204" pitchFamily="34" charset="0"/>
                          <a:ea typeface="Calibri" panose="020F0502020204030204" pitchFamily="34" charset="0"/>
                          <a:cs typeface="Times New Roman" panose="02020603050405020304" pitchFamily="18" charset="0"/>
                        </a:rPr>
                        <a:t>Yr 2</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1000"/>
                        </a:spcAft>
                      </a:pPr>
                      <a:r>
                        <a:rPr lang="en-GB" sz="1600" dirty="0">
                          <a:effectLst/>
                          <a:latin typeface="Arial" panose="020B0604020202020204" pitchFamily="34" charset="0"/>
                          <a:ea typeface="Calibri" panose="020F0502020204030204" pitchFamily="34" charset="0"/>
                          <a:cs typeface="Times New Roman" panose="02020603050405020304" pitchFamily="18" charset="0"/>
                        </a:rPr>
                        <a:t>Yr 3</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1000"/>
                        </a:spcAft>
                      </a:pPr>
                      <a:r>
                        <a:rPr lang="en-GB" sz="1600" dirty="0">
                          <a:effectLst/>
                          <a:latin typeface="Arial" panose="020B0604020202020204" pitchFamily="34" charset="0"/>
                          <a:ea typeface="Calibri" panose="020F0502020204030204" pitchFamily="34" charset="0"/>
                          <a:cs typeface="Times New Roman" panose="02020603050405020304" pitchFamily="18" charset="0"/>
                        </a:rPr>
                        <a:t>Yr 4</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1000"/>
                        </a:spcAft>
                      </a:pPr>
                      <a:r>
                        <a:rPr lang="en-GB" sz="1600">
                          <a:effectLst/>
                          <a:latin typeface="Arial" panose="020B0604020202020204" pitchFamily="34" charset="0"/>
                          <a:ea typeface="Calibri" panose="020F0502020204030204" pitchFamily="34" charset="0"/>
                          <a:cs typeface="Times New Roman" panose="02020603050405020304" pitchFamily="18" charset="0"/>
                        </a:rPr>
                        <a:t>Yr 5</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157617674"/>
                  </a:ext>
                </a:extLst>
              </a:tr>
              <a:tr h="486993">
                <a:tc>
                  <a:txBody>
                    <a:bodyPr/>
                    <a:lstStyle/>
                    <a:p>
                      <a:pPr>
                        <a:lnSpc>
                          <a:spcPct val="115000"/>
                        </a:lnSpc>
                        <a:spcAft>
                          <a:spcPts val="1000"/>
                        </a:spcAft>
                      </a:pPr>
                      <a:r>
                        <a:rPr lang="en-GB" sz="1600" dirty="0">
                          <a:effectLst/>
                          <a:latin typeface="Arial" panose="020B0604020202020204" pitchFamily="34" charset="0"/>
                          <a:ea typeface="Calibri" panose="020F0502020204030204" pitchFamily="34" charset="0"/>
                          <a:cs typeface="Times New Roman" panose="02020603050405020304" pitchFamily="18" charset="0"/>
                        </a:rPr>
                        <a:t>Present Value</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1000"/>
                        </a:spcAft>
                      </a:pPr>
                      <a:r>
                        <a:rPr lang="en-GB" sz="1600" dirty="0">
                          <a:solidFill>
                            <a:srgbClr val="FF0000"/>
                          </a:solidFill>
                          <a:effectLst/>
                          <a:latin typeface="Arial" panose="020B0604020202020204" pitchFamily="34" charset="0"/>
                          <a:ea typeface="Calibri" panose="020F0502020204030204" pitchFamily="34" charset="0"/>
                          <a:cs typeface="Times New Roman" panose="02020603050405020304" pitchFamily="18" charset="0"/>
                        </a:rPr>
                        <a:t>(10,000)</a:t>
                      </a:r>
                      <a:endParaRPr lang="en-GB" sz="16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1000"/>
                        </a:spcAft>
                      </a:pPr>
                      <a:r>
                        <a:rPr lang="en-GB" sz="1600">
                          <a:effectLst/>
                          <a:latin typeface="Arial" panose="020B0604020202020204" pitchFamily="34" charset="0"/>
                          <a:ea typeface="Calibri" panose="020F0502020204030204" pitchFamily="34" charset="0"/>
                          <a:cs typeface="Times New Roman" panose="02020603050405020304" pitchFamily="18" charset="0"/>
                        </a:rPr>
                        <a:t>4,000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1000"/>
                        </a:spcAft>
                      </a:pPr>
                      <a:r>
                        <a:rPr lang="en-GB" sz="1600">
                          <a:effectLst/>
                          <a:latin typeface="Arial" panose="020B0604020202020204" pitchFamily="34" charset="0"/>
                          <a:ea typeface="Calibri" panose="020F0502020204030204" pitchFamily="34" charset="0"/>
                          <a:cs typeface="Times New Roman" panose="02020603050405020304" pitchFamily="18" charset="0"/>
                        </a:rPr>
                        <a:t>4,000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1000"/>
                        </a:spcAft>
                      </a:pPr>
                      <a:r>
                        <a:rPr lang="en-GB" sz="1600">
                          <a:effectLst/>
                          <a:latin typeface="Arial" panose="020B0604020202020204" pitchFamily="34" charset="0"/>
                          <a:ea typeface="Calibri" panose="020F0502020204030204" pitchFamily="34" charset="0"/>
                          <a:cs typeface="Times New Roman" panose="02020603050405020304" pitchFamily="18" charset="0"/>
                        </a:rPr>
                        <a:t>4,000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1000"/>
                        </a:spcAft>
                      </a:pPr>
                      <a:r>
                        <a:rPr lang="en-GB" sz="1600" dirty="0">
                          <a:effectLst/>
                          <a:latin typeface="Arial" panose="020B0604020202020204" pitchFamily="34" charset="0"/>
                          <a:ea typeface="Calibri" panose="020F0502020204030204" pitchFamily="34" charset="0"/>
                          <a:cs typeface="Times New Roman" panose="02020603050405020304" pitchFamily="18" charset="0"/>
                        </a:rPr>
                        <a:t>4,000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1000"/>
                        </a:spcAft>
                      </a:pPr>
                      <a:r>
                        <a:rPr lang="en-GB" sz="1600" dirty="0">
                          <a:effectLst/>
                          <a:latin typeface="Arial" panose="020B0604020202020204" pitchFamily="34" charset="0"/>
                          <a:ea typeface="Calibri" panose="020F0502020204030204" pitchFamily="34" charset="0"/>
                          <a:cs typeface="Times New Roman" panose="02020603050405020304" pitchFamily="18" charset="0"/>
                        </a:rPr>
                        <a:t>4,000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51385213"/>
                  </a:ext>
                </a:extLst>
              </a:tr>
            </a:tbl>
          </a:graphicData>
        </a:graphic>
      </p:graphicFrame>
      <p:sp>
        <p:nvSpPr>
          <p:cNvPr id="6" name="Rectangle 1">
            <a:extLst>
              <a:ext uri="{FF2B5EF4-FFF2-40B4-BE49-F238E27FC236}">
                <a16:creationId xmlns:a16="http://schemas.microsoft.com/office/drawing/2014/main" id="{1AE67131-24B5-29BE-0ABB-1DBA81FD19FD}"/>
              </a:ext>
            </a:extLst>
          </p:cNvPr>
          <p:cNvSpPr>
            <a:spLocks noChangeArrowheads="1"/>
          </p:cNvSpPr>
          <p:nvPr/>
        </p:nvSpPr>
        <p:spPr bwMode="auto">
          <a:xfrm>
            <a:off x="3340100" y="3700463"/>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graphicFrame>
        <p:nvGraphicFramePr>
          <p:cNvPr id="7" name="Table 6">
            <a:extLst>
              <a:ext uri="{FF2B5EF4-FFF2-40B4-BE49-F238E27FC236}">
                <a16:creationId xmlns:a16="http://schemas.microsoft.com/office/drawing/2014/main" id="{1BF39BD3-FA8A-D3FF-C320-6FAD56D722B6}"/>
              </a:ext>
            </a:extLst>
          </p:cNvPr>
          <p:cNvGraphicFramePr>
            <a:graphicFrameLocks noGrp="1"/>
          </p:cNvGraphicFramePr>
          <p:nvPr>
            <p:extLst>
              <p:ext uri="{D42A27DB-BD31-4B8C-83A1-F6EECF244321}">
                <p14:modId xmlns:p14="http://schemas.microsoft.com/office/powerpoint/2010/main" val="1540039909"/>
              </p:ext>
            </p:extLst>
          </p:nvPr>
        </p:nvGraphicFramePr>
        <p:xfrm>
          <a:off x="2463022" y="5116531"/>
          <a:ext cx="3632978" cy="525844"/>
        </p:xfrm>
        <a:graphic>
          <a:graphicData uri="http://schemas.openxmlformats.org/drawingml/2006/table">
            <a:tbl>
              <a:tblPr firstRow="1" firstCol="1" bandRow="1"/>
              <a:tblGrid>
                <a:gridCol w="1816489">
                  <a:extLst>
                    <a:ext uri="{9D8B030D-6E8A-4147-A177-3AD203B41FA5}">
                      <a16:colId xmlns:a16="http://schemas.microsoft.com/office/drawing/2014/main" val="3895039806"/>
                    </a:ext>
                  </a:extLst>
                </a:gridCol>
                <a:gridCol w="1816489">
                  <a:extLst>
                    <a:ext uri="{9D8B030D-6E8A-4147-A177-3AD203B41FA5}">
                      <a16:colId xmlns:a16="http://schemas.microsoft.com/office/drawing/2014/main" val="3489491394"/>
                    </a:ext>
                  </a:extLst>
                </a:gridCol>
              </a:tblGrid>
              <a:tr h="525844">
                <a:tc>
                  <a:txBody>
                    <a:bodyPr/>
                    <a:lstStyle/>
                    <a:p>
                      <a:pPr>
                        <a:lnSpc>
                          <a:spcPct val="115000"/>
                        </a:lnSpc>
                        <a:spcAft>
                          <a:spcPts val="1000"/>
                        </a:spcAft>
                      </a:pPr>
                      <a:r>
                        <a:rPr lang="en-GB" sz="1600">
                          <a:effectLst/>
                          <a:latin typeface="Arial" panose="020B0604020202020204" pitchFamily="34" charset="0"/>
                          <a:ea typeface="Calibri" panose="020F0502020204030204" pitchFamily="34" charset="0"/>
                          <a:cs typeface="Times New Roman" panose="02020603050405020304" pitchFamily="18" charset="0"/>
                        </a:rPr>
                        <a:t>Payback</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1000"/>
                        </a:spcAft>
                      </a:pPr>
                      <a:r>
                        <a:rPr lang="en-GB" sz="1600" dirty="0">
                          <a:effectLst/>
                          <a:latin typeface="Arial" panose="020B0604020202020204" pitchFamily="34" charset="0"/>
                          <a:ea typeface="Calibri" panose="020F0502020204030204" pitchFamily="34" charset="0"/>
                          <a:cs typeface="Times New Roman" panose="02020603050405020304" pitchFamily="18" charset="0"/>
                        </a:rPr>
                        <a:t>2.5 Years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896871309"/>
                  </a:ext>
                </a:extLst>
              </a:tr>
            </a:tbl>
          </a:graphicData>
        </a:graphic>
      </p:graphicFrame>
      <p:sp>
        <p:nvSpPr>
          <p:cNvPr id="8" name="Rectangle 2">
            <a:extLst>
              <a:ext uri="{FF2B5EF4-FFF2-40B4-BE49-F238E27FC236}">
                <a16:creationId xmlns:a16="http://schemas.microsoft.com/office/drawing/2014/main" id="{751711A7-BCA5-B1BB-7106-02331B33AB58}"/>
              </a:ext>
            </a:extLst>
          </p:cNvPr>
          <p:cNvSpPr>
            <a:spLocks noChangeArrowheads="1"/>
          </p:cNvSpPr>
          <p:nvPr/>
        </p:nvSpPr>
        <p:spPr bwMode="auto">
          <a:xfrm>
            <a:off x="3162300" y="398145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10" name="TextBox 9">
            <a:extLst>
              <a:ext uri="{FF2B5EF4-FFF2-40B4-BE49-F238E27FC236}">
                <a16:creationId xmlns:a16="http://schemas.microsoft.com/office/drawing/2014/main" id="{3FF2AEA0-D1EF-9091-929F-8F4772F15299}"/>
              </a:ext>
            </a:extLst>
          </p:cNvPr>
          <p:cNvSpPr txBox="1"/>
          <p:nvPr/>
        </p:nvSpPr>
        <p:spPr>
          <a:xfrm>
            <a:off x="950360" y="4609695"/>
            <a:ext cx="7767262" cy="351378"/>
          </a:xfrm>
          <a:prstGeom prst="rect">
            <a:avLst/>
          </a:prstGeom>
          <a:noFill/>
        </p:spPr>
        <p:txBody>
          <a:bodyPr wrap="square">
            <a:spAutoFit/>
          </a:bodyPr>
          <a:lstStyle/>
          <a:p>
            <a:pPr>
              <a:lnSpc>
                <a:spcPct val="115000"/>
              </a:lnSpc>
              <a:spcAft>
                <a:spcPts val="1000"/>
              </a:spcAft>
            </a:pPr>
            <a:r>
              <a:rPr lang="en-GB" sz="1600" b="1" dirty="0">
                <a:effectLst/>
                <a:latin typeface="Arial" panose="020B0604020202020204" pitchFamily="34" charset="0"/>
                <a:ea typeface="Calibri" panose="020F0502020204030204" pitchFamily="34" charset="0"/>
                <a:cs typeface="Times New Roman" panose="02020603050405020304" pitchFamily="18" charset="0"/>
              </a:rPr>
              <a:t>Calculate the Payback Period</a:t>
            </a:r>
            <a:endParaRPr lang="en-GB" sz="1600" dirty="0">
              <a:effectLst/>
              <a:latin typeface="Arial" panose="020B06040202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4435783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0CC8E4-DB08-44A2-5BD0-14D0A3E0C43E}"/>
              </a:ext>
            </a:extLst>
          </p:cNvPr>
          <p:cNvSpPr>
            <a:spLocks noGrp="1"/>
          </p:cNvSpPr>
          <p:nvPr>
            <p:ph type="title"/>
          </p:nvPr>
        </p:nvSpPr>
        <p:spPr>
          <a:xfrm>
            <a:off x="1066800" y="642594"/>
            <a:ext cx="10058400" cy="590305"/>
          </a:xfrm>
        </p:spPr>
        <p:txBody>
          <a:bodyPr>
            <a:normAutofit fontScale="90000"/>
          </a:bodyPr>
          <a:lstStyle/>
          <a:p>
            <a:r>
              <a:rPr lang="en-GB" dirty="0"/>
              <a:t>NPV Example</a:t>
            </a:r>
          </a:p>
        </p:txBody>
      </p:sp>
      <p:sp>
        <p:nvSpPr>
          <p:cNvPr id="3" name="Content Placeholder 2">
            <a:extLst>
              <a:ext uri="{FF2B5EF4-FFF2-40B4-BE49-F238E27FC236}">
                <a16:creationId xmlns:a16="http://schemas.microsoft.com/office/drawing/2014/main" id="{6056EFF9-A9E4-180F-D759-20AA57763C41}"/>
              </a:ext>
            </a:extLst>
          </p:cNvPr>
          <p:cNvSpPr>
            <a:spLocks noGrp="1"/>
          </p:cNvSpPr>
          <p:nvPr>
            <p:ph idx="1"/>
          </p:nvPr>
        </p:nvSpPr>
        <p:spPr>
          <a:xfrm>
            <a:off x="1066800" y="1289407"/>
            <a:ext cx="10058400" cy="4745633"/>
          </a:xfrm>
        </p:spPr>
        <p:txBody>
          <a:bodyPr/>
          <a:lstStyle/>
          <a:p>
            <a:pPr marL="0" indent="0">
              <a:buNone/>
            </a:pPr>
            <a:r>
              <a:rPr lang="en-GB" dirty="0">
                <a:latin typeface="Arial" panose="020B0604020202020204" pitchFamily="34" charset="0"/>
                <a:cs typeface="Arial" panose="020B0604020202020204" pitchFamily="34" charset="0"/>
              </a:rPr>
              <a:t>Project A has an investment of £10,000 with a cashflow In of £4,000 per annum and a company discounted rate (WACC) of 8% for project evaluation. </a:t>
            </a:r>
          </a:p>
          <a:p>
            <a:pPr marL="0" indent="0">
              <a:buNone/>
            </a:pPr>
            <a:endParaRPr lang="en-GB" dirty="0">
              <a:latin typeface="Arial" panose="020B0604020202020204" pitchFamily="34" charset="0"/>
              <a:cs typeface="Arial" panose="020B0604020202020204" pitchFamily="34" charset="0"/>
            </a:endParaRPr>
          </a:p>
          <a:p>
            <a:endParaRPr lang="en-GB" dirty="0"/>
          </a:p>
        </p:txBody>
      </p:sp>
      <p:sp>
        <p:nvSpPr>
          <p:cNvPr id="4" name="Slide Number Placeholder 3">
            <a:extLst>
              <a:ext uri="{FF2B5EF4-FFF2-40B4-BE49-F238E27FC236}">
                <a16:creationId xmlns:a16="http://schemas.microsoft.com/office/drawing/2014/main" id="{3D8550C8-8B10-3C8A-9931-60D62B27E96B}"/>
              </a:ext>
            </a:extLst>
          </p:cNvPr>
          <p:cNvSpPr>
            <a:spLocks noGrp="1"/>
          </p:cNvSpPr>
          <p:nvPr>
            <p:ph type="sldNum" sz="quarter" idx="12"/>
          </p:nvPr>
        </p:nvSpPr>
        <p:spPr/>
        <p:txBody>
          <a:bodyPr/>
          <a:lstStyle/>
          <a:p>
            <a:fld id="{5F0A09A3-96B8-4178-A0F9-EC62A2BD4C26}" type="slidenum">
              <a:rPr lang="en-GB" smtClean="0"/>
              <a:t>18</a:t>
            </a:fld>
            <a:endParaRPr lang="en-GB"/>
          </a:p>
        </p:txBody>
      </p:sp>
      <p:graphicFrame>
        <p:nvGraphicFramePr>
          <p:cNvPr id="5" name="Table 4">
            <a:extLst>
              <a:ext uri="{FF2B5EF4-FFF2-40B4-BE49-F238E27FC236}">
                <a16:creationId xmlns:a16="http://schemas.microsoft.com/office/drawing/2014/main" id="{45DFE578-5581-A66B-CFD3-F337942782D9}"/>
              </a:ext>
            </a:extLst>
          </p:cNvPr>
          <p:cNvGraphicFramePr>
            <a:graphicFrameLocks noGrp="1"/>
          </p:cNvGraphicFramePr>
          <p:nvPr>
            <p:extLst>
              <p:ext uri="{D42A27DB-BD31-4B8C-83A1-F6EECF244321}">
                <p14:modId xmlns:p14="http://schemas.microsoft.com/office/powerpoint/2010/main" val="4178747293"/>
              </p:ext>
            </p:extLst>
          </p:nvPr>
        </p:nvGraphicFramePr>
        <p:xfrm>
          <a:off x="1524372" y="2185568"/>
          <a:ext cx="6193682" cy="670206"/>
        </p:xfrm>
        <a:graphic>
          <a:graphicData uri="http://schemas.openxmlformats.org/drawingml/2006/table">
            <a:tbl>
              <a:tblPr firstRow="1" firstCol="1" bandRow="1"/>
              <a:tblGrid>
                <a:gridCol w="1611408">
                  <a:extLst>
                    <a:ext uri="{9D8B030D-6E8A-4147-A177-3AD203B41FA5}">
                      <a16:colId xmlns:a16="http://schemas.microsoft.com/office/drawing/2014/main" val="1354287625"/>
                    </a:ext>
                  </a:extLst>
                </a:gridCol>
                <a:gridCol w="1085437">
                  <a:extLst>
                    <a:ext uri="{9D8B030D-6E8A-4147-A177-3AD203B41FA5}">
                      <a16:colId xmlns:a16="http://schemas.microsoft.com/office/drawing/2014/main" val="3544311623"/>
                    </a:ext>
                  </a:extLst>
                </a:gridCol>
                <a:gridCol w="630347">
                  <a:extLst>
                    <a:ext uri="{9D8B030D-6E8A-4147-A177-3AD203B41FA5}">
                      <a16:colId xmlns:a16="http://schemas.microsoft.com/office/drawing/2014/main" val="2489105063"/>
                    </a:ext>
                  </a:extLst>
                </a:gridCol>
                <a:gridCol w="604014">
                  <a:extLst>
                    <a:ext uri="{9D8B030D-6E8A-4147-A177-3AD203B41FA5}">
                      <a16:colId xmlns:a16="http://schemas.microsoft.com/office/drawing/2014/main" val="2402494863"/>
                    </a:ext>
                  </a:extLst>
                </a:gridCol>
                <a:gridCol w="623748">
                  <a:extLst>
                    <a:ext uri="{9D8B030D-6E8A-4147-A177-3AD203B41FA5}">
                      <a16:colId xmlns:a16="http://schemas.microsoft.com/office/drawing/2014/main" val="110609719"/>
                    </a:ext>
                  </a:extLst>
                </a:gridCol>
                <a:gridCol w="734602">
                  <a:extLst>
                    <a:ext uri="{9D8B030D-6E8A-4147-A177-3AD203B41FA5}">
                      <a16:colId xmlns:a16="http://schemas.microsoft.com/office/drawing/2014/main" val="1887924322"/>
                    </a:ext>
                  </a:extLst>
                </a:gridCol>
                <a:gridCol w="904126">
                  <a:extLst>
                    <a:ext uri="{9D8B030D-6E8A-4147-A177-3AD203B41FA5}">
                      <a16:colId xmlns:a16="http://schemas.microsoft.com/office/drawing/2014/main" val="2087427964"/>
                    </a:ext>
                  </a:extLst>
                </a:gridCol>
              </a:tblGrid>
              <a:tr h="335103">
                <a:tc>
                  <a:txBody>
                    <a:bodyPr/>
                    <a:lstStyle/>
                    <a:p>
                      <a:pPr>
                        <a:lnSpc>
                          <a:spcPct val="115000"/>
                        </a:lnSpc>
                        <a:spcAft>
                          <a:spcPts val="1000"/>
                        </a:spcAft>
                      </a:pPr>
                      <a:r>
                        <a:rPr lang="en-GB" sz="1400" dirty="0">
                          <a:effectLst/>
                          <a:latin typeface="Arial" panose="020B0604020202020204" pitchFamily="34" charset="0"/>
                          <a:ea typeface="Calibri" panose="020F0502020204030204" pitchFamily="34"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1000"/>
                        </a:spcAft>
                      </a:pPr>
                      <a:r>
                        <a:rPr lang="en-GB" sz="1400">
                          <a:effectLst/>
                          <a:latin typeface="Arial" panose="020B0604020202020204" pitchFamily="34" charset="0"/>
                          <a:ea typeface="Calibri" panose="020F0502020204030204" pitchFamily="34" charset="0"/>
                          <a:cs typeface="Times New Roman" panose="02020603050405020304" pitchFamily="18" charset="0"/>
                        </a:rPr>
                        <a:t>Investment</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1000"/>
                        </a:spcAft>
                      </a:pPr>
                      <a:r>
                        <a:rPr lang="en-GB" sz="1400">
                          <a:effectLst/>
                          <a:latin typeface="Arial" panose="020B0604020202020204" pitchFamily="34" charset="0"/>
                          <a:ea typeface="Calibri" panose="020F0502020204030204" pitchFamily="34" charset="0"/>
                          <a:cs typeface="Times New Roman" panose="02020603050405020304" pitchFamily="18" charset="0"/>
                        </a:rPr>
                        <a:t>Yr 1</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1000"/>
                        </a:spcAft>
                      </a:pPr>
                      <a:r>
                        <a:rPr lang="en-GB" sz="1400" dirty="0">
                          <a:effectLst/>
                          <a:latin typeface="Arial" panose="020B0604020202020204" pitchFamily="34" charset="0"/>
                          <a:ea typeface="Calibri" panose="020F0502020204030204" pitchFamily="34" charset="0"/>
                          <a:cs typeface="Times New Roman" panose="02020603050405020304" pitchFamily="18" charset="0"/>
                        </a:rPr>
                        <a:t>Yr 2</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1000"/>
                        </a:spcAft>
                      </a:pPr>
                      <a:r>
                        <a:rPr lang="en-GB" sz="1400">
                          <a:effectLst/>
                          <a:latin typeface="Arial" panose="020B0604020202020204" pitchFamily="34" charset="0"/>
                          <a:ea typeface="Calibri" panose="020F0502020204030204" pitchFamily="34" charset="0"/>
                          <a:cs typeface="Times New Roman" panose="02020603050405020304" pitchFamily="18" charset="0"/>
                        </a:rPr>
                        <a:t>Yr 3</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1000"/>
                        </a:spcAft>
                      </a:pPr>
                      <a:r>
                        <a:rPr lang="en-GB" sz="1400">
                          <a:effectLst/>
                          <a:latin typeface="Arial" panose="020B0604020202020204" pitchFamily="34" charset="0"/>
                          <a:ea typeface="Calibri" panose="020F0502020204030204" pitchFamily="34" charset="0"/>
                          <a:cs typeface="Times New Roman" panose="02020603050405020304" pitchFamily="18" charset="0"/>
                        </a:rPr>
                        <a:t>Yr 4</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1000"/>
                        </a:spcAft>
                      </a:pPr>
                      <a:r>
                        <a:rPr lang="en-GB" sz="1400" dirty="0">
                          <a:effectLst/>
                          <a:latin typeface="Arial" panose="020B0604020202020204" pitchFamily="34" charset="0"/>
                          <a:ea typeface="Calibri" panose="020F0502020204030204" pitchFamily="34" charset="0"/>
                          <a:cs typeface="Times New Roman" panose="02020603050405020304" pitchFamily="18" charset="0"/>
                        </a:rPr>
                        <a:t>Yr 5</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773441811"/>
                  </a:ext>
                </a:extLst>
              </a:tr>
              <a:tr h="335103">
                <a:tc>
                  <a:txBody>
                    <a:bodyPr/>
                    <a:lstStyle/>
                    <a:p>
                      <a:pPr>
                        <a:lnSpc>
                          <a:spcPct val="115000"/>
                        </a:lnSpc>
                        <a:spcAft>
                          <a:spcPts val="1000"/>
                        </a:spcAft>
                      </a:pPr>
                      <a:r>
                        <a:rPr lang="en-GB" sz="1400" dirty="0">
                          <a:effectLst/>
                          <a:latin typeface="Arial" panose="020B0604020202020204" pitchFamily="34" charset="0"/>
                          <a:ea typeface="Calibri" panose="020F0502020204030204" pitchFamily="34" charset="0"/>
                          <a:cs typeface="Times New Roman" panose="02020603050405020304" pitchFamily="18" charset="0"/>
                        </a:rPr>
                        <a:t>Present Value</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1000"/>
                        </a:spcAft>
                      </a:pPr>
                      <a:r>
                        <a:rPr lang="en-GB" sz="1400" dirty="0">
                          <a:solidFill>
                            <a:srgbClr val="FF0000"/>
                          </a:solidFill>
                          <a:effectLst/>
                          <a:latin typeface="Arial" panose="020B0604020202020204" pitchFamily="34" charset="0"/>
                          <a:ea typeface="Calibri" panose="020F0502020204030204" pitchFamily="34" charset="0"/>
                          <a:cs typeface="Times New Roman" panose="02020603050405020304" pitchFamily="18" charset="0"/>
                        </a:rPr>
                        <a:t>(10,000)</a:t>
                      </a:r>
                      <a:endParaRPr lang="en-GB" sz="14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1000"/>
                        </a:spcAft>
                      </a:pPr>
                      <a:r>
                        <a:rPr lang="en-GB" sz="1400" dirty="0">
                          <a:effectLst/>
                          <a:latin typeface="Arial" panose="020B0604020202020204" pitchFamily="34" charset="0"/>
                          <a:ea typeface="Calibri" panose="020F0502020204030204" pitchFamily="34" charset="0"/>
                          <a:cs typeface="Times New Roman" panose="02020603050405020304" pitchFamily="18" charset="0"/>
                        </a:rPr>
                        <a:t>4,000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1000"/>
                        </a:spcAft>
                      </a:pPr>
                      <a:r>
                        <a:rPr lang="en-GB" sz="1400" dirty="0">
                          <a:effectLst/>
                          <a:latin typeface="Arial" panose="020B0604020202020204" pitchFamily="34" charset="0"/>
                          <a:ea typeface="Calibri" panose="020F0502020204030204" pitchFamily="34" charset="0"/>
                          <a:cs typeface="Times New Roman" panose="02020603050405020304" pitchFamily="18" charset="0"/>
                        </a:rPr>
                        <a:t>4,000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1000"/>
                        </a:spcAft>
                      </a:pPr>
                      <a:r>
                        <a:rPr lang="en-GB" sz="1400" dirty="0">
                          <a:effectLst/>
                          <a:latin typeface="Arial" panose="020B0604020202020204" pitchFamily="34" charset="0"/>
                          <a:ea typeface="Calibri" panose="020F0502020204030204" pitchFamily="34" charset="0"/>
                          <a:cs typeface="Times New Roman" panose="02020603050405020304" pitchFamily="18" charset="0"/>
                        </a:rPr>
                        <a:t>4,000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1000"/>
                        </a:spcAft>
                      </a:pPr>
                      <a:r>
                        <a:rPr lang="en-GB" sz="1400" dirty="0">
                          <a:effectLst/>
                          <a:latin typeface="Arial" panose="020B0604020202020204" pitchFamily="34" charset="0"/>
                          <a:ea typeface="Calibri" panose="020F0502020204030204" pitchFamily="34" charset="0"/>
                          <a:cs typeface="Times New Roman" panose="02020603050405020304" pitchFamily="18" charset="0"/>
                        </a:rPr>
                        <a:t>4,000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1000"/>
                        </a:spcAft>
                      </a:pPr>
                      <a:r>
                        <a:rPr lang="en-GB" sz="1400" dirty="0">
                          <a:effectLst/>
                          <a:latin typeface="Arial" panose="020B0604020202020204" pitchFamily="34" charset="0"/>
                          <a:ea typeface="Calibri" panose="020F0502020204030204" pitchFamily="34" charset="0"/>
                          <a:cs typeface="Times New Roman" panose="02020603050405020304" pitchFamily="18" charset="0"/>
                        </a:rPr>
                        <a:t>4,000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203702641"/>
                  </a:ext>
                </a:extLst>
              </a:tr>
            </a:tbl>
          </a:graphicData>
        </a:graphic>
      </p:graphicFrame>
      <p:graphicFrame>
        <p:nvGraphicFramePr>
          <p:cNvPr id="6" name="Table 5">
            <a:extLst>
              <a:ext uri="{FF2B5EF4-FFF2-40B4-BE49-F238E27FC236}">
                <a16:creationId xmlns:a16="http://schemas.microsoft.com/office/drawing/2014/main" id="{DADA857C-39BD-F67B-F7EB-3542253D3B86}"/>
              </a:ext>
            </a:extLst>
          </p:cNvPr>
          <p:cNvGraphicFramePr>
            <a:graphicFrameLocks noGrp="1"/>
          </p:cNvGraphicFramePr>
          <p:nvPr>
            <p:extLst>
              <p:ext uri="{D42A27DB-BD31-4B8C-83A1-F6EECF244321}">
                <p14:modId xmlns:p14="http://schemas.microsoft.com/office/powerpoint/2010/main" val="2786966021"/>
              </p:ext>
            </p:extLst>
          </p:nvPr>
        </p:nvGraphicFramePr>
        <p:xfrm>
          <a:off x="1524372" y="3251060"/>
          <a:ext cx="2948940" cy="469837"/>
        </p:xfrm>
        <a:graphic>
          <a:graphicData uri="http://schemas.openxmlformats.org/drawingml/2006/table">
            <a:tbl>
              <a:tblPr firstRow="1" firstCol="1" bandRow="1"/>
              <a:tblGrid>
                <a:gridCol w="1598930">
                  <a:extLst>
                    <a:ext uri="{9D8B030D-6E8A-4147-A177-3AD203B41FA5}">
                      <a16:colId xmlns:a16="http://schemas.microsoft.com/office/drawing/2014/main" val="2087046960"/>
                    </a:ext>
                  </a:extLst>
                </a:gridCol>
                <a:gridCol w="1350010">
                  <a:extLst>
                    <a:ext uri="{9D8B030D-6E8A-4147-A177-3AD203B41FA5}">
                      <a16:colId xmlns:a16="http://schemas.microsoft.com/office/drawing/2014/main" val="2316287804"/>
                    </a:ext>
                  </a:extLst>
                </a:gridCol>
              </a:tblGrid>
              <a:tr h="0">
                <a:tc>
                  <a:txBody>
                    <a:bodyPr/>
                    <a:lstStyle/>
                    <a:p>
                      <a:pPr>
                        <a:lnSpc>
                          <a:spcPct val="115000"/>
                        </a:lnSpc>
                        <a:spcAft>
                          <a:spcPts val="1000"/>
                        </a:spcAft>
                      </a:pPr>
                      <a:r>
                        <a:rPr lang="en-GB" sz="1400">
                          <a:effectLst/>
                          <a:latin typeface="Arial" panose="020B0604020202020204" pitchFamily="34" charset="0"/>
                          <a:ea typeface="Calibri" panose="020F0502020204030204" pitchFamily="34" charset="0"/>
                          <a:cs typeface="Times New Roman" panose="02020603050405020304" pitchFamily="18" charset="0"/>
                        </a:rPr>
                        <a:t>Discount Rate (WACC)</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1000"/>
                        </a:spcAft>
                      </a:pPr>
                      <a:r>
                        <a:rPr lang="en-GB" sz="1400" dirty="0">
                          <a:effectLst/>
                          <a:latin typeface="Arial" panose="020B0604020202020204" pitchFamily="34" charset="0"/>
                          <a:ea typeface="Calibri" panose="020F0502020204030204" pitchFamily="34" charset="0"/>
                          <a:cs typeface="Times New Roman" panose="02020603050405020304" pitchFamily="18" charset="0"/>
                        </a:rPr>
                        <a:t>8%</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720270867"/>
                  </a:ext>
                </a:extLst>
              </a:tr>
            </a:tbl>
          </a:graphicData>
        </a:graphic>
      </p:graphicFrame>
      <p:graphicFrame>
        <p:nvGraphicFramePr>
          <p:cNvPr id="7" name="Table 6">
            <a:extLst>
              <a:ext uri="{FF2B5EF4-FFF2-40B4-BE49-F238E27FC236}">
                <a16:creationId xmlns:a16="http://schemas.microsoft.com/office/drawing/2014/main" id="{EA4C866D-0BF4-0200-F3BE-65FB10D7D40B}"/>
              </a:ext>
            </a:extLst>
          </p:cNvPr>
          <p:cNvGraphicFramePr>
            <a:graphicFrameLocks noGrp="1"/>
          </p:cNvGraphicFramePr>
          <p:nvPr>
            <p:extLst>
              <p:ext uri="{D42A27DB-BD31-4B8C-83A1-F6EECF244321}">
                <p14:modId xmlns:p14="http://schemas.microsoft.com/office/powerpoint/2010/main" val="273624918"/>
              </p:ext>
            </p:extLst>
          </p:nvPr>
        </p:nvGraphicFramePr>
        <p:xfrm>
          <a:off x="1524372" y="4115641"/>
          <a:ext cx="5868670" cy="469837"/>
        </p:xfrm>
        <a:graphic>
          <a:graphicData uri="http://schemas.openxmlformats.org/drawingml/2006/table">
            <a:tbl>
              <a:tblPr firstRow="1" firstCol="1" bandRow="1"/>
              <a:tblGrid>
                <a:gridCol w="1513840">
                  <a:extLst>
                    <a:ext uri="{9D8B030D-6E8A-4147-A177-3AD203B41FA5}">
                      <a16:colId xmlns:a16="http://schemas.microsoft.com/office/drawing/2014/main" val="1096547488"/>
                    </a:ext>
                  </a:extLst>
                </a:gridCol>
                <a:gridCol w="838200">
                  <a:extLst>
                    <a:ext uri="{9D8B030D-6E8A-4147-A177-3AD203B41FA5}">
                      <a16:colId xmlns:a16="http://schemas.microsoft.com/office/drawing/2014/main" val="1647850447"/>
                    </a:ext>
                  </a:extLst>
                </a:gridCol>
                <a:gridCol w="838200">
                  <a:extLst>
                    <a:ext uri="{9D8B030D-6E8A-4147-A177-3AD203B41FA5}">
                      <a16:colId xmlns:a16="http://schemas.microsoft.com/office/drawing/2014/main" val="905372253"/>
                    </a:ext>
                  </a:extLst>
                </a:gridCol>
                <a:gridCol w="573052">
                  <a:extLst>
                    <a:ext uri="{9D8B030D-6E8A-4147-A177-3AD203B41FA5}">
                      <a16:colId xmlns:a16="http://schemas.microsoft.com/office/drawing/2014/main" val="1235556742"/>
                    </a:ext>
                  </a:extLst>
                </a:gridCol>
                <a:gridCol w="605371">
                  <a:extLst>
                    <a:ext uri="{9D8B030D-6E8A-4147-A177-3AD203B41FA5}">
                      <a16:colId xmlns:a16="http://schemas.microsoft.com/office/drawing/2014/main" val="2914822732"/>
                    </a:ext>
                  </a:extLst>
                </a:gridCol>
                <a:gridCol w="661172">
                  <a:extLst>
                    <a:ext uri="{9D8B030D-6E8A-4147-A177-3AD203B41FA5}">
                      <a16:colId xmlns:a16="http://schemas.microsoft.com/office/drawing/2014/main" val="3454424765"/>
                    </a:ext>
                  </a:extLst>
                </a:gridCol>
                <a:gridCol w="838835">
                  <a:extLst>
                    <a:ext uri="{9D8B030D-6E8A-4147-A177-3AD203B41FA5}">
                      <a16:colId xmlns:a16="http://schemas.microsoft.com/office/drawing/2014/main" val="1460880437"/>
                    </a:ext>
                  </a:extLst>
                </a:gridCol>
              </a:tblGrid>
              <a:tr h="469837">
                <a:tc>
                  <a:txBody>
                    <a:bodyPr/>
                    <a:lstStyle/>
                    <a:p>
                      <a:pPr>
                        <a:lnSpc>
                          <a:spcPct val="115000"/>
                        </a:lnSpc>
                        <a:spcAft>
                          <a:spcPts val="1000"/>
                        </a:spcAft>
                      </a:pPr>
                      <a:r>
                        <a:rPr lang="en-GB" sz="1400" dirty="0">
                          <a:effectLst/>
                          <a:latin typeface="Arial" panose="020B0604020202020204" pitchFamily="34" charset="0"/>
                          <a:ea typeface="Calibri" panose="020F0502020204030204" pitchFamily="34" charset="0"/>
                          <a:cs typeface="Times New Roman" panose="02020603050405020304" pitchFamily="18" charset="0"/>
                        </a:rPr>
                        <a:t>Denominator</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1000"/>
                        </a:spcAft>
                      </a:pPr>
                      <a:r>
                        <a:rPr lang="en-GB" sz="1400" dirty="0">
                          <a:effectLst/>
                          <a:latin typeface="Arial" panose="020B0604020202020204" pitchFamily="34" charset="0"/>
                          <a:ea typeface="Calibri" panose="020F0502020204030204" pitchFamily="34" charset="0"/>
                          <a:cs typeface="Times New Roman" panose="02020603050405020304" pitchFamily="18" charset="0"/>
                        </a:rPr>
                        <a:t>1.00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1000"/>
                        </a:spcAft>
                      </a:pPr>
                      <a:r>
                        <a:rPr lang="en-GB" sz="1400" dirty="0">
                          <a:effectLst/>
                          <a:latin typeface="Arial" panose="020B0604020202020204" pitchFamily="34" charset="0"/>
                          <a:ea typeface="Calibri" panose="020F0502020204030204" pitchFamily="34" charset="0"/>
                          <a:cs typeface="Times New Roman" panose="02020603050405020304" pitchFamily="18" charset="0"/>
                        </a:rPr>
                        <a:t>1.08</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1000"/>
                        </a:spcAft>
                      </a:pPr>
                      <a:r>
                        <a:rPr lang="en-GB" sz="1400" dirty="0">
                          <a:effectLst/>
                          <a:latin typeface="Arial" panose="020B0604020202020204" pitchFamily="34" charset="0"/>
                          <a:ea typeface="Calibri" panose="020F0502020204030204" pitchFamily="34" charset="0"/>
                          <a:cs typeface="Times New Roman" panose="02020603050405020304" pitchFamily="18" charset="0"/>
                        </a:rPr>
                        <a:t>1.17</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1000"/>
                        </a:spcAft>
                      </a:pPr>
                      <a:r>
                        <a:rPr lang="en-GB" sz="1400" dirty="0">
                          <a:effectLst/>
                          <a:latin typeface="Arial" panose="020B0604020202020204" pitchFamily="34" charset="0"/>
                          <a:ea typeface="Calibri" panose="020F0502020204030204" pitchFamily="34" charset="0"/>
                          <a:cs typeface="Times New Roman" panose="02020603050405020304" pitchFamily="18" charset="0"/>
                        </a:rPr>
                        <a:t>1.26</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1000"/>
                        </a:spcAft>
                      </a:pPr>
                      <a:r>
                        <a:rPr lang="en-GB" sz="1400" dirty="0">
                          <a:effectLst/>
                          <a:latin typeface="Arial" panose="020B0604020202020204" pitchFamily="34" charset="0"/>
                          <a:ea typeface="Calibri" panose="020F0502020204030204" pitchFamily="34" charset="0"/>
                          <a:cs typeface="Times New Roman" panose="02020603050405020304" pitchFamily="18" charset="0"/>
                        </a:rPr>
                        <a:t>1.36</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1000"/>
                        </a:spcAft>
                      </a:pPr>
                      <a:r>
                        <a:rPr lang="en-GB" sz="1400" dirty="0">
                          <a:effectLst/>
                          <a:latin typeface="Arial" panose="020B0604020202020204" pitchFamily="34" charset="0"/>
                          <a:ea typeface="Calibri" panose="020F0502020204030204" pitchFamily="34" charset="0"/>
                          <a:cs typeface="Times New Roman" panose="02020603050405020304" pitchFamily="18" charset="0"/>
                        </a:rPr>
                        <a:t>1.47</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67693245"/>
                  </a:ext>
                </a:extLst>
              </a:tr>
            </a:tbl>
          </a:graphicData>
        </a:graphic>
      </p:graphicFrame>
      <p:graphicFrame>
        <p:nvGraphicFramePr>
          <p:cNvPr id="8" name="Table 7">
            <a:extLst>
              <a:ext uri="{FF2B5EF4-FFF2-40B4-BE49-F238E27FC236}">
                <a16:creationId xmlns:a16="http://schemas.microsoft.com/office/drawing/2014/main" id="{8813952B-4DCC-9439-817D-BD72AFBB5934}"/>
              </a:ext>
            </a:extLst>
          </p:cNvPr>
          <p:cNvGraphicFramePr>
            <a:graphicFrameLocks noGrp="1"/>
          </p:cNvGraphicFramePr>
          <p:nvPr>
            <p:extLst>
              <p:ext uri="{D42A27DB-BD31-4B8C-83A1-F6EECF244321}">
                <p14:modId xmlns:p14="http://schemas.microsoft.com/office/powerpoint/2010/main" val="1684891681"/>
              </p:ext>
            </p:extLst>
          </p:nvPr>
        </p:nvGraphicFramePr>
        <p:xfrm>
          <a:off x="1538977" y="4928512"/>
          <a:ext cx="6921792" cy="410478"/>
        </p:xfrm>
        <a:graphic>
          <a:graphicData uri="http://schemas.openxmlformats.org/drawingml/2006/table">
            <a:tbl>
              <a:tblPr firstRow="1" firstCol="1" bandRow="1"/>
              <a:tblGrid>
                <a:gridCol w="1219634">
                  <a:extLst>
                    <a:ext uri="{9D8B030D-6E8A-4147-A177-3AD203B41FA5}">
                      <a16:colId xmlns:a16="http://schemas.microsoft.com/office/drawing/2014/main" val="3268644275"/>
                    </a:ext>
                  </a:extLst>
                </a:gridCol>
                <a:gridCol w="847618">
                  <a:extLst>
                    <a:ext uri="{9D8B030D-6E8A-4147-A177-3AD203B41FA5}">
                      <a16:colId xmlns:a16="http://schemas.microsoft.com/office/drawing/2014/main" val="1707349048"/>
                    </a:ext>
                  </a:extLst>
                </a:gridCol>
                <a:gridCol w="909263">
                  <a:extLst>
                    <a:ext uri="{9D8B030D-6E8A-4147-A177-3AD203B41FA5}">
                      <a16:colId xmlns:a16="http://schemas.microsoft.com/office/drawing/2014/main" val="80198698"/>
                    </a:ext>
                  </a:extLst>
                </a:gridCol>
                <a:gridCol w="914400">
                  <a:extLst>
                    <a:ext uri="{9D8B030D-6E8A-4147-A177-3AD203B41FA5}">
                      <a16:colId xmlns:a16="http://schemas.microsoft.com/office/drawing/2014/main" val="3411583461"/>
                    </a:ext>
                  </a:extLst>
                </a:gridCol>
                <a:gridCol w="888715">
                  <a:extLst>
                    <a:ext uri="{9D8B030D-6E8A-4147-A177-3AD203B41FA5}">
                      <a16:colId xmlns:a16="http://schemas.microsoft.com/office/drawing/2014/main" val="2016295695"/>
                    </a:ext>
                  </a:extLst>
                </a:gridCol>
                <a:gridCol w="996593">
                  <a:extLst>
                    <a:ext uri="{9D8B030D-6E8A-4147-A177-3AD203B41FA5}">
                      <a16:colId xmlns:a16="http://schemas.microsoft.com/office/drawing/2014/main" val="1768083634"/>
                    </a:ext>
                  </a:extLst>
                </a:gridCol>
                <a:gridCol w="1145569">
                  <a:extLst>
                    <a:ext uri="{9D8B030D-6E8A-4147-A177-3AD203B41FA5}">
                      <a16:colId xmlns:a16="http://schemas.microsoft.com/office/drawing/2014/main" val="2081066128"/>
                    </a:ext>
                  </a:extLst>
                </a:gridCol>
              </a:tblGrid>
              <a:tr h="410478">
                <a:tc>
                  <a:txBody>
                    <a:bodyPr/>
                    <a:lstStyle/>
                    <a:p>
                      <a:pPr>
                        <a:lnSpc>
                          <a:spcPct val="115000"/>
                        </a:lnSpc>
                        <a:spcAft>
                          <a:spcPts val="1000"/>
                        </a:spcAft>
                      </a:pPr>
                      <a:r>
                        <a:rPr lang="en-GB" sz="1400" dirty="0">
                          <a:effectLst/>
                          <a:latin typeface="Arial" panose="020B0604020202020204" pitchFamily="34" charset="0"/>
                          <a:ea typeface="Calibri" panose="020F0502020204030204" pitchFamily="34" charset="0"/>
                          <a:cs typeface="Times New Roman" panose="02020603050405020304" pitchFamily="18" charset="0"/>
                        </a:rPr>
                        <a:t>Future Value</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1000"/>
                        </a:spcAft>
                      </a:pPr>
                      <a:r>
                        <a:rPr lang="en-GB" sz="1400" dirty="0">
                          <a:solidFill>
                            <a:srgbClr val="FF0000"/>
                          </a:solidFill>
                          <a:effectLst/>
                          <a:latin typeface="Arial" panose="020B0604020202020204" pitchFamily="34" charset="0"/>
                          <a:ea typeface="Calibri" panose="020F0502020204030204" pitchFamily="34" charset="0"/>
                          <a:cs typeface="Times New Roman" panose="02020603050405020304" pitchFamily="18" charset="0"/>
                        </a:rPr>
                        <a:t>(10,000)</a:t>
                      </a:r>
                      <a:endParaRPr lang="en-GB" sz="14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1000"/>
                        </a:spcAft>
                      </a:pPr>
                      <a:r>
                        <a:rPr lang="en-GB" sz="1400" dirty="0">
                          <a:effectLst/>
                          <a:latin typeface="Arial" panose="020B0604020202020204" pitchFamily="34" charset="0"/>
                          <a:ea typeface="Calibri" panose="020F0502020204030204" pitchFamily="34" charset="0"/>
                          <a:cs typeface="Times New Roman" panose="02020603050405020304" pitchFamily="18" charset="0"/>
                        </a:rPr>
                        <a:t>3,703.70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1000"/>
                        </a:spcAft>
                      </a:pPr>
                      <a:r>
                        <a:rPr lang="en-GB" sz="1400" dirty="0">
                          <a:effectLst/>
                          <a:latin typeface="Arial" panose="020B0604020202020204" pitchFamily="34" charset="0"/>
                          <a:ea typeface="Calibri" panose="020F0502020204030204" pitchFamily="34" charset="0"/>
                          <a:cs typeface="Times New Roman" panose="02020603050405020304" pitchFamily="18" charset="0"/>
                        </a:rPr>
                        <a:t>3,429.36</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1000"/>
                        </a:spcAft>
                      </a:pPr>
                      <a:r>
                        <a:rPr lang="en-GB" sz="1400" dirty="0">
                          <a:effectLst/>
                          <a:latin typeface="Arial" panose="020B0604020202020204" pitchFamily="34" charset="0"/>
                          <a:ea typeface="Calibri" panose="020F0502020204030204" pitchFamily="34" charset="0"/>
                          <a:cs typeface="Times New Roman" panose="02020603050405020304" pitchFamily="18" charset="0"/>
                        </a:rPr>
                        <a:t>3,175.33</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1000"/>
                        </a:spcAft>
                      </a:pPr>
                      <a:r>
                        <a:rPr lang="en-GB" sz="1400" dirty="0">
                          <a:effectLst/>
                          <a:latin typeface="Arial" panose="020B0604020202020204" pitchFamily="34" charset="0"/>
                          <a:ea typeface="Calibri" panose="020F0502020204030204" pitchFamily="34" charset="0"/>
                          <a:cs typeface="Times New Roman" panose="02020603050405020304" pitchFamily="18" charset="0"/>
                        </a:rPr>
                        <a:t>2,940.12</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1000"/>
                        </a:spcAft>
                      </a:pPr>
                      <a:r>
                        <a:rPr lang="en-GB" sz="1400" dirty="0">
                          <a:effectLst/>
                          <a:latin typeface="Arial" panose="020B0604020202020204" pitchFamily="34" charset="0"/>
                          <a:ea typeface="Calibri" panose="020F0502020204030204" pitchFamily="34" charset="0"/>
                          <a:cs typeface="Times New Roman" panose="02020603050405020304" pitchFamily="18" charset="0"/>
                        </a:rPr>
                        <a:t>2,722.33</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537636160"/>
                  </a:ext>
                </a:extLst>
              </a:tr>
            </a:tbl>
          </a:graphicData>
        </a:graphic>
      </p:graphicFrame>
      <p:graphicFrame>
        <p:nvGraphicFramePr>
          <p:cNvPr id="9" name="Table 8">
            <a:extLst>
              <a:ext uri="{FF2B5EF4-FFF2-40B4-BE49-F238E27FC236}">
                <a16:creationId xmlns:a16="http://schemas.microsoft.com/office/drawing/2014/main" id="{4E872919-03B4-0A24-98F3-A714D8BCBEFD}"/>
              </a:ext>
            </a:extLst>
          </p:cNvPr>
          <p:cNvGraphicFramePr>
            <a:graphicFrameLocks noGrp="1"/>
          </p:cNvGraphicFramePr>
          <p:nvPr>
            <p:extLst>
              <p:ext uri="{D42A27DB-BD31-4B8C-83A1-F6EECF244321}">
                <p14:modId xmlns:p14="http://schemas.microsoft.com/office/powerpoint/2010/main" val="942061108"/>
              </p:ext>
            </p:extLst>
          </p:nvPr>
        </p:nvGraphicFramePr>
        <p:xfrm>
          <a:off x="1524372" y="5682972"/>
          <a:ext cx="2948940" cy="410478"/>
        </p:xfrm>
        <a:graphic>
          <a:graphicData uri="http://schemas.openxmlformats.org/drawingml/2006/table">
            <a:tbl>
              <a:tblPr firstRow="1" firstCol="1" bandRow="1"/>
              <a:tblGrid>
                <a:gridCol w="1698738">
                  <a:extLst>
                    <a:ext uri="{9D8B030D-6E8A-4147-A177-3AD203B41FA5}">
                      <a16:colId xmlns:a16="http://schemas.microsoft.com/office/drawing/2014/main" val="4192559580"/>
                    </a:ext>
                  </a:extLst>
                </a:gridCol>
                <a:gridCol w="1250202">
                  <a:extLst>
                    <a:ext uri="{9D8B030D-6E8A-4147-A177-3AD203B41FA5}">
                      <a16:colId xmlns:a16="http://schemas.microsoft.com/office/drawing/2014/main" val="1372808024"/>
                    </a:ext>
                  </a:extLst>
                </a:gridCol>
              </a:tblGrid>
              <a:tr h="410478">
                <a:tc>
                  <a:txBody>
                    <a:bodyPr/>
                    <a:lstStyle/>
                    <a:p>
                      <a:pPr>
                        <a:lnSpc>
                          <a:spcPct val="115000"/>
                        </a:lnSpc>
                        <a:spcAft>
                          <a:spcPts val="1000"/>
                        </a:spcAft>
                      </a:pPr>
                      <a:r>
                        <a:rPr lang="en-GB" sz="1400" dirty="0">
                          <a:effectLst/>
                          <a:latin typeface="Arial" panose="020B0604020202020204" pitchFamily="34" charset="0"/>
                          <a:ea typeface="Calibri" panose="020F0502020204030204" pitchFamily="34" charset="0"/>
                          <a:cs typeface="Times New Roman" panose="02020603050405020304" pitchFamily="18" charset="0"/>
                        </a:rPr>
                        <a:t>NPV</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1000"/>
                        </a:spcAft>
                      </a:pPr>
                      <a:r>
                        <a:rPr lang="en-GB" sz="1400" dirty="0">
                          <a:effectLst/>
                          <a:latin typeface="Arial" panose="020B0604020202020204" pitchFamily="34" charset="0"/>
                          <a:ea typeface="Calibri" panose="020F0502020204030204" pitchFamily="34" charset="0"/>
                          <a:cs typeface="Times New Roman" panose="02020603050405020304" pitchFamily="18" charset="0"/>
                        </a:rPr>
                        <a:t>5,971</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070662394"/>
                  </a:ext>
                </a:extLst>
              </a:tr>
            </a:tbl>
          </a:graphicData>
        </a:graphic>
      </p:graphicFrame>
      <p:sp>
        <p:nvSpPr>
          <p:cNvPr id="10" name="Rectangle 1">
            <a:extLst>
              <a:ext uri="{FF2B5EF4-FFF2-40B4-BE49-F238E27FC236}">
                <a16:creationId xmlns:a16="http://schemas.microsoft.com/office/drawing/2014/main" id="{07E0ABF4-15A3-7542-B110-A5EAF16AA198}"/>
              </a:ext>
            </a:extLst>
          </p:cNvPr>
          <p:cNvSpPr>
            <a:spLocks noChangeArrowheads="1"/>
          </p:cNvSpPr>
          <p:nvPr/>
        </p:nvSpPr>
        <p:spPr bwMode="auto">
          <a:xfrm>
            <a:off x="4621213" y="398145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1" i="0" u="none" strike="noStrike" cap="none" normalizeH="0" baseline="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 </a:t>
            </a:r>
            <a:endParaRPr kumimoji="0" lang="en-GB" altLang="en-US" sz="5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a:ln>
                <a:noFill/>
              </a:ln>
              <a:solidFill>
                <a:schemeClr val="tx1"/>
              </a:solidFill>
              <a:effectLst/>
              <a:latin typeface="Arial" panose="020B0604020202020204" pitchFamily="34" charset="0"/>
            </a:endParaRPr>
          </a:p>
        </p:txBody>
      </p:sp>
      <p:sp>
        <p:nvSpPr>
          <p:cNvPr id="11" name="TextBox 10">
            <a:extLst>
              <a:ext uri="{FF2B5EF4-FFF2-40B4-BE49-F238E27FC236}">
                <a16:creationId xmlns:a16="http://schemas.microsoft.com/office/drawing/2014/main" id="{4BC0CFF3-8827-CF05-B5CA-F780AADA1F01}"/>
              </a:ext>
            </a:extLst>
          </p:cNvPr>
          <p:cNvSpPr txBox="1"/>
          <p:nvPr/>
        </p:nvSpPr>
        <p:spPr>
          <a:xfrm>
            <a:off x="6096000" y="5534469"/>
            <a:ext cx="5639364" cy="923330"/>
          </a:xfrm>
          <a:prstGeom prst="rect">
            <a:avLst/>
          </a:prstGeom>
          <a:noFill/>
        </p:spPr>
        <p:txBody>
          <a:bodyPr wrap="none" rtlCol="0">
            <a:spAutoFit/>
          </a:bodyPr>
          <a:lstStyle/>
          <a:p>
            <a:r>
              <a:rPr lang="en-GB" dirty="0">
                <a:latin typeface="Arial" panose="020B0604020202020204" pitchFamily="34" charset="0"/>
                <a:cs typeface="Arial" panose="020B0604020202020204" pitchFamily="34" charset="0"/>
              </a:rPr>
              <a:t>Positive NPV, so the project could achieve approval.  </a:t>
            </a:r>
          </a:p>
          <a:p>
            <a:r>
              <a:rPr lang="en-GB" dirty="0">
                <a:latin typeface="Arial" panose="020B0604020202020204" pitchFamily="34" charset="0"/>
                <a:cs typeface="Arial" panose="020B0604020202020204" pitchFamily="34" charset="0"/>
              </a:rPr>
              <a:t>But what would happen if the Company </a:t>
            </a:r>
          </a:p>
          <a:p>
            <a:r>
              <a:rPr lang="en-GB" dirty="0">
                <a:latin typeface="Arial" panose="020B0604020202020204" pitchFamily="34" charset="0"/>
                <a:cs typeface="Arial" panose="020B0604020202020204" pitchFamily="34" charset="0"/>
              </a:rPr>
              <a:t>Discount Rate was 15%?</a:t>
            </a:r>
          </a:p>
        </p:txBody>
      </p:sp>
    </p:spTree>
    <p:extLst>
      <p:ext uri="{BB962C8B-B14F-4D97-AF65-F5344CB8AC3E}">
        <p14:creationId xmlns:p14="http://schemas.microsoft.com/office/powerpoint/2010/main" val="17418796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0CC8E4-DB08-44A2-5BD0-14D0A3E0C43E}"/>
              </a:ext>
            </a:extLst>
          </p:cNvPr>
          <p:cNvSpPr>
            <a:spLocks noGrp="1"/>
          </p:cNvSpPr>
          <p:nvPr>
            <p:ph type="title"/>
          </p:nvPr>
        </p:nvSpPr>
        <p:spPr>
          <a:xfrm>
            <a:off x="1066800" y="642594"/>
            <a:ext cx="10058400" cy="590305"/>
          </a:xfrm>
        </p:spPr>
        <p:txBody>
          <a:bodyPr>
            <a:normAutofit fontScale="90000"/>
          </a:bodyPr>
          <a:lstStyle/>
          <a:p>
            <a:r>
              <a:rPr lang="en-GB" dirty="0"/>
              <a:t>NPV Example</a:t>
            </a:r>
          </a:p>
        </p:txBody>
      </p:sp>
      <p:sp>
        <p:nvSpPr>
          <p:cNvPr id="3" name="Content Placeholder 2">
            <a:extLst>
              <a:ext uri="{FF2B5EF4-FFF2-40B4-BE49-F238E27FC236}">
                <a16:creationId xmlns:a16="http://schemas.microsoft.com/office/drawing/2014/main" id="{6056EFF9-A9E4-180F-D759-20AA57763C41}"/>
              </a:ext>
            </a:extLst>
          </p:cNvPr>
          <p:cNvSpPr>
            <a:spLocks noGrp="1"/>
          </p:cNvSpPr>
          <p:nvPr>
            <p:ph idx="1"/>
          </p:nvPr>
        </p:nvSpPr>
        <p:spPr>
          <a:xfrm>
            <a:off x="1066800" y="1289407"/>
            <a:ext cx="10058400" cy="4745633"/>
          </a:xfrm>
        </p:spPr>
        <p:txBody>
          <a:bodyPr/>
          <a:lstStyle/>
          <a:p>
            <a:pPr marL="0" indent="0">
              <a:buNone/>
            </a:pPr>
            <a:r>
              <a:rPr lang="en-GB" dirty="0">
                <a:latin typeface="Arial" panose="020B0604020202020204" pitchFamily="34" charset="0"/>
                <a:cs typeface="Arial" panose="020B0604020202020204" pitchFamily="34" charset="0"/>
              </a:rPr>
              <a:t>Project A has an investment of £10,000 with a cashflow In of £4,000 per annum and a company discounted rate (WACC) of 15% for project evaluation. </a:t>
            </a:r>
          </a:p>
          <a:p>
            <a:pPr marL="0" indent="0">
              <a:buNone/>
            </a:pPr>
            <a:endParaRPr lang="en-GB" dirty="0">
              <a:latin typeface="Arial" panose="020B0604020202020204" pitchFamily="34" charset="0"/>
              <a:cs typeface="Arial" panose="020B0604020202020204" pitchFamily="34" charset="0"/>
            </a:endParaRPr>
          </a:p>
          <a:p>
            <a:endParaRPr lang="en-GB" dirty="0"/>
          </a:p>
        </p:txBody>
      </p:sp>
      <p:sp>
        <p:nvSpPr>
          <p:cNvPr id="4" name="Slide Number Placeholder 3">
            <a:extLst>
              <a:ext uri="{FF2B5EF4-FFF2-40B4-BE49-F238E27FC236}">
                <a16:creationId xmlns:a16="http://schemas.microsoft.com/office/drawing/2014/main" id="{3D8550C8-8B10-3C8A-9931-60D62B27E96B}"/>
              </a:ext>
            </a:extLst>
          </p:cNvPr>
          <p:cNvSpPr>
            <a:spLocks noGrp="1"/>
          </p:cNvSpPr>
          <p:nvPr>
            <p:ph type="sldNum" sz="quarter" idx="12"/>
          </p:nvPr>
        </p:nvSpPr>
        <p:spPr/>
        <p:txBody>
          <a:bodyPr/>
          <a:lstStyle/>
          <a:p>
            <a:fld id="{5F0A09A3-96B8-4178-A0F9-EC62A2BD4C26}" type="slidenum">
              <a:rPr lang="en-GB" smtClean="0"/>
              <a:t>19</a:t>
            </a:fld>
            <a:endParaRPr lang="en-GB"/>
          </a:p>
        </p:txBody>
      </p:sp>
      <p:graphicFrame>
        <p:nvGraphicFramePr>
          <p:cNvPr id="5" name="Table 4">
            <a:extLst>
              <a:ext uri="{FF2B5EF4-FFF2-40B4-BE49-F238E27FC236}">
                <a16:creationId xmlns:a16="http://schemas.microsoft.com/office/drawing/2014/main" id="{45DFE578-5581-A66B-CFD3-F337942782D9}"/>
              </a:ext>
            </a:extLst>
          </p:cNvPr>
          <p:cNvGraphicFramePr>
            <a:graphicFrameLocks noGrp="1"/>
          </p:cNvGraphicFramePr>
          <p:nvPr>
            <p:extLst>
              <p:ext uri="{D42A27DB-BD31-4B8C-83A1-F6EECF244321}">
                <p14:modId xmlns:p14="http://schemas.microsoft.com/office/powerpoint/2010/main" val="1909496151"/>
              </p:ext>
            </p:extLst>
          </p:nvPr>
        </p:nvGraphicFramePr>
        <p:xfrm>
          <a:off x="1524372" y="2185568"/>
          <a:ext cx="6193682" cy="670206"/>
        </p:xfrm>
        <a:graphic>
          <a:graphicData uri="http://schemas.openxmlformats.org/drawingml/2006/table">
            <a:tbl>
              <a:tblPr firstRow="1" firstCol="1" bandRow="1"/>
              <a:tblGrid>
                <a:gridCol w="1611408">
                  <a:extLst>
                    <a:ext uri="{9D8B030D-6E8A-4147-A177-3AD203B41FA5}">
                      <a16:colId xmlns:a16="http://schemas.microsoft.com/office/drawing/2014/main" val="1354287625"/>
                    </a:ext>
                  </a:extLst>
                </a:gridCol>
                <a:gridCol w="1085437">
                  <a:extLst>
                    <a:ext uri="{9D8B030D-6E8A-4147-A177-3AD203B41FA5}">
                      <a16:colId xmlns:a16="http://schemas.microsoft.com/office/drawing/2014/main" val="3544311623"/>
                    </a:ext>
                  </a:extLst>
                </a:gridCol>
                <a:gridCol w="630347">
                  <a:extLst>
                    <a:ext uri="{9D8B030D-6E8A-4147-A177-3AD203B41FA5}">
                      <a16:colId xmlns:a16="http://schemas.microsoft.com/office/drawing/2014/main" val="2489105063"/>
                    </a:ext>
                  </a:extLst>
                </a:gridCol>
                <a:gridCol w="598876">
                  <a:extLst>
                    <a:ext uri="{9D8B030D-6E8A-4147-A177-3AD203B41FA5}">
                      <a16:colId xmlns:a16="http://schemas.microsoft.com/office/drawing/2014/main" val="2402494863"/>
                    </a:ext>
                  </a:extLst>
                </a:gridCol>
                <a:gridCol w="628886">
                  <a:extLst>
                    <a:ext uri="{9D8B030D-6E8A-4147-A177-3AD203B41FA5}">
                      <a16:colId xmlns:a16="http://schemas.microsoft.com/office/drawing/2014/main" val="110609719"/>
                    </a:ext>
                  </a:extLst>
                </a:gridCol>
                <a:gridCol w="734602">
                  <a:extLst>
                    <a:ext uri="{9D8B030D-6E8A-4147-A177-3AD203B41FA5}">
                      <a16:colId xmlns:a16="http://schemas.microsoft.com/office/drawing/2014/main" val="1887924322"/>
                    </a:ext>
                  </a:extLst>
                </a:gridCol>
                <a:gridCol w="904126">
                  <a:extLst>
                    <a:ext uri="{9D8B030D-6E8A-4147-A177-3AD203B41FA5}">
                      <a16:colId xmlns:a16="http://schemas.microsoft.com/office/drawing/2014/main" val="2087427964"/>
                    </a:ext>
                  </a:extLst>
                </a:gridCol>
              </a:tblGrid>
              <a:tr h="335103">
                <a:tc>
                  <a:txBody>
                    <a:bodyPr/>
                    <a:lstStyle/>
                    <a:p>
                      <a:pPr>
                        <a:lnSpc>
                          <a:spcPct val="115000"/>
                        </a:lnSpc>
                        <a:spcAft>
                          <a:spcPts val="1000"/>
                        </a:spcAft>
                      </a:pPr>
                      <a:r>
                        <a:rPr lang="en-GB" sz="1400" dirty="0">
                          <a:effectLst/>
                          <a:latin typeface="Arial" panose="020B0604020202020204" pitchFamily="34" charset="0"/>
                          <a:ea typeface="Calibri" panose="020F0502020204030204" pitchFamily="34"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1000"/>
                        </a:spcAft>
                      </a:pPr>
                      <a:r>
                        <a:rPr lang="en-GB" sz="1400">
                          <a:effectLst/>
                          <a:latin typeface="Arial" panose="020B0604020202020204" pitchFamily="34" charset="0"/>
                          <a:ea typeface="Calibri" panose="020F0502020204030204" pitchFamily="34" charset="0"/>
                          <a:cs typeface="Times New Roman" panose="02020603050405020304" pitchFamily="18" charset="0"/>
                        </a:rPr>
                        <a:t>Investment</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1000"/>
                        </a:spcAft>
                      </a:pPr>
                      <a:r>
                        <a:rPr lang="en-GB" sz="1400">
                          <a:effectLst/>
                          <a:latin typeface="Arial" panose="020B0604020202020204" pitchFamily="34" charset="0"/>
                          <a:ea typeface="Calibri" panose="020F0502020204030204" pitchFamily="34" charset="0"/>
                          <a:cs typeface="Times New Roman" panose="02020603050405020304" pitchFamily="18" charset="0"/>
                        </a:rPr>
                        <a:t>Yr 1</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1000"/>
                        </a:spcAft>
                      </a:pPr>
                      <a:r>
                        <a:rPr lang="en-GB" sz="1400" dirty="0">
                          <a:effectLst/>
                          <a:latin typeface="Arial" panose="020B0604020202020204" pitchFamily="34" charset="0"/>
                          <a:ea typeface="Calibri" panose="020F0502020204030204" pitchFamily="34" charset="0"/>
                          <a:cs typeface="Times New Roman" panose="02020603050405020304" pitchFamily="18" charset="0"/>
                        </a:rPr>
                        <a:t>Yr 2</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1000"/>
                        </a:spcAft>
                      </a:pPr>
                      <a:r>
                        <a:rPr lang="en-GB" sz="1400">
                          <a:effectLst/>
                          <a:latin typeface="Arial" panose="020B0604020202020204" pitchFamily="34" charset="0"/>
                          <a:ea typeface="Calibri" panose="020F0502020204030204" pitchFamily="34" charset="0"/>
                          <a:cs typeface="Times New Roman" panose="02020603050405020304" pitchFamily="18" charset="0"/>
                        </a:rPr>
                        <a:t>Yr 3</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1000"/>
                        </a:spcAft>
                      </a:pPr>
                      <a:r>
                        <a:rPr lang="en-GB" sz="1400">
                          <a:effectLst/>
                          <a:latin typeface="Arial" panose="020B0604020202020204" pitchFamily="34" charset="0"/>
                          <a:ea typeface="Calibri" panose="020F0502020204030204" pitchFamily="34" charset="0"/>
                          <a:cs typeface="Times New Roman" panose="02020603050405020304" pitchFamily="18" charset="0"/>
                        </a:rPr>
                        <a:t>Yr 4</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1000"/>
                        </a:spcAft>
                      </a:pPr>
                      <a:r>
                        <a:rPr lang="en-GB" sz="1400" dirty="0">
                          <a:effectLst/>
                          <a:latin typeface="Arial" panose="020B0604020202020204" pitchFamily="34" charset="0"/>
                          <a:ea typeface="Calibri" panose="020F0502020204030204" pitchFamily="34" charset="0"/>
                          <a:cs typeface="Times New Roman" panose="02020603050405020304" pitchFamily="18" charset="0"/>
                        </a:rPr>
                        <a:t>Yr 5</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773441811"/>
                  </a:ext>
                </a:extLst>
              </a:tr>
              <a:tr h="335103">
                <a:tc>
                  <a:txBody>
                    <a:bodyPr/>
                    <a:lstStyle/>
                    <a:p>
                      <a:pPr>
                        <a:lnSpc>
                          <a:spcPct val="115000"/>
                        </a:lnSpc>
                        <a:spcAft>
                          <a:spcPts val="1000"/>
                        </a:spcAft>
                      </a:pPr>
                      <a:r>
                        <a:rPr lang="en-GB" sz="1400" dirty="0">
                          <a:effectLst/>
                          <a:latin typeface="Arial" panose="020B0604020202020204" pitchFamily="34" charset="0"/>
                          <a:ea typeface="Calibri" panose="020F0502020204030204" pitchFamily="34" charset="0"/>
                          <a:cs typeface="Times New Roman" panose="02020603050405020304" pitchFamily="18" charset="0"/>
                        </a:rPr>
                        <a:t>Present Value</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1000"/>
                        </a:spcAft>
                      </a:pPr>
                      <a:r>
                        <a:rPr lang="en-GB" sz="1400" dirty="0">
                          <a:solidFill>
                            <a:srgbClr val="FF0000"/>
                          </a:solidFill>
                          <a:effectLst/>
                          <a:latin typeface="Arial" panose="020B0604020202020204" pitchFamily="34" charset="0"/>
                          <a:ea typeface="Calibri" panose="020F0502020204030204" pitchFamily="34" charset="0"/>
                          <a:cs typeface="Times New Roman" panose="02020603050405020304" pitchFamily="18" charset="0"/>
                        </a:rPr>
                        <a:t>(10,000)</a:t>
                      </a:r>
                      <a:endParaRPr lang="en-GB" sz="14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1000"/>
                        </a:spcAft>
                      </a:pPr>
                      <a:r>
                        <a:rPr lang="en-GB" sz="1400" dirty="0">
                          <a:effectLst/>
                          <a:latin typeface="Arial" panose="020B0604020202020204" pitchFamily="34" charset="0"/>
                          <a:ea typeface="Calibri" panose="020F0502020204030204" pitchFamily="34" charset="0"/>
                          <a:cs typeface="Times New Roman" panose="02020603050405020304" pitchFamily="18" charset="0"/>
                        </a:rPr>
                        <a:t>4,000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1000"/>
                        </a:spcAft>
                      </a:pPr>
                      <a:r>
                        <a:rPr lang="en-GB" sz="1400" dirty="0">
                          <a:effectLst/>
                          <a:latin typeface="Arial" panose="020B0604020202020204" pitchFamily="34" charset="0"/>
                          <a:ea typeface="Calibri" panose="020F0502020204030204" pitchFamily="34" charset="0"/>
                          <a:cs typeface="Times New Roman" panose="02020603050405020304" pitchFamily="18" charset="0"/>
                        </a:rPr>
                        <a:t>4,000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1000"/>
                        </a:spcAft>
                      </a:pPr>
                      <a:r>
                        <a:rPr lang="en-GB" sz="1400" dirty="0">
                          <a:effectLst/>
                          <a:latin typeface="Arial" panose="020B0604020202020204" pitchFamily="34" charset="0"/>
                          <a:ea typeface="Calibri" panose="020F0502020204030204" pitchFamily="34" charset="0"/>
                          <a:cs typeface="Times New Roman" panose="02020603050405020304" pitchFamily="18" charset="0"/>
                        </a:rPr>
                        <a:t>4,000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1000"/>
                        </a:spcAft>
                      </a:pPr>
                      <a:r>
                        <a:rPr lang="en-GB" sz="1400" dirty="0">
                          <a:effectLst/>
                          <a:latin typeface="Arial" panose="020B0604020202020204" pitchFamily="34" charset="0"/>
                          <a:ea typeface="Calibri" panose="020F0502020204030204" pitchFamily="34" charset="0"/>
                          <a:cs typeface="Times New Roman" panose="02020603050405020304" pitchFamily="18" charset="0"/>
                        </a:rPr>
                        <a:t>4,000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1000"/>
                        </a:spcAft>
                      </a:pPr>
                      <a:r>
                        <a:rPr lang="en-GB" sz="1400" dirty="0">
                          <a:effectLst/>
                          <a:latin typeface="Arial" panose="020B0604020202020204" pitchFamily="34" charset="0"/>
                          <a:ea typeface="Calibri" panose="020F0502020204030204" pitchFamily="34" charset="0"/>
                          <a:cs typeface="Times New Roman" panose="02020603050405020304" pitchFamily="18" charset="0"/>
                        </a:rPr>
                        <a:t>4,000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203702641"/>
                  </a:ext>
                </a:extLst>
              </a:tr>
            </a:tbl>
          </a:graphicData>
        </a:graphic>
      </p:graphicFrame>
      <p:graphicFrame>
        <p:nvGraphicFramePr>
          <p:cNvPr id="6" name="Table 5">
            <a:extLst>
              <a:ext uri="{FF2B5EF4-FFF2-40B4-BE49-F238E27FC236}">
                <a16:creationId xmlns:a16="http://schemas.microsoft.com/office/drawing/2014/main" id="{DADA857C-39BD-F67B-F7EB-3542253D3B86}"/>
              </a:ext>
            </a:extLst>
          </p:cNvPr>
          <p:cNvGraphicFramePr>
            <a:graphicFrameLocks noGrp="1"/>
          </p:cNvGraphicFramePr>
          <p:nvPr>
            <p:extLst>
              <p:ext uri="{D42A27DB-BD31-4B8C-83A1-F6EECF244321}">
                <p14:modId xmlns:p14="http://schemas.microsoft.com/office/powerpoint/2010/main" val="1723606232"/>
              </p:ext>
            </p:extLst>
          </p:nvPr>
        </p:nvGraphicFramePr>
        <p:xfrm>
          <a:off x="1524372" y="3251060"/>
          <a:ext cx="2948940" cy="469837"/>
        </p:xfrm>
        <a:graphic>
          <a:graphicData uri="http://schemas.openxmlformats.org/drawingml/2006/table">
            <a:tbl>
              <a:tblPr firstRow="1" firstCol="1" bandRow="1"/>
              <a:tblGrid>
                <a:gridCol w="1598930">
                  <a:extLst>
                    <a:ext uri="{9D8B030D-6E8A-4147-A177-3AD203B41FA5}">
                      <a16:colId xmlns:a16="http://schemas.microsoft.com/office/drawing/2014/main" val="2087046960"/>
                    </a:ext>
                  </a:extLst>
                </a:gridCol>
                <a:gridCol w="1350010">
                  <a:extLst>
                    <a:ext uri="{9D8B030D-6E8A-4147-A177-3AD203B41FA5}">
                      <a16:colId xmlns:a16="http://schemas.microsoft.com/office/drawing/2014/main" val="2316287804"/>
                    </a:ext>
                  </a:extLst>
                </a:gridCol>
              </a:tblGrid>
              <a:tr h="0">
                <a:tc>
                  <a:txBody>
                    <a:bodyPr/>
                    <a:lstStyle/>
                    <a:p>
                      <a:pPr>
                        <a:lnSpc>
                          <a:spcPct val="115000"/>
                        </a:lnSpc>
                        <a:spcAft>
                          <a:spcPts val="1000"/>
                        </a:spcAft>
                      </a:pPr>
                      <a:r>
                        <a:rPr lang="en-GB" sz="1400">
                          <a:effectLst/>
                          <a:latin typeface="Arial" panose="020B0604020202020204" pitchFamily="34" charset="0"/>
                          <a:ea typeface="Calibri" panose="020F0502020204030204" pitchFamily="34" charset="0"/>
                          <a:cs typeface="Times New Roman" panose="02020603050405020304" pitchFamily="18" charset="0"/>
                        </a:rPr>
                        <a:t>Discount Rate (WACC)</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1000"/>
                        </a:spcAft>
                      </a:pPr>
                      <a:r>
                        <a:rPr lang="en-GB" sz="1400" dirty="0">
                          <a:effectLst/>
                          <a:latin typeface="Arial" panose="020B0604020202020204" pitchFamily="34" charset="0"/>
                          <a:ea typeface="Calibri" panose="020F0502020204030204" pitchFamily="34" charset="0"/>
                          <a:cs typeface="Times New Roman" panose="02020603050405020304" pitchFamily="18" charset="0"/>
                        </a:rPr>
                        <a:t>15%</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720270867"/>
                  </a:ext>
                </a:extLst>
              </a:tr>
            </a:tbl>
          </a:graphicData>
        </a:graphic>
      </p:graphicFrame>
      <p:graphicFrame>
        <p:nvGraphicFramePr>
          <p:cNvPr id="7" name="Table 6">
            <a:extLst>
              <a:ext uri="{FF2B5EF4-FFF2-40B4-BE49-F238E27FC236}">
                <a16:creationId xmlns:a16="http://schemas.microsoft.com/office/drawing/2014/main" id="{EA4C866D-0BF4-0200-F3BE-65FB10D7D40B}"/>
              </a:ext>
            </a:extLst>
          </p:cNvPr>
          <p:cNvGraphicFramePr>
            <a:graphicFrameLocks noGrp="1"/>
          </p:cNvGraphicFramePr>
          <p:nvPr>
            <p:extLst>
              <p:ext uri="{D42A27DB-BD31-4B8C-83A1-F6EECF244321}">
                <p14:modId xmlns:p14="http://schemas.microsoft.com/office/powerpoint/2010/main" val="741078573"/>
              </p:ext>
            </p:extLst>
          </p:nvPr>
        </p:nvGraphicFramePr>
        <p:xfrm>
          <a:off x="1524372" y="4115641"/>
          <a:ext cx="5868670" cy="469837"/>
        </p:xfrm>
        <a:graphic>
          <a:graphicData uri="http://schemas.openxmlformats.org/drawingml/2006/table">
            <a:tbl>
              <a:tblPr firstRow="1" firstCol="1" bandRow="1"/>
              <a:tblGrid>
                <a:gridCol w="1513840">
                  <a:extLst>
                    <a:ext uri="{9D8B030D-6E8A-4147-A177-3AD203B41FA5}">
                      <a16:colId xmlns:a16="http://schemas.microsoft.com/office/drawing/2014/main" val="1096547488"/>
                    </a:ext>
                  </a:extLst>
                </a:gridCol>
                <a:gridCol w="838200">
                  <a:extLst>
                    <a:ext uri="{9D8B030D-6E8A-4147-A177-3AD203B41FA5}">
                      <a16:colId xmlns:a16="http://schemas.microsoft.com/office/drawing/2014/main" val="1647850447"/>
                    </a:ext>
                  </a:extLst>
                </a:gridCol>
                <a:gridCol w="838200">
                  <a:extLst>
                    <a:ext uri="{9D8B030D-6E8A-4147-A177-3AD203B41FA5}">
                      <a16:colId xmlns:a16="http://schemas.microsoft.com/office/drawing/2014/main" val="905372253"/>
                    </a:ext>
                  </a:extLst>
                </a:gridCol>
                <a:gridCol w="573052">
                  <a:extLst>
                    <a:ext uri="{9D8B030D-6E8A-4147-A177-3AD203B41FA5}">
                      <a16:colId xmlns:a16="http://schemas.microsoft.com/office/drawing/2014/main" val="1235556742"/>
                    </a:ext>
                  </a:extLst>
                </a:gridCol>
                <a:gridCol w="605371">
                  <a:extLst>
                    <a:ext uri="{9D8B030D-6E8A-4147-A177-3AD203B41FA5}">
                      <a16:colId xmlns:a16="http://schemas.microsoft.com/office/drawing/2014/main" val="2914822732"/>
                    </a:ext>
                  </a:extLst>
                </a:gridCol>
                <a:gridCol w="661172">
                  <a:extLst>
                    <a:ext uri="{9D8B030D-6E8A-4147-A177-3AD203B41FA5}">
                      <a16:colId xmlns:a16="http://schemas.microsoft.com/office/drawing/2014/main" val="3454424765"/>
                    </a:ext>
                  </a:extLst>
                </a:gridCol>
                <a:gridCol w="838835">
                  <a:extLst>
                    <a:ext uri="{9D8B030D-6E8A-4147-A177-3AD203B41FA5}">
                      <a16:colId xmlns:a16="http://schemas.microsoft.com/office/drawing/2014/main" val="1460880437"/>
                    </a:ext>
                  </a:extLst>
                </a:gridCol>
              </a:tblGrid>
              <a:tr h="469837">
                <a:tc>
                  <a:txBody>
                    <a:bodyPr/>
                    <a:lstStyle/>
                    <a:p>
                      <a:pPr>
                        <a:lnSpc>
                          <a:spcPct val="115000"/>
                        </a:lnSpc>
                        <a:spcAft>
                          <a:spcPts val="1000"/>
                        </a:spcAft>
                      </a:pPr>
                      <a:r>
                        <a:rPr lang="en-GB" sz="1400" dirty="0">
                          <a:effectLst/>
                          <a:latin typeface="Arial" panose="020B0604020202020204" pitchFamily="34" charset="0"/>
                          <a:ea typeface="Calibri" panose="020F0502020204030204" pitchFamily="34" charset="0"/>
                          <a:cs typeface="Times New Roman" panose="02020603050405020304" pitchFamily="18" charset="0"/>
                        </a:rPr>
                        <a:t>Denominator</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1000"/>
                        </a:spcAft>
                      </a:pPr>
                      <a:r>
                        <a:rPr lang="en-GB" sz="1400" dirty="0">
                          <a:effectLst/>
                          <a:latin typeface="Arial" panose="020B0604020202020204" pitchFamily="34" charset="0"/>
                          <a:ea typeface="Calibri" panose="020F0502020204030204" pitchFamily="34" charset="0"/>
                          <a:cs typeface="Times New Roman" panose="02020603050405020304" pitchFamily="18" charset="0"/>
                        </a:rPr>
                        <a:t>1.00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1000"/>
                        </a:spcAft>
                      </a:pPr>
                      <a:r>
                        <a:rPr lang="en-GB" sz="1400" dirty="0">
                          <a:effectLst/>
                          <a:latin typeface="Arial" panose="020B0604020202020204" pitchFamily="34" charset="0"/>
                          <a:ea typeface="Calibri" panose="020F0502020204030204" pitchFamily="34" charset="0"/>
                          <a:cs typeface="Times New Roman" panose="02020603050405020304" pitchFamily="18" charset="0"/>
                        </a:rPr>
                        <a:t>1.15</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1000"/>
                        </a:spcAft>
                      </a:pPr>
                      <a:r>
                        <a:rPr lang="en-GB" sz="1400" dirty="0">
                          <a:effectLst/>
                          <a:latin typeface="Arial" panose="020B0604020202020204" pitchFamily="34" charset="0"/>
                          <a:ea typeface="Calibri" panose="020F0502020204030204" pitchFamily="34" charset="0"/>
                          <a:cs typeface="Times New Roman" panose="02020603050405020304" pitchFamily="18" charset="0"/>
                        </a:rPr>
                        <a:t>1.32</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1000"/>
                        </a:spcAft>
                      </a:pPr>
                      <a:r>
                        <a:rPr lang="en-GB" sz="1400" dirty="0">
                          <a:effectLst/>
                          <a:latin typeface="Arial" panose="020B0604020202020204" pitchFamily="34" charset="0"/>
                          <a:ea typeface="Calibri" panose="020F0502020204030204" pitchFamily="34" charset="0"/>
                          <a:cs typeface="Times New Roman" panose="02020603050405020304" pitchFamily="18" charset="0"/>
                        </a:rPr>
                        <a:t>1.52</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1000"/>
                        </a:spcAft>
                      </a:pPr>
                      <a:r>
                        <a:rPr lang="en-GB" sz="1400" dirty="0">
                          <a:effectLst/>
                          <a:latin typeface="Arial" panose="020B0604020202020204" pitchFamily="34" charset="0"/>
                          <a:ea typeface="Calibri" panose="020F0502020204030204" pitchFamily="34" charset="0"/>
                          <a:cs typeface="Times New Roman" panose="02020603050405020304" pitchFamily="18" charset="0"/>
                        </a:rPr>
                        <a:t>1.75</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1000"/>
                        </a:spcAft>
                      </a:pPr>
                      <a:r>
                        <a:rPr lang="en-GB" sz="1400" dirty="0">
                          <a:effectLst/>
                          <a:latin typeface="Arial" panose="020B0604020202020204" pitchFamily="34" charset="0"/>
                          <a:ea typeface="Calibri" panose="020F0502020204030204" pitchFamily="34" charset="0"/>
                          <a:cs typeface="Times New Roman" panose="02020603050405020304" pitchFamily="18" charset="0"/>
                        </a:rPr>
                        <a:t>2.01</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67693245"/>
                  </a:ext>
                </a:extLst>
              </a:tr>
            </a:tbl>
          </a:graphicData>
        </a:graphic>
      </p:graphicFrame>
      <p:graphicFrame>
        <p:nvGraphicFramePr>
          <p:cNvPr id="8" name="Table 7">
            <a:extLst>
              <a:ext uri="{FF2B5EF4-FFF2-40B4-BE49-F238E27FC236}">
                <a16:creationId xmlns:a16="http://schemas.microsoft.com/office/drawing/2014/main" id="{8813952B-4DCC-9439-817D-BD72AFBB5934}"/>
              </a:ext>
            </a:extLst>
          </p:cNvPr>
          <p:cNvGraphicFramePr>
            <a:graphicFrameLocks noGrp="1"/>
          </p:cNvGraphicFramePr>
          <p:nvPr>
            <p:extLst>
              <p:ext uri="{D42A27DB-BD31-4B8C-83A1-F6EECF244321}">
                <p14:modId xmlns:p14="http://schemas.microsoft.com/office/powerpoint/2010/main" val="2237753880"/>
              </p:ext>
            </p:extLst>
          </p:nvPr>
        </p:nvGraphicFramePr>
        <p:xfrm>
          <a:off x="1538977" y="4928512"/>
          <a:ext cx="6531374" cy="410478"/>
        </p:xfrm>
        <a:graphic>
          <a:graphicData uri="http://schemas.openxmlformats.org/drawingml/2006/table">
            <a:tbl>
              <a:tblPr firstRow="1" firstCol="1" bandRow="1"/>
              <a:tblGrid>
                <a:gridCol w="1513840">
                  <a:extLst>
                    <a:ext uri="{9D8B030D-6E8A-4147-A177-3AD203B41FA5}">
                      <a16:colId xmlns:a16="http://schemas.microsoft.com/office/drawing/2014/main" val="3268644275"/>
                    </a:ext>
                  </a:extLst>
                </a:gridCol>
                <a:gridCol w="838200">
                  <a:extLst>
                    <a:ext uri="{9D8B030D-6E8A-4147-A177-3AD203B41FA5}">
                      <a16:colId xmlns:a16="http://schemas.microsoft.com/office/drawing/2014/main" val="1707349048"/>
                    </a:ext>
                  </a:extLst>
                </a:gridCol>
                <a:gridCol w="838200">
                  <a:extLst>
                    <a:ext uri="{9D8B030D-6E8A-4147-A177-3AD203B41FA5}">
                      <a16:colId xmlns:a16="http://schemas.microsoft.com/office/drawing/2014/main" val="80198698"/>
                    </a:ext>
                  </a:extLst>
                </a:gridCol>
                <a:gridCol w="838200">
                  <a:extLst>
                    <a:ext uri="{9D8B030D-6E8A-4147-A177-3AD203B41FA5}">
                      <a16:colId xmlns:a16="http://schemas.microsoft.com/office/drawing/2014/main" val="3411583461"/>
                    </a:ext>
                  </a:extLst>
                </a:gridCol>
                <a:gridCol w="838520">
                  <a:extLst>
                    <a:ext uri="{9D8B030D-6E8A-4147-A177-3AD203B41FA5}">
                      <a16:colId xmlns:a16="http://schemas.microsoft.com/office/drawing/2014/main" val="2016295695"/>
                    </a:ext>
                  </a:extLst>
                </a:gridCol>
                <a:gridCol w="832207">
                  <a:extLst>
                    <a:ext uri="{9D8B030D-6E8A-4147-A177-3AD203B41FA5}">
                      <a16:colId xmlns:a16="http://schemas.microsoft.com/office/drawing/2014/main" val="1768083634"/>
                    </a:ext>
                  </a:extLst>
                </a:gridCol>
                <a:gridCol w="832207">
                  <a:extLst>
                    <a:ext uri="{9D8B030D-6E8A-4147-A177-3AD203B41FA5}">
                      <a16:colId xmlns:a16="http://schemas.microsoft.com/office/drawing/2014/main" val="2081066128"/>
                    </a:ext>
                  </a:extLst>
                </a:gridCol>
              </a:tblGrid>
              <a:tr h="410478">
                <a:tc>
                  <a:txBody>
                    <a:bodyPr/>
                    <a:lstStyle/>
                    <a:p>
                      <a:pPr>
                        <a:lnSpc>
                          <a:spcPct val="115000"/>
                        </a:lnSpc>
                        <a:spcAft>
                          <a:spcPts val="1000"/>
                        </a:spcAft>
                      </a:pPr>
                      <a:r>
                        <a:rPr lang="en-GB" sz="1400" dirty="0">
                          <a:effectLst/>
                          <a:latin typeface="Arial" panose="020B0604020202020204" pitchFamily="34" charset="0"/>
                          <a:ea typeface="Calibri" panose="020F0502020204030204" pitchFamily="34" charset="0"/>
                          <a:cs typeface="Times New Roman" panose="02020603050405020304" pitchFamily="18" charset="0"/>
                        </a:rPr>
                        <a:t>Future Value</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1000"/>
                        </a:spcAft>
                      </a:pPr>
                      <a:r>
                        <a:rPr lang="en-GB" sz="1400" dirty="0">
                          <a:solidFill>
                            <a:srgbClr val="FF0000"/>
                          </a:solidFill>
                          <a:effectLst/>
                          <a:latin typeface="Arial" panose="020B0604020202020204" pitchFamily="34" charset="0"/>
                          <a:ea typeface="Calibri" panose="020F0502020204030204" pitchFamily="34" charset="0"/>
                          <a:cs typeface="Times New Roman" panose="02020603050405020304" pitchFamily="18" charset="0"/>
                        </a:rPr>
                        <a:t>(10,000)</a:t>
                      </a:r>
                      <a:endParaRPr lang="en-GB" sz="14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1000"/>
                        </a:spcAft>
                      </a:pPr>
                      <a:r>
                        <a:rPr lang="en-GB" sz="1400" dirty="0">
                          <a:effectLst/>
                          <a:latin typeface="Arial" panose="020B0604020202020204" pitchFamily="34" charset="0"/>
                          <a:ea typeface="Calibri" panose="020F0502020204030204" pitchFamily="34" charset="0"/>
                          <a:cs typeface="Times New Roman" panose="02020603050405020304" pitchFamily="18" charset="0"/>
                        </a:rPr>
                        <a:t>3,478.26</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1000"/>
                        </a:spcAft>
                      </a:pPr>
                      <a:r>
                        <a:rPr lang="en-GB" sz="1400" dirty="0">
                          <a:effectLst/>
                          <a:latin typeface="Arial" panose="020B0604020202020204" pitchFamily="34" charset="0"/>
                          <a:ea typeface="Calibri" panose="020F0502020204030204" pitchFamily="34" charset="0"/>
                          <a:cs typeface="Times New Roman" panose="02020603050405020304" pitchFamily="18" charset="0"/>
                        </a:rPr>
                        <a:t>3,024.57</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1000"/>
                        </a:spcAft>
                      </a:pPr>
                      <a:r>
                        <a:rPr lang="en-GB" sz="1400" dirty="0">
                          <a:effectLst/>
                          <a:latin typeface="Arial" panose="020B0604020202020204" pitchFamily="34" charset="0"/>
                          <a:ea typeface="Calibri" panose="020F0502020204030204" pitchFamily="34" charset="0"/>
                          <a:cs typeface="Times New Roman" panose="02020603050405020304" pitchFamily="18" charset="0"/>
                        </a:rPr>
                        <a:t>2,630.06</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1000"/>
                        </a:spcAft>
                      </a:pPr>
                      <a:r>
                        <a:rPr lang="en-GB" sz="1400" dirty="0">
                          <a:effectLst/>
                          <a:latin typeface="Arial" panose="020B0604020202020204" pitchFamily="34" charset="0"/>
                          <a:ea typeface="Calibri" panose="020F0502020204030204" pitchFamily="34" charset="0"/>
                          <a:cs typeface="Times New Roman" panose="02020603050405020304" pitchFamily="18" charset="0"/>
                        </a:rPr>
                        <a:t>2,287.01</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1000"/>
                        </a:spcAft>
                      </a:pPr>
                      <a:r>
                        <a:rPr lang="en-GB" sz="1400" dirty="0">
                          <a:effectLst/>
                          <a:latin typeface="Arial" panose="020B0604020202020204" pitchFamily="34" charset="0"/>
                          <a:ea typeface="Calibri" panose="020F0502020204030204" pitchFamily="34" charset="0"/>
                          <a:cs typeface="Times New Roman" panose="02020603050405020304" pitchFamily="18" charset="0"/>
                        </a:rPr>
                        <a:t>1,988.71</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537636160"/>
                  </a:ext>
                </a:extLst>
              </a:tr>
            </a:tbl>
          </a:graphicData>
        </a:graphic>
      </p:graphicFrame>
      <p:graphicFrame>
        <p:nvGraphicFramePr>
          <p:cNvPr id="9" name="Table 8">
            <a:extLst>
              <a:ext uri="{FF2B5EF4-FFF2-40B4-BE49-F238E27FC236}">
                <a16:creationId xmlns:a16="http://schemas.microsoft.com/office/drawing/2014/main" id="{4E872919-03B4-0A24-98F3-A714D8BCBEFD}"/>
              </a:ext>
            </a:extLst>
          </p:cNvPr>
          <p:cNvGraphicFramePr>
            <a:graphicFrameLocks noGrp="1"/>
          </p:cNvGraphicFramePr>
          <p:nvPr>
            <p:extLst>
              <p:ext uri="{D42A27DB-BD31-4B8C-83A1-F6EECF244321}">
                <p14:modId xmlns:p14="http://schemas.microsoft.com/office/powerpoint/2010/main" val="3735798634"/>
              </p:ext>
            </p:extLst>
          </p:nvPr>
        </p:nvGraphicFramePr>
        <p:xfrm>
          <a:off x="1524372" y="5682972"/>
          <a:ext cx="2948940" cy="410478"/>
        </p:xfrm>
        <a:graphic>
          <a:graphicData uri="http://schemas.openxmlformats.org/drawingml/2006/table">
            <a:tbl>
              <a:tblPr firstRow="1" firstCol="1" bandRow="1"/>
              <a:tblGrid>
                <a:gridCol w="1698738">
                  <a:extLst>
                    <a:ext uri="{9D8B030D-6E8A-4147-A177-3AD203B41FA5}">
                      <a16:colId xmlns:a16="http://schemas.microsoft.com/office/drawing/2014/main" val="4192559580"/>
                    </a:ext>
                  </a:extLst>
                </a:gridCol>
                <a:gridCol w="1250202">
                  <a:extLst>
                    <a:ext uri="{9D8B030D-6E8A-4147-A177-3AD203B41FA5}">
                      <a16:colId xmlns:a16="http://schemas.microsoft.com/office/drawing/2014/main" val="1372808024"/>
                    </a:ext>
                  </a:extLst>
                </a:gridCol>
              </a:tblGrid>
              <a:tr h="410478">
                <a:tc>
                  <a:txBody>
                    <a:bodyPr/>
                    <a:lstStyle/>
                    <a:p>
                      <a:pPr>
                        <a:lnSpc>
                          <a:spcPct val="115000"/>
                        </a:lnSpc>
                        <a:spcAft>
                          <a:spcPts val="1000"/>
                        </a:spcAft>
                      </a:pPr>
                      <a:r>
                        <a:rPr lang="en-GB" sz="1400" dirty="0">
                          <a:effectLst/>
                          <a:latin typeface="Arial" panose="020B0604020202020204" pitchFamily="34" charset="0"/>
                          <a:ea typeface="Calibri" panose="020F0502020204030204" pitchFamily="34" charset="0"/>
                          <a:cs typeface="Times New Roman" panose="02020603050405020304" pitchFamily="18" charset="0"/>
                        </a:rPr>
                        <a:t>NPV</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1000"/>
                        </a:spcAft>
                      </a:pPr>
                      <a:r>
                        <a:rPr lang="en-GB" sz="1400" dirty="0">
                          <a:effectLst/>
                          <a:latin typeface="Arial" panose="020B0604020202020204" pitchFamily="34" charset="0"/>
                          <a:ea typeface="Calibri" panose="020F0502020204030204" pitchFamily="34" charset="0"/>
                          <a:cs typeface="Times New Roman" panose="02020603050405020304" pitchFamily="18" charset="0"/>
                        </a:rPr>
                        <a:t>3,409</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070662394"/>
                  </a:ext>
                </a:extLst>
              </a:tr>
            </a:tbl>
          </a:graphicData>
        </a:graphic>
      </p:graphicFrame>
      <p:sp>
        <p:nvSpPr>
          <p:cNvPr id="10" name="Rectangle 1">
            <a:extLst>
              <a:ext uri="{FF2B5EF4-FFF2-40B4-BE49-F238E27FC236}">
                <a16:creationId xmlns:a16="http://schemas.microsoft.com/office/drawing/2014/main" id="{07E0ABF4-15A3-7542-B110-A5EAF16AA198}"/>
              </a:ext>
            </a:extLst>
          </p:cNvPr>
          <p:cNvSpPr>
            <a:spLocks noChangeArrowheads="1"/>
          </p:cNvSpPr>
          <p:nvPr/>
        </p:nvSpPr>
        <p:spPr bwMode="auto">
          <a:xfrm>
            <a:off x="4621213" y="398145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1" i="0" u="none" strike="noStrike" cap="none" normalizeH="0" baseline="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 </a:t>
            </a:r>
            <a:endParaRPr kumimoji="0" lang="en-GB" altLang="en-US" sz="5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57749734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Rectangle 10">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5" name="Rectangle 14">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DB3C1828-4EBF-143A-897D-762BCB579755}"/>
              </a:ext>
            </a:extLst>
          </p:cNvPr>
          <p:cNvSpPr>
            <a:spLocks noGrp="1"/>
          </p:cNvSpPr>
          <p:nvPr>
            <p:ph type="title"/>
          </p:nvPr>
        </p:nvSpPr>
        <p:spPr>
          <a:xfrm>
            <a:off x="3844616" y="881211"/>
            <a:ext cx="7417925" cy="1059838"/>
          </a:xfrm>
        </p:spPr>
        <p:txBody>
          <a:bodyPr>
            <a:normAutofit fontScale="90000"/>
          </a:bodyPr>
          <a:lstStyle/>
          <a:p>
            <a:r>
              <a:rPr lang="en-GB" dirty="0">
                <a:solidFill>
                  <a:schemeClr val="tx1">
                    <a:lumMod val="75000"/>
                    <a:lumOff val="25000"/>
                  </a:schemeClr>
                </a:solidFill>
              </a:rPr>
              <a:t>Net Present Value - Example</a:t>
            </a:r>
          </a:p>
        </p:txBody>
      </p:sp>
      <p:sp>
        <p:nvSpPr>
          <p:cNvPr id="3" name="Content Placeholder 2">
            <a:extLst>
              <a:ext uri="{FF2B5EF4-FFF2-40B4-BE49-F238E27FC236}">
                <a16:creationId xmlns:a16="http://schemas.microsoft.com/office/drawing/2014/main" id="{D2A753A5-592A-0824-3E74-2717DE9429BB}"/>
              </a:ext>
            </a:extLst>
          </p:cNvPr>
          <p:cNvSpPr>
            <a:spLocks noGrp="1"/>
          </p:cNvSpPr>
          <p:nvPr>
            <p:ph idx="1"/>
          </p:nvPr>
        </p:nvSpPr>
        <p:spPr>
          <a:xfrm>
            <a:off x="3844616" y="2105643"/>
            <a:ext cx="7508111" cy="4041044"/>
          </a:xfrm>
        </p:spPr>
        <p:txBody>
          <a:bodyPr>
            <a:normAutofit/>
          </a:bodyPr>
          <a:lstStyle/>
          <a:p>
            <a:pPr marL="1971400" lvl="7" indent="0">
              <a:lnSpc>
                <a:spcPct val="90000"/>
              </a:lnSpc>
              <a:buNone/>
            </a:pPr>
            <a:r>
              <a:rPr lang="en-GB" sz="1500" dirty="0">
                <a:solidFill>
                  <a:schemeClr val="tx1">
                    <a:lumMod val="75000"/>
                    <a:lumOff val="25000"/>
                  </a:schemeClr>
                </a:solidFill>
              </a:rPr>
              <a:t>		</a:t>
            </a:r>
            <a:r>
              <a:rPr lang="en-GB" sz="1800" dirty="0">
                <a:solidFill>
                  <a:schemeClr val="tx1">
                    <a:lumMod val="75000"/>
                    <a:lumOff val="25000"/>
                  </a:schemeClr>
                </a:solidFill>
                <a:latin typeface="Arial" panose="020B0604020202020204" pitchFamily="34" charset="0"/>
                <a:cs typeface="Arial" panose="020B0604020202020204" pitchFamily="34" charset="0"/>
              </a:rPr>
              <a:t>Project A	Project B</a:t>
            </a:r>
          </a:p>
          <a:p>
            <a:pPr marL="0" indent="0">
              <a:lnSpc>
                <a:spcPct val="90000"/>
              </a:lnSpc>
              <a:buNone/>
            </a:pPr>
            <a:r>
              <a:rPr lang="en-GB" dirty="0">
                <a:solidFill>
                  <a:schemeClr val="tx1">
                    <a:lumMod val="75000"/>
                    <a:lumOff val="25000"/>
                  </a:schemeClr>
                </a:solidFill>
                <a:latin typeface="Arial" panose="020B0604020202020204" pitchFamily="34" charset="0"/>
                <a:cs typeface="Arial" panose="020B0604020202020204" pitchFamily="34" charset="0"/>
              </a:rPr>
              <a:t>				£		£</a:t>
            </a:r>
          </a:p>
          <a:p>
            <a:pPr marL="0" indent="0">
              <a:lnSpc>
                <a:spcPct val="90000"/>
              </a:lnSpc>
              <a:buNone/>
            </a:pPr>
            <a:r>
              <a:rPr lang="en-GB" dirty="0">
                <a:solidFill>
                  <a:schemeClr val="tx1">
                    <a:lumMod val="75000"/>
                    <a:lumOff val="25000"/>
                  </a:schemeClr>
                </a:solidFill>
                <a:latin typeface="Arial" panose="020B0604020202020204" pitchFamily="34" charset="0"/>
                <a:cs typeface="Arial" panose="020B0604020202020204" pitchFamily="34" charset="0"/>
              </a:rPr>
              <a:t>Project Investment		10,000		500,000</a:t>
            </a:r>
          </a:p>
          <a:p>
            <a:pPr marL="0" indent="0">
              <a:lnSpc>
                <a:spcPct val="90000"/>
              </a:lnSpc>
              <a:buNone/>
            </a:pPr>
            <a:r>
              <a:rPr lang="en-GB" dirty="0">
                <a:solidFill>
                  <a:schemeClr val="tx1">
                    <a:lumMod val="75000"/>
                    <a:lumOff val="25000"/>
                  </a:schemeClr>
                </a:solidFill>
                <a:latin typeface="Arial" panose="020B0604020202020204" pitchFamily="34" charset="0"/>
                <a:cs typeface="Arial" panose="020B0604020202020204" pitchFamily="34" charset="0"/>
              </a:rPr>
              <a:t>Net Cash Flow per Year		5,000		166,667</a:t>
            </a:r>
          </a:p>
          <a:p>
            <a:pPr marL="0" indent="0">
              <a:lnSpc>
                <a:spcPct val="90000"/>
              </a:lnSpc>
              <a:buNone/>
            </a:pPr>
            <a:r>
              <a:rPr lang="en-GB" dirty="0">
                <a:solidFill>
                  <a:schemeClr val="tx1">
                    <a:lumMod val="75000"/>
                    <a:lumOff val="25000"/>
                  </a:schemeClr>
                </a:solidFill>
                <a:latin typeface="Arial" panose="020B0604020202020204" pitchFamily="34" charset="0"/>
                <a:cs typeface="Arial" panose="020B0604020202020204" pitchFamily="34" charset="0"/>
              </a:rPr>
              <a:t>Payback Period			2 years		3 years</a:t>
            </a:r>
          </a:p>
          <a:p>
            <a:pPr>
              <a:lnSpc>
                <a:spcPct val="90000"/>
              </a:lnSpc>
            </a:pPr>
            <a:endParaRPr lang="en-GB" dirty="0">
              <a:solidFill>
                <a:schemeClr val="tx1">
                  <a:lumMod val="75000"/>
                  <a:lumOff val="25000"/>
                </a:schemeClr>
              </a:solidFill>
              <a:latin typeface="Arial" panose="020B0604020202020204" pitchFamily="34" charset="0"/>
              <a:cs typeface="Arial" panose="020B0604020202020204" pitchFamily="34" charset="0"/>
            </a:endParaRPr>
          </a:p>
          <a:p>
            <a:pPr marL="0" indent="0">
              <a:lnSpc>
                <a:spcPct val="90000"/>
              </a:lnSpc>
              <a:buNone/>
            </a:pPr>
            <a:r>
              <a:rPr lang="en-GB" dirty="0">
                <a:solidFill>
                  <a:schemeClr val="tx1">
                    <a:lumMod val="75000"/>
                    <a:lumOff val="25000"/>
                  </a:schemeClr>
                </a:solidFill>
                <a:latin typeface="Arial" panose="020B0604020202020204" pitchFamily="34" charset="0"/>
                <a:cs typeface="Arial" panose="020B0604020202020204" pitchFamily="34" charset="0"/>
              </a:rPr>
              <a:t>The company has a Discount Rate of 20% for reviewing projects</a:t>
            </a:r>
          </a:p>
          <a:p>
            <a:pPr>
              <a:lnSpc>
                <a:spcPct val="90000"/>
              </a:lnSpc>
            </a:pPr>
            <a:endParaRPr lang="en-GB" dirty="0">
              <a:solidFill>
                <a:schemeClr val="tx1">
                  <a:lumMod val="75000"/>
                  <a:lumOff val="25000"/>
                </a:schemeClr>
              </a:solidFill>
              <a:latin typeface="Arial" panose="020B0604020202020204" pitchFamily="34" charset="0"/>
              <a:cs typeface="Arial" panose="020B0604020202020204" pitchFamily="34" charset="0"/>
            </a:endParaRPr>
          </a:p>
          <a:p>
            <a:pPr marL="0" indent="0">
              <a:lnSpc>
                <a:spcPct val="90000"/>
              </a:lnSpc>
              <a:buNone/>
            </a:pPr>
            <a:r>
              <a:rPr lang="en-GB" dirty="0">
                <a:solidFill>
                  <a:schemeClr val="tx1">
                    <a:lumMod val="75000"/>
                    <a:lumOff val="25000"/>
                  </a:schemeClr>
                </a:solidFill>
                <a:latin typeface="Arial" panose="020B0604020202020204" pitchFamily="34" charset="0"/>
                <a:cs typeface="Arial" panose="020B0604020202020204" pitchFamily="34" charset="0"/>
              </a:rPr>
              <a:t>Calculate the NPV</a:t>
            </a:r>
          </a:p>
        </p:txBody>
      </p:sp>
      <p:sp>
        <p:nvSpPr>
          <p:cNvPr id="4" name="Slide Number Placeholder 3">
            <a:extLst>
              <a:ext uri="{FF2B5EF4-FFF2-40B4-BE49-F238E27FC236}">
                <a16:creationId xmlns:a16="http://schemas.microsoft.com/office/drawing/2014/main" id="{DD55476C-2B9F-7841-0FCE-1628262DF5DC}"/>
              </a:ext>
            </a:extLst>
          </p:cNvPr>
          <p:cNvSpPr>
            <a:spLocks noGrp="1"/>
          </p:cNvSpPr>
          <p:nvPr>
            <p:ph type="sldNum" sz="quarter" idx="12"/>
          </p:nvPr>
        </p:nvSpPr>
        <p:spPr>
          <a:xfrm>
            <a:off x="10388952" y="5872366"/>
            <a:ext cx="548640" cy="274320"/>
          </a:xfrm>
        </p:spPr>
        <p:txBody>
          <a:bodyPr>
            <a:normAutofit/>
          </a:bodyPr>
          <a:lstStyle/>
          <a:p>
            <a:pPr>
              <a:spcAft>
                <a:spcPts val="600"/>
              </a:spcAft>
            </a:pPr>
            <a:fld id="{5F0A09A3-96B8-4178-A0F9-EC62A2BD4C26}" type="slidenum">
              <a:rPr lang="en-GB">
                <a:solidFill>
                  <a:schemeClr val="tx1"/>
                </a:solidFill>
              </a:rPr>
              <a:pPr>
                <a:spcAft>
                  <a:spcPts val="600"/>
                </a:spcAft>
              </a:pPr>
              <a:t>20</a:t>
            </a:fld>
            <a:endParaRPr lang="en-GB">
              <a:solidFill>
                <a:schemeClr val="tx1"/>
              </a:solidFill>
            </a:endParaRPr>
          </a:p>
        </p:txBody>
      </p:sp>
    </p:spTree>
    <p:extLst>
      <p:ext uri="{BB962C8B-B14F-4D97-AF65-F5344CB8AC3E}">
        <p14:creationId xmlns:p14="http://schemas.microsoft.com/office/powerpoint/2010/main" val="105112344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37F9A4-29AE-ED92-A33A-27659BDC272B}"/>
              </a:ext>
            </a:extLst>
          </p:cNvPr>
          <p:cNvSpPr>
            <a:spLocks noGrp="1"/>
          </p:cNvSpPr>
          <p:nvPr>
            <p:ph type="title"/>
          </p:nvPr>
        </p:nvSpPr>
        <p:spPr/>
        <p:txBody>
          <a:bodyPr/>
          <a:lstStyle/>
          <a:p>
            <a:r>
              <a:rPr lang="en-GB" dirty="0"/>
              <a:t>IRR</a:t>
            </a:r>
          </a:p>
        </p:txBody>
      </p:sp>
      <p:sp>
        <p:nvSpPr>
          <p:cNvPr id="3" name="Content Placeholder 2">
            <a:extLst>
              <a:ext uri="{FF2B5EF4-FFF2-40B4-BE49-F238E27FC236}">
                <a16:creationId xmlns:a16="http://schemas.microsoft.com/office/drawing/2014/main" id="{31744413-EFB4-67B3-41EC-F28FAF8C1FA8}"/>
              </a:ext>
            </a:extLst>
          </p:cNvPr>
          <p:cNvSpPr>
            <a:spLocks noGrp="1"/>
          </p:cNvSpPr>
          <p:nvPr>
            <p:ph idx="1"/>
          </p:nvPr>
        </p:nvSpPr>
        <p:spPr/>
        <p:txBody>
          <a:bodyPr/>
          <a:lstStyle/>
          <a:p>
            <a:endParaRPr lang="en-GB" dirty="0"/>
          </a:p>
        </p:txBody>
      </p:sp>
      <p:sp>
        <p:nvSpPr>
          <p:cNvPr id="4" name="Slide Number Placeholder 3">
            <a:extLst>
              <a:ext uri="{FF2B5EF4-FFF2-40B4-BE49-F238E27FC236}">
                <a16:creationId xmlns:a16="http://schemas.microsoft.com/office/drawing/2014/main" id="{7E43E63E-ACAE-B353-21F0-FD7D2BC5BDFF}"/>
              </a:ext>
            </a:extLst>
          </p:cNvPr>
          <p:cNvSpPr>
            <a:spLocks noGrp="1"/>
          </p:cNvSpPr>
          <p:nvPr>
            <p:ph type="sldNum" sz="quarter" idx="12"/>
          </p:nvPr>
        </p:nvSpPr>
        <p:spPr/>
        <p:txBody>
          <a:bodyPr/>
          <a:lstStyle/>
          <a:p>
            <a:fld id="{5F0A09A3-96B8-4178-A0F9-EC62A2BD4C26}" type="slidenum">
              <a:rPr lang="en-GB" smtClean="0"/>
              <a:t>21</a:t>
            </a:fld>
            <a:endParaRPr lang="en-GB"/>
          </a:p>
        </p:txBody>
      </p:sp>
    </p:spTree>
    <p:extLst>
      <p:ext uri="{BB962C8B-B14F-4D97-AF65-F5344CB8AC3E}">
        <p14:creationId xmlns:p14="http://schemas.microsoft.com/office/powerpoint/2010/main" val="164839667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494F99-2513-1EBC-C03A-A2DD00EDD294}"/>
              </a:ext>
            </a:extLst>
          </p:cNvPr>
          <p:cNvSpPr>
            <a:spLocks noGrp="1"/>
          </p:cNvSpPr>
          <p:nvPr>
            <p:ph type="title"/>
          </p:nvPr>
        </p:nvSpPr>
        <p:spPr/>
        <p:txBody>
          <a:bodyPr/>
          <a:lstStyle/>
          <a:p>
            <a:r>
              <a:rPr lang="en-GB" dirty="0"/>
              <a:t>IRR</a:t>
            </a:r>
          </a:p>
        </p:txBody>
      </p:sp>
      <p:sp>
        <p:nvSpPr>
          <p:cNvPr id="3" name="Content Placeholder 2">
            <a:extLst>
              <a:ext uri="{FF2B5EF4-FFF2-40B4-BE49-F238E27FC236}">
                <a16:creationId xmlns:a16="http://schemas.microsoft.com/office/drawing/2014/main" id="{06470904-ACE4-C1AD-199A-D657A76FD870}"/>
              </a:ext>
            </a:extLst>
          </p:cNvPr>
          <p:cNvSpPr>
            <a:spLocks noGrp="1"/>
          </p:cNvSpPr>
          <p:nvPr>
            <p:ph idx="1"/>
          </p:nvPr>
        </p:nvSpPr>
        <p:spPr/>
        <p:txBody>
          <a:bodyPr/>
          <a:lstStyle/>
          <a:p>
            <a:endParaRPr lang="en-GB" dirty="0"/>
          </a:p>
        </p:txBody>
      </p:sp>
      <p:sp>
        <p:nvSpPr>
          <p:cNvPr id="4" name="Slide Number Placeholder 3">
            <a:extLst>
              <a:ext uri="{FF2B5EF4-FFF2-40B4-BE49-F238E27FC236}">
                <a16:creationId xmlns:a16="http://schemas.microsoft.com/office/drawing/2014/main" id="{A6325104-2571-C593-9DDC-02BEC342C605}"/>
              </a:ext>
            </a:extLst>
          </p:cNvPr>
          <p:cNvSpPr>
            <a:spLocks noGrp="1"/>
          </p:cNvSpPr>
          <p:nvPr>
            <p:ph type="sldNum" sz="quarter" idx="12"/>
          </p:nvPr>
        </p:nvSpPr>
        <p:spPr/>
        <p:txBody>
          <a:bodyPr/>
          <a:lstStyle/>
          <a:p>
            <a:fld id="{5F0A09A3-96B8-4178-A0F9-EC62A2BD4C26}" type="slidenum">
              <a:rPr lang="en-GB" smtClean="0"/>
              <a:t>22</a:t>
            </a:fld>
            <a:endParaRPr lang="en-GB"/>
          </a:p>
        </p:txBody>
      </p:sp>
    </p:spTree>
    <p:extLst>
      <p:ext uri="{BB962C8B-B14F-4D97-AF65-F5344CB8AC3E}">
        <p14:creationId xmlns:p14="http://schemas.microsoft.com/office/powerpoint/2010/main" val="165672123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Rectangle 10">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5" name="Rectangle 14">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F2ED1CCF-7DAD-B8E1-FC6F-C6D2398619A4}"/>
              </a:ext>
            </a:extLst>
          </p:cNvPr>
          <p:cNvSpPr>
            <a:spLocks noGrp="1"/>
          </p:cNvSpPr>
          <p:nvPr>
            <p:ph type="title"/>
          </p:nvPr>
        </p:nvSpPr>
        <p:spPr>
          <a:xfrm>
            <a:off x="7532835" y="1420706"/>
            <a:ext cx="3466540" cy="4016587"/>
          </a:xfrm>
        </p:spPr>
        <p:txBody>
          <a:bodyPr>
            <a:normAutofit/>
          </a:bodyPr>
          <a:lstStyle/>
          <a:p>
            <a:r>
              <a:rPr lang="en-GB" sz="3600"/>
              <a:t>Net Present Value (Discounted Cash Flow)</a:t>
            </a:r>
          </a:p>
        </p:txBody>
      </p:sp>
      <p:sp>
        <p:nvSpPr>
          <p:cNvPr id="3" name="Content Placeholder 2">
            <a:extLst>
              <a:ext uri="{FF2B5EF4-FFF2-40B4-BE49-F238E27FC236}">
                <a16:creationId xmlns:a16="http://schemas.microsoft.com/office/drawing/2014/main" id="{B20FB792-5558-FFB8-6716-A952408DA58A}"/>
              </a:ext>
            </a:extLst>
          </p:cNvPr>
          <p:cNvSpPr>
            <a:spLocks noGrp="1"/>
          </p:cNvSpPr>
          <p:nvPr>
            <p:ph idx="1"/>
          </p:nvPr>
        </p:nvSpPr>
        <p:spPr>
          <a:xfrm>
            <a:off x="1440519" y="1139780"/>
            <a:ext cx="5514758" cy="4713668"/>
          </a:xfrm>
        </p:spPr>
        <p:txBody>
          <a:bodyPr anchor="ctr">
            <a:noAutofit/>
          </a:bodyPr>
          <a:lstStyle/>
          <a:p>
            <a:pPr marL="0" indent="0">
              <a:buNone/>
            </a:pPr>
            <a:r>
              <a:rPr lang="en-GB" sz="2000" b="1" dirty="0">
                <a:solidFill>
                  <a:schemeClr val="tx1">
                    <a:lumMod val="75000"/>
                    <a:lumOff val="25000"/>
                  </a:schemeClr>
                </a:solidFill>
                <a:latin typeface="Arial" panose="020B0604020202020204" pitchFamily="34" charset="0"/>
                <a:cs typeface="Arial" panose="020B0604020202020204" pitchFamily="34" charset="0"/>
              </a:rPr>
              <a:t>Strengths</a:t>
            </a:r>
          </a:p>
          <a:p>
            <a:pPr marL="0" indent="0">
              <a:buNone/>
            </a:pPr>
            <a:r>
              <a:rPr lang="en-GB" sz="2000" dirty="0">
                <a:solidFill>
                  <a:schemeClr val="tx1">
                    <a:lumMod val="75000"/>
                    <a:lumOff val="25000"/>
                  </a:schemeClr>
                </a:solidFill>
                <a:latin typeface="Arial" panose="020B0604020202020204" pitchFamily="34" charset="0"/>
                <a:cs typeface="Arial" panose="020B0604020202020204" pitchFamily="34" charset="0"/>
              </a:rPr>
              <a:t>Takes account of the time value of money</a:t>
            </a:r>
          </a:p>
          <a:p>
            <a:pPr marL="0" indent="0">
              <a:buNone/>
            </a:pPr>
            <a:r>
              <a:rPr lang="en-GB" sz="2000" dirty="0">
                <a:solidFill>
                  <a:schemeClr val="tx1">
                    <a:lumMod val="75000"/>
                    <a:lumOff val="25000"/>
                  </a:schemeClr>
                </a:solidFill>
                <a:latin typeface="Arial" panose="020B0604020202020204" pitchFamily="34" charset="0"/>
                <a:cs typeface="Arial" panose="020B0604020202020204" pitchFamily="34" charset="0"/>
              </a:rPr>
              <a:t>Informs whether the project will add value to the organisation</a:t>
            </a:r>
          </a:p>
          <a:p>
            <a:pPr marL="0" indent="0">
              <a:buNone/>
            </a:pPr>
            <a:r>
              <a:rPr lang="en-GB" sz="2000" dirty="0">
                <a:solidFill>
                  <a:schemeClr val="tx1">
                    <a:lumMod val="75000"/>
                    <a:lumOff val="25000"/>
                  </a:schemeClr>
                </a:solidFill>
                <a:latin typeface="Arial" panose="020B0604020202020204" pitchFamily="34" charset="0"/>
                <a:cs typeface="Arial" panose="020B0604020202020204" pitchFamily="34" charset="0"/>
              </a:rPr>
              <a:t>Excel simplifies the process</a:t>
            </a:r>
          </a:p>
          <a:p>
            <a:endParaRPr lang="en-GB" sz="2000" dirty="0">
              <a:solidFill>
                <a:schemeClr val="tx1">
                  <a:lumMod val="75000"/>
                  <a:lumOff val="25000"/>
                </a:schemeClr>
              </a:solidFill>
              <a:latin typeface="Arial" panose="020B0604020202020204" pitchFamily="34" charset="0"/>
              <a:cs typeface="Arial" panose="020B0604020202020204" pitchFamily="34" charset="0"/>
            </a:endParaRPr>
          </a:p>
          <a:p>
            <a:pPr marL="0" indent="0">
              <a:buNone/>
            </a:pPr>
            <a:r>
              <a:rPr lang="en-GB" sz="2000" b="1" dirty="0">
                <a:solidFill>
                  <a:schemeClr val="tx1">
                    <a:lumMod val="75000"/>
                    <a:lumOff val="25000"/>
                  </a:schemeClr>
                </a:solidFill>
                <a:latin typeface="Arial" panose="020B0604020202020204" pitchFamily="34" charset="0"/>
                <a:cs typeface="Arial" panose="020B0604020202020204" pitchFamily="34" charset="0"/>
              </a:rPr>
              <a:t>Weaknesses</a:t>
            </a:r>
          </a:p>
          <a:p>
            <a:pPr marL="0" indent="0">
              <a:buNone/>
            </a:pPr>
            <a:r>
              <a:rPr lang="en-GB" sz="2000" dirty="0">
                <a:solidFill>
                  <a:schemeClr val="tx1">
                    <a:lumMod val="75000"/>
                    <a:lumOff val="25000"/>
                  </a:schemeClr>
                </a:solidFill>
                <a:latin typeface="Arial" panose="020B0604020202020204" pitchFamily="34" charset="0"/>
                <a:cs typeface="Arial" panose="020B0604020202020204" pitchFamily="34" charset="0"/>
              </a:rPr>
              <a:t>How do you define your company’s cost of capital</a:t>
            </a:r>
          </a:p>
          <a:p>
            <a:pPr marL="0" indent="0">
              <a:buNone/>
            </a:pPr>
            <a:r>
              <a:rPr lang="en-GB" sz="2000" dirty="0">
                <a:solidFill>
                  <a:schemeClr val="tx1">
                    <a:lumMod val="75000"/>
                    <a:lumOff val="25000"/>
                  </a:schemeClr>
                </a:solidFill>
                <a:latin typeface="Arial" panose="020B0604020202020204" pitchFamily="34" charset="0"/>
                <a:cs typeface="Arial" panose="020B0604020202020204" pitchFamily="34" charset="0"/>
              </a:rPr>
              <a:t>Doesn’t allow for a clear comparison of different size projects</a:t>
            </a:r>
          </a:p>
        </p:txBody>
      </p:sp>
      <p:cxnSp>
        <p:nvCxnSpPr>
          <p:cNvPr id="17" name="Straight Connector 16">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5731"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Slide Number Placeholder 3">
            <a:extLst>
              <a:ext uri="{FF2B5EF4-FFF2-40B4-BE49-F238E27FC236}">
                <a16:creationId xmlns:a16="http://schemas.microsoft.com/office/drawing/2014/main" id="{AF451DB7-E097-DAF2-4A95-000BA3F4FEFB}"/>
              </a:ext>
            </a:extLst>
          </p:cNvPr>
          <p:cNvSpPr>
            <a:spLocks noGrp="1"/>
          </p:cNvSpPr>
          <p:nvPr>
            <p:ph type="sldNum" sz="quarter" idx="12"/>
          </p:nvPr>
        </p:nvSpPr>
        <p:spPr>
          <a:xfrm>
            <a:off x="10422113" y="5714047"/>
            <a:ext cx="548640" cy="274320"/>
          </a:xfrm>
        </p:spPr>
        <p:txBody>
          <a:bodyPr>
            <a:normAutofit/>
          </a:bodyPr>
          <a:lstStyle/>
          <a:p>
            <a:pPr>
              <a:spcAft>
                <a:spcPts val="600"/>
              </a:spcAft>
            </a:pPr>
            <a:fld id="{5F0A09A3-96B8-4178-A0F9-EC62A2BD4C26}" type="slidenum">
              <a:rPr lang="en-GB">
                <a:solidFill>
                  <a:schemeClr val="tx1"/>
                </a:solidFill>
              </a:rPr>
              <a:pPr>
                <a:spcAft>
                  <a:spcPts val="600"/>
                </a:spcAft>
              </a:pPr>
              <a:t>23</a:t>
            </a:fld>
            <a:endParaRPr lang="en-GB">
              <a:solidFill>
                <a:schemeClr val="tx1"/>
              </a:solidFill>
            </a:endParaRPr>
          </a:p>
        </p:txBody>
      </p:sp>
    </p:spTree>
    <p:extLst>
      <p:ext uri="{BB962C8B-B14F-4D97-AF65-F5344CB8AC3E}">
        <p14:creationId xmlns:p14="http://schemas.microsoft.com/office/powerpoint/2010/main" val="306299920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Calculator, pen, compass, money and a paper with graphs printed on it">
            <a:extLst>
              <a:ext uri="{FF2B5EF4-FFF2-40B4-BE49-F238E27FC236}">
                <a16:creationId xmlns:a16="http://schemas.microsoft.com/office/drawing/2014/main" id="{4FAFB4F1-43C5-9328-2310-97C89BEDD64C}"/>
              </a:ext>
            </a:extLst>
          </p:cNvPr>
          <p:cNvPicPr>
            <a:picLocks noChangeAspect="1"/>
          </p:cNvPicPr>
          <p:nvPr/>
        </p:nvPicPr>
        <p:blipFill rotWithShape="1">
          <a:blip r:embed="rId2">
            <a:alphaModFix/>
          </a:blip>
          <a:srcRect l="24024" r="19801" b="-1"/>
          <a:stretch/>
        </p:blipFill>
        <p:spPr>
          <a:xfrm>
            <a:off x="5833976" y="10"/>
            <a:ext cx="6394152" cy="6857990"/>
          </a:xfrm>
          <a:prstGeom prst="rect">
            <a:avLst/>
          </a:prstGeom>
        </p:spPr>
      </p:pic>
      <p:sp>
        <p:nvSpPr>
          <p:cNvPr id="2" name="Title 1">
            <a:extLst>
              <a:ext uri="{FF2B5EF4-FFF2-40B4-BE49-F238E27FC236}">
                <a16:creationId xmlns:a16="http://schemas.microsoft.com/office/drawing/2014/main" id="{295ACC1B-1D16-4F58-8C21-20569F14A2C9}"/>
              </a:ext>
            </a:extLst>
          </p:cNvPr>
          <p:cNvSpPr>
            <a:spLocks noGrp="1"/>
          </p:cNvSpPr>
          <p:nvPr>
            <p:ph type="title"/>
          </p:nvPr>
        </p:nvSpPr>
        <p:spPr>
          <a:xfrm>
            <a:off x="775928" y="298715"/>
            <a:ext cx="4803636" cy="1311664"/>
          </a:xfrm>
        </p:spPr>
        <p:txBody>
          <a:bodyPr anchor="b">
            <a:normAutofit/>
          </a:bodyPr>
          <a:lstStyle/>
          <a:p>
            <a:r>
              <a:rPr lang="en-GB" sz="2800" dirty="0">
                <a:solidFill>
                  <a:schemeClr val="tx1"/>
                </a:solidFill>
                <a:latin typeface="Times New Roman" panose="02020603050405020304" pitchFamily="18" charset="0"/>
                <a:cs typeface="Times New Roman" panose="02020603050405020304" pitchFamily="18" charset="0"/>
              </a:rPr>
              <a:t>What's the Difference Between Finance and Accounting</a:t>
            </a:r>
          </a:p>
        </p:txBody>
      </p:sp>
      <p:sp>
        <p:nvSpPr>
          <p:cNvPr id="3" name="Content Placeholder 2">
            <a:extLst>
              <a:ext uri="{FF2B5EF4-FFF2-40B4-BE49-F238E27FC236}">
                <a16:creationId xmlns:a16="http://schemas.microsoft.com/office/drawing/2014/main" id="{4C38577B-6C96-4983-A384-1665B4BB34EE}"/>
              </a:ext>
            </a:extLst>
          </p:cNvPr>
          <p:cNvSpPr>
            <a:spLocks noGrp="1"/>
          </p:cNvSpPr>
          <p:nvPr>
            <p:ph idx="1"/>
          </p:nvPr>
        </p:nvSpPr>
        <p:spPr>
          <a:xfrm>
            <a:off x="318052" y="1610380"/>
            <a:ext cx="5193423" cy="4971612"/>
          </a:xfrm>
        </p:spPr>
        <p:txBody>
          <a:bodyPr anchor="ctr">
            <a:normAutofit/>
          </a:bodyPr>
          <a:lstStyle/>
          <a:p>
            <a:endParaRPr lang="en-GB" sz="1300" dirty="0">
              <a:solidFill>
                <a:schemeClr val="tx2"/>
              </a:solidFill>
              <a:latin typeface="Times New Roman" panose="02020603050405020304" pitchFamily="18" charset="0"/>
              <a:cs typeface="Times New Roman" panose="02020603050405020304" pitchFamily="18" charset="0"/>
            </a:endParaRPr>
          </a:p>
          <a:p>
            <a:r>
              <a:rPr lang="en-GB" sz="1600" dirty="0">
                <a:latin typeface="Arial" panose="020B0604020202020204" pitchFamily="34" charset="0"/>
                <a:cs typeface="Arial" panose="020B0604020202020204" pitchFamily="34" charset="0"/>
              </a:rPr>
              <a:t>Finance and accounting are often used interchangeably, and it's important to have a working knowledge of both disciplines when evaluating a company's financial health.  </a:t>
            </a:r>
          </a:p>
          <a:p>
            <a:r>
              <a:rPr lang="en-GB" sz="1600" dirty="0">
                <a:latin typeface="Arial" panose="020B0604020202020204" pitchFamily="34" charset="0"/>
                <a:cs typeface="Arial" panose="020B0604020202020204" pitchFamily="34" charset="0"/>
              </a:rPr>
              <a:t>The greatest difference between these disciplines is they operate on different levels of asset management. </a:t>
            </a:r>
          </a:p>
          <a:p>
            <a:r>
              <a:rPr lang="en-GB" sz="1600" dirty="0">
                <a:latin typeface="Arial" panose="020B0604020202020204" pitchFamily="34" charset="0"/>
                <a:cs typeface="Arial" panose="020B0604020202020204" pitchFamily="34" charset="0"/>
              </a:rPr>
              <a:t>Accounting provides a glimpse of an organisation's financial status using past and present transactional data.</a:t>
            </a:r>
          </a:p>
          <a:p>
            <a:r>
              <a:rPr lang="en-GB" sz="1600" dirty="0">
                <a:latin typeface="Arial" panose="020B0604020202020204" pitchFamily="34" charset="0"/>
                <a:cs typeface="Arial" panose="020B0604020202020204" pitchFamily="34" charset="0"/>
              </a:rPr>
              <a:t> In accounting, a company's financial situation is determined by using what's known as the accounting equation. </a:t>
            </a:r>
          </a:p>
          <a:p>
            <a:r>
              <a:rPr lang="en-GB" sz="1600" dirty="0">
                <a:latin typeface="Arial" panose="020B0604020202020204" pitchFamily="34" charset="0"/>
                <a:cs typeface="Arial" panose="020B0604020202020204" pitchFamily="34" charset="0"/>
              </a:rPr>
              <a:t>This equation is typically displayed as:</a:t>
            </a:r>
          </a:p>
          <a:p>
            <a:r>
              <a:rPr lang="en-GB" sz="1600" dirty="0">
                <a:latin typeface="Arial" panose="020B0604020202020204" pitchFamily="34" charset="0"/>
                <a:cs typeface="Arial" panose="020B0604020202020204" pitchFamily="34" charset="0"/>
              </a:rPr>
              <a:t>                  Assets = Liabilities + Equity </a:t>
            </a:r>
          </a:p>
          <a:p>
            <a:endParaRPr lang="en-GB" sz="1300" dirty="0">
              <a:latin typeface="Arial" panose="020B0604020202020204" pitchFamily="34" charset="0"/>
              <a:cs typeface="Arial" panose="020B0604020202020204" pitchFamily="34" charset="0"/>
            </a:endParaRPr>
          </a:p>
          <a:p>
            <a:endParaRPr lang="en-GB" sz="1300" dirty="0">
              <a:solidFill>
                <a:schemeClr val="tx2"/>
              </a:solidFill>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6DFCB46E-06CA-AAE6-AE1B-6EB308F807F5}"/>
              </a:ext>
            </a:extLst>
          </p:cNvPr>
          <p:cNvSpPr>
            <a:spLocks noGrp="1"/>
          </p:cNvSpPr>
          <p:nvPr>
            <p:ph type="sldNum" sz="quarter" idx="12"/>
          </p:nvPr>
        </p:nvSpPr>
        <p:spPr/>
        <p:txBody>
          <a:bodyPr/>
          <a:lstStyle/>
          <a:p>
            <a:fld id="{5F0A09A3-96B8-4178-A0F9-EC62A2BD4C26}" type="slidenum">
              <a:rPr lang="en-GB" smtClean="0"/>
              <a:t>24</a:t>
            </a:fld>
            <a:endParaRPr lang="en-GB"/>
          </a:p>
        </p:txBody>
      </p:sp>
    </p:spTree>
    <p:extLst>
      <p:ext uri="{BB962C8B-B14F-4D97-AF65-F5344CB8AC3E}">
        <p14:creationId xmlns:p14="http://schemas.microsoft.com/office/powerpoint/2010/main" val="81412636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431CE3-6D64-4A75-BB85-51F3BFCA4139}"/>
              </a:ext>
            </a:extLst>
          </p:cNvPr>
          <p:cNvSpPr>
            <a:spLocks noGrp="1"/>
          </p:cNvSpPr>
          <p:nvPr>
            <p:ph type="title"/>
          </p:nvPr>
        </p:nvSpPr>
        <p:spPr>
          <a:xfrm>
            <a:off x="838200" y="401221"/>
            <a:ext cx="10515600" cy="1348065"/>
          </a:xfrm>
        </p:spPr>
        <p:txBody>
          <a:bodyPr>
            <a:normAutofit/>
          </a:bodyPr>
          <a:lstStyle/>
          <a:p>
            <a:r>
              <a:rPr lang="en-GB" sz="4200" dirty="0">
                <a:solidFill>
                  <a:schemeClr val="tx1"/>
                </a:solidFill>
                <a:latin typeface="Times New Roman" panose="02020603050405020304" pitchFamily="18" charset="0"/>
                <a:cs typeface="Times New Roman" panose="02020603050405020304" pitchFamily="18" charset="0"/>
              </a:rPr>
              <a:t>What's the Difference Between Finance and Accounting, </a:t>
            </a:r>
            <a:r>
              <a:rPr lang="en-GB" sz="4200" dirty="0" err="1">
                <a:solidFill>
                  <a:schemeClr val="tx1"/>
                </a:solidFill>
                <a:latin typeface="Times New Roman" panose="02020603050405020304" pitchFamily="18" charset="0"/>
                <a:cs typeface="Times New Roman" panose="02020603050405020304" pitchFamily="18" charset="0"/>
              </a:rPr>
              <a:t>contd</a:t>
            </a:r>
            <a:r>
              <a:rPr lang="en-GB" sz="4200" dirty="0">
                <a:solidFill>
                  <a:schemeClr val="tx1"/>
                </a:solidFill>
                <a:latin typeface="Times New Roman" panose="02020603050405020304" pitchFamily="18" charset="0"/>
                <a:cs typeface="Times New Roman" panose="02020603050405020304" pitchFamily="18" charset="0"/>
              </a:rPr>
              <a:t>,,</a:t>
            </a:r>
          </a:p>
        </p:txBody>
      </p:sp>
      <p:sp>
        <p:nvSpPr>
          <p:cNvPr id="3" name="Content Placeholder 2">
            <a:extLst>
              <a:ext uri="{FF2B5EF4-FFF2-40B4-BE49-F238E27FC236}">
                <a16:creationId xmlns:a16="http://schemas.microsoft.com/office/drawing/2014/main" id="{838E7B2E-614C-4C59-BE2B-5E5CAB157B16}"/>
              </a:ext>
            </a:extLst>
          </p:cNvPr>
          <p:cNvSpPr>
            <a:spLocks noGrp="1"/>
          </p:cNvSpPr>
          <p:nvPr>
            <p:ph idx="1"/>
          </p:nvPr>
        </p:nvSpPr>
        <p:spPr>
          <a:xfrm>
            <a:off x="838200" y="1749286"/>
            <a:ext cx="10515600" cy="4427677"/>
          </a:xfrm>
        </p:spPr>
        <p:txBody>
          <a:bodyPr>
            <a:normAutofit/>
          </a:bodyPr>
          <a:lstStyle/>
          <a:p>
            <a:endParaRPr lang="en-GB" sz="1700" dirty="0">
              <a:latin typeface="Times New Roman" panose="02020603050405020304" pitchFamily="18" charset="0"/>
              <a:cs typeface="Times New Roman" panose="02020603050405020304" pitchFamily="18" charset="0"/>
            </a:endParaRPr>
          </a:p>
          <a:p>
            <a:r>
              <a:rPr lang="en-GB" sz="1800" dirty="0">
                <a:latin typeface="Arial" panose="020B0604020202020204" pitchFamily="34" charset="0"/>
                <a:cs typeface="Arial" panose="020B0604020202020204" pitchFamily="34" charset="0"/>
              </a:rPr>
              <a:t>Unlike </a:t>
            </a:r>
            <a:r>
              <a:rPr lang="en-GB" sz="1800" u="sng" dirty="0">
                <a:latin typeface="Arial" panose="020B0604020202020204" pitchFamily="34" charset="0"/>
                <a:cs typeface="Arial" panose="020B0604020202020204" pitchFamily="34" charset="0"/>
              </a:rPr>
              <a:t>accounting's dependence on transactional data, finance is focused on looking at the future and how effectively an organisation generates and uses cash</a:t>
            </a:r>
            <a:r>
              <a:rPr lang="en-GB" sz="1800" dirty="0">
                <a:latin typeface="Arial" panose="020B0604020202020204" pitchFamily="34" charset="0"/>
                <a:cs typeface="Arial" panose="020B0604020202020204" pitchFamily="34" charset="0"/>
              </a:rPr>
              <a:t>. </a:t>
            </a:r>
          </a:p>
          <a:p>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This is a strong indicator of profitability and is used to make present-day investment decisions based on an expected future payoff. </a:t>
            </a:r>
          </a:p>
          <a:p>
            <a:endParaRPr lang="en-GB" sz="1800" dirty="0">
              <a:latin typeface="Arial" panose="020B0604020202020204" pitchFamily="34" charset="0"/>
              <a:cs typeface="Arial" panose="020B0604020202020204" pitchFamily="34" charset="0"/>
            </a:endParaRPr>
          </a:p>
          <a:p>
            <a:r>
              <a:rPr lang="en-GB" sz="1800" u="sng" dirty="0">
                <a:latin typeface="Arial" panose="020B0604020202020204" pitchFamily="34" charset="0"/>
                <a:cs typeface="Arial" panose="020B0604020202020204" pitchFamily="34" charset="0"/>
              </a:rPr>
              <a:t>The underlying principles</a:t>
            </a:r>
            <a:r>
              <a:rPr lang="en-GB" sz="1800" dirty="0">
                <a:latin typeface="Arial" panose="020B0604020202020204" pitchFamily="34" charset="0"/>
                <a:cs typeface="Arial" panose="020B0604020202020204" pitchFamily="34" charset="0"/>
              </a:rPr>
              <a:t>.  In accounting, most organisations use </a:t>
            </a:r>
            <a:r>
              <a:rPr lang="en-GB" sz="1800" u="sng" dirty="0">
                <a:latin typeface="Arial" panose="020B0604020202020204" pitchFamily="34" charset="0"/>
                <a:cs typeface="Arial" panose="020B0604020202020204" pitchFamily="34" charset="0"/>
              </a:rPr>
              <a:t>the accrual accounting method</a:t>
            </a:r>
            <a:r>
              <a:rPr lang="en-GB" sz="1800" dirty="0">
                <a:latin typeface="Arial" panose="020B0604020202020204" pitchFamily="34" charset="0"/>
                <a:cs typeface="Arial" panose="020B0604020202020204" pitchFamily="34" charset="0"/>
              </a:rPr>
              <a:t>, which records transactions as they're agreed upon instead of when they're completed.  </a:t>
            </a:r>
          </a:p>
          <a:p>
            <a:endParaRPr lang="en-GB" sz="1800" dirty="0">
              <a:latin typeface="Arial" panose="020B0604020202020204" pitchFamily="34" charset="0"/>
              <a:cs typeface="Arial" panose="020B0604020202020204" pitchFamily="34" charset="0"/>
            </a:endParaRPr>
          </a:p>
          <a:p>
            <a:r>
              <a:rPr lang="en-GB" sz="1800" u="sng" dirty="0">
                <a:latin typeface="Arial" panose="020B0604020202020204" pitchFamily="34" charset="0"/>
                <a:cs typeface="Arial" panose="020B0604020202020204" pitchFamily="34" charset="0"/>
              </a:rPr>
              <a:t>Finance rejects this idea and believes </a:t>
            </a:r>
            <a:r>
              <a:rPr lang="en-GB" sz="1800" dirty="0">
                <a:latin typeface="Arial" panose="020B0604020202020204" pitchFamily="34" charset="0"/>
                <a:cs typeface="Arial" panose="020B0604020202020204" pitchFamily="34" charset="0"/>
              </a:rPr>
              <a:t>the best way to measure economic returns is to calculate the cash a company can produce and leverage.. </a:t>
            </a:r>
          </a:p>
        </p:txBody>
      </p:sp>
      <p:sp>
        <p:nvSpPr>
          <p:cNvPr id="4" name="Slide Number Placeholder 3">
            <a:extLst>
              <a:ext uri="{FF2B5EF4-FFF2-40B4-BE49-F238E27FC236}">
                <a16:creationId xmlns:a16="http://schemas.microsoft.com/office/drawing/2014/main" id="{18F6EFB6-ADF5-4D68-F114-7CE0344F1E4C}"/>
              </a:ext>
            </a:extLst>
          </p:cNvPr>
          <p:cNvSpPr>
            <a:spLocks noGrp="1"/>
          </p:cNvSpPr>
          <p:nvPr>
            <p:ph type="sldNum" sz="quarter" idx="12"/>
          </p:nvPr>
        </p:nvSpPr>
        <p:spPr/>
        <p:txBody>
          <a:bodyPr/>
          <a:lstStyle/>
          <a:p>
            <a:fld id="{5F0A09A3-96B8-4178-A0F9-EC62A2BD4C26}" type="slidenum">
              <a:rPr lang="en-GB" smtClean="0"/>
              <a:t>25</a:t>
            </a:fld>
            <a:endParaRPr lang="en-GB"/>
          </a:p>
        </p:txBody>
      </p:sp>
    </p:spTree>
    <p:extLst>
      <p:ext uri="{BB962C8B-B14F-4D97-AF65-F5344CB8AC3E}">
        <p14:creationId xmlns:p14="http://schemas.microsoft.com/office/powerpoint/2010/main" val="174580036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1A839B-2ACB-4468-B052-7D953E76EC82}"/>
              </a:ext>
            </a:extLst>
          </p:cNvPr>
          <p:cNvSpPr>
            <a:spLocks noGrp="1"/>
          </p:cNvSpPr>
          <p:nvPr>
            <p:ph type="title"/>
          </p:nvPr>
        </p:nvSpPr>
        <p:spPr>
          <a:xfrm>
            <a:off x="826396" y="586855"/>
            <a:ext cx="4230100" cy="3387497"/>
          </a:xfrm>
        </p:spPr>
        <p:txBody>
          <a:bodyPr anchor="b">
            <a:normAutofit/>
          </a:bodyPr>
          <a:lstStyle/>
          <a:p>
            <a:pPr algn="r"/>
            <a:r>
              <a:rPr lang="en-GB" sz="4000" dirty="0">
                <a:solidFill>
                  <a:schemeClr val="tx1"/>
                </a:solidFill>
                <a:latin typeface="Times New Roman" panose="02020603050405020304" pitchFamily="18" charset="0"/>
                <a:cs typeface="Times New Roman" panose="02020603050405020304" pitchFamily="18" charset="0"/>
              </a:rPr>
              <a:t>Financial Fluency</a:t>
            </a:r>
          </a:p>
        </p:txBody>
      </p:sp>
      <p:sp>
        <p:nvSpPr>
          <p:cNvPr id="3" name="Content Placeholder 2">
            <a:extLst>
              <a:ext uri="{FF2B5EF4-FFF2-40B4-BE49-F238E27FC236}">
                <a16:creationId xmlns:a16="http://schemas.microsoft.com/office/drawing/2014/main" id="{F3B39A5D-E471-44B9-AEDF-46A0CA3E585D}"/>
              </a:ext>
            </a:extLst>
          </p:cNvPr>
          <p:cNvSpPr>
            <a:spLocks noGrp="1"/>
          </p:cNvSpPr>
          <p:nvPr>
            <p:ph idx="1"/>
          </p:nvPr>
        </p:nvSpPr>
        <p:spPr>
          <a:xfrm>
            <a:off x="5327374" y="649480"/>
            <a:ext cx="6038231" cy="5802436"/>
          </a:xfrm>
        </p:spPr>
        <p:txBody>
          <a:bodyPr anchor="ctr">
            <a:normAutofit/>
          </a:bodyPr>
          <a:lstStyle/>
          <a:p>
            <a:r>
              <a:rPr lang="en-GB" sz="1800" dirty="0">
                <a:latin typeface="Arial" panose="020B0604020202020204" pitchFamily="34" charset="0"/>
                <a:cs typeface="Arial" panose="020B0604020202020204" pitchFamily="34" charset="0"/>
              </a:rPr>
              <a:t>Gaining financial fluency can help you clearly communicate the implications of financial decisions to stakeholders and other individuals. </a:t>
            </a:r>
          </a:p>
          <a:p>
            <a:r>
              <a:rPr lang="en-GB" sz="1800" dirty="0">
                <a:latin typeface="Arial" panose="020B0604020202020204" pitchFamily="34" charset="0"/>
                <a:cs typeface="Arial" panose="020B0604020202020204" pitchFamily="34" charset="0"/>
              </a:rPr>
              <a:t>Let's take a look at eight terms and definitions you should know:</a:t>
            </a:r>
          </a:p>
          <a:p>
            <a:r>
              <a:rPr lang="en-GB" sz="1800" b="1" i="1" dirty="0">
                <a:latin typeface="Arial" panose="020B0604020202020204" pitchFamily="34" charset="0"/>
                <a:cs typeface="Arial" panose="020B0604020202020204" pitchFamily="34" charset="0"/>
              </a:rPr>
              <a:t>Asset Allocation</a:t>
            </a:r>
            <a:r>
              <a:rPr lang="en-GB" sz="1800" dirty="0">
                <a:latin typeface="Arial" panose="020B0604020202020204" pitchFamily="34" charset="0"/>
                <a:cs typeface="Arial" panose="020B0604020202020204" pitchFamily="34" charset="0"/>
              </a:rPr>
              <a:t>: Asset allocation is how you choose to spread money across different investment types.</a:t>
            </a:r>
          </a:p>
          <a:p>
            <a:pPr marL="0" indent="0">
              <a:buNone/>
            </a:pPr>
            <a:r>
              <a:rPr lang="en-GB" sz="1800" b="1" dirty="0">
                <a:latin typeface="Arial" panose="020B0604020202020204" pitchFamily="34" charset="0"/>
                <a:cs typeface="Arial" panose="020B0604020202020204" pitchFamily="34" charset="0"/>
              </a:rPr>
              <a:t> This include:</a:t>
            </a:r>
          </a:p>
          <a:p>
            <a:endParaRPr lang="en-GB" sz="1800" dirty="0">
              <a:latin typeface="Arial" panose="020B0604020202020204" pitchFamily="34" charset="0"/>
              <a:cs typeface="Arial" panose="020B0604020202020204" pitchFamily="34" charset="0"/>
            </a:endParaRPr>
          </a:p>
          <a:p>
            <a:pPr>
              <a:buFont typeface="Wingdings" panose="05000000000000000000" pitchFamily="2" charset="2"/>
              <a:buChar char="Ø"/>
            </a:pPr>
            <a:r>
              <a:rPr lang="en-GB" sz="1800" b="1" i="1" dirty="0">
                <a:latin typeface="Arial" panose="020B0604020202020204" pitchFamily="34" charset="0"/>
                <a:cs typeface="Arial" panose="020B0604020202020204" pitchFamily="34" charset="0"/>
              </a:rPr>
              <a:t>Bonds</a:t>
            </a:r>
            <a:r>
              <a:rPr lang="en-GB" sz="1800" dirty="0">
                <a:latin typeface="Arial" panose="020B0604020202020204" pitchFamily="34" charset="0"/>
                <a:cs typeface="Arial" panose="020B0604020202020204" pitchFamily="34" charset="0"/>
              </a:rPr>
              <a:t>: Bonds are a form of borrowing.  When you purchase a bond, you are lending the seller money. </a:t>
            </a:r>
          </a:p>
          <a:p>
            <a:pPr>
              <a:buFont typeface="Wingdings" panose="05000000000000000000" pitchFamily="2" charset="2"/>
              <a:buChar char="Ø"/>
            </a:pPr>
            <a:r>
              <a:rPr lang="en-GB" sz="1800" b="1" i="1" dirty="0">
                <a:latin typeface="Arial" panose="020B0604020202020204" pitchFamily="34" charset="0"/>
                <a:cs typeface="Arial" panose="020B0604020202020204" pitchFamily="34" charset="0"/>
              </a:rPr>
              <a:t>Stocks</a:t>
            </a:r>
            <a:r>
              <a:rPr lang="en-GB" sz="1800" dirty="0">
                <a:latin typeface="Arial" panose="020B0604020202020204" pitchFamily="34" charset="0"/>
                <a:cs typeface="Arial" panose="020B0604020202020204" pitchFamily="34" charset="0"/>
              </a:rPr>
              <a:t>: A stock is a share of ownership for a public or private company.</a:t>
            </a:r>
          </a:p>
          <a:p>
            <a:pPr>
              <a:buFont typeface="Wingdings" panose="05000000000000000000" pitchFamily="2" charset="2"/>
              <a:buChar char="Ø"/>
            </a:pPr>
            <a:r>
              <a:rPr lang="en-GB" sz="1800" b="1" i="1" dirty="0">
                <a:latin typeface="Arial" panose="020B0604020202020204" pitchFamily="34" charset="0"/>
                <a:cs typeface="Arial" panose="020B0604020202020204" pitchFamily="34" charset="0"/>
              </a:rPr>
              <a:t>Cash and Cash Equivalents</a:t>
            </a:r>
            <a:r>
              <a:rPr lang="en-GB" sz="1800" dirty="0">
                <a:latin typeface="Arial" panose="020B0604020202020204" pitchFamily="34" charset="0"/>
                <a:cs typeface="Arial" panose="020B0604020202020204" pitchFamily="34" charset="0"/>
              </a:rPr>
              <a:t>: This is an asset that's in the form of cash or can be easily converted into cash.</a:t>
            </a:r>
          </a:p>
        </p:txBody>
      </p:sp>
      <p:sp>
        <p:nvSpPr>
          <p:cNvPr id="4" name="Slide Number Placeholder 3">
            <a:extLst>
              <a:ext uri="{FF2B5EF4-FFF2-40B4-BE49-F238E27FC236}">
                <a16:creationId xmlns:a16="http://schemas.microsoft.com/office/drawing/2014/main" id="{A6ABB1A4-48A2-F2C0-A197-6FCC14FC9DA7}"/>
              </a:ext>
            </a:extLst>
          </p:cNvPr>
          <p:cNvSpPr>
            <a:spLocks noGrp="1"/>
          </p:cNvSpPr>
          <p:nvPr>
            <p:ph type="sldNum" sz="quarter" idx="12"/>
          </p:nvPr>
        </p:nvSpPr>
        <p:spPr/>
        <p:txBody>
          <a:bodyPr/>
          <a:lstStyle/>
          <a:p>
            <a:fld id="{5F0A09A3-96B8-4178-A0F9-EC62A2BD4C26}" type="slidenum">
              <a:rPr lang="en-GB" smtClean="0"/>
              <a:t>26</a:t>
            </a:fld>
            <a:endParaRPr lang="en-GB"/>
          </a:p>
        </p:txBody>
      </p:sp>
    </p:spTree>
    <p:extLst>
      <p:ext uri="{BB962C8B-B14F-4D97-AF65-F5344CB8AC3E}">
        <p14:creationId xmlns:p14="http://schemas.microsoft.com/office/powerpoint/2010/main" val="387296597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02B86-DDFE-4B45-8A40-1B780169701C}"/>
              </a:ext>
            </a:extLst>
          </p:cNvPr>
          <p:cNvSpPr>
            <a:spLocks noGrp="1"/>
          </p:cNvSpPr>
          <p:nvPr>
            <p:ph type="title"/>
          </p:nvPr>
        </p:nvSpPr>
        <p:spPr>
          <a:xfrm>
            <a:off x="466722" y="586855"/>
            <a:ext cx="3201366" cy="3387497"/>
          </a:xfrm>
        </p:spPr>
        <p:txBody>
          <a:bodyPr anchor="b">
            <a:normAutofit/>
          </a:bodyPr>
          <a:lstStyle/>
          <a:p>
            <a:pPr algn="r"/>
            <a:r>
              <a:rPr lang="en-GB" sz="4000" dirty="0">
                <a:solidFill>
                  <a:schemeClr val="tx1"/>
                </a:solidFill>
                <a:latin typeface="Times New Roman" panose="02020603050405020304" pitchFamily="18" charset="0"/>
                <a:cs typeface="Times New Roman" panose="02020603050405020304" pitchFamily="18" charset="0"/>
              </a:rPr>
              <a:t>Financial Fluency </a:t>
            </a:r>
          </a:p>
        </p:txBody>
      </p:sp>
      <p:sp>
        <p:nvSpPr>
          <p:cNvPr id="3" name="Content Placeholder 2">
            <a:extLst>
              <a:ext uri="{FF2B5EF4-FFF2-40B4-BE49-F238E27FC236}">
                <a16:creationId xmlns:a16="http://schemas.microsoft.com/office/drawing/2014/main" id="{2E7D53F3-79EE-4D17-A295-E3B76A1587FC}"/>
              </a:ext>
            </a:extLst>
          </p:cNvPr>
          <p:cNvSpPr>
            <a:spLocks noGrp="1"/>
          </p:cNvSpPr>
          <p:nvPr>
            <p:ph idx="1"/>
          </p:nvPr>
        </p:nvSpPr>
        <p:spPr>
          <a:xfrm>
            <a:off x="4810259" y="255182"/>
            <a:ext cx="6555347" cy="5940346"/>
          </a:xfrm>
        </p:spPr>
        <p:txBody>
          <a:bodyPr anchor="ctr">
            <a:normAutofit/>
          </a:bodyPr>
          <a:lstStyle/>
          <a:p>
            <a:r>
              <a:rPr lang="en-GB" sz="1800" b="1" i="1" dirty="0">
                <a:latin typeface="Arial" panose="020B0604020202020204" pitchFamily="34" charset="0"/>
                <a:cs typeface="Arial" panose="020B0604020202020204" pitchFamily="34" charset="0"/>
              </a:rPr>
              <a:t>Capital Gain : </a:t>
            </a:r>
            <a:r>
              <a:rPr lang="en-GB" sz="1800" dirty="0">
                <a:latin typeface="Arial" panose="020B0604020202020204" pitchFamily="34" charset="0"/>
                <a:cs typeface="Arial" panose="020B0604020202020204" pitchFamily="34" charset="0"/>
              </a:rPr>
              <a:t>A capital gain is an increase in the value of an asset or investment above the price you initially paid for it.  If you sell an asset for less than its original purchase price, you would have a capital loss.</a:t>
            </a:r>
          </a:p>
          <a:p>
            <a:endParaRPr lang="en-GB" sz="1800" dirty="0">
              <a:latin typeface="Arial" panose="020B0604020202020204" pitchFamily="34" charset="0"/>
              <a:cs typeface="Arial" panose="020B0604020202020204" pitchFamily="34" charset="0"/>
            </a:endParaRPr>
          </a:p>
          <a:p>
            <a:r>
              <a:rPr lang="en-GB" sz="1800" b="1" i="1" dirty="0">
                <a:latin typeface="Arial" panose="020B0604020202020204" pitchFamily="34" charset="0"/>
                <a:cs typeface="Arial" panose="020B0604020202020204" pitchFamily="34" charset="0"/>
              </a:rPr>
              <a:t>Compound Interest : </a:t>
            </a:r>
            <a:r>
              <a:rPr lang="en-GB" sz="1800" dirty="0">
                <a:latin typeface="Arial" panose="020B0604020202020204" pitchFamily="34" charset="0"/>
                <a:cs typeface="Arial" panose="020B0604020202020204" pitchFamily="34" charset="0"/>
              </a:rPr>
              <a:t>Compound interest is earned on the amount you deposited plus any additional interest you have accumulated.  </a:t>
            </a:r>
          </a:p>
          <a:p>
            <a:pPr marL="0" indent="0">
              <a:buNone/>
            </a:pPr>
            <a:endParaRPr lang="en-GB" sz="1800" dirty="0">
              <a:latin typeface="Arial" panose="020B0604020202020204" pitchFamily="34" charset="0"/>
              <a:cs typeface="Arial" panose="020B0604020202020204" pitchFamily="34" charset="0"/>
            </a:endParaRPr>
          </a:p>
          <a:p>
            <a:r>
              <a:rPr lang="en-GB" sz="1800" b="1" i="1" dirty="0">
                <a:latin typeface="Arial" panose="020B0604020202020204" pitchFamily="34" charset="0"/>
                <a:cs typeface="Arial" panose="020B0604020202020204" pitchFamily="34" charset="0"/>
              </a:rPr>
              <a:t>Forecasting: </a:t>
            </a:r>
            <a:r>
              <a:rPr lang="en-GB" sz="1800" dirty="0">
                <a:latin typeface="Arial" panose="020B0604020202020204" pitchFamily="34" charset="0"/>
                <a:cs typeface="Arial" panose="020B0604020202020204" pitchFamily="34" charset="0"/>
              </a:rPr>
              <a:t>Forecasting is the process of using available data and assumptions to determine future income and expenses.  </a:t>
            </a:r>
          </a:p>
          <a:p>
            <a:pPr marL="0" indent="0">
              <a:buNone/>
            </a:pPr>
            <a:endParaRPr lang="en-GB" sz="1800" dirty="0">
              <a:latin typeface="Arial" panose="020B0604020202020204" pitchFamily="34" charset="0"/>
              <a:cs typeface="Arial" panose="020B0604020202020204" pitchFamily="34" charset="0"/>
            </a:endParaRPr>
          </a:p>
          <a:p>
            <a:r>
              <a:rPr lang="en-GB" sz="1800" b="1" i="1" dirty="0">
                <a:latin typeface="Arial" panose="020B0604020202020204" pitchFamily="34" charset="0"/>
                <a:cs typeface="Arial" panose="020B0604020202020204" pitchFamily="34" charset="0"/>
              </a:rPr>
              <a:t>Liquidity: </a:t>
            </a:r>
            <a:r>
              <a:rPr lang="en-GB" sz="1800" dirty="0">
                <a:latin typeface="Arial" panose="020B0604020202020204" pitchFamily="34" charset="0"/>
                <a:cs typeface="Arial" panose="020B0604020202020204" pitchFamily="34" charset="0"/>
              </a:rPr>
              <a:t>Liquidity refers to how quickly your assets can be converted into cash.  </a:t>
            </a:r>
          </a:p>
        </p:txBody>
      </p:sp>
      <p:sp>
        <p:nvSpPr>
          <p:cNvPr id="4" name="Slide Number Placeholder 3">
            <a:extLst>
              <a:ext uri="{FF2B5EF4-FFF2-40B4-BE49-F238E27FC236}">
                <a16:creationId xmlns:a16="http://schemas.microsoft.com/office/drawing/2014/main" id="{3292C968-2872-D776-7381-41CBE019404F}"/>
              </a:ext>
            </a:extLst>
          </p:cNvPr>
          <p:cNvSpPr>
            <a:spLocks noGrp="1"/>
          </p:cNvSpPr>
          <p:nvPr>
            <p:ph type="sldNum" sz="quarter" idx="12"/>
          </p:nvPr>
        </p:nvSpPr>
        <p:spPr/>
        <p:txBody>
          <a:bodyPr/>
          <a:lstStyle/>
          <a:p>
            <a:fld id="{5F0A09A3-96B8-4178-A0F9-EC62A2BD4C26}" type="slidenum">
              <a:rPr lang="en-GB" smtClean="0"/>
              <a:t>27</a:t>
            </a:fld>
            <a:endParaRPr lang="en-GB"/>
          </a:p>
        </p:txBody>
      </p:sp>
    </p:spTree>
    <p:extLst>
      <p:ext uri="{BB962C8B-B14F-4D97-AF65-F5344CB8AC3E}">
        <p14:creationId xmlns:p14="http://schemas.microsoft.com/office/powerpoint/2010/main" val="305006786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517D29-6714-4FFA-990F-6DA44333CBFD}"/>
              </a:ext>
            </a:extLst>
          </p:cNvPr>
          <p:cNvSpPr>
            <a:spLocks noGrp="1"/>
          </p:cNvSpPr>
          <p:nvPr>
            <p:ph type="title"/>
          </p:nvPr>
        </p:nvSpPr>
        <p:spPr>
          <a:xfrm>
            <a:off x="481013" y="3752849"/>
            <a:ext cx="3290887" cy="2452687"/>
          </a:xfrm>
        </p:spPr>
        <p:txBody>
          <a:bodyPr anchor="ctr">
            <a:normAutofit/>
          </a:bodyPr>
          <a:lstStyle/>
          <a:p>
            <a:r>
              <a:rPr lang="en-GB" sz="3600">
                <a:latin typeface="Times New Roman" panose="02020603050405020304" pitchFamily="18" charset="0"/>
                <a:cs typeface="Times New Roman" panose="02020603050405020304" pitchFamily="18" charset="0"/>
              </a:rPr>
              <a:t>Owner's Equity</a:t>
            </a:r>
          </a:p>
        </p:txBody>
      </p:sp>
      <p:sp>
        <p:nvSpPr>
          <p:cNvPr id="3" name="Content Placeholder 2">
            <a:extLst>
              <a:ext uri="{FF2B5EF4-FFF2-40B4-BE49-F238E27FC236}">
                <a16:creationId xmlns:a16="http://schemas.microsoft.com/office/drawing/2014/main" id="{9788B03E-1D96-4FFE-975B-306324138150}"/>
              </a:ext>
            </a:extLst>
          </p:cNvPr>
          <p:cNvSpPr>
            <a:spLocks noGrp="1"/>
          </p:cNvSpPr>
          <p:nvPr>
            <p:ph idx="1"/>
          </p:nvPr>
        </p:nvSpPr>
        <p:spPr>
          <a:xfrm>
            <a:off x="3646968" y="2855167"/>
            <a:ext cx="8062428" cy="3683855"/>
          </a:xfrm>
        </p:spPr>
        <p:txBody>
          <a:bodyPr anchor="ctr">
            <a:normAutofit/>
          </a:bodyPr>
          <a:lstStyle/>
          <a:p>
            <a:r>
              <a:rPr lang="en-GB" sz="1800" dirty="0">
                <a:latin typeface="Arial" panose="020B0604020202020204" pitchFamily="34" charset="0"/>
                <a:cs typeface="Arial" panose="020B0604020202020204" pitchFamily="34" charset="0"/>
              </a:rPr>
              <a:t>Equity is money currently held by your company. </a:t>
            </a:r>
          </a:p>
          <a:p>
            <a:r>
              <a:rPr lang="en-GB" sz="1800" dirty="0">
                <a:latin typeface="Arial" panose="020B0604020202020204" pitchFamily="34" charset="0"/>
                <a:cs typeface="Arial" panose="020B0604020202020204" pitchFamily="34" charset="0"/>
              </a:rPr>
              <a:t>For example, equity is insiders' money that includes share capital (money invested by insiders) and retained earnings (profit that belongs to insiders but is not distributed in the form of dividends; instead, it is reinvested into the business).  </a:t>
            </a:r>
          </a:p>
          <a:p>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It includes:</a:t>
            </a:r>
          </a:p>
          <a:p>
            <a:pPr>
              <a:buFont typeface="Wingdings" panose="05000000000000000000" pitchFamily="2" charset="2"/>
              <a:buChar char="Ø"/>
            </a:pPr>
            <a:r>
              <a:rPr lang="en-GB" sz="1800" b="1" i="1" dirty="0">
                <a:latin typeface="Arial" panose="020B0604020202020204" pitchFamily="34" charset="0"/>
                <a:cs typeface="Arial" panose="020B0604020202020204" pitchFamily="34" charset="0"/>
              </a:rPr>
              <a:t>Capital</a:t>
            </a:r>
            <a:r>
              <a:rPr lang="en-GB" sz="1800" dirty="0">
                <a:latin typeface="Arial" panose="020B0604020202020204" pitchFamily="34" charset="0"/>
                <a:cs typeface="Arial" panose="020B0604020202020204" pitchFamily="34" charset="0"/>
              </a:rPr>
              <a:t> (money invested into the business by the owners)</a:t>
            </a:r>
          </a:p>
          <a:p>
            <a:pPr>
              <a:buFont typeface="Wingdings" panose="05000000000000000000" pitchFamily="2" charset="2"/>
              <a:buChar char="Ø"/>
            </a:pPr>
            <a:r>
              <a:rPr lang="en-GB" sz="1800" b="1" i="1" dirty="0">
                <a:latin typeface="Arial" panose="020B0604020202020204" pitchFamily="34" charset="0"/>
                <a:cs typeface="Arial" panose="020B0604020202020204" pitchFamily="34" charset="0"/>
              </a:rPr>
              <a:t>Private or public stock</a:t>
            </a:r>
          </a:p>
          <a:p>
            <a:pPr>
              <a:buFont typeface="Wingdings" panose="05000000000000000000" pitchFamily="2" charset="2"/>
              <a:buChar char="Ø"/>
            </a:pPr>
            <a:r>
              <a:rPr lang="en-GB" sz="1800" b="1" i="1" dirty="0">
                <a:latin typeface="Arial" panose="020B0604020202020204" pitchFamily="34" charset="0"/>
                <a:cs typeface="Arial" panose="020B0604020202020204" pitchFamily="34" charset="0"/>
              </a:rPr>
              <a:t>Retained earnings </a:t>
            </a:r>
            <a:r>
              <a:rPr lang="en-GB" sz="1800" dirty="0">
                <a:latin typeface="Arial" panose="020B0604020202020204" pitchFamily="34" charset="0"/>
                <a:cs typeface="Arial" panose="020B0604020202020204" pitchFamily="34" charset="0"/>
              </a:rPr>
              <a:t>(all your revenue minus all your expenses)</a:t>
            </a:r>
          </a:p>
        </p:txBody>
      </p:sp>
      <p:sp>
        <p:nvSpPr>
          <p:cNvPr id="4" name="Slide Number Placeholder 3">
            <a:extLst>
              <a:ext uri="{FF2B5EF4-FFF2-40B4-BE49-F238E27FC236}">
                <a16:creationId xmlns:a16="http://schemas.microsoft.com/office/drawing/2014/main" id="{03061BDB-A9F3-BA3A-A78D-4004AEF23AC9}"/>
              </a:ext>
            </a:extLst>
          </p:cNvPr>
          <p:cNvSpPr>
            <a:spLocks noGrp="1"/>
          </p:cNvSpPr>
          <p:nvPr>
            <p:ph type="sldNum" sz="quarter" idx="12"/>
          </p:nvPr>
        </p:nvSpPr>
        <p:spPr/>
        <p:txBody>
          <a:bodyPr/>
          <a:lstStyle/>
          <a:p>
            <a:fld id="{5F0A09A3-96B8-4178-A0F9-EC62A2BD4C26}" type="slidenum">
              <a:rPr lang="en-GB" smtClean="0"/>
              <a:t>28</a:t>
            </a:fld>
            <a:endParaRPr lang="en-GB"/>
          </a:p>
        </p:txBody>
      </p:sp>
      <p:pic>
        <p:nvPicPr>
          <p:cNvPr id="5" name="Picture 4">
            <a:extLst>
              <a:ext uri="{FF2B5EF4-FFF2-40B4-BE49-F238E27FC236}">
                <a16:creationId xmlns:a16="http://schemas.microsoft.com/office/drawing/2014/main" id="{384078BD-D3E0-0561-DB36-132101B1309E}"/>
              </a:ext>
            </a:extLst>
          </p:cNvPr>
          <p:cNvPicPr>
            <a:picLocks noChangeAspect="1"/>
          </p:cNvPicPr>
          <p:nvPr/>
        </p:nvPicPr>
        <p:blipFill rotWithShape="1">
          <a:blip r:embed="rId2"/>
          <a:srcRect t="45894"/>
          <a:stretch/>
        </p:blipFill>
        <p:spPr>
          <a:xfrm>
            <a:off x="20" y="10"/>
            <a:ext cx="12191980" cy="2855157"/>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Tree>
    <p:extLst>
      <p:ext uri="{BB962C8B-B14F-4D97-AF65-F5344CB8AC3E}">
        <p14:creationId xmlns:p14="http://schemas.microsoft.com/office/powerpoint/2010/main" val="245727740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6336E7-8046-47E0-BF63-419B433FE3A6}"/>
              </a:ext>
            </a:extLst>
          </p:cNvPr>
          <p:cNvSpPr>
            <a:spLocks noGrp="1"/>
          </p:cNvSpPr>
          <p:nvPr>
            <p:ph type="title"/>
          </p:nvPr>
        </p:nvSpPr>
        <p:spPr>
          <a:xfrm>
            <a:off x="589560" y="856180"/>
            <a:ext cx="4560584" cy="1128068"/>
          </a:xfrm>
        </p:spPr>
        <p:txBody>
          <a:bodyPr anchor="ctr">
            <a:normAutofit/>
          </a:bodyPr>
          <a:lstStyle/>
          <a:p>
            <a:r>
              <a:rPr lang="en-GB" sz="3700" dirty="0">
                <a:latin typeface="Times New Roman" panose="02020603050405020304" pitchFamily="18" charset="0"/>
                <a:cs typeface="Times New Roman" panose="02020603050405020304" pitchFamily="18" charset="0"/>
              </a:rPr>
              <a:t>Owner's Equity</a:t>
            </a:r>
          </a:p>
        </p:txBody>
      </p:sp>
      <p:sp>
        <p:nvSpPr>
          <p:cNvPr id="3" name="Content Placeholder 2">
            <a:extLst>
              <a:ext uri="{FF2B5EF4-FFF2-40B4-BE49-F238E27FC236}">
                <a16:creationId xmlns:a16="http://schemas.microsoft.com/office/drawing/2014/main" id="{83E6D207-74A5-45D0-97E7-9D17E9B35FEF}"/>
              </a:ext>
            </a:extLst>
          </p:cNvPr>
          <p:cNvSpPr>
            <a:spLocks noGrp="1"/>
          </p:cNvSpPr>
          <p:nvPr>
            <p:ph idx="1"/>
          </p:nvPr>
        </p:nvSpPr>
        <p:spPr>
          <a:xfrm>
            <a:off x="590719" y="2330505"/>
            <a:ext cx="4559425" cy="3979585"/>
          </a:xfrm>
        </p:spPr>
        <p:txBody>
          <a:bodyPr anchor="ctr">
            <a:normAutofit/>
          </a:bodyPr>
          <a:lstStyle/>
          <a:p>
            <a:r>
              <a:rPr lang="en-GB" sz="2000" dirty="0">
                <a:latin typeface="Times New Roman" panose="02020603050405020304" pitchFamily="18" charset="0"/>
                <a:cs typeface="Times New Roman" panose="02020603050405020304" pitchFamily="18" charset="0"/>
              </a:rPr>
              <a:t>Sample Balance Sheet</a:t>
            </a:r>
          </a:p>
        </p:txBody>
      </p:sp>
      <p:sp>
        <p:nvSpPr>
          <p:cNvPr id="5" name="Slide Number Placeholder 4">
            <a:extLst>
              <a:ext uri="{FF2B5EF4-FFF2-40B4-BE49-F238E27FC236}">
                <a16:creationId xmlns:a16="http://schemas.microsoft.com/office/drawing/2014/main" id="{0AE9FF20-983F-50FC-A9E0-16A611DD4FE6}"/>
              </a:ext>
            </a:extLst>
          </p:cNvPr>
          <p:cNvSpPr>
            <a:spLocks noGrp="1"/>
          </p:cNvSpPr>
          <p:nvPr>
            <p:ph type="sldNum" sz="quarter" idx="12"/>
          </p:nvPr>
        </p:nvSpPr>
        <p:spPr/>
        <p:txBody>
          <a:bodyPr/>
          <a:lstStyle/>
          <a:p>
            <a:fld id="{5F0A09A3-96B8-4178-A0F9-EC62A2BD4C26}" type="slidenum">
              <a:rPr lang="en-GB" smtClean="0"/>
              <a:t>29</a:t>
            </a:fld>
            <a:endParaRPr lang="en-GB"/>
          </a:p>
        </p:txBody>
      </p:sp>
      <p:pic>
        <p:nvPicPr>
          <p:cNvPr id="4" name="Picture 3">
            <a:extLst>
              <a:ext uri="{FF2B5EF4-FFF2-40B4-BE49-F238E27FC236}">
                <a16:creationId xmlns:a16="http://schemas.microsoft.com/office/drawing/2014/main" id="{6BB754CA-0CDE-4484-A015-1B4B5ADB8CE6}"/>
              </a:ext>
            </a:extLst>
          </p:cNvPr>
          <p:cNvPicPr>
            <a:picLocks noChangeAspect="1"/>
          </p:cNvPicPr>
          <p:nvPr/>
        </p:nvPicPr>
        <p:blipFill rotWithShape="1">
          <a:blip r:embed="rId2"/>
          <a:srcRect r="4" b="324"/>
          <a:stretch/>
        </p:blipFill>
        <p:spPr>
          <a:xfrm>
            <a:off x="5977788" y="799352"/>
            <a:ext cx="5425410" cy="5259296"/>
          </a:xfrm>
          <a:prstGeom prst="rect">
            <a:avLst/>
          </a:prstGeom>
        </p:spPr>
      </p:pic>
    </p:spTree>
    <p:extLst>
      <p:ext uri="{BB962C8B-B14F-4D97-AF65-F5344CB8AC3E}">
        <p14:creationId xmlns:p14="http://schemas.microsoft.com/office/powerpoint/2010/main" val="68642548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A4556C-7B45-A4FF-B0A4-EFCAF2B0F65D}"/>
              </a:ext>
            </a:extLst>
          </p:cNvPr>
          <p:cNvSpPr>
            <a:spLocks noGrp="1"/>
          </p:cNvSpPr>
          <p:nvPr>
            <p:ph type="title"/>
          </p:nvPr>
        </p:nvSpPr>
        <p:spPr>
          <a:xfrm>
            <a:off x="1066800" y="642594"/>
            <a:ext cx="10058400" cy="493307"/>
          </a:xfrm>
        </p:spPr>
        <p:txBody>
          <a:bodyPr>
            <a:normAutofit fontScale="90000"/>
          </a:bodyPr>
          <a:lstStyle/>
          <a:p>
            <a:r>
              <a:rPr lang="en-GB" dirty="0"/>
              <a:t>Assignment – Things to Consider</a:t>
            </a:r>
          </a:p>
        </p:txBody>
      </p:sp>
      <p:sp>
        <p:nvSpPr>
          <p:cNvPr id="3" name="Content Placeholder 2">
            <a:extLst>
              <a:ext uri="{FF2B5EF4-FFF2-40B4-BE49-F238E27FC236}">
                <a16:creationId xmlns:a16="http://schemas.microsoft.com/office/drawing/2014/main" id="{69D43296-4743-FB85-A652-25279BA50949}"/>
              </a:ext>
            </a:extLst>
          </p:cNvPr>
          <p:cNvSpPr>
            <a:spLocks noGrp="1"/>
          </p:cNvSpPr>
          <p:nvPr>
            <p:ph idx="1"/>
          </p:nvPr>
        </p:nvSpPr>
        <p:spPr>
          <a:xfrm>
            <a:off x="1066800" y="1277888"/>
            <a:ext cx="10058400" cy="4757152"/>
          </a:xfrm>
        </p:spPr>
        <p:txBody>
          <a:bodyPr>
            <a:noAutofit/>
          </a:bodyPr>
          <a:lstStyle/>
          <a:p>
            <a:r>
              <a:rPr lang="en-GB" sz="1600" dirty="0">
                <a:latin typeface="Arial" panose="020B0604020202020204" pitchFamily="34" charset="0"/>
                <a:cs typeface="Arial" panose="020B0604020202020204" pitchFamily="34" charset="0"/>
              </a:rPr>
              <a:t>Review two years of financial statements</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Are you going to compare to a competitor?</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Trending analysis</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Why do we use these statement </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Limitations of the use of these</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Why do we use Ratios</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Advantages and Disadvantages of their use </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What are the Chairman / CEO and CFO saying in the report – Key messages </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What other information is available </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What would you recommend to improve the financial health of the organisation ?</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References for wider reading</a:t>
            </a:r>
            <a:br>
              <a:rPr lang="en-GB" sz="1600" dirty="0">
                <a:latin typeface="Arial" panose="020B0604020202020204" pitchFamily="34" charset="0"/>
                <a:cs typeface="Arial" panose="020B0604020202020204" pitchFamily="34" charset="0"/>
              </a:rPr>
            </a:br>
            <a:endParaRPr lang="en-GB" sz="1600" dirty="0"/>
          </a:p>
        </p:txBody>
      </p:sp>
      <p:sp>
        <p:nvSpPr>
          <p:cNvPr id="4" name="Slide Number Placeholder 3">
            <a:extLst>
              <a:ext uri="{FF2B5EF4-FFF2-40B4-BE49-F238E27FC236}">
                <a16:creationId xmlns:a16="http://schemas.microsoft.com/office/drawing/2014/main" id="{4480AF6F-51CC-26D5-2272-9316A9448FB3}"/>
              </a:ext>
            </a:extLst>
          </p:cNvPr>
          <p:cNvSpPr>
            <a:spLocks noGrp="1"/>
          </p:cNvSpPr>
          <p:nvPr>
            <p:ph type="sldNum" sz="quarter" idx="12"/>
          </p:nvPr>
        </p:nvSpPr>
        <p:spPr/>
        <p:txBody>
          <a:bodyPr/>
          <a:lstStyle/>
          <a:p>
            <a:fld id="{5F0A09A3-96B8-4178-A0F9-EC62A2BD4C26}" type="slidenum">
              <a:rPr lang="en-GB" smtClean="0"/>
              <a:t>30</a:t>
            </a:fld>
            <a:endParaRPr lang="en-GB"/>
          </a:p>
        </p:txBody>
      </p:sp>
    </p:spTree>
    <p:extLst>
      <p:ext uri="{BB962C8B-B14F-4D97-AF65-F5344CB8AC3E}">
        <p14:creationId xmlns:p14="http://schemas.microsoft.com/office/powerpoint/2010/main" val="39619483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Savon</Template>
  <TotalTime>0</TotalTime>
  <Words>2295</Words>
  <Application>Microsoft Office PowerPoint</Application>
  <PresentationFormat>Widescreen</PresentationFormat>
  <Paragraphs>348</Paragraphs>
  <Slides>30</Slides>
  <Notes>4</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30</vt:i4>
      </vt:variant>
    </vt:vector>
  </HeadingPairs>
  <TitlesOfParts>
    <vt:vector size="39" baseType="lpstr">
      <vt:lpstr>Google Sans</vt:lpstr>
      <vt:lpstr>SourceSansPro</vt:lpstr>
      <vt:lpstr>Arial</vt:lpstr>
      <vt:lpstr>Calibri</vt:lpstr>
      <vt:lpstr>Century Gothic</vt:lpstr>
      <vt:lpstr>Garamond</vt:lpstr>
      <vt:lpstr>Times New Roman</vt:lpstr>
      <vt:lpstr>Wingdings</vt:lpstr>
      <vt:lpstr>Savon</vt:lpstr>
      <vt:lpstr>Project Appraisal Pt 2</vt:lpstr>
      <vt:lpstr>End Goal of Projects</vt:lpstr>
      <vt:lpstr>PowerPoint Presentation</vt:lpstr>
      <vt:lpstr>Project Appraisals</vt:lpstr>
      <vt:lpstr>Capital Investment Appraisal</vt:lpstr>
      <vt:lpstr>Project Appraisals</vt:lpstr>
      <vt:lpstr>Project Appraisals</vt:lpstr>
      <vt:lpstr>Payback Period</vt:lpstr>
      <vt:lpstr>Payback Period Example</vt:lpstr>
      <vt:lpstr>Payback Period Example</vt:lpstr>
      <vt:lpstr>Exercise – Payback Period</vt:lpstr>
      <vt:lpstr>Payback Period – Activity Solution</vt:lpstr>
      <vt:lpstr>Payback Period</vt:lpstr>
      <vt:lpstr>Time Value of Money</vt:lpstr>
      <vt:lpstr>Time Value of Money - Example</vt:lpstr>
      <vt:lpstr>Net Present Value (Discounted Cashflow)</vt:lpstr>
      <vt:lpstr>Net Present Value - Example</vt:lpstr>
      <vt:lpstr>NPV Example</vt:lpstr>
      <vt:lpstr>NPV Example</vt:lpstr>
      <vt:lpstr>Net Present Value - Example</vt:lpstr>
      <vt:lpstr>IRR</vt:lpstr>
      <vt:lpstr>IRR</vt:lpstr>
      <vt:lpstr>Net Present Value (Discounted Cash Flow)</vt:lpstr>
      <vt:lpstr>What's the Difference Between Finance and Accounting</vt:lpstr>
      <vt:lpstr>What's the Difference Between Finance and Accounting, contd,,</vt:lpstr>
      <vt:lpstr>Financial Fluency</vt:lpstr>
      <vt:lpstr>Financial Fluency </vt:lpstr>
      <vt:lpstr>Owner's Equity</vt:lpstr>
      <vt:lpstr>Owner's Equity</vt:lpstr>
      <vt:lpstr>Assignment – Things to Consider</vt:lpstr>
    </vt:vector>
  </TitlesOfParts>
  <Company>Swansea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BMMB7005D Finance for Business Management Term 3, 2022</dc:title>
  <dc:creator>MIFTAH B. (972100)</dc:creator>
  <cp:lastModifiedBy>Marie Pitson</cp:lastModifiedBy>
  <cp:revision>16</cp:revision>
  <cp:lastPrinted>2024-12-02T08:31:04Z</cp:lastPrinted>
  <dcterms:created xsi:type="dcterms:W3CDTF">2022-04-16T14:42:35Z</dcterms:created>
  <dcterms:modified xsi:type="dcterms:W3CDTF">2024-12-04T08:58:46Z</dcterms:modified>
</cp:coreProperties>
</file>