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 id="2147483678" r:id="rId6"/>
  </p:sldMasterIdLst>
  <p:notesMasterIdLst>
    <p:notesMasterId r:id="rId41"/>
  </p:notesMasterIdLst>
  <p:sldIdLst>
    <p:sldId id="375" r:id="rId7"/>
    <p:sldId id="260" r:id="rId8"/>
    <p:sldId id="852" r:id="rId9"/>
    <p:sldId id="854" r:id="rId10"/>
    <p:sldId id="855" r:id="rId11"/>
    <p:sldId id="858" r:id="rId12"/>
    <p:sldId id="865" r:id="rId13"/>
    <p:sldId id="853" r:id="rId14"/>
    <p:sldId id="843" r:id="rId15"/>
    <p:sldId id="847" r:id="rId16"/>
    <p:sldId id="856" r:id="rId17"/>
    <p:sldId id="842" r:id="rId18"/>
    <p:sldId id="841" r:id="rId19"/>
    <p:sldId id="849" r:id="rId20"/>
    <p:sldId id="868" r:id="rId21"/>
    <p:sldId id="850" r:id="rId22"/>
    <p:sldId id="863" r:id="rId23"/>
    <p:sldId id="860" r:id="rId24"/>
    <p:sldId id="848" r:id="rId25"/>
    <p:sldId id="864" r:id="rId26"/>
    <p:sldId id="812" r:id="rId27"/>
    <p:sldId id="845" r:id="rId28"/>
    <p:sldId id="840" r:id="rId29"/>
    <p:sldId id="869" r:id="rId30"/>
    <p:sldId id="866" r:id="rId31"/>
    <p:sldId id="861" r:id="rId32"/>
    <p:sldId id="867" r:id="rId33"/>
    <p:sldId id="846" r:id="rId34"/>
    <p:sldId id="851" r:id="rId35"/>
    <p:sldId id="862" r:id="rId36"/>
    <p:sldId id="857" r:id="rId37"/>
    <p:sldId id="844" r:id="rId38"/>
    <p:sldId id="870" r:id="rId39"/>
    <p:sldId id="87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610282-88FF-4490-931C-B463DFA0FC31}" v="5" dt="2025-02-27T13:46:02.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63669" autoAdjust="0"/>
  </p:normalViewPr>
  <p:slideViewPr>
    <p:cSldViewPr snapToGrid="0" showGuides="1">
      <p:cViewPr varScale="1">
        <p:scale>
          <a:sx n="50" d="100"/>
          <a:sy n="50" d="100"/>
        </p:scale>
        <p:origin x="1862" y="29"/>
      </p:cViewPr>
      <p:guideLst>
        <p:guide orient="horz" pos="2160"/>
        <p:guide pos="3840"/>
      </p:guideLst>
    </p:cSldViewPr>
  </p:slideViewPr>
  <p:notesTextViewPr>
    <p:cViewPr>
      <p:scale>
        <a:sx n="3" d="2"/>
        <a:sy n="3" d="2"/>
      </p:scale>
      <p:origin x="0" y="0"/>
    </p:cViewPr>
  </p:notesTextViewPr>
  <p:sorterViewPr>
    <p:cViewPr varScale="1">
      <p:scale>
        <a:sx n="100" d="100"/>
        <a:sy n="100" d="100"/>
      </p:scale>
      <p:origin x="0" y="-895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095BDE84-CACF-4CE7-8001-4FF19E970F3A}"/>
    <pc:docChg chg="custSel addSld delSld modSld sldOrd">
      <pc:chgData name="Matthew Archer" userId="aad98465-9c59-4159-8df1-a13be7bdef7f" providerId="ADAL" clId="{095BDE84-CACF-4CE7-8001-4FF19E970F3A}" dt="2024-02-13T13:11:33.390" v="1088" actId="6549"/>
      <pc:docMkLst>
        <pc:docMk/>
      </pc:docMkLst>
      <pc:sldChg chg="modSp mod">
        <pc:chgData name="Matthew Archer" userId="aad98465-9c59-4159-8df1-a13be7bdef7f" providerId="ADAL" clId="{095BDE84-CACF-4CE7-8001-4FF19E970F3A}" dt="2024-02-12T13:39:11.792" v="1038"/>
        <pc:sldMkLst>
          <pc:docMk/>
          <pc:sldMk cId="783625636" sldId="274"/>
        </pc:sldMkLst>
      </pc:sldChg>
      <pc:sldChg chg="modSp mod">
        <pc:chgData name="Matthew Archer" userId="aad98465-9c59-4159-8df1-a13be7bdef7f" providerId="ADAL" clId="{095BDE84-CACF-4CE7-8001-4FF19E970F3A}" dt="2024-02-12T12:53:46.790" v="605" actId="20577"/>
        <pc:sldMkLst>
          <pc:docMk/>
          <pc:sldMk cId="1656123908" sldId="810"/>
        </pc:sldMkLst>
      </pc:sldChg>
      <pc:sldChg chg="modSp mod">
        <pc:chgData name="Matthew Archer" userId="aad98465-9c59-4159-8df1-a13be7bdef7f" providerId="ADAL" clId="{095BDE84-CACF-4CE7-8001-4FF19E970F3A}" dt="2024-02-12T13:07:03.629" v="832" actId="113"/>
        <pc:sldMkLst>
          <pc:docMk/>
          <pc:sldMk cId="1048225600" sldId="812"/>
        </pc:sldMkLst>
      </pc:sldChg>
      <pc:sldChg chg="modSp mod">
        <pc:chgData name="Matthew Archer" userId="aad98465-9c59-4159-8df1-a13be7bdef7f" providerId="ADAL" clId="{095BDE84-CACF-4CE7-8001-4FF19E970F3A}" dt="2024-02-12T12:50:55.548" v="442" actId="20577"/>
        <pc:sldMkLst>
          <pc:docMk/>
          <pc:sldMk cId="1601581225" sldId="813"/>
        </pc:sldMkLst>
      </pc:sldChg>
      <pc:sldChg chg="modSp mod">
        <pc:chgData name="Matthew Archer" userId="aad98465-9c59-4159-8df1-a13be7bdef7f" providerId="ADAL" clId="{095BDE84-CACF-4CE7-8001-4FF19E970F3A}" dt="2024-02-12T12:50:18.772" v="438"/>
        <pc:sldMkLst>
          <pc:docMk/>
          <pc:sldMk cId="1628091228" sldId="814"/>
        </pc:sldMkLst>
      </pc:sldChg>
      <pc:sldChg chg="modSp mod">
        <pc:chgData name="Matthew Archer" userId="aad98465-9c59-4159-8df1-a13be7bdef7f" providerId="ADAL" clId="{095BDE84-CACF-4CE7-8001-4FF19E970F3A}" dt="2024-02-12T12:49:01.101" v="427"/>
        <pc:sldMkLst>
          <pc:docMk/>
          <pc:sldMk cId="3603070044" sldId="815"/>
        </pc:sldMkLst>
      </pc:sldChg>
      <pc:sldChg chg="modSp mod">
        <pc:chgData name="Matthew Archer" userId="aad98465-9c59-4159-8df1-a13be7bdef7f" providerId="ADAL" clId="{095BDE84-CACF-4CE7-8001-4FF19E970F3A}" dt="2024-02-12T12:47:35.099" v="416" actId="20577"/>
        <pc:sldMkLst>
          <pc:docMk/>
          <pc:sldMk cId="1852579446" sldId="816"/>
        </pc:sldMkLst>
      </pc:sldChg>
      <pc:sldChg chg="addSp delSp modSp mod">
        <pc:chgData name="Matthew Archer" userId="aad98465-9c59-4159-8df1-a13be7bdef7f" providerId="ADAL" clId="{095BDE84-CACF-4CE7-8001-4FF19E970F3A}" dt="2024-02-12T13:00:06.574" v="772" actId="478"/>
        <pc:sldMkLst>
          <pc:docMk/>
          <pc:sldMk cId="1263457083" sldId="817"/>
        </pc:sldMkLst>
      </pc:sldChg>
      <pc:sldChg chg="del">
        <pc:chgData name="Matthew Archer" userId="aad98465-9c59-4159-8df1-a13be7bdef7f" providerId="ADAL" clId="{095BDE84-CACF-4CE7-8001-4FF19E970F3A}" dt="2024-02-12T12:03:47.473" v="28" actId="47"/>
        <pc:sldMkLst>
          <pc:docMk/>
          <pc:sldMk cId="108852155" sldId="818"/>
        </pc:sldMkLst>
      </pc:sldChg>
      <pc:sldChg chg="del">
        <pc:chgData name="Matthew Archer" userId="aad98465-9c59-4159-8df1-a13be7bdef7f" providerId="ADAL" clId="{095BDE84-CACF-4CE7-8001-4FF19E970F3A}" dt="2024-02-12T13:23:51.325" v="978" actId="47"/>
        <pc:sldMkLst>
          <pc:docMk/>
          <pc:sldMk cId="2823256933" sldId="820"/>
        </pc:sldMkLst>
      </pc:sldChg>
      <pc:sldChg chg="addSp delSp modSp mod">
        <pc:chgData name="Matthew Archer" userId="aad98465-9c59-4159-8df1-a13be7bdef7f" providerId="ADAL" clId="{095BDE84-CACF-4CE7-8001-4FF19E970F3A}" dt="2024-02-12T13:09:21.793" v="866" actId="113"/>
        <pc:sldMkLst>
          <pc:docMk/>
          <pc:sldMk cId="1478314085" sldId="821"/>
        </pc:sldMkLst>
      </pc:sldChg>
      <pc:sldChg chg="addSp delSp modSp mod">
        <pc:chgData name="Matthew Archer" userId="aad98465-9c59-4159-8df1-a13be7bdef7f" providerId="ADAL" clId="{095BDE84-CACF-4CE7-8001-4FF19E970F3A}" dt="2024-02-12T13:05:28.378" v="803" actId="113"/>
        <pc:sldMkLst>
          <pc:docMk/>
          <pc:sldMk cId="1153834111" sldId="822"/>
        </pc:sldMkLst>
      </pc:sldChg>
      <pc:sldChg chg="del">
        <pc:chgData name="Matthew Archer" userId="aad98465-9c59-4159-8df1-a13be7bdef7f" providerId="ADAL" clId="{095BDE84-CACF-4CE7-8001-4FF19E970F3A}" dt="2024-02-12T12:03:46.215" v="27" actId="47"/>
        <pc:sldMkLst>
          <pc:docMk/>
          <pc:sldMk cId="3189322485" sldId="825"/>
        </pc:sldMkLst>
      </pc:sldChg>
      <pc:sldChg chg="modSp mod">
        <pc:chgData name="Matthew Archer" userId="aad98465-9c59-4159-8df1-a13be7bdef7f" providerId="ADAL" clId="{095BDE84-CACF-4CE7-8001-4FF19E970F3A}" dt="2024-02-12T12:51:05.110" v="443"/>
        <pc:sldMkLst>
          <pc:docMk/>
          <pc:sldMk cId="56103525" sldId="826"/>
        </pc:sldMkLst>
      </pc:sldChg>
      <pc:sldChg chg="modSp mod">
        <pc:chgData name="Matthew Archer" userId="aad98465-9c59-4159-8df1-a13be7bdef7f" providerId="ADAL" clId="{095BDE84-CACF-4CE7-8001-4FF19E970F3A}" dt="2024-02-12T12:50:13.975" v="437" actId="113"/>
        <pc:sldMkLst>
          <pc:docMk/>
          <pc:sldMk cId="2220397898" sldId="827"/>
        </pc:sldMkLst>
      </pc:sldChg>
      <pc:sldChg chg="modSp mod">
        <pc:chgData name="Matthew Archer" userId="aad98465-9c59-4159-8df1-a13be7bdef7f" providerId="ADAL" clId="{095BDE84-CACF-4CE7-8001-4FF19E970F3A}" dt="2024-02-12T12:50:22.727" v="439"/>
        <pc:sldMkLst>
          <pc:docMk/>
          <pc:sldMk cId="4132268620" sldId="828"/>
        </pc:sldMkLst>
      </pc:sldChg>
      <pc:sldChg chg="addSp delSp modSp mod">
        <pc:chgData name="Matthew Archer" userId="aad98465-9c59-4159-8df1-a13be7bdef7f" providerId="ADAL" clId="{095BDE84-CACF-4CE7-8001-4FF19E970F3A}" dt="2024-02-13T13:11:33.390" v="1088" actId="6549"/>
        <pc:sldMkLst>
          <pc:docMk/>
          <pc:sldMk cId="3146918848" sldId="829"/>
        </pc:sldMkLst>
      </pc:sldChg>
      <pc:sldChg chg="addSp delSp modSp add mod modNotesTx">
        <pc:chgData name="Matthew Archer" userId="aad98465-9c59-4159-8df1-a13be7bdef7f" providerId="ADAL" clId="{095BDE84-CACF-4CE7-8001-4FF19E970F3A}" dt="2024-02-12T13:06:16.427" v="822" actId="20577"/>
        <pc:sldMkLst>
          <pc:docMk/>
          <pc:sldMk cId="1342615031" sldId="830"/>
        </pc:sldMkLst>
      </pc:sldChg>
      <pc:sldChg chg="addSp delSp modSp add mod">
        <pc:chgData name="Matthew Archer" userId="aad98465-9c59-4159-8df1-a13be7bdef7f" providerId="ADAL" clId="{095BDE84-CACF-4CE7-8001-4FF19E970F3A}" dt="2024-02-12T12:48:50.570" v="426" actId="113"/>
        <pc:sldMkLst>
          <pc:docMk/>
          <pc:sldMk cId="874537905" sldId="831"/>
        </pc:sldMkLst>
      </pc:sldChg>
      <pc:sldChg chg="addSp delSp modSp add mod">
        <pc:chgData name="Matthew Archer" userId="aad98465-9c59-4159-8df1-a13be7bdef7f" providerId="ADAL" clId="{095BDE84-CACF-4CE7-8001-4FF19E970F3A}" dt="2024-02-13T13:11:17.655" v="1087" actId="20577"/>
        <pc:sldMkLst>
          <pc:docMk/>
          <pc:sldMk cId="1282978769" sldId="832"/>
        </pc:sldMkLst>
      </pc:sldChg>
      <pc:sldChg chg="addSp delSp modSp add mod">
        <pc:chgData name="Matthew Archer" userId="aad98465-9c59-4159-8df1-a13be7bdef7f" providerId="ADAL" clId="{095BDE84-CACF-4CE7-8001-4FF19E970F3A}" dt="2024-02-12T12:47:21.467" v="402"/>
        <pc:sldMkLst>
          <pc:docMk/>
          <pc:sldMk cId="1553033008" sldId="833"/>
        </pc:sldMkLst>
      </pc:sldChg>
      <pc:sldChg chg="addSp delSp modSp add mod">
        <pc:chgData name="Matthew Archer" userId="aad98465-9c59-4159-8df1-a13be7bdef7f" providerId="ADAL" clId="{095BDE84-CACF-4CE7-8001-4FF19E970F3A}" dt="2024-02-12T12:47:16.794" v="401" actId="6549"/>
        <pc:sldMkLst>
          <pc:docMk/>
          <pc:sldMk cId="3423750525" sldId="834"/>
        </pc:sldMkLst>
      </pc:sldChg>
      <pc:sldChg chg="add">
        <pc:chgData name="Matthew Archer" userId="aad98465-9c59-4159-8df1-a13be7bdef7f" providerId="ADAL" clId="{095BDE84-CACF-4CE7-8001-4FF19E970F3A}" dt="2024-02-12T12:59:53.661" v="767" actId="2890"/>
        <pc:sldMkLst>
          <pc:docMk/>
          <pc:sldMk cId="2258992139" sldId="835"/>
        </pc:sldMkLst>
      </pc:sldChg>
      <pc:sldChg chg="addSp delSp modSp add mod">
        <pc:chgData name="Matthew Archer" userId="aad98465-9c59-4159-8df1-a13be7bdef7f" providerId="ADAL" clId="{095BDE84-CACF-4CE7-8001-4FF19E970F3A}" dt="2024-02-12T13:17:07.715" v="948" actId="20577"/>
        <pc:sldMkLst>
          <pc:docMk/>
          <pc:sldMk cId="2718472134" sldId="836"/>
        </pc:sldMkLst>
      </pc:sldChg>
      <pc:sldChg chg="addSp delSp modSp add mod">
        <pc:chgData name="Matthew Archer" userId="aad98465-9c59-4159-8df1-a13be7bdef7f" providerId="ADAL" clId="{095BDE84-CACF-4CE7-8001-4FF19E970F3A}" dt="2024-02-12T13:23:38.154" v="977" actId="14100"/>
        <pc:sldMkLst>
          <pc:docMk/>
          <pc:sldMk cId="3451941963" sldId="837"/>
        </pc:sldMkLst>
      </pc:sldChg>
      <pc:sldChg chg="addSp delSp modSp add mod ord">
        <pc:chgData name="Matthew Archer" userId="aad98465-9c59-4159-8df1-a13be7bdef7f" providerId="ADAL" clId="{095BDE84-CACF-4CE7-8001-4FF19E970F3A}" dt="2024-02-12T13:34:35.017" v="1035"/>
        <pc:sldMkLst>
          <pc:docMk/>
          <pc:sldMk cId="4045854246" sldId="838"/>
        </pc:sldMkLst>
      </pc:sldChg>
      <pc:sldChg chg="addSp delSp modSp add mod ord">
        <pc:chgData name="Matthew Archer" userId="aad98465-9c59-4159-8df1-a13be7bdef7f" providerId="ADAL" clId="{095BDE84-CACF-4CE7-8001-4FF19E970F3A}" dt="2024-02-12T13:34:43.984" v="1037"/>
        <pc:sldMkLst>
          <pc:docMk/>
          <pc:sldMk cId="2943162216" sldId="839"/>
        </pc:sldMkLst>
      </pc:sldChg>
    </pc:docChg>
  </pc:docChgLst>
  <pc:docChgLst>
    <pc:chgData name="Matthew Archer" userId="aad98465-9c59-4159-8df1-a13be7bdef7f" providerId="ADAL" clId="{6EF784AF-42EE-4D1B-AEE7-589D7ED15EC3}"/>
    <pc:docChg chg="undo custSel addSld delSld modSld sldOrd">
      <pc:chgData name="Matthew Archer" userId="aad98465-9c59-4159-8df1-a13be7bdef7f" providerId="ADAL" clId="{6EF784AF-42EE-4D1B-AEE7-589D7ED15EC3}" dt="2024-02-27T12:22:26.278" v="1054" actId="47"/>
      <pc:docMkLst>
        <pc:docMk/>
      </pc:docMkLst>
      <pc:sldChg chg="del">
        <pc:chgData name="Matthew Archer" userId="aad98465-9c59-4159-8df1-a13be7bdef7f" providerId="ADAL" clId="{6EF784AF-42EE-4D1B-AEE7-589D7ED15EC3}" dt="2024-02-27T12:22:26.278" v="1054" actId="47"/>
        <pc:sldMkLst>
          <pc:docMk/>
          <pc:sldMk cId="783625636" sldId="274"/>
        </pc:sldMkLst>
      </pc:sldChg>
      <pc:sldChg chg="modSp mod">
        <pc:chgData name="Matthew Archer" userId="aad98465-9c59-4159-8df1-a13be7bdef7f" providerId="ADAL" clId="{6EF784AF-42EE-4D1B-AEE7-589D7ED15EC3}" dt="2024-02-26T15:05:22.827" v="778" actId="20577"/>
        <pc:sldMkLst>
          <pc:docMk/>
          <pc:sldMk cId="1822612356" sldId="375"/>
        </pc:sldMkLst>
      </pc:sldChg>
      <pc:sldChg chg="del">
        <pc:chgData name="Matthew Archer" userId="aad98465-9c59-4159-8df1-a13be7bdef7f" providerId="ADAL" clId="{6EF784AF-42EE-4D1B-AEE7-589D7ED15EC3}" dt="2024-02-14T13:53:50.546" v="307" actId="47"/>
        <pc:sldMkLst>
          <pc:docMk/>
          <pc:sldMk cId="1656123908" sldId="810"/>
        </pc:sldMkLst>
      </pc:sldChg>
      <pc:sldChg chg="addSp delSp modSp mod">
        <pc:chgData name="Matthew Archer" userId="aad98465-9c59-4159-8df1-a13be7bdef7f" providerId="ADAL" clId="{6EF784AF-42EE-4D1B-AEE7-589D7ED15EC3}" dt="2024-02-27T08:56:20.196" v="791" actId="20577"/>
        <pc:sldMkLst>
          <pc:docMk/>
          <pc:sldMk cId="1048225600" sldId="812"/>
        </pc:sldMkLst>
      </pc:sldChg>
      <pc:sldChg chg="del">
        <pc:chgData name="Matthew Archer" userId="aad98465-9c59-4159-8df1-a13be7bdef7f" providerId="ADAL" clId="{6EF784AF-42EE-4D1B-AEE7-589D7ED15EC3}" dt="2024-02-14T13:53:50.546" v="307" actId="47"/>
        <pc:sldMkLst>
          <pc:docMk/>
          <pc:sldMk cId="1601581225" sldId="813"/>
        </pc:sldMkLst>
      </pc:sldChg>
      <pc:sldChg chg="del">
        <pc:chgData name="Matthew Archer" userId="aad98465-9c59-4159-8df1-a13be7bdef7f" providerId="ADAL" clId="{6EF784AF-42EE-4D1B-AEE7-589D7ED15EC3}" dt="2024-02-14T13:53:50.546" v="307" actId="47"/>
        <pc:sldMkLst>
          <pc:docMk/>
          <pc:sldMk cId="1628091228" sldId="814"/>
        </pc:sldMkLst>
      </pc:sldChg>
      <pc:sldChg chg="del">
        <pc:chgData name="Matthew Archer" userId="aad98465-9c59-4159-8df1-a13be7bdef7f" providerId="ADAL" clId="{6EF784AF-42EE-4D1B-AEE7-589D7ED15EC3}" dt="2024-02-14T13:53:50.546" v="307" actId="47"/>
        <pc:sldMkLst>
          <pc:docMk/>
          <pc:sldMk cId="3603070044" sldId="815"/>
        </pc:sldMkLst>
      </pc:sldChg>
      <pc:sldChg chg="del">
        <pc:chgData name="Matthew Archer" userId="aad98465-9c59-4159-8df1-a13be7bdef7f" providerId="ADAL" clId="{6EF784AF-42EE-4D1B-AEE7-589D7ED15EC3}" dt="2024-02-14T13:53:50.546" v="307" actId="47"/>
        <pc:sldMkLst>
          <pc:docMk/>
          <pc:sldMk cId="1852579446" sldId="816"/>
        </pc:sldMkLst>
      </pc:sldChg>
      <pc:sldChg chg="del">
        <pc:chgData name="Matthew Archer" userId="aad98465-9c59-4159-8df1-a13be7bdef7f" providerId="ADAL" clId="{6EF784AF-42EE-4D1B-AEE7-589D7ED15EC3}" dt="2024-02-14T13:53:50.546" v="307" actId="47"/>
        <pc:sldMkLst>
          <pc:docMk/>
          <pc:sldMk cId="1263457083" sldId="817"/>
        </pc:sldMkLst>
      </pc:sldChg>
      <pc:sldChg chg="del">
        <pc:chgData name="Matthew Archer" userId="aad98465-9c59-4159-8df1-a13be7bdef7f" providerId="ADAL" clId="{6EF784AF-42EE-4D1B-AEE7-589D7ED15EC3}" dt="2024-02-14T13:53:50.546" v="307" actId="47"/>
        <pc:sldMkLst>
          <pc:docMk/>
          <pc:sldMk cId="1497735576" sldId="819"/>
        </pc:sldMkLst>
      </pc:sldChg>
      <pc:sldChg chg="del">
        <pc:chgData name="Matthew Archer" userId="aad98465-9c59-4159-8df1-a13be7bdef7f" providerId="ADAL" clId="{6EF784AF-42EE-4D1B-AEE7-589D7ED15EC3}" dt="2024-02-14T13:53:50.546" v="307" actId="47"/>
        <pc:sldMkLst>
          <pc:docMk/>
          <pc:sldMk cId="1478314085" sldId="821"/>
        </pc:sldMkLst>
      </pc:sldChg>
      <pc:sldChg chg="del">
        <pc:chgData name="Matthew Archer" userId="aad98465-9c59-4159-8df1-a13be7bdef7f" providerId="ADAL" clId="{6EF784AF-42EE-4D1B-AEE7-589D7ED15EC3}" dt="2024-02-14T13:53:50.546" v="307" actId="47"/>
        <pc:sldMkLst>
          <pc:docMk/>
          <pc:sldMk cId="1153834111" sldId="822"/>
        </pc:sldMkLst>
      </pc:sldChg>
      <pc:sldChg chg="del">
        <pc:chgData name="Matthew Archer" userId="aad98465-9c59-4159-8df1-a13be7bdef7f" providerId="ADAL" clId="{6EF784AF-42EE-4D1B-AEE7-589D7ED15EC3}" dt="2024-02-14T13:53:50.546" v="307" actId="47"/>
        <pc:sldMkLst>
          <pc:docMk/>
          <pc:sldMk cId="56103525" sldId="826"/>
        </pc:sldMkLst>
      </pc:sldChg>
      <pc:sldChg chg="del">
        <pc:chgData name="Matthew Archer" userId="aad98465-9c59-4159-8df1-a13be7bdef7f" providerId="ADAL" clId="{6EF784AF-42EE-4D1B-AEE7-589D7ED15EC3}" dt="2024-02-14T13:53:50.546" v="307" actId="47"/>
        <pc:sldMkLst>
          <pc:docMk/>
          <pc:sldMk cId="2220397898" sldId="827"/>
        </pc:sldMkLst>
      </pc:sldChg>
      <pc:sldChg chg="del">
        <pc:chgData name="Matthew Archer" userId="aad98465-9c59-4159-8df1-a13be7bdef7f" providerId="ADAL" clId="{6EF784AF-42EE-4D1B-AEE7-589D7ED15EC3}" dt="2024-02-14T13:53:50.546" v="307" actId="47"/>
        <pc:sldMkLst>
          <pc:docMk/>
          <pc:sldMk cId="4132268620" sldId="828"/>
        </pc:sldMkLst>
      </pc:sldChg>
      <pc:sldChg chg="del">
        <pc:chgData name="Matthew Archer" userId="aad98465-9c59-4159-8df1-a13be7bdef7f" providerId="ADAL" clId="{6EF784AF-42EE-4D1B-AEE7-589D7ED15EC3}" dt="2024-02-14T13:53:50.546" v="307" actId="47"/>
        <pc:sldMkLst>
          <pc:docMk/>
          <pc:sldMk cId="3146918848" sldId="829"/>
        </pc:sldMkLst>
      </pc:sldChg>
      <pc:sldChg chg="del">
        <pc:chgData name="Matthew Archer" userId="aad98465-9c59-4159-8df1-a13be7bdef7f" providerId="ADAL" clId="{6EF784AF-42EE-4D1B-AEE7-589D7ED15EC3}" dt="2024-02-14T13:53:50.546" v="307" actId="47"/>
        <pc:sldMkLst>
          <pc:docMk/>
          <pc:sldMk cId="1342615031" sldId="830"/>
        </pc:sldMkLst>
      </pc:sldChg>
      <pc:sldChg chg="del">
        <pc:chgData name="Matthew Archer" userId="aad98465-9c59-4159-8df1-a13be7bdef7f" providerId="ADAL" clId="{6EF784AF-42EE-4D1B-AEE7-589D7ED15EC3}" dt="2024-02-14T13:53:50.546" v="307" actId="47"/>
        <pc:sldMkLst>
          <pc:docMk/>
          <pc:sldMk cId="874537905" sldId="831"/>
        </pc:sldMkLst>
      </pc:sldChg>
      <pc:sldChg chg="del">
        <pc:chgData name="Matthew Archer" userId="aad98465-9c59-4159-8df1-a13be7bdef7f" providerId="ADAL" clId="{6EF784AF-42EE-4D1B-AEE7-589D7ED15EC3}" dt="2024-02-14T13:53:50.546" v="307" actId="47"/>
        <pc:sldMkLst>
          <pc:docMk/>
          <pc:sldMk cId="1282978769" sldId="832"/>
        </pc:sldMkLst>
      </pc:sldChg>
      <pc:sldChg chg="del">
        <pc:chgData name="Matthew Archer" userId="aad98465-9c59-4159-8df1-a13be7bdef7f" providerId="ADAL" clId="{6EF784AF-42EE-4D1B-AEE7-589D7ED15EC3}" dt="2024-02-14T13:53:50.546" v="307" actId="47"/>
        <pc:sldMkLst>
          <pc:docMk/>
          <pc:sldMk cId="1553033008" sldId="833"/>
        </pc:sldMkLst>
      </pc:sldChg>
      <pc:sldChg chg="del">
        <pc:chgData name="Matthew Archer" userId="aad98465-9c59-4159-8df1-a13be7bdef7f" providerId="ADAL" clId="{6EF784AF-42EE-4D1B-AEE7-589D7ED15EC3}" dt="2024-02-14T13:53:50.546" v="307" actId="47"/>
        <pc:sldMkLst>
          <pc:docMk/>
          <pc:sldMk cId="3423750525" sldId="834"/>
        </pc:sldMkLst>
      </pc:sldChg>
      <pc:sldChg chg="del">
        <pc:chgData name="Matthew Archer" userId="aad98465-9c59-4159-8df1-a13be7bdef7f" providerId="ADAL" clId="{6EF784AF-42EE-4D1B-AEE7-589D7ED15EC3}" dt="2024-02-14T13:53:53.984" v="308" actId="47"/>
        <pc:sldMkLst>
          <pc:docMk/>
          <pc:sldMk cId="2258992139" sldId="835"/>
        </pc:sldMkLst>
      </pc:sldChg>
      <pc:sldChg chg="del">
        <pc:chgData name="Matthew Archer" userId="aad98465-9c59-4159-8df1-a13be7bdef7f" providerId="ADAL" clId="{6EF784AF-42EE-4D1B-AEE7-589D7ED15EC3}" dt="2024-02-14T13:53:50.546" v="307" actId="47"/>
        <pc:sldMkLst>
          <pc:docMk/>
          <pc:sldMk cId="2718472134" sldId="836"/>
        </pc:sldMkLst>
      </pc:sldChg>
      <pc:sldChg chg="del">
        <pc:chgData name="Matthew Archer" userId="aad98465-9c59-4159-8df1-a13be7bdef7f" providerId="ADAL" clId="{6EF784AF-42EE-4D1B-AEE7-589D7ED15EC3}" dt="2024-02-14T13:53:50.546" v="307" actId="47"/>
        <pc:sldMkLst>
          <pc:docMk/>
          <pc:sldMk cId="3451941963" sldId="837"/>
        </pc:sldMkLst>
      </pc:sldChg>
      <pc:sldChg chg="del">
        <pc:chgData name="Matthew Archer" userId="aad98465-9c59-4159-8df1-a13be7bdef7f" providerId="ADAL" clId="{6EF784AF-42EE-4D1B-AEE7-589D7ED15EC3}" dt="2024-02-14T13:53:50.546" v="307" actId="47"/>
        <pc:sldMkLst>
          <pc:docMk/>
          <pc:sldMk cId="4045854246" sldId="838"/>
        </pc:sldMkLst>
      </pc:sldChg>
      <pc:sldChg chg="del">
        <pc:chgData name="Matthew Archer" userId="aad98465-9c59-4159-8df1-a13be7bdef7f" providerId="ADAL" clId="{6EF784AF-42EE-4D1B-AEE7-589D7ED15EC3}" dt="2024-02-14T13:53:50.546" v="307" actId="47"/>
        <pc:sldMkLst>
          <pc:docMk/>
          <pc:sldMk cId="2943162216" sldId="839"/>
        </pc:sldMkLst>
      </pc:sldChg>
      <pc:sldChg chg="addSp delSp modSp add mod">
        <pc:chgData name="Matthew Archer" userId="aad98465-9c59-4159-8df1-a13be7bdef7f" providerId="ADAL" clId="{6EF784AF-42EE-4D1B-AEE7-589D7ED15EC3}" dt="2024-02-27T08:57:36.904" v="802" actId="20577"/>
        <pc:sldMkLst>
          <pc:docMk/>
          <pc:sldMk cId="1257298632" sldId="840"/>
        </pc:sldMkLst>
      </pc:sldChg>
      <pc:sldChg chg="addSp delSp modSp add mod ord modNotesTx">
        <pc:chgData name="Matthew Archer" userId="aad98465-9c59-4159-8df1-a13be7bdef7f" providerId="ADAL" clId="{6EF784AF-42EE-4D1B-AEE7-589D7ED15EC3}" dt="2024-02-27T09:44:38.995" v="1051" actId="3626"/>
        <pc:sldMkLst>
          <pc:docMk/>
          <pc:sldMk cId="2919496031" sldId="841"/>
        </pc:sldMkLst>
      </pc:sldChg>
      <pc:sldChg chg="addSp delSp modSp add mod ord">
        <pc:chgData name="Matthew Archer" userId="aad98465-9c59-4159-8df1-a13be7bdef7f" providerId="ADAL" clId="{6EF784AF-42EE-4D1B-AEE7-589D7ED15EC3}" dt="2024-02-27T09:44:32.362" v="1050" actId="3626"/>
        <pc:sldMkLst>
          <pc:docMk/>
          <pc:sldMk cId="2107528853" sldId="842"/>
        </pc:sldMkLst>
      </pc:sldChg>
      <pc:sldChg chg="addSp delSp modSp add mod ord modNotesTx">
        <pc:chgData name="Matthew Archer" userId="aad98465-9c59-4159-8df1-a13be7bdef7f" providerId="ADAL" clId="{6EF784AF-42EE-4D1B-AEE7-589D7ED15EC3}" dt="2024-02-27T09:34:48.272" v="1000"/>
        <pc:sldMkLst>
          <pc:docMk/>
          <pc:sldMk cId="1591027727" sldId="843"/>
        </pc:sldMkLst>
      </pc:sldChg>
      <pc:sldChg chg="addSp delSp modSp add mod ord">
        <pc:chgData name="Matthew Archer" userId="aad98465-9c59-4159-8df1-a13be7bdef7f" providerId="ADAL" clId="{6EF784AF-42EE-4D1B-AEE7-589D7ED15EC3}" dt="2024-02-27T09:29:55.032" v="955"/>
        <pc:sldMkLst>
          <pc:docMk/>
          <pc:sldMk cId="3906126859" sldId="844"/>
        </pc:sldMkLst>
      </pc:sldChg>
      <pc:sldChg chg="modSp add mod">
        <pc:chgData name="Matthew Archer" userId="aad98465-9c59-4159-8df1-a13be7bdef7f" providerId="ADAL" clId="{6EF784AF-42EE-4D1B-AEE7-589D7ED15EC3}" dt="2024-02-14T12:09:20.689" v="150" actId="20577"/>
        <pc:sldMkLst>
          <pc:docMk/>
          <pc:sldMk cId="3817783772" sldId="845"/>
        </pc:sldMkLst>
      </pc:sldChg>
      <pc:sldChg chg="addSp delSp modSp add mod">
        <pc:chgData name="Matthew Archer" userId="aad98465-9c59-4159-8df1-a13be7bdef7f" providerId="ADAL" clId="{6EF784AF-42EE-4D1B-AEE7-589D7ED15EC3}" dt="2024-02-27T09:04:00.056" v="840" actId="6549"/>
        <pc:sldMkLst>
          <pc:docMk/>
          <pc:sldMk cId="1949905202" sldId="846"/>
        </pc:sldMkLst>
      </pc:sldChg>
      <pc:sldChg chg="addSp delSp modSp add mod ord">
        <pc:chgData name="Matthew Archer" userId="aad98465-9c59-4159-8df1-a13be7bdef7f" providerId="ADAL" clId="{6EF784AF-42EE-4D1B-AEE7-589D7ED15EC3}" dt="2024-02-27T09:06:07.444" v="863"/>
        <pc:sldMkLst>
          <pc:docMk/>
          <pc:sldMk cId="3634187177" sldId="847"/>
        </pc:sldMkLst>
      </pc:sldChg>
      <pc:sldChg chg="addSp delSp modSp add mod ord">
        <pc:chgData name="Matthew Archer" userId="aad98465-9c59-4159-8df1-a13be7bdef7f" providerId="ADAL" clId="{6EF784AF-42EE-4D1B-AEE7-589D7ED15EC3}" dt="2024-02-27T09:10:28.630" v="909"/>
        <pc:sldMkLst>
          <pc:docMk/>
          <pc:sldMk cId="35604127" sldId="848"/>
        </pc:sldMkLst>
      </pc:sldChg>
      <pc:sldChg chg="addSp delSp modSp add mod ord">
        <pc:chgData name="Matthew Archer" userId="aad98465-9c59-4159-8df1-a13be7bdef7f" providerId="ADAL" clId="{6EF784AF-42EE-4D1B-AEE7-589D7ED15EC3}" dt="2024-02-27T09:44:57.965" v="1053" actId="20577"/>
        <pc:sldMkLst>
          <pc:docMk/>
          <pc:sldMk cId="2367351055" sldId="849"/>
        </pc:sldMkLst>
      </pc:sldChg>
      <pc:sldChg chg="addSp delSp modSp add mod ord modNotesTx">
        <pc:chgData name="Matthew Archer" userId="aad98465-9c59-4159-8df1-a13be7bdef7f" providerId="ADAL" clId="{6EF784AF-42EE-4D1B-AEE7-589D7ED15EC3}" dt="2024-02-27T09:07:03.737" v="875"/>
        <pc:sldMkLst>
          <pc:docMk/>
          <pc:sldMk cId="3966609970" sldId="850"/>
        </pc:sldMkLst>
      </pc:sldChg>
      <pc:sldChg chg="addSp delSp modSp add mod modNotesTx">
        <pc:chgData name="Matthew Archer" userId="aad98465-9c59-4159-8df1-a13be7bdef7f" providerId="ADAL" clId="{6EF784AF-42EE-4D1B-AEE7-589D7ED15EC3}" dt="2024-02-26T14:37:39.626" v="734"/>
        <pc:sldMkLst>
          <pc:docMk/>
          <pc:sldMk cId="3918250113" sldId="851"/>
        </pc:sldMkLst>
      </pc:sldChg>
      <pc:sldChg chg="addSp delSp modSp add mod ord">
        <pc:chgData name="Matthew Archer" userId="aad98465-9c59-4159-8df1-a13be7bdef7f" providerId="ADAL" clId="{6EF784AF-42EE-4D1B-AEE7-589D7ED15EC3}" dt="2024-02-27T09:43:48.309" v="1045" actId="3626"/>
        <pc:sldMkLst>
          <pc:docMk/>
          <pc:sldMk cId="815897505" sldId="852"/>
        </pc:sldMkLst>
      </pc:sldChg>
      <pc:sldChg chg="addSp delSp modSp add mod ord modNotesTx">
        <pc:chgData name="Matthew Archer" userId="aad98465-9c59-4159-8df1-a13be7bdef7f" providerId="ADAL" clId="{6EF784AF-42EE-4D1B-AEE7-589D7ED15EC3}" dt="2024-02-27T09:44:13.816" v="1048" actId="3626"/>
        <pc:sldMkLst>
          <pc:docMk/>
          <pc:sldMk cId="2726169465" sldId="853"/>
        </pc:sldMkLst>
      </pc:sldChg>
      <pc:sldChg chg="addSp delSp modSp add mod ord">
        <pc:chgData name="Matthew Archer" userId="aad98465-9c59-4159-8df1-a13be7bdef7f" providerId="ADAL" clId="{6EF784AF-42EE-4D1B-AEE7-589D7ED15EC3}" dt="2024-02-27T09:03:24.878" v="834"/>
        <pc:sldMkLst>
          <pc:docMk/>
          <pc:sldMk cId="3542719815" sldId="854"/>
        </pc:sldMkLst>
      </pc:sldChg>
      <pc:sldChg chg="addSp delSp modSp add mod ord">
        <pc:chgData name="Matthew Archer" userId="aad98465-9c59-4159-8df1-a13be7bdef7f" providerId="ADAL" clId="{6EF784AF-42EE-4D1B-AEE7-589D7ED15EC3}" dt="2024-02-27T09:44:01.019" v="1046" actId="3626"/>
        <pc:sldMkLst>
          <pc:docMk/>
          <pc:sldMk cId="1373657414" sldId="855"/>
        </pc:sldMkLst>
      </pc:sldChg>
      <pc:sldChg chg="addSp delSp modSp add mod ord modNotesTx">
        <pc:chgData name="Matthew Archer" userId="aad98465-9c59-4159-8df1-a13be7bdef7f" providerId="ADAL" clId="{6EF784AF-42EE-4D1B-AEE7-589D7ED15EC3}" dt="2024-02-27T09:44:25.398" v="1049" actId="3626"/>
        <pc:sldMkLst>
          <pc:docMk/>
          <pc:sldMk cId="4175972767" sldId="856"/>
        </pc:sldMkLst>
      </pc:sldChg>
      <pc:sldChg chg="addSp delSp modSp add mod">
        <pc:chgData name="Matthew Archer" userId="aad98465-9c59-4159-8df1-a13be7bdef7f" providerId="ADAL" clId="{6EF784AF-42EE-4D1B-AEE7-589D7ED15EC3}" dt="2024-02-26T14:31:17.150" v="389" actId="6549"/>
        <pc:sldMkLst>
          <pc:docMk/>
          <pc:sldMk cId="239346267" sldId="857"/>
        </pc:sldMkLst>
      </pc:sldChg>
      <pc:sldChg chg="addSp delSp modSp add mod ord modNotesTx">
        <pc:chgData name="Matthew Archer" userId="aad98465-9c59-4159-8df1-a13be7bdef7f" providerId="ADAL" clId="{6EF784AF-42EE-4D1B-AEE7-589D7ED15EC3}" dt="2024-02-27T09:40:22.745" v="1043"/>
        <pc:sldMkLst>
          <pc:docMk/>
          <pc:sldMk cId="497757106" sldId="858"/>
        </pc:sldMkLst>
      </pc:sldChg>
      <pc:sldChg chg="add del">
        <pc:chgData name="Matthew Archer" userId="aad98465-9c59-4159-8df1-a13be7bdef7f" providerId="ADAL" clId="{6EF784AF-42EE-4D1B-AEE7-589D7ED15EC3}" dt="2024-02-26T14:36:44.443" v="723" actId="47"/>
        <pc:sldMkLst>
          <pc:docMk/>
          <pc:sldMk cId="3267519898" sldId="859"/>
        </pc:sldMkLst>
      </pc:sldChg>
      <pc:sldChg chg="addSp delSp modSp add mod ord modNotesTx">
        <pc:chgData name="Matthew Archer" userId="aad98465-9c59-4159-8df1-a13be7bdef7f" providerId="ADAL" clId="{6EF784AF-42EE-4D1B-AEE7-589D7ED15EC3}" dt="2024-02-27T09:37:18.844" v="1017" actId="478"/>
        <pc:sldMkLst>
          <pc:docMk/>
          <pc:sldMk cId="1522578316" sldId="860"/>
        </pc:sldMkLst>
      </pc:sldChg>
      <pc:sldChg chg="addSp delSp modSp add mod ord modNotesTx">
        <pc:chgData name="Matthew Archer" userId="aad98465-9c59-4159-8df1-a13be7bdef7f" providerId="ADAL" clId="{6EF784AF-42EE-4D1B-AEE7-589D7ED15EC3}" dt="2024-02-27T09:20:38.136" v="941"/>
        <pc:sldMkLst>
          <pc:docMk/>
          <pc:sldMk cId="615406431" sldId="861"/>
        </pc:sldMkLst>
      </pc:sldChg>
      <pc:sldChg chg="addSp delSp modSp add mod ord modNotesTx">
        <pc:chgData name="Matthew Archer" userId="aad98465-9c59-4159-8df1-a13be7bdef7f" providerId="ADAL" clId="{6EF784AF-42EE-4D1B-AEE7-589D7ED15EC3}" dt="2024-02-27T09:08:01.786" v="885"/>
        <pc:sldMkLst>
          <pc:docMk/>
          <pc:sldMk cId="1091070763" sldId="862"/>
        </pc:sldMkLst>
      </pc:sldChg>
      <pc:sldChg chg="addSp delSp modSp add mod ord modNotesTx">
        <pc:chgData name="Matthew Archer" userId="aad98465-9c59-4159-8df1-a13be7bdef7f" providerId="ADAL" clId="{6EF784AF-42EE-4D1B-AEE7-589D7ED15EC3}" dt="2024-02-27T09:08:19.803" v="889"/>
        <pc:sldMkLst>
          <pc:docMk/>
          <pc:sldMk cId="3254181337" sldId="863"/>
        </pc:sldMkLst>
      </pc:sldChg>
      <pc:sldChg chg="addSp delSp modSp add mod ord modNotesTx">
        <pc:chgData name="Matthew Archer" userId="aad98465-9c59-4159-8df1-a13be7bdef7f" providerId="ADAL" clId="{6EF784AF-42EE-4D1B-AEE7-589D7ED15EC3}" dt="2024-02-27T09:09:04.252" v="897"/>
        <pc:sldMkLst>
          <pc:docMk/>
          <pc:sldMk cId="2263358635" sldId="864"/>
        </pc:sldMkLst>
      </pc:sldChg>
      <pc:sldChg chg="addSp delSp modSp add mod ord modNotesTx">
        <pc:chgData name="Matthew Archer" userId="aad98465-9c59-4159-8df1-a13be7bdef7f" providerId="ADAL" clId="{6EF784AF-42EE-4D1B-AEE7-589D7ED15EC3}" dt="2024-02-27T09:44:09.359" v="1047" actId="3626"/>
        <pc:sldMkLst>
          <pc:docMk/>
          <pc:sldMk cId="1072486792" sldId="865"/>
        </pc:sldMkLst>
      </pc:sldChg>
      <pc:sldChg chg="addSp delSp modSp add mod ord modNotesTx">
        <pc:chgData name="Matthew Archer" userId="aad98465-9c59-4159-8df1-a13be7bdef7f" providerId="ADAL" clId="{6EF784AF-42EE-4D1B-AEE7-589D7ED15EC3}" dt="2024-02-27T09:18:21.351" v="927"/>
        <pc:sldMkLst>
          <pc:docMk/>
          <pc:sldMk cId="2068929044" sldId="866"/>
        </pc:sldMkLst>
      </pc:sldChg>
      <pc:sldChg chg="addSp delSp modSp add mod ord modNotesTx">
        <pc:chgData name="Matthew Archer" userId="aad98465-9c59-4159-8df1-a13be7bdef7f" providerId="ADAL" clId="{6EF784AF-42EE-4D1B-AEE7-589D7ED15EC3}" dt="2024-02-27T09:30:04.195" v="957"/>
        <pc:sldMkLst>
          <pc:docMk/>
          <pc:sldMk cId="3889355754" sldId="867"/>
        </pc:sldMkLst>
      </pc:sldChg>
      <pc:sldChg chg="addSp delSp modSp add mod ord">
        <pc:chgData name="Matthew Archer" userId="aad98465-9c59-4159-8df1-a13be7bdef7f" providerId="ADAL" clId="{6EF784AF-42EE-4D1B-AEE7-589D7ED15EC3}" dt="2024-02-27T09:06:49.437" v="871"/>
        <pc:sldMkLst>
          <pc:docMk/>
          <pc:sldMk cId="352438644" sldId="868"/>
        </pc:sldMkLst>
      </pc:sldChg>
      <pc:sldChg chg="modSp add mod">
        <pc:chgData name="Matthew Archer" userId="aad98465-9c59-4159-8df1-a13be7bdef7f" providerId="ADAL" clId="{6EF784AF-42EE-4D1B-AEE7-589D7ED15EC3}" dt="2024-02-27T09:19:02.199" v="933" actId="6549"/>
        <pc:sldMkLst>
          <pc:docMk/>
          <pc:sldMk cId="804207917" sldId="869"/>
        </pc:sldMkLst>
      </pc:sldChg>
    </pc:docChg>
  </pc:docChgLst>
  <pc:docChgLst>
    <pc:chgData name="Matthew Archer" userId="aad98465-9c59-4159-8df1-a13be7bdef7f" providerId="ADAL" clId="{D6610282-88FF-4490-931C-B463DFA0FC31}"/>
    <pc:docChg chg="custSel addSld delSld modSld sldOrd">
      <pc:chgData name="Matthew Archer" userId="aad98465-9c59-4159-8df1-a13be7bdef7f" providerId="ADAL" clId="{D6610282-88FF-4490-931C-B463DFA0FC31}" dt="2025-02-27T13:49:09.341" v="481" actId="20577"/>
      <pc:docMkLst>
        <pc:docMk/>
      </pc:docMkLst>
      <pc:sldChg chg="modSp mod">
        <pc:chgData name="Matthew Archer" userId="aad98465-9c59-4159-8df1-a13be7bdef7f" providerId="ADAL" clId="{D6610282-88FF-4490-931C-B463DFA0FC31}" dt="2025-02-19T17:14:00.480" v="1" actId="20577"/>
        <pc:sldMkLst>
          <pc:docMk/>
          <pc:sldMk cId="1822612356" sldId="375"/>
        </pc:sldMkLst>
        <pc:spChg chg="mod">
          <ac:chgData name="Matthew Archer" userId="aad98465-9c59-4159-8df1-a13be7bdef7f" providerId="ADAL" clId="{D6610282-88FF-4490-931C-B463DFA0FC31}" dt="2025-02-19T17:14:00.480" v="1" actId="20577"/>
          <ac:spMkLst>
            <pc:docMk/>
            <pc:sldMk cId="1822612356" sldId="375"/>
            <ac:spMk id="2" creationId="{85EB33E9-8976-7FBD-99AF-730E78064831}"/>
          </ac:spMkLst>
        </pc:spChg>
      </pc:sldChg>
      <pc:sldChg chg="modSp del mod">
        <pc:chgData name="Matthew Archer" userId="aad98465-9c59-4159-8df1-a13be7bdef7f" providerId="ADAL" clId="{D6610282-88FF-4490-931C-B463DFA0FC31}" dt="2025-02-27T13:33:48.870" v="104" actId="2696"/>
        <pc:sldMkLst>
          <pc:docMk/>
          <pc:sldMk cId="2904638132" sldId="793"/>
        </pc:sldMkLst>
        <pc:spChg chg="mod">
          <ac:chgData name="Matthew Archer" userId="aad98465-9c59-4159-8df1-a13be7bdef7f" providerId="ADAL" clId="{D6610282-88FF-4490-931C-B463DFA0FC31}" dt="2025-02-27T09:48:44.063" v="103" actId="20577"/>
          <ac:spMkLst>
            <pc:docMk/>
            <pc:sldMk cId="2904638132" sldId="793"/>
            <ac:spMk id="3" creationId="{A34164CA-00A4-D13D-2649-923CA4B531F6}"/>
          </ac:spMkLst>
        </pc:spChg>
      </pc:sldChg>
      <pc:sldChg chg="modSp mod">
        <pc:chgData name="Matthew Archer" userId="aad98465-9c59-4159-8df1-a13be7bdef7f" providerId="ADAL" clId="{D6610282-88FF-4490-931C-B463DFA0FC31}" dt="2025-02-26T09:22:43.989" v="10" actId="20577"/>
        <pc:sldMkLst>
          <pc:docMk/>
          <pc:sldMk cId="1257298632" sldId="840"/>
        </pc:sldMkLst>
        <pc:spChg chg="mod">
          <ac:chgData name="Matthew Archer" userId="aad98465-9c59-4159-8df1-a13be7bdef7f" providerId="ADAL" clId="{D6610282-88FF-4490-931C-B463DFA0FC31}" dt="2025-02-26T09:22:43.989" v="10" actId="20577"/>
          <ac:spMkLst>
            <pc:docMk/>
            <pc:sldMk cId="1257298632" sldId="840"/>
            <ac:spMk id="8" creationId="{2845DBC3-0F80-D8C5-4346-E3E408960C54}"/>
          </ac:spMkLst>
        </pc:spChg>
      </pc:sldChg>
      <pc:sldChg chg="modSp mod">
        <pc:chgData name="Matthew Archer" userId="aad98465-9c59-4159-8df1-a13be7bdef7f" providerId="ADAL" clId="{D6610282-88FF-4490-931C-B463DFA0FC31}" dt="2025-02-26T09:22:17.474" v="2" actId="313"/>
        <pc:sldMkLst>
          <pc:docMk/>
          <pc:sldMk cId="3817783772" sldId="845"/>
        </pc:sldMkLst>
        <pc:spChg chg="mod">
          <ac:chgData name="Matthew Archer" userId="aad98465-9c59-4159-8df1-a13be7bdef7f" providerId="ADAL" clId="{D6610282-88FF-4490-931C-B463DFA0FC31}" dt="2025-02-26T09:22:17.474" v="2" actId="313"/>
          <ac:spMkLst>
            <pc:docMk/>
            <pc:sldMk cId="3817783772" sldId="845"/>
            <ac:spMk id="8" creationId="{2845DBC3-0F80-D8C5-4346-E3E408960C54}"/>
          </ac:spMkLst>
        </pc:spChg>
      </pc:sldChg>
      <pc:sldChg chg="ord">
        <pc:chgData name="Matthew Archer" userId="aad98465-9c59-4159-8df1-a13be7bdef7f" providerId="ADAL" clId="{D6610282-88FF-4490-931C-B463DFA0FC31}" dt="2025-02-26T09:23:27.465" v="12"/>
        <pc:sldMkLst>
          <pc:docMk/>
          <pc:sldMk cId="2068929044" sldId="866"/>
        </pc:sldMkLst>
      </pc:sldChg>
      <pc:sldChg chg="modSp mod ord modNotesTx">
        <pc:chgData name="Matthew Archer" userId="aad98465-9c59-4159-8df1-a13be7bdef7f" providerId="ADAL" clId="{D6610282-88FF-4490-931C-B463DFA0FC31}" dt="2025-02-26T09:25:35.507" v="22" actId="20577"/>
        <pc:sldMkLst>
          <pc:docMk/>
          <pc:sldMk cId="804207917" sldId="869"/>
        </pc:sldMkLst>
        <pc:spChg chg="mod">
          <ac:chgData name="Matthew Archer" userId="aad98465-9c59-4159-8df1-a13be7bdef7f" providerId="ADAL" clId="{D6610282-88FF-4490-931C-B463DFA0FC31}" dt="2025-02-26T09:25:35.507" v="22" actId="20577"/>
          <ac:spMkLst>
            <pc:docMk/>
            <pc:sldMk cId="804207917" sldId="869"/>
            <ac:spMk id="8" creationId="{2845DBC3-0F80-D8C5-4346-E3E408960C54}"/>
          </ac:spMkLst>
        </pc:spChg>
      </pc:sldChg>
      <pc:sldChg chg="modSp mod">
        <pc:chgData name="Matthew Archer" userId="aad98465-9c59-4159-8df1-a13be7bdef7f" providerId="ADAL" clId="{D6610282-88FF-4490-931C-B463DFA0FC31}" dt="2025-02-27T13:49:09.341" v="481" actId="20577"/>
        <pc:sldMkLst>
          <pc:docMk/>
          <pc:sldMk cId="4078381350" sldId="870"/>
        </pc:sldMkLst>
        <pc:spChg chg="mod">
          <ac:chgData name="Matthew Archer" userId="aad98465-9c59-4159-8df1-a13be7bdef7f" providerId="ADAL" clId="{D6610282-88FF-4490-931C-B463DFA0FC31}" dt="2025-02-27T13:34:23.605" v="153" actId="20577"/>
          <ac:spMkLst>
            <pc:docMk/>
            <pc:sldMk cId="4078381350" sldId="870"/>
            <ac:spMk id="2" creationId="{EAA9B90A-B60F-8BFC-42F5-FF7742515E5C}"/>
          </ac:spMkLst>
        </pc:spChg>
        <pc:spChg chg="mod">
          <ac:chgData name="Matthew Archer" userId="aad98465-9c59-4159-8df1-a13be7bdef7f" providerId="ADAL" clId="{D6610282-88FF-4490-931C-B463DFA0FC31}" dt="2025-02-27T13:49:09.341" v="481" actId="20577"/>
          <ac:spMkLst>
            <pc:docMk/>
            <pc:sldMk cId="4078381350" sldId="870"/>
            <ac:spMk id="3" creationId="{A34164CA-00A4-D13D-2649-923CA4B531F6}"/>
          </ac:spMkLst>
        </pc:spChg>
      </pc:sldChg>
      <pc:sldChg chg="modSp add mod">
        <pc:chgData name="Matthew Archer" userId="aad98465-9c59-4159-8df1-a13be7bdef7f" providerId="ADAL" clId="{D6610282-88FF-4490-931C-B463DFA0FC31}" dt="2025-02-27T13:47:03.730" v="463" actId="20577"/>
        <pc:sldMkLst>
          <pc:docMk/>
          <pc:sldMk cId="2932350804" sldId="871"/>
        </pc:sldMkLst>
        <pc:spChg chg="mod">
          <ac:chgData name="Matthew Archer" userId="aad98465-9c59-4159-8df1-a13be7bdef7f" providerId="ADAL" clId="{D6610282-88FF-4490-931C-B463DFA0FC31}" dt="2025-02-27T13:47:03.730" v="463" actId="20577"/>
          <ac:spMkLst>
            <pc:docMk/>
            <pc:sldMk cId="2932350804" sldId="871"/>
            <ac:spMk id="3" creationId="{59195DB9-4507-444A-6837-14D83B89B1B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09E8E-1DCB-4C9F-A251-F12F89F72E2B}"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763A8-15C6-49D0-90ED-727E7C0BAD1E}" type="slidenum">
              <a:rPr lang="en-GB" smtClean="0"/>
              <a:t>‹#›</a:t>
            </a:fld>
            <a:endParaRPr lang="en-GB"/>
          </a:p>
        </p:txBody>
      </p:sp>
    </p:spTree>
    <p:extLst>
      <p:ext uri="{BB962C8B-B14F-4D97-AF65-F5344CB8AC3E}">
        <p14:creationId xmlns:p14="http://schemas.microsoft.com/office/powerpoint/2010/main" val="358595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a:t>
            </a:fld>
            <a:endParaRPr lang="en-GB"/>
          </a:p>
        </p:txBody>
      </p:sp>
    </p:spTree>
    <p:extLst>
      <p:ext uri="{BB962C8B-B14F-4D97-AF65-F5344CB8AC3E}">
        <p14:creationId xmlns:p14="http://schemas.microsoft.com/office/powerpoint/2010/main" val="747613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Mapping the human genome has opened up the possibility for doctors and scientists to potentially treat, prevent and cure disease.</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3</a:t>
            </a:fld>
            <a:endParaRPr lang="en-GB"/>
          </a:p>
        </p:txBody>
      </p:sp>
    </p:spTree>
    <p:extLst>
      <p:ext uri="{BB962C8B-B14F-4D97-AF65-F5344CB8AC3E}">
        <p14:creationId xmlns:p14="http://schemas.microsoft.com/office/powerpoint/2010/main" val="579723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That smiley face, that shrugging guy, the finger gun, the tears of joy. We know them like the alphabet now. In fact, they often replace words in our digital-centric lifestyles. Emojis started in the late 1990s in Japan and are now standard issue on every smartphone in the world. Texting your approval of something? Use a thumbs-up. Think something stinks? The smiling pile of poop is always popular. Related to emojis in an Instagram/Twitter kind of way is the internet meme, an oft-doctored, meant-to-be-shared short video or graphic designed to recognize, poke fun at, or otherwise comment on the latest cultural blip. The Nancy Pelosi clap. Sad Keanu. Crying Michael Jordan. The Distracted Boyfriend. Sometimes, words aren't enough.</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4</a:t>
            </a:fld>
            <a:endParaRPr lang="en-GB"/>
          </a:p>
        </p:txBody>
      </p:sp>
    </p:spTree>
    <p:extLst>
      <p:ext uri="{BB962C8B-B14F-4D97-AF65-F5344CB8AC3E}">
        <p14:creationId xmlns:p14="http://schemas.microsoft.com/office/powerpoint/2010/main" val="3593359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"We stand," declared Wired magazine in 2003, "at the brink of a transformation." The article was titled "The Wi-Fi Revolution," and the technology, indeed, was ground-shaking. The ability to take hard-wired internet from an internet service provider (ISP) and access the web without being physically plugged in — via radio waves on a local network — enabled the internet to go mobile, whether in your home (a laptop on the couch), in the local coffee shop (your smartphone in the corner booth), or at school (in the back row watching videos). Even with the rise of increasingly faster cellular technologies, </a:t>
            </a:r>
            <a:r>
              <a:rPr lang="en-US" sz="1200" dirty="0" err="1">
                <a:latin typeface="+mj-lt"/>
              </a:rPr>
              <a:t>WiFi</a:t>
            </a:r>
            <a:r>
              <a:rPr lang="en-US" sz="1200" dirty="0">
                <a:latin typeface="+mj-lt"/>
              </a:rPr>
              <a:t> rules. According to the Wi-Fi Alliance, </a:t>
            </a:r>
            <a:r>
              <a:rPr lang="en-US" sz="1200" dirty="0" err="1">
                <a:latin typeface="+mj-lt"/>
              </a:rPr>
              <a:t>WiFi</a:t>
            </a:r>
            <a:r>
              <a:rPr lang="en-US" sz="1200" dirty="0">
                <a:latin typeface="+mj-lt"/>
              </a:rPr>
              <a:t> is the most commonly used wireless technology in the world and the primary way the internet is accessed globally. Some 13 billion </a:t>
            </a:r>
            <a:r>
              <a:rPr lang="en-US" sz="1200" dirty="0" err="1">
                <a:latin typeface="+mj-lt"/>
              </a:rPr>
              <a:t>WiFi</a:t>
            </a:r>
            <a:r>
              <a:rPr lang="en-US" sz="1200" dirty="0">
                <a:latin typeface="+mj-lt"/>
              </a:rPr>
              <a:t> devices were in use in 2018.</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5</a:t>
            </a:fld>
            <a:endParaRPr lang="en-GB"/>
          </a:p>
        </p:txBody>
      </p:sp>
    </p:spTree>
    <p:extLst>
      <p:ext uri="{BB962C8B-B14F-4D97-AF65-F5344CB8AC3E}">
        <p14:creationId xmlns:p14="http://schemas.microsoft.com/office/powerpoint/2010/main" val="754780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orchestra of the most useful inventions of the 21st century, Smart Home technology and Voice Assistants resonate as the harmonious symphony of intelligent living. Envisioning the future has always included the ability to communicate with and control one’s home, and in the contemporary landscape, that vision has materialized. Loans &amp; Financial </a:t>
            </a:r>
            <a:r>
              <a:rPr lang="en-GB" dirty="0" err="1"/>
              <a:t>Services·Credit</a:t>
            </a:r>
            <a:r>
              <a:rPr lang="en-GB" dirty="0"/>
              <a:t> </a:t>
            </a:r>
            <a:r>
              <a:rPr lang="en-GB" dirty="0" err="1"/>
              <a:t>Cards·Reporting</a:t>
            </a:r>
            <a:r>
              <a:rPr lang="en-GB" dirty="0"/>
              <a:t> &amp; </a:t>
            </a:r>
            <a:r>
              <a:rPr lang="en-GB" dirty="0" err="1"/>
              <a:t>Repair·Tax</a:t>
            </a:r>
            <a:r>
              <a:rPr lang="en-GB" dirty="0"/>
              <a:t>· Insurance· Legal· B2B</a:t>
            </a:r>
          </a:p>
          <a:p>
            <a:endParaRPr lang="en-GB" dirty="0"/>
          </a:p>
          <a:p>
            <a:r>
              <a:rPr lang="en-GB" dirty="0"/>
              <a:t>The 2000s witnessed an internet revolution wherein almost every conceivable home appliance became interconnected: from smart kettles to internet-enabled doorbells and surveillance cameras in every room. To orchestrate this interconnected ecosystem, microphones and speakers found their place in homes, allowing residents to issue voice commands seamlessly. The fusion of Internet of Things (IoT) devices and voice-activated assistants has ushered in an era where homes respond to our verbal cues, transforming living spaces into responsive and intelligent entities. In this narrative of technological innovation, smart homes, and voice assistants epitomize the integration of digital intelligence into the fabric of daily life.</a:t>
            </a:r>
          </a:p>
        </p:txBody>
      </p:sp>
      <p:sp>
        <p:nvSpPr>
          <p:cNvPr id="4" name="Slide Number Placeholder 3"/>
          <p:cNvSpPr>
            <a:spLocks noGrp="1"/>
          </p:cNvSpPr>
          <p:nvPr>
            <p:ph type="sldNum" sz="quarter" idx="5"/>
          </p:nvPr>
        </p:nvSpPr>
        <p:spPr/>
        <p:txBody>
          <a:bodyPr/>
          <a:lstStyle/>
          <a:p>
            <a:fld id="{E86763A8-15C6-49D0-90ED-727E7C0BAD1E}" type="slidenum">
              <a:rPr lang="en-GB" smtClean="0"/>
              <a:t>6</a:t>
            </a:fld>
            <a:endParaRPr lang="en-GB"/>
          </a:p>
        </p:txBody>
      </p:sp>
    </p:spTree>
    <p:extLst>
      <p:ext uri="{BB962C8B-B14F-4D97-AF65-F5344CB8AC3E}">
        <p14:creationId xmlns:p14="http://schemas.microsoft.com/office/powerpoint/2010/main" val="2235241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Cubify</a:t>
            </a:r>
            <a:r>
              <a:rPr lang="en-GB" dirty="0"/>
              <a:t> </a:t>
            </a:r>
            <a:r>
              <a:rPr lang="en-GB" dirty="0" err="1"/>
              <a:t>CubeX</a:t>
            </a:r>
            <a:r>
              <a:rPr lang="en-GB" dirty="0"/>
              <a:t> Duo — The emergence of sophisticated 3D-printing tools is also likely to shape consumer technology in unexpected ways, says Design Museum curator Deyan </a:t>
            </a:r>
            <a:r>
              <a:rPr lang="en-GB" dirty="0" err="1"/>
              <a:t>Sudjic</a:t>
            </a:r>
            <a:r>
              <a:rPr lang="en-GB" dirty="0"/>
              <a:t>. While domestic 3D printers are largely "just making combs and shoehorns" for now, </a:t>
            </a:r>
            <a:r>
              <a:rPr lang="en-GB" dirty="0" err="1"/>
              <a:t>Sudjic</a:t>
            </a:r>
            <a:r>
              <a:rPr lang="en-GB" dirty="0"/>
              <a:t> says that in the future we will be using them to manufacture much more complex devices.</a:t>
            </a:r>
          </a:p>
          <a:p>
            <a:endParaRPr lang="en-GB" dirty="0"/>
          </a:p>
          <a:p>
            <a:r>
              <a:rPr lang="en-GB" dirty="0"/>
              <a:t>The </a:t>
            </a:r>
            <a:r>
              <a:rPr lang="en-GB" dirty="0" err="1"/>
              <a:t>CubeX</a:t>
            </a:r>
            <a:r>
              <a:rPr lang="en-GB" dirty="0"/>
              <a:t> Duo, which won "Best Emerging Tech" at the Consumer Electronics Show (CES) this year, is one of the more accessible 3D printers around, designed to be used at home by the average consumer.</a:t>
            </a:r>
          </a:p>
          <a:p>
            <a:endParaRPr lang="en-GB" dirty="0"/>
          </a:p>
          <a:p>
            <a:r>
              <a:rPr lang="en-GB" dirty="0"/>
              <a:t>In the intricate tapestry of 21st-century inventions, 3D printing stands as a testament to the ebbs and flows of technological evolution. Despite its current prominence, the roots of 3D printing delve into the late 19th century, where the layering technique found its nascent application in the creation of topographical maps. However, the transformative journey of 3D printing, as we recognize it today, commenced in the year 1980.</a:t>
            </a:r>
          </a:p>
          <a:p>
            <a:endParaRPr lang="en-GB" dirty="0"/>
          </a:p>
          <a:p>
            <a:r>
              <a:rPr lang="en-GB" dirty="0"/>
              <a:t>While heralded as a revolution, 3D printing’s trajectory has not been without its setbacks. What might be considered a failed attempt at popularization initially, the convergence of more economical manufacturing methods and the advent of open-source software breathed new life into 3D printing. Today, this technology’s chameleon-like capabilities span from the creation of cost-effective automobile components and bridges to the fashioning of ballet slippers that promise less pain. The horizon of possibilities even extends to the realm of medical miracles, contemplating the production of artificial organs. 3D printing, once a dormant concept, now stands as a phoenix, rising from the ashes of early </a:t>
            </a:r>
            <a:r>
              <a:rPr lang="en-GB" dirty="0" err="1"/>
              <a:t>misjudgments</a:t>
            </a:r>
            <a:r>
              <a:rPr lang="en-GB" dirty="0"/>
              <a:t> to redefine the landscape of manufacturing in the 21st century.</a:t>
            </a:r>
          </a:p>
        </p:txBody>
      </p:sp>
      <p:sp>
        <p:nvSpPr>
          <p:cNvPr id="4" name="Slide Number Placeholder 3"/>
          <p:cNvSpPr>
            <a:spLocks noGrp="1"/>
          </p:cNvSpPr>
          <p:nvPr>
            <p:ph type="sldNum" sz="quarter" idx="5"/>
          </p:nvPr>
        </p:nvSpPr>
        <p:spPr/>
        <p:txBody>
          <a:bodyPr/>
          <a:lstStyle/>
          <a:p>
            <a:fld id="{E86763A8-15C6-49D0-90ED-727E7C0BAD1E}" type="slidenum">
              <a:rPr lang="en-GB" smtClean="0"/>
              <a:t>7</a:t>
            </a:fld>
            <a:endParaRPr lang="en-GB"/>
          </a:p>
        </p:txBody>
      </p:sp>
    </p:spTree>
    <p:extLst>
      <p:ext uri="{BB962C8B-B14F-4D97-AF65-F5344CB8AC3E}">
        <p14:creationId xmlns:p14="http://schemas.microsoft.com/office/powerpoint/2010/main" val="2852455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Global Positioning System used to be strictly the realm of the U.S. government, run by the Air Force. But in 2000, President Bill Clinton ordered that a feature of it that </a:t>
            </a:r>
            <a:r>
              <a:rPr lang="en-US" sz="1200" dirty="0" err="1">
                <a:latin typeface="+mj-lt"/>
              </a:rPr>
              <a:t>fuzzied</a:t>
            </a:r>
            <a:r>
              <a:rPr lang="en-US" sz="1200" dirty="0">
                <a:latin typeface="+mj-lt"/>
              </a:rPr>
              <a:t> the picture for nongovernment types be discontinued. Now, GPS (among other more unconventional uses) shows us the way while we're driving, tells us where we are when we're lost, points out the closest coffee shop, gives us the yardage to the pin on the golf course, and tells us how long it'll take us to get places. The constellation of at least 24 satellites provides worldwide coverage. Once a GPS device homes in on a signal from at least four of those satellites, it can determine where you are in longitude, latitude and altitude.</a:t>
            </a:r>
          </a:p>
          <a:p>
            <a:endParaRPr lang="en-GB" dirty="0"/>
          </a:p>
          <a:p>
            <a:r>
              <a:rPr lang="en-GB" dirty="0"/>
              <a:t>Real-Time Maps: Navigating a World Transformed</a:t>
            </a:r>
          </a:p>
          <a:p>
            <a:r>
              <a:rPr lang="en-GB" dirty="0"/>
              <a:t>In the symphony of 21st-century communication inventions, real-time maps emerge as the unsung hero, rendering the antiquated notion of getting lost obsolete. A technological marvel of the 2000s, services like Google and Apple Maps have bestowed upon us the ability to view and navigate every corner of the globe from an aerial perspective. Beyond mere maps, platforms like Waze and </a:t>
            </a:r>
            <a:r>
              <a:rPr lang="en-GB" dirty="0" err="1"/>
              <a:t>Citymapper</a:t>
            </a:r>
            <a:r>
              <a:rPr lang="en-GB" dirty="0"/>
              <a:t> inject rich data into our journeys, offering insights that optimize travel routes and elevate our navigational intelligence.</a:t>
            </a:r>
          </a:p>
          <a:p>
            <a:endParaRPr lang="en-GB" dirty="0"/>
          </a:p>
          <a:p>
            <a:r>
              <a:rPr lang="en-GB" dirty="0"/>
              <a:t>These applications have orchestrated a transformative shift in the way we navigate our world. Coupled with the advent of small, distributed vehicles like scooters in urban landscapes and the promise of smart and self-driving cars, the very fabric of transportation undergoes a profound evolution. However, this convenience comes at a price – the invaluable location data, a treasure trove for technology companies like Google and Facebook, raising questions about the extent of user surveillance and data collection.</a:t>
            </a:r>
          </a:p>
        </p:txBody>
      </p:sp>
      <p:sp>
        <p:nvSpPr>
          <p:cNvPr id="4" name="Slide Number Placeholder 3"/>
          <p:cNvSpPr>
            <a:spLocks noGrp="1"/>
          </p:cNvSpPr>
          <p:nvPr>
            <p:ph type="sldNum" sz="quarter" idx="5"/>
          </p:nvPr>
        </p:nvSpPr>
        <p:spPr/>
        <p:txBody>
          <a:bodyPr/>
          <a:lstStyle/>
          <a:p>
            <a:fld id="{E86763A8-15C6-49D0-90ED-727E7C0BAD1E}" type="slidenum">
              <a:rPr lang="en-GB" smtClean="0"/>
              <a:t>8</a:t>
            </a:fld>
            <a:endParaRPr lang="en-GB"/>
          </a:p>
        </p:txBody>
      </p:sp>
    </p:spTree>
    <p:extLst>
      <p:ext uri="{BB962C8B-B14F-4D97-AF65-F5344CB8AC3E}">
        <p14:creationId xmlns:p14="http://schemas.microsoft.com/office/powerpoint/2010/main" val="3451518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dawn of the 21st century, drones were largely an unfamiliar concept to the general public. Their primary association was with military applications, particularly for reconnaissance and, occasionally, combat missions. The technology was rudimentary, often limited to basic remote-controlled aircraft used by hobbyists and enthusiasts.</a:t>
            </a:r>
          </a:p>
          <a:p>
            <a:endParaRPr lang="en-GB" dirty="0"/>
          </a:p>
          <a:p>
            <a:r>
              <a:rPr lang="en-GB" dirty="0"/>
              <a:t>However, as the decade progressed, the potential of drones began to capture the imagination of innovators and entrepreneurs. Companies started to see the commercial value of unmanned aerial vehicles (UAVs), leading to the first wave of consumer-oriented drones. These early models were simple, often challenging to control, and lacked the advanced features we associate with drones today.</a:t>
            </a:r>
          </a:p>
          <a:p>
            <a:endParaRPr lang="en-GB" dirty="0"/>
          </a:p>
          <a:p>
            <a:r>
              <a:rPr lang="en-GB" dirty="0"/>
              <a:t>Despite their limitations, these pioneering drones laid the foundation for a booming industry. They introduced the world to the idea of accessible aerial photography, surveying, and exploration without the need for piloted aircraft. It was a time of experimentation, innovation, transformation and setting the stage for the drone revolution that was about to take flight.</a:t>
            </a:r>
          </a:p>
        </p:txBody>
      </p:sp>
      <p:sp>
        <p:nvSpPr>
          <p:cNvPr id="4" name="Slide Number Placeholder 3"/>
          <p:cNvSpPr>
            <a:spLocks noGrp="1"/>
          </p:cNvSpPr>
          <p:nvPr>
            <p:ph type="sldNum" sz="quarter" idx="5"/>
          </p:nvPr>
        </p:nvSpPr>
        <p:spPr/>
        <p:txBody>
          <a:bodyPr/>
          <a:lstStyle/>
          <a:p>
            <a:fld id="{E86763A8-15C6-49D0-90ED-727E7C0BAD1E}" type="slidenum">
              <a:rPr lang="en-GB" smtClean="0"/>
              <a:t>9</a:t>
            </a:fld>
            <a:endParaRPr lang="en-GB"/>
          </a:p>
        </p:txBody>
      </p:sp>
    </p:spTree>
    <p:extLst>
      <p:ext uri="{BB962C8B-B14F-4D97-AF65-F5344CB8AC3E}">
        <p14:creationId xmlns:p14="http://schemas.microsoft.com/office/powerpoint/2010/main" val="3813019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realm of 21st-century marvels, the discovery and deployment of capsule endoscopy stand as a testament to the convergence of medical ingenuity and technological prowess. The genesis of this groundbreaking innovation traces back to the ’90s when the marriage of gentle emitting electrodes, advanced image sensors, and refined optical design birthed a transformative tool. In the inaugural year of 2001, patients became pioneers as they ingested a minuscule wireless camera, akin to a vitamin capsule, heralding a new era in medical diagnostics.</a:t>
            </a:r>
          </a:p>
          <a:p>
            <a:endParaRPr lang="en-GB" dirty="0"/>
          </a:p>
          <a:p>
            <a:r>
              <a:rPr lang="en-GB" dirty="0"/>
              <a:t>As this capsule embarks on its odyssey through the intricate terrain of the digestive system, it transcends the limitations of traditional endoscopy, offering doctors an unobtrusive lens into the mysterious realms of the gastrointestinal system. A remarkable feat of technology, capsule endoscopy emerges not only as a diagnostic instrument but as a beacon illuminating the path towards less invasive medical exploration. It becomes the discerning eye in the pursuit of identifying sources of internal bleeding, inflammations, bowel ulcers, and the elusive </a:t>
            </a:r>
            <a:r>
              <a:rPr lang="en-GB" dirty="0" err="1"/>
              <a:t>specter</a:t>
            </a:r>
            <a:r>
              <a:rPr lang="en-GB" dirty="0"/>
              <a:t> of cancerous </a:t>
            </a:r>
            <a:r>
              <a:rPr lang="en-GB" dirty="0" err="1"/>
              <a:t>tumors</a:t>
            </a:r>
            <a:r>
              <a:rPr lang="en-GB" dirty="0"/>
              <a:t>—a herald of future medical wonders.</a:t>
            </a:r>
          </a:p>
        </p:txBody>
      </p:sp>
      <p:sp>
        <p:nvSpPr>
          <p:cNvPr id="4" name="Slide Number Placeholder 3"/>
          <p:cNvSpPr>
            <a:spLocks noGrp="1"/>
          </p:cNvSpPr>
          <p:nvPr>
            <p:ph type="sldNum" sz="quarter" idx="5"/>
          </p:nvPr>
        </p:nvSpPr>
        <p:spPr/>
        <p:txBody>
          <a:bodyPr/>
          <a:lstStyle/>
          <a:p>
            <a:fld id="{E86763A8-15C6-49D0-90ED-727E7C0BAD1E}" type="slidenum">
              <a:rPr lang="en-GB" smtClean="0"/>
              <a:t>11</a:t>
            </a:fld>
            <a:endParaRPr lang="en-GB"/>
          </a:p>
        </p:txBody>
      </p:sp>
    </p:spTree>
    <p:extLst>
      <p:ext uri="{BB962C8B-B14F-4D97-AF65-F5344CB8AC3E}">
        <p14:creationId xmlns:p14="http://schemas.microsoft.com/office/powerpoint/2010/main" val="2996454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mj-lt"/>
              </a:rPr>
              <a:t>With the handiness of a computer in our pockets, social media became the method of communication for billions around the world. The biggest social network, Facebook, launched in 2005 and now has 2.45 billion monthly active users worldwide. Twitter now has 330 million monthly active users. Instant messaging service WhatsApp has 1.6 billion. Chinese messaging app WeChat boasts more than 1 billion. And don't forget online dating sites. According to eHarmony, 40 percent of Americans use online dating websites. The social media good: a more interconnected world. The bad: misinformation, bullying and a loss of privacy.</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13</a:t>
            </a:fld>
            <a:endParaRPr lang="en-GB"/>
          </a:p>
        </p:txBody>
      </p:sp>
    </p:spTree>
    <p:extLst>
      <p:ext uri="{BB962C8B-B14F-4D97-AF65-F5344CB8AC3E}">
        <p14:creationId xmlns:p14="http://schemas.microsoft.com/office/powerpoint/2010/main" val="787234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Every decade since 1980 has been warmer than the previous one. That has led to hotter seas, higher sea levels, a loss in Arctic ice, and more severe weather patterns. "These impacts make for a more unstable world," University of Manchester scientist Grant Allen told The Guardian. Many have tried to sound the alarm: the Kyoto Protocol, which went into effect in 2005. "An Inconvenient Truth," in 2006. The 2015 Paris Agreement. Many, sadly, remain unconvinced.</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14</a:t>
            </a:fld>
            <a:endParaRPr lang="en-GB"/>
          </a:p>
        </p:txBody>
      </p:sp>
    </p:spTree>
    <p:extLst>
      <p:ext uri="{BB962C8B-B14F-4D97-AF65-F5344CB8AC3E}">
        <p14:creationId xmlns:p14="http://schemas.microsoft.com/office/powerpoint/2010/main" val="2416728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Every decade since 1980 has been warmer than the previous one. That has led to hotter seas, higher sea levels, a loss in Arctic ice, and more severe weather patterns. "These impacts make for a more unstable world," University of Manchester scientist Grant Allen told The Guardian. Many have tried to sound the alarm: the Kyoto Protocol, which went into effect in 2005. "An Inconvenient Truth," in 2006. The 2015 Paris Agreement. Many, sadly, remain unconvinced.</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15</a:t>
            </a:fld>
            <a:endParaRPr lang="en-GB"/>
          </a:p>
        </p:txBody>
      </p:sp>
    </p:spTree>
    <p:extLst>
      <p:ext uri="{BB962C8B-B14F-4D97-AF65-F5344CB8AC3E}">
        <p14:creationId xmlns:p14="http://schemas.microsoft.com/office/powerpoint/2010/main" val="3628113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Hurricane Katrina heading towards New Orleans, Louisiana in 2005. It caused severe damage, most notably in New Orleans, and produced over 1,200 deaths. It claimed more than 1,800 lives in total and is considered to be the largest natural disaster in the history of the U.S.</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16</a:t>
            </a:fld>
            <a:endParaRPr lang="en-GB"/>
          </a:p>
        </p:txBody>
      </p:sp>
    </p:spTree>
    <p:extLst>
      <p:ext uri="{BB962C8B-B14F-4D97-AF65-F5344CB8AC3E}">
        <p14:creationId xmlns:p14="http://schemas.microsoft.com/office/powerpoint/2010/main" val="1059651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grand tapestry of 21st-century inventions, mobile networks unfurl as a cornerstone, binding the world in a seamless web of connectivity. The heartbeat of this digital era echoes through the intuitive user interfaces and seemingly boundless app offerings facilitated by mobile operating systems. As smartphones and portable devices proliferate, the significance of this invention reverberates across the fabric of modern existence.</a:t>
            </a:r>
          </a:p>
          <a:p>
            <a:endParaRPr lang="en-GB" dirty="0"/>
          </a:p>
          <a:p>
            <a:r>
              <a:rPr lang="en-GB" dirty="0"/>
              <a:t>Mobile operating systems, once relegated to the background, have metamorphosed into the most consumer-facing entities among PC operating systems. Their influence extends far beyond mere communication devices, becoming indispensable conduits for information, entertainment, and productivity. In the grand symphony of technological evolution, mobile networks emerge not just as inventions but as enablers, threading the narrative of connectivity that binds societies, transcending geographical confines in a dance of signals and data. This, indeed, is the crescendo of the 21st-century’s technological opus. When Google first bought Android Inc. in 2005, the working system was simply two years old, and the first iPhone (with its iOS) was nonetheless two years from its industrial debut on the way to the invention of the mobile phones.</a:t>
            </a:r>
          </a:p>
        </p:txBody>
      </p:sp>
      <p:sp>
        <p:nvSpPr>
          <p:cNvPr id="4" name="Slide Number Placeholder 3"/>
          <p:cNvSpPr>
            <a:spLocks noGrp="1"/>
          </p:cNvSpPr>
          <p:nvPr>
            <p:ph type="sldNum" sz="quarter" idx="5"/>
          </p:nvPr>
        </p:nvSpPr>
        <p:spPr/>
        <p:txBody>
          <a:bodyPr/>
          <a:lstStyle/>
          <a:p>
            <a:fld id="{E86763A8-15C6-49D0-90ED-727E7C0BAD1E}" type="slidenum">
              <a:rPr lang="en-GB" smtClean="0"/>
              <a:t>17</a:t>
            </a:fld>
            <a:endParaRPr lang="en-GB"/>
          </a:p>
        </p:txBody>
      </p:sp>
    </p:spTree>
    <p:extLst>
      <p:ext uri="{BB962C8B-B14F-4D97-AF65-F5344CB8AC3E}">
        <p14:creationId xmlns:p14="http://schemas.microsoft.com/office/powerpoint/2010/main" val="14863142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realm of 21st-century inventions and inventors, e-cigarettes emerge as a transformative force, altering the landscape of smoking alternatives. Although the rudiments of this technology existed for decades, the modern e-cigarette made its debut in 2006, heralding a paradigm shift in smoking habits. The allure of e-cigarettes lies in their status as a purported substitute for traditional cigarettes, offering a plethora of </a:t>
            </a:r>
            <a:r>
              <a:rPr lang="en-GB" dirty="0" err="1"/>
              <a:t>flavors</a:t>
            </a:r>
            <a:r>
              <a:rPr lang="en-GB" dirty="0"/>
              <a:t> and a promise of reduced harm.</a:t>
            </a:r>
          </a:p>
          <a:p>
            <a:endParaRPr lang="en-GB" dirty="0"/>
          </a:p>
          <a:p>
            <a:r>
              <a:rPr lang="en-GB" dirty="0"/>
              <a:t>However, the success of companies like Juul, coupled with the burgeoning popularity of </a:t>
            </a:r>
            <a:r>
              <a:rPr lang="en-GB" dirty="0" err="1"/>
              <a:t>flavored</a:t>
            </a:r>
            <a:r>
              <a:rPr lang="en-GB" dirty="0"/>
              <a:t> e-juices, has cast a cloud of uncertainty over this technological innovation. Recent studies have illuminated the risks associated with vaping, with a concerning surge in deaths and injuries linked to these devices. This prompted the FDA to wield its regulatory authority, issuing a widespread ban on many </a:t>
            </a:r>
            <a:r>
              <a:rPr lang="en-GB" dirty="0" err="1"/>
              <a:t>flavors</a:t>
            </a:r>
            <a:r>
              <a:rPr lang="en-GB" dirty="0"/>
              <a:t> of cartridge-based e-cigarettes in early 2020. The decision, </a:t>
            </a:r>
            <a:r>
              <a:rPr lang="en-GB" dirty="0" err="1"/>
              <a:t>fueled</a:t>
            </a:r>
            <a:r>
              <a:rPr lang="en-GB" dirty="0"/>
              <a:t> in part by the popularity of these </a:t>
            </a:r>
            <a:r>
              <a:rPr lang="en-GB" dirty="0" err="1"/>
              <a:t>flavors</a:t>
            </a:r>
            <a:r>
              <a:rPr lang="en-GB" dirty="0"/>
              <a:t> among younger demographics, underscores the intricate balance between innovation and safeguarding public health, as the future of e-cigarettes remains cloaked in a fog of uncertainty.</a:t>
            </a:r>
          </a:p>
        </p:txBody>
      </p:sp>
      <p:sp>
        <p:nvSpPr>
          <p:cNvPr id="4" name="Slide Number Placeholder 3"/>
          <p:cNvSpPr>
            <a:spLocks noGrp="1"/>
          </p:cNvSpPr>
          <p:nvPr>
            <p:ph type="sldNum" sz="quarter" idx="5"/>
          </p:nvPr>
        </p:nvSpPr>
        <p:spPr/>
        <p:txBody>
          <a:bodyPr/>
          <a:lstStyle/>
          <a:p>
            <a:fld id="{E86763A8-15C6-49D0-90ED-727E7C0BAD1E}" type="slidenum">
              <a:rPr lang="en-GB" smtClean="0"/>
              <a:t>18</a:t>
            </a:fld>
            <a:endParaRPr lang="en-GB"/>
          </a:p>
        </p:txBody>
      </p:sp>
    </p:spTree>
    <p:extLst>
      <p:ext uri="{BB962C8B-B14F-4D97-AF65-F5344CB8AC3E}">
        <p14:creationId xmlns:p14="http://schemas.microsoft.com/office/powerpoint/2010/main" val="24373304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grand mosaic of inventions that changed the world, touchscreen glass stands as a translucent linchpin, transforming the way we interact with the digital realm. A pivotal component in the touchscreen universe, super-thin, chemically strengthened glass has become the unsung hero preserving the integrity of our iPads and Samsung smartphones. These resilient and transparent materials act as guardians, preventing our devices from shattering into oblivion at the slightest mishap.</a:t>
            </a:r>
          </a:p>
          <a:p>
            <a:endParaRPr lang="en-GB" dirty="0"/>
          </a:p>
          <a:p>
            <a:r>
              <a:rPr lang="en-GB" dirty="0"/>
              <a:t>Corning Inc., a stalwart in the realm of treated glass for automobiles, found itself thrust into the touchscreen revolution at the behest of Apple. Apple’s request for 1.3-mm treated glass for its groundbreaking iPhone, which debuted in 2007, propelled Corning’s Gorilla Glass into the limelight. This revolutionary material not only withstands the wear and tear of daily life but also defies gravity, often allowing devices to continue functioning even when marred by cosmetic cracks. While Corning’s Gorilla Glass takes the spotlight, a myriad of other brands contributes to the touchscreen landscape, collectively shaping a world where interaction is at our fingertips, revolutionizing communication, entertainment, and beyond. In the annals of the 21st century’s transformative inventions, touchscreen glass emerges as the crystalline interface connecting humanity with the digital cosmos.</a:t>
            </a:r>
          </a:p>
        </p:txBody>
      </p:sp>
      <p:sp>
        <p:nvSpPr>
          <p:cNvPr id="4" name="Slide Number Placeholder 3"/>
          <p:cNvSpPr>
            <a:spLocks noGrp="1"/>
          </p:cNvSpPr>
          <p:nvPr>
            <p:ph type="sldNum" sz="quarter" idx="5"/>
          </p:nvPr>
        </p:nvSpPr>
        <p:spPr/>
        <p:txBody>
          <a:bodyPr/>
          <a:lstStyle/>
          <a:p>
            <a:fld id="{E86763A8-15C6-49D0-90ED-727E7C0BAD1E}" type="slidenum">
              <a:rPr lang="en-GB" smtClean="0"/>
              <a:t>20</a:t>
            </a:fld>
            <a:endParaRPr lang="en-GB"/>
          </a:p>
        </p:txBody>
      </p:sp>
    </p:spTree>
    <p:extLst>
      <p:ext uri="{BB962C8B-B14F-4D97-AF65-F5344CB8AC3E}">
        <p14:creationId xmlns:p14="http://schemas.microsoft.com/office/powerpoint/2010/main" val="1243058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The ability to send all sorts of media to consumers via the internet took its first buffering, stub-toed steps in the late 1990s. Since the turn of the 21st century, though, streaming not only has learned to walk, it's also learned to fly. Music services (Pandora, Spotify, Apple Music, etc.) have all but knee-capped the sales of CDs. The same is true for video streamers (YouTube, Netflix, Hulu, Disney+, etc.) and the sales of DVDs, the viewership numbers of more traditional TV, and the health of the movie industry. Netflix began as a mail-order DVD company but turned to streaming in 2007. It then produced its first full-length feature film in 2017, and now has more than 158 million paid memberships worldwide.</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23</a:t>
            </a:fld>
            <a:endParaRPr lang="en-GB"/>
          </a:p>
        </p:txBody>
      </p:sp>
    </p:spTree>
    <p:extLst>
      <p:ext uri="{BB962C8B-B14F-4D97-AF65-F5344CB8AC3E}">
        <p14:creationId xmlns:p14="http://schemas.microsoft.com/office/powerpoint/2010/main" val="6665700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Nestled among the echelons of the top 100 inventions of the 21st century, tokenization emerges as a silent sentinel guarding the realm of digital transactions. For those who have ever wielded the power of a credit or debit card, its embedded chip not only facilitates payments but also bestows the gift of heightened security. </a:t>
            </a:r>
          </a:p>
        </p:txBody>
      </p:sp>
      <p:sp>
        <p:nvSpPr>
          <p:cNvPr id="4" name="Slide Number Placeholder 3"/>
          <p:cNvSpPr>
            <a:spLocks noGrp="1"/>
          </p:cNvSpPr>
          <p:nvPr>
            <p:ph type="sldNum" sz="quarter" idx="5"/>
          </p:nvPr>
        </p:nvSpPr>
        <p:spPr/>
        <p:txBody>
          <a:bodyPr/>
          <a:lstStyle/>
          <a:p>
            <a:fld id="{E86763A8-15C6-49D0-90ED-727E7C0BAD1E}" type="slidenum">
              <a:rPr lang="en-GB" smtClean="0"/>
              <a:t>24</a:t>
            </a:fld>
            <a:endParaRPr lang="en-GB"/>
          </a:p>
        </p:txBody>
      </p:sp>
    </p:spTree>
    <p:extLst>
      <p:ext uri="{BB962C8B-B14F-4D97-AF65-F5344CB8AC3E}">
        <p14:creationId xmlns:p14="http://schemas.microsoft.com/office/powerpoint/2010/main" val="25510675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grand tapestry of the 21st century’s greatest innovations, blockchain stands as a beacon, ushering in an era of incorruptible and transparent transactions. The essence of blockchain lies in its role as a shared digital ledger, an unalterable record of transactions between parties in a peer-to-peer network. Debuting in 2008 as the foundational technology behind Bitcoin, the first decentralized cryptocurrency, blockchain’s impact transcends the realms of finance to infiltrate various industries, establishing itself as a paragon of trust and security.</a:t>
            </a:r>
          </a:p>
          <a:p>
            <a:endParaRPr lang="en-GB" dirty="0"/>
          </a:p>
          <a:p>
            <a:r>
              <a:rPr lang="en-GB" dirty="0"/>
              <a:t>This digital ledger, visible and accessible to all participants in the network, serves as a testament to the democratization of data, offering an immutable foundation for various applications. Beyond cryptocurrencies, blockchain has found utility in the financial sector, facilitating secure and efficient money transfers. Its tendrils extend to supply chain tracking, revolutionizing the way we monitor the journey of products, and ensuring the integrity of food safety standards. Blockchain, an innovation of profound magnitude, epitomizes the ethos of transparency and trust in the digital age, reshaping the future of transactions and digital record-keeping.</a:t>
            </a:r>
          </a:p>
          <a:p>
            <a:endParaRPr lang="en-GB" dirty="0"/>
          </a:p>
          <a:p>
            <a:r>
              <a:rPr lang="en-GB" dirty="0"/>
              <a:t>At its core, blockchain is a distributed digital ledger that stores data of any kind. A blockchain can record information about cryptocurrency transactions, NFT ownership or DeFi smart contracts.</a:t>
            </a:r>
          </a:p>
          <a:p>
            <a:endParaRPr lang="en-GB" dirty="0"/>
          </a:p>
          <a:p>
            <a:r>
              <a:rPr lang="en-GB" dirty="0"/>
              <a:t>While any conventional database can store this sort of information, blockchain is unique in that it’s totally decentralized. Rather than being maintained in one location, by a centralized administrator—think of an Excel spreadsheet or a bank database—many identical copies of a blockchain database are held on multiple computers spread out across a network. These individual computers are referred to as nodes.</a:t>
            </a:r>
          </a:p>
        </p:txBody>
      </p:sp>
      <p:sp>
        <p:nvSpPr>
          <p:cNvPr id="4" name="Slide Number Placeholder 3"/>
          <p:cNvSpPr>
            <a:spLocks noGrp="1"/>
          </p:cNvSpPr>
          <p:nvPr>
            <p:ph type="sldNum" sz="quarter" idx="5"/>
          </p:nvPr>
        </p:nvSpPr>
        <p:spPr/>
        <p:txBody>
          <a:bodyPr/>
          <a:lstStyle/>
          <a:p>
            <a:fld id="{E86763A8-15C6-49D0-90ED-727E7C0BAD1E}" type="slidenum">
              <a:rPr lang="en-GB" smtClean="0"/>
              <a:t>25</a:t>
            </a:fld>
            <a:endParaRPr lang="en-GB"/>
          </a:p>
        </p:txBody>
      </p:sp>
    </p:spTree>
    <p:extLst>
      <p:ext uri="{BB962C8B-B14F-4D97-AF65-F5344CB8AC3E}">
        <p14:creationId xmlns:p14="http://schemas.microsoft.com/office/powerpoint/2010/main" val="187211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anthology of modern inventions in the 21st century, the chapter on e-readers unfolds with a narrative that melds technology and literary escapades. Sony, an early protagonist, etched its name in history as the pioneer of e-readers. The canvas of innovation was painted with the strokes of microencapsulated electrophoretic displays, affectionately known as e-ink. A technology mirroring the grace of ink on paper, gentle on the eyes, and frugal in energy consumption, e-ink had lingered in the periphery since the ’70s, maturing in the crucible of the ’90s. However, the crescendo of e-reader innovation awaited the symphony of demand for e-books to resonate.</a:t>
            </a:r>
          </a:p>
          <a:p>
            <a:endParaRPr lang="en-GB" dirty="0"/>
          </a:p>
          <a:p>
            <a:r>
              <a:rPr lang="en-GB" dirty="0"/>
              <a:t>Sony’s foray into this realm was swift but soon overshadowed by the grand entrance of Amazon’s Kindle in 2007. The e-reader’s allure may have waned with the advent of tablets and smartphones, yet it stands resilient, clasping the hearts of bookworms globally. In the digital age, where screens abound, the e-reader remains a niche, a sanctuary for those who seek the solace of a digital tome.</a:t>
            </a:r>
          </a:p>
        </p:txBody>
      </p:sp>
      <p:sp>
        <p:nvSpPr>
          <p:cNvPr id="4" name="Slide Number Placeholder 3"/>
          <p:cNvSpPr>
            <a:spLocks noGrp="1"/>
          </p:cNvSpPr>
          <p:nvPr>
            <p:ph type="sldNum" sz="quarter" idx="5"/>
          </p:nvPr>
        </p:nvSpPr>
        <p:spPr/>
        <p:txBody>
          <a:bodyPr/>
          <a:lstStyle/>
          <a:p>
            <a:fld id="{E86763A8-15C6-49D0-90ED-727E7C0BAD1E}" type="slidenum">
              <a:rPr lang="en-GB" smtClean="0"/>
              <a:t>26</a:t>
            </a:fld>
            <a:endParaRPr lang="en-GB"/>
          </a:p>
        </p:txBody>
      </p:sp>
    </p:spTree>
    <p:extLst>
      <p:ext uri="{BB962C8B-B14F-4D97-AF65-F5344CB8AC3E}">
        <p14:creationId xmlns:p14="http://schemas.microsoft.com/office/powerpoint/2010/main" val="33915406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pantheon of 21st-century inventions, artificial intelligence emerges as a colossus, transcending the realms of science fiction to become an intrinsic part of our reality. While talking robots and self-thinking computers remain staples of older sci-fi films, the present-day narrative unfolds a different story – one where artificial intelligence is not just a concept but a tangible force.</a:t>
            </a:r>
          </a:p>
          <a:p>
            <a:endParaRPr lang="en-GB" dirty="0"/>
          </a:p>
          <a:p>
            <a:r>
              <a:rPr lang="en-GB" dirty="0"/>
              <a:t>The watershed moment arrived in 2011 when IBM Watson, a computer system, competed on and triumphed over human champions in the American quiz show Jeopardy. This victory underscored the strides made in developing machines capable of intricate cognition. While we have yet to witness a full-scale rebellion of robots taking over the world, the prospect of achieving complete artificial intelligence looms on the horizon. As the boundaries between fiction and reality blur, the evolution of thinking machines prompts both awe and caution, beckoning us toward a future where the very nature of intelligence itself may be redefined.</a:t>
            </a:r>
          </a:p>
        </p:txBody>
      </p:sp>
      <p:sp>
        <p:nvSpPr>
          <p:cNvPr id="4" name="Slide Number Placeholder 3"/>
          <p:cNvSpPr>
            <a:spLocks noGrp="1"/>
          </p:cNvSpPr>
          <p:nvPr>
            <p:ph type="sldNum" sz="quarter" idx="5"/>
          </p:nvPr>
        </p:nvSpPr>
        <p:spPr/>
        <p:txBody>
          <a:bodyPr/>
          <a:lstStyle/>
          <a:p>
            <a:fld id="{E86763A8-15C6-49D0-90ED-727E7C0BAD1E}" type="slidenum">
              <a:rPr lang="en-GB" smtClean="0"/>
              <a:t>27</a:t>
            </a:fld>
            <a:endParaRPr lang="en-GB"/>
          </a:p>
        </p:txBody>
      </p:sp>
    </p:spTree>
    <p:extLst>
      <p:ext uri="{BB962C8B-B14F-4D97-AF65-F5344CB8AC3E}">
        <p14:creationId xmlns:p14="http://schemas.microsoft.com/office/powerpoint/2010/main" val="36705313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mj-lt"/>
              </a:rPr>
              <a:t>The particle is known as the Higgs Boson (sometimes called the “God Particle”), and its existence was theorized since the 1960s.</a:t>
            </a:r>
          </a:p>
          <a:p>
            <a:endParaRPr lang="en-US" sz="1200" dirty="0">
              <a:latin typeface="+mj-lt"/>
            </a:endParaRPr>
          </a:p>
          <a:p>
            <a:r>
              <a:rPr lang="en-US" sz="1200" dirty="0">
                <a:latin typeface="+mj-lt"/>
              </a:rPr>
              <a:t>Scientists at the Large Hadron Collider — a 17-mile (27-kilometer) circular tunnel under the border of France and Switzerland that physicists use to accelerate beams filled with particles that they smash into each other to see how they act — discovered in 2012 what they believed was proof of a long-rumored subatomic particle. The Higgs boson (subatomic particle) was known as the "God particle," reportedly because it had been so elusive. The idea that the Higgs existed was theorized in the '60s by Peter Higgs and François Englert. Until 2012, the Higgs boson was the "missing piece" of the Standard Model of particle physics, which explains how all matter in the universe should work. Both Higgs and Englert received the Nobel Prize in Physics 2013 after the discovery.</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28</a:t>
            </a:fld>
            <a:endParaRPr lang="en-GB"/>
          </a:p>
        </p:txBody>
      </p:sp>
    </p:spTree>
    <p:extLst>
      <p:ext uri="{BB962C8B-B14F-4D97-AF65-F5344CB8AC3E}">
        <p14:creationId xmlns:p14="http://schemas.microsoft.com/office/powerpoint/2010/main" val="19186127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Tesla introduced its all-electric Model S sedan in 2012 changing the car industry forever. In the grand overture of 21st-century inventors, Tesla’s electric cars take </a:t>
            </a:r>
            <a:r>
              <a:rPr lang="en-GB" dirty="0" err="1"/>
              <a:t>center</a:t>
            </a:r>
            <a:r>
              <a:rPr lang="en-GB" dirty="0"/>
              <a:t> stage, not just for their sleek designs but for the pulsating heart nestled beneath—the high-density battery packs. A brainchild attributed to Tesla co-founder J.B. </a:t>
            </a:r>
            <a:r>
              <a:rPr lang="en-GB" dirty="0" err="1"/>
              <a:t>Straubel</a:t>
            </a:r>
            <a:r>
              <a:rPr lang="en-GB" dirty="0"/>
              <a:t>, these power reservoirs have elevated electric vehicles from mere novelties to technological marvels commanding attention on global highways.</a:t>
            </a:r>
          </a:p>
          <a:p>
            <a:endParaRPr lang="en-GB" dirty="0"/>
          </a:p>
          <a:p>
            <a:r>
              <a:rPr lang="en-GB" dirty="0"/>
              <a:t>Beneath the passenger cabin lies an intricate tapestry of thousands of high-density lithium-ion cells, each reminiscent of a slightly larger-than-average AA battery. These cells coalesce into a formidable battery pack, not only propelling Tesla’s electric vehicles with a road-hugging low </a:t>
            </a:r>
            <a:r>
              <a:rPr lang="en-GB" dirty="0" err="1"/>
              <a:t>center</a:t>
            </a:r>
            <a:r>
              <a:rPr lang="en-GB" dirty="0"/>
              <a:t> of gravity but also providing structural support. This innovation isn’t confined to the realm of transportation; these potent battery modules have transcended the streets, finding purpose in residential, commercial, and grid-scale power storage units. The high-density battery pack, a powerhouse of efficiency, stands tall in the gallery of 21st-century inventors, illuminating the path to a more sustainable and electrified future.</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29</a:t>
            </a:fld>
            <a:endParaRPr lang="en-GB"/>
          </a:p>
        </p:txBody>
      </p:sp>
    </p:spTree>
    <p:extLst>
      <p:ext uri="{BB962C8B-B14F-4D97-AF65-F5344CB8AC3E}">
        <p14:creationId xmlns:p14="http://schemas.microsoft.com/office/powerpoint/2010/main" val="23262855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annals of modern inventors in the 21st century, a seismic shift occurred with the revelation of gene editing. The year 2012 marked a watershed moment as researchers from the University of California, Berkeley, and a parallel team from Harvard and the Broad Institute independently </a:t>
            </a:r>
            <a:r>
              <a:rPr lang="en-GB" dirty="0" err="1"/>
              <a:t>unraveled</a:t>
            </a:r>
            <a:r>
              <a:rPr lang="en-GB" dirty="0"/>
              <a:t> the potential locked within a bacterial immune system known as CRISPR (Clustered Regularly Interspaced Short Palindromic Repeats). This revelation bestowed upon humanity a powerful gene-editing tool capable of intricately modifying the DNA of any organism.</a:t>
            </a:r>
          </a:p>
          <a:p>
            <a:endParaRPr lang="en-GB" dirty="0"/>
          </a:p>
          <a:p>
            <a:r>
              <a:rPr lang="en-GB" dirty="0"/>
              <a:t>The impact of this discovery transcends scientific boundaries, heralding a new era in biotechnology. With the ability to make precise modifications to an organism’s genetic makeup, CRISPR holds the promise of eradicating diseases. Its applications extend from altering genes in mice to combat the spread of Lyme disease and malaria. However, this groundbreaking technology does not tread lightly on ethical terrain, igniting debates and contemplation, especially when considering human gene editing for reproductive purposes. In the dance between progress and ethics, gene editing emerges as one of the paramount inventions of the 21st century.</a:t>
            </a:r>
          </a:p>
        </p:txBody>
      </p:sp>
      <p:sp>
        <p:nvSpPr>
          <p:cNvPr id="4" name="Slide Number Placeholder 3"/>
          <p:cNvSpPr>
            <a:spLocks noGrp="1"/>
          </p:cNvSpPr>
          <p:nvPr>
            <p:ph type="sldNum" sz="quarter" idx="5"/>
          </p:nvPr>
        </p:nvSpPr>
        <p:spPr/>
        <p:txBody>
          <a:bodyPr/>
          <a:lstStyle/>
          <a:p>
            <a:fld id="{E86763A8-15C6-49D0-90ED-727E7C0BAD1E}" type="slidenum">
              <a:rPr lang="en-GB" smtClean="0"/>
              <a:t>30</a:t>
            </a:fld>
            <a:endParaRPr lang="en-GB"/>
          </a:p>
        </p:txBody>
      </p:sp>
    </p:spTree>
    <p:extLst>
      <p:ext uri="{BB962C8B-B14F-4D97-AF65-F5344CB8AC3E}">
        <p14:creationId xmlns:p14="http://schemas.microsoft.com/office/powerpoint/2010/main" val="30034571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j-lt"/>
              </a:rPr>
              <a:t>The smart contact lens can be guarded using eye movements and blinking, potentially grant users to take photos with the diminutive camera simply by winking or blinking. In Smart Contact Lenses an antenna would then transmit the image to a wearer’s device, an external device, a smartphone, is needed for processing.</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31</a:t>
            </a:fld>
            <a:endParaRPr lang="en-GB"/>
          </a:p>
        </p:txBody>
      </p:sp>
    </p:spTree>
    <p:extLst>
      <p:ext uri="{BB962C8B-B14F-4D97-AF65-F5344CB8AC3E}">
        <p14:creationId xmlns:p14="http://schemas.microsoft.com/office/powerpoint/2010/main" val="36457861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mj-lt"/>
              </a:rPr>
              <a:t>No sessions on Thursday 6</a:t>
            </a:r>
            <a:r>
              <a:rPr lang="en-US" sz="1200" baseline="30000" dirty="0">
                <a:latin typeface="+mj-lt"/>
              </a:rPr>
              <a:t>th</a:t>
            </a:r>
            <a:r>
              <a:rPr lang="en-US" sz="1200" dirty="0">
                <a:latin typeface="+mj-lt"/>
              </a:rPr>
              <a:t> March </a:t>
            </a:r>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33</a:t>
            </a:fld>
            <a:endParaRPr lang="en-GB"/>
          </a:p>
        </p:txBody>
      </p:sp>
    </p:spTree>
    <p:extLst>
      <p:ext uri="{BB962C8B-B14F-4D97-AF65-F5344CB8AC3E}">
        <p14:creationId xmlns:p14="http://schemas.microsoft.com/office/powerpoint/2010/main" val="19315444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CEE45-5DC4-1266-E225-3442821549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3A375F-4DED-6085-C3D1-4FF1F2BCE7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7603CE-CEA3-819F-93A7-D6418FF44E3E}"/>
              </a:ext>
            </a:extLst>
          </p:cNvPr>
          <p:cNvSpPr>
            <a:spLocks noGrp="1"/>
          </p:cNvSpPr>
          <p:nvPr>
            <p:ph type="body" idx="1"/>
          </p:nvPr>
        </p:nvSpPr>
        <p:spPr/>
        <p:txBody>
          <a:bodyPr/>
          <a:lstStyle/>
          <a:p>
            <a:r>
              <a:rPr lang="en-US" sz="1200" dirty="0">
                <a:latin typeface="+mj-lt"/>
              </a:rPr>
              <a:t>No sessions on Thursday 6</a:t>
            </a:r>
            <a:r>
              <a:rPr lang="en-US" sz="1200" baseline="30000" dirty="0">
                <a:latin typeface="+mj-lt"/>
              </a:rPr>
              <a:t>th</a:t>
            </a:r>
            <a:r>
              <a:rPr lang="en-US" sz="1200" dirty="0">
                <a:latin typeface="+mj-lt"/>
              </a:rPr>
              <a:t> March </a:t>
            </a:r>
            <a:endParaRPr lang="en-GB" dirty="0"/>
          </a:p>
        </p:txBody>
      </p:sp>
      <p:sp>
        <p:nvSpPr>
          <p:cNvPr id="4" name="Slide Number Placeholder 3">
            <a:extLst>
              <a:ext uri="{FF2B5EF4-FFF2-40B4-BE49-F238E27FC236}">
                <a16:creationId xmlns:a16="http://schemas.microsoft.com/office/drawing/2014/main" id="{0E924F1E-714B-8349-8AC9-2A21BB4FCF95}"/>
              </a:ext>
            </a:extLst>
          </p:cNvPr>
          <p:cNvSpPr>
            <a:spLocks noGrp="1"/>
          </p:cNvSpPr>
          <p:nvPr>
            <p:ph type="sldNum" sz="quarter" idx="5"/>
          </p:nvPr>
        </p:nvSpPr>
        <p:spPr/>
        <p:txBody>
          <a:bodyPr/>
          <a:lstStyle/>
          <a:p>
            <a:fld id="{AA2265BB-E37C-46C3-9DA3-0DEAF4E732AB}" type="slidenum">
              <a:rPr lang="en-GB" smtClean="0"/>
              <a:t>34</a:t>
            </a:fld>
            <a:endParaRPr lang="en-GB"/>
          </a:p>
        </p:txBody>
      </p:sp>
    </p:spTree>
    <p:extLst>
      <p:ext uri="{BB962C8B-B14F-4D97-AF65-F5344CB8AC3E}">
        <p14:creationId xmlns:p14="http://schemas.microsoft.com/office/powerpoint/2010/main" val="1370172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5315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92581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13829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808850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1515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2904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68061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25988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4569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585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27/02/2025</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28527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8832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296089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65226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48668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907389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43633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32090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32602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16430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3174859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1D8BD707-D9CF-40AE-B4C6-C98DA3205C09}" type="datetimeFigureOut">
              <a:rPr lang="en-US" smtClean="0"/>
              <a:t>2/27/2025</a:t>
            </a:fld>
            <a:endParaRPr lang="en-US"/>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7939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79"/>
            <a:ext cx="10363200" cy="279179"/>
          </a:xfrm>
          <a:prstGeom prst="rect">
            <a:avLst/>
          </a:prstGeom>
        </p:spPr>
        <p:txBody>
          <a:bodyPr wrap="square" lIns="0" tIns="0" rIns="0" bIns="0">
            <a:spAutoFit/>
          </a:bodyPr>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subTitle" idx="4"/>
          </p:nvPr>
        </p:nvSpPr>
        <p:spPr>
          <a:xfrm>
            <a:off x="1828800" y="3840480"/>
            <a:ext cx="8534400" cy="195438"/>
          </a:xfrm>
          <a:prstGeom prst="rect">
            <a:avLst/>
          </a:prstGeom>
        </p:spPr>
        <p:txBody>
          <a:bodyPr wrap="square" lIns="0" tIns="0" rIns="0" bIns="0">
            <a:spAutoFit/>
          </a:bodyPr>
          <a:lstStyle>
            <a:lvl1pPr>
              <a:defRPr sz="1270" b="0" i="0">
                <a:solidFill>
                  <a:schemeClr val="tx1"/>
                </a:solidFill>
                <a:latin typeface="Arial Rounded MT Bold"/>
                <a:cs typeface="Arial Rounded MT Bold"/>
              </a:defRPr>
            </a:lvl1pPr>
          </a:lstStyle>
          <a:p>
            <a:r>
              <a:rPr lang="en-US"/>
              <a:t>Click to edit Master subtitle style</a:t>
            </a:r>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72167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body" idx="1"/>
          </p:nvPr>
        </p:nvSpPr>
        <p:spPr>
          <a:xfrm>
            <a:off x="4547383" y="1090140"/>
            <a:ext cx="6782343" cy="195438"/>
          </a:xfrm>
        </p:spPr>
        <p:txBody>
          <a:bodyPr lIns="0" tIns="0" rIns="0" bIns="0"/>
          <a:lstStyle>
            <a:lvl1pPr>
              <a:defRPr sz="1270" b="0" i="0">
                <a:solidFill>
                  <a:schemeClr val="tx1"/>
                </a:solidFill>
                <a:latin typeface="Arial Rounded MT Bold"/>
                <a:cs typeface="Arial Rounded MT Bold"/>
              </a:defRPr>
            </a:lvl1pPr>
          </a:lstStyle>
          <a:p>
            <a:pPr lvl="0"/>
            <a:r>
              <a:rPr lang="en-US"/>
              <a:t>Click to edit Master text styles</a:t>
            </a: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099232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sz="half" idx="2"/>
          </p:nvPr>
        </p:nvSpPr>
        <p:spPr>
          <a:xfrm>
            <a:off x="60960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4" name="Holder 4"/>
          <p:cNvSpPr>
            <a:spLocks noGrp="1"/>
          </p:cNvSpPr>
          <p:nvPr>
            <p:ph sz="half" idx="3"/>
          </p:nvPr>
        </p:nvSpPr>
        <p:spPr>
          <a:xfrm>
            <a:off x="627888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720899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18918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54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3.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27/02/2025</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793334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27/02/2025</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90057477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307777"/>
          </a:xfrm>
          <a:prstGeom prst="rect">
            <a:avLst/>
          </a:prstGeom>
        </p:spPr>
        <p:txBody>
          <a:bodyPr wrap="square" lIns="0" tIns="0" rIns="0" bIns="0">
            <a:spAutoFit/>
          </a:bodyPr>
          <a:lstStyle>
            <a:lvl1pPr>
              <a:defRPr sz="20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547383" y="1090140"/>
            <a:ext cx="6782343" cy="215444"/>
          </a:xfrm>
          <a:prstGeom prst="rect">
            <a:avLst/>
          </a:prstGeom>
        </p:spPr>
        <p:txBody>
          <a:bodyPr wrap="square" lIns="0" tIns="0" rIns="0" bIns="0">
            <a:spAutoFit/>
          </a:bodyPr>
          <a:lstStyle>
            <a:lvl1pPr>
              <a:defRPr sz="1400" b="0" i="0">
                <a:solidFill>
                  <a:schemeClr val="tx1"/>
                </a:solidFill>
                <a:latin typeface="Arial Rounded MT Bold"/>
                <a:cs typeface="Arial Rounded MT Bold"/>
              </a:defRPr>
            </a:lvl1pPr>
          </a:lstStyle>
          <a:p>
            <a:endParaRPr/>
          </a:p>
        </p:txBody>
      </p:sp>
      <p:sp>
        <p:nvSpPr>
          <p:cNvPr id="4" name="Holder 4"/>
          <p:cNvSpPr>
            <a:spLocks noGrp="1"/>
          </p:cNvSpPr>
          <p:nvPr>
            <p:ph type="ftr" sz="quarter" idx="5"/>
          </p:nvPr>
        </p:nvSpPr>
        <p:spPr>
          <a:xfrm>
            <a:off x="4145280" y="6377939"/>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39"/>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2/27/2025</a:t>
            </a:fld>
            <a:endParaRPr lang="en-US"/>
          </a:p>
        </p:txBody>
      </p:sp>
      <p:sp>
        <p:nvSpPr>
          <p:cNvPr id="6" name="Holder 6"/>
          <p:cNvSpPr>
            <a:spLocks noGrp="1"/>
          </p:cNvSpPr>
          <p:nvPr>
            <p:ph type="sldNum" sz="quarter" idx="7"/>
          </p:nvPr>
        </p:nvSpPr>
        <p:spPr>
          <a:xfrm>
            <a:off x="8778240" y="6377939"/>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6936485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bodyStyle>
    <p:other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ctmagazine.com/additive-manufacturing-3d-printing-news/latest-additive-manufacturing-3d-printing-news/wilson-announces-plan-to-sell-first-3d-printed-airless-basketball/?fbclid=IwAR1fI_O_GnCy_RwbJr13-gzMQjPCVKVok21hiBmXrT-lj6-XQBQZ1q_23K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drone-operator.com/the-growth-of-the-drone-industry-a-year-by-year-analysi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marc-newson.com/project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marc-newson.com/project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marc-newson.com/project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marc-newson.com/project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5 – 27.02.25</a:t>
            </a:r>
          </a:p>
        </p:txBody>
      </p:sp>
    </p:spTree>
    <p:extLst>
      <p:ext uri="{BB962C8B-B14F-4D97-AF65-F5344CB8AC3E}">
        <p14:creationId xmlns:p14="http://schemas.microsoft.com/office/powerpoint/2010/main" val="1822612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latin typeface="+mj-lt"/>
              </a:rPr>
              <a:t>Identify and evaluate historical and contemporary issues and their impact on today's global society (Coursework Assignment – MA)</a:t>
            </a:r>
          </a:p>
          <a:p>
            <a:pPr marL="514350" indent="-514350">
              <a:buFont typeface="+mj-lt"/>
              <a:buAutoNum type="arabicPeriod"/>
            </a:pPr>
            <a:r>
              <a:rPr lang="en-GB" sz="2600" dirty="0">
                <a:solidFill>
                  <a:schemeClr val="bg2">
                    <a:lumMod val="90000"/>
                  </a:schemeClr>
                </a:solidFill>
                <a:latin typeface="+mj-lt"/>
              </a:rPr>
              <a:t>Apply appropriate collaborative working practices to manage conflict and support effective decision making.</a:t>
            </a:r>
          </a:p>
          <a:p>
            <a:pPr marL="514350" indent="-514350">
              <a:buFont typeface="+mj-lt"/>
              <a:buAutoNum type="arabicPeriod"/>
            </a:pPr>
            <a:r>
              <a:rPr lang="en-GB" sz="2600" dirty="0">
                <a:solidFill>
                  <a:schemeClr val="bg2">
                    <a:lumMod val="90000"/>
                  </a:schemeClr>
                </a:solidFill>
                <a:latin typeface="+mj-lt"/>
              </a:rPr>
              <a:t>Implement Design Thinking techniques to investigate problems to generate and evaluate solutions.</a:t>
            </a:r>
          </a:p>
          <a:p>
            <a:pPr marL="0" indent="0">
              <a:buNone/>
            </a:pPr>
            <a:endParaRPr lang="en-GB" sz="2600" dirty="0">
              <a:latin typeface="+mj-lt"/>
            </a:endParaRPr>
          </a:p>
        </p:txBody>
      </p:sp>
    </p:spTree>
    <p:extLst>
      <p:ext uri="{BB962C8B-B14F-4D97-AF65-F5344CB8AC3E}">
        <p14:creationId xmlns:p14="http://schemas.microsoft.com/office/powerpoint/2010/main" val="149129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351944-7787-C385-1A53-904926228EF9}"/>
              </a:ext>
            </a:extLst>
          </p:cNvPr>
          <p:cNvPicPr>
            <a:picLocks noChangeAspect="1"/>
          </p:cNvPicPr>
          <p:nvPr/>
        </p:nvPicPr>
        <p:blipFill>
          <a:blip r:embed="rId3"/>
          <a:stretch>
            <a:fillRect/>
          </a:stretch>
        </p:blipFill>
        <p:spPr>
          <a:xfrm>
            <a:off x="977001" y="1796143"/>
            <a:ext cx="5524435" cy="3109163"/>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830997"/>
          </a:xfrm>
          <a:prstGeom prst="rect">
            <a:avLst/>
          </a:prstGeom>
          <a:noFill/>
        </p:spPr>
        <p:txBody>
          <a:bodyPr wrap="square">
            <a:spAutoFit/>
          </a:bodyPr>
          <a:lstStyle/>
          <a:p>
            <a:r>
              <a:rPr lang="en-US" sz="1200" b="1" dirty="0">
                <a:latin typeface="+mj-lt"/>
              </a:rPr>
              <a:t>1988 - 2003 (Completed)</a:t>
            </a:r>
          </a:p>
          <a:p>
            <a:endParaRPr lang="en-US" sz="1200" b="1" dirty="0">
              <a:latin typeface="+mj-lt"/>
            </a:endParaRPr>
          </a:p>
          <a:p>
            <a:r>
              <a:rPr lang="en-US" sz="1200" b="1" dirty="0">
                <a:latin typeface="+mj-lt"/>
              </a:rPr>
              <a:t>Doctors Are Cracking the Genetic Code</a:t>
            </a:r>
          </a:p>
          <a:p>
            <a:endParaRPr lang="en-US" sz="1200" b="1" dirty="0">
              <a:latin typeface="+mj-lt"/>
            </a:endParaRPr>
          </a:p>
        </p:txBody>
      </p:sp>
    </p:spTree>
    <p:extLst>
      <p:ext uri="{BB962C8B-B14F-4D97-AF65-F5344CB8AC3E}">
        <p14:creationId xmlns:p14="http://schemas.microsoft.com/office/powerpoint/2010/main" val="815897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Late 1990’s</a:t>
            </a:r>
          </a:p>
          <a:p>
            <a:r>
              <a:rPr lang="en-US" sz="1200" b="1" dirty="0">
                <a:latin typeface="+mj-lt"/>
              </a:rPr>
              <a:t>Memes and Emojis Spread Like Wildfire</a:t>
            </a:r>
          </a:p>
          <a:p>
            <a:endParaRPr lang="en-US" sz="1200" b="1" dirty="0">
              <a:latin typeface="+mj-lt"/>
            </a:endParaRPr>
          </a:p>
        </p:txBody>
      </p:sp>
      <p:pic>
        <p:nvPicPr>
          <p:cNvPr id="5" name="Picture 4">
            <a:extLst>
              <a:ext uri="{FF2B5EF4-FFF2-40B4-BE49-F238E27FC236}">
                <a16:creationId xmlns:a16="http://schemas.microsoft.com/office/drawing/2014/main" id="{B6C19972-3D13-CBB1-D682-35850E2954B2}"/>
              </a:ext>
            </a:extLst>
          </p:cNvPr>
          <p:cNvPicPr>
            <a:picLocks noChangeAspect="1"/>
          </p:cNvPicPr>
          <p:nvPr/>
        </p:nvPicPr>
        <p:blipFill>
          <a:blip r:embed="rId3"/>
          <a:stretch>
            <a:fillRect/>
          </a:stretch>
        </p:blipFill>
        <p:spPr>
          <a:xfrm>
            <a:off x="1838796" y="1690688"/>
            <a:ext cx="3816220" cy="3816220"/>
          </a:xfrm>
          <a:prstGeom prst="rect">
            <a:avLst/>
          </a:prstGeom>
        </p:spPr>
      </p:pic>
    </p:spTree>
    <p:extLst>
      <p:ext uri="{BB962C8B-B14F-4D97-AF65-F5344CB8AC3E}">
        <p14:creationId xmlns:p14="http://schemas.microsoft.com/office/powerpoint/2010/main" val="3542719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1997</a:t>
            </a:r>
          </a:p>
          <a:p>
            <a:r>
              <a:rPr lang="en-US" sz="1200" b="1" dirty="0" err="1">
                <a:latin typeface="+mj-lt"/>
              </a:rPr>
              <a:t>Wifi</a:t>
            </a:r>
            <a:endParaRPr lang="en-US" sz="1200" b="1" dirty="0">
              <a:latin typeface="+mj-lt"/>
            </a:endParaRPr>
          </a:p>
          <a:p>
            <a:endParaRPr lang="en-US" sz="1200" b="1" dirty="0">
              <a:latin typeface="+mj-lt"/>
            </a:endParaRPr>
          </a:p>
        </p:txBody>
      </p:sp>
      <p:pic>
        <p:nvPicPr>
          <p:cNvPr id="4" name="Picture 3">
            <a:extLst>
              <a:ext uri="{FF2B5EF4-FFF2-40B4-BE49-F238E27FC236}">
                <a16:creationId xmlns:a16="http://schemas.microsoft.com/office/drawing/2014/main" id="{19F298EC-4A7E-2FFD-B6FE-A2B1FC136CB3}"/>
              </a:ext>
            </a:extLst>
          </p:cNvPr>
          <p:cNvPicPr>
            <a:picLocks noChangeAspect="1"/>
          </p:cNvPicPr>
          <p:nvPr/>
        </p:nvPicPr>
        <p:blipFill>
          <a:blip r:embed="rId3"/>
          <a:stretch>
            <a:fillRect/>
          </a:stretch>
        </p:blipFill>
        <p:spPr>
          <a:xfrm>
            <a:off x="1665609" y="1776904"/>
            <a:ext cx="4162594" cy="3441077"/>
          </a:xfrm>
          <a:prstGeom prst="rect">
            <a:avLst/>
          </a:prstGeom>
        </p:spPr>
      </p:pic>
    </p:spTree>
    <p:extLst>
      <p:ext uri="{BB962C8B-B14F-4D97-AF65-F5344CB8AC3E}">
        <p14:creationId xmlns:p14="http://schemas.microsoft.com/office/powerpoint/2010/main" val="1373657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05D835-914E-5562-D5BE-B0EEEC3C6DCB}"/>
              </a:ext>
            </a:extLst>
          </p:cNvPr>
          <p:cNvPicPr>
            <a:picLocks noChangeAspect="1"/>
          </p:cNvPicPr>
          <p:nvPr/>
        </p:nvPicPr>
        <p:blipFill>
          <a:blip r:embed="rId3"/>
          <a:stretch>
            <a:fillRect/>
          </a:stretch>
        </p:blipFill>
        <p:spPr>
          <a:xfrm>
            <a:off x="995043" y="1796143"/>
            <a:ext cx="5506393" cy="3517500"/>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2000 </a:t>
            </a:r>
            <a:r>
              <a:rPr lang="en-US" sz="1200" dirty="0">
                <a:latin typeface="+mj-lt"/>
              </a:rPr>
              <a:t>- ….</a:t>
            </a:r>
          </a:p>
          <a:p>
            <a:r>
              <a:rPr lang="en-GB" sz="1200" b="1" dirty="0">
                <a:latin typeface="+mj-lt"/>
              </a:rPr>
              <a:t>Smart Home and Voice Assistants: The Symphony of Intelligent Living</a:t>
            </a:r>
            <a:endParaRPr lang="en-US" sz="1200" b="1" dirty="0">
              <a:latin typeface="+mj-lt"/>
            </a:endParaRPr>
          </a:p>
        </p:txBody>
      </p:sp>
    </p:spTree>
    <p:extLst>
      <p:ext uri="{BB962C8B-B14F-4D97-AF65-F5344CB8AC3E}">
        <p14:creationId xmlns:p14="http://schemas.microsoft.com/office/powerpoint/2010/main" val="497757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15187949-F94A-9794-6141-53AA691CC3DE}"/>
              </a:ext>
            </a:extLst>
          </p:cNvPr>
          <p:cNvPicPr>
            <a:picLocks noChangeAspect="1"/>
          </p:cNvPicPr>
          <p:nvPr/>
        </p:nvPicPr>
        <p:blipFill>
          <a:blip r:embed="rId4"/>
          <a:stretch>
            <a:fillRect/>
          </a:stretch>
        </p:blipFill>
        <p:spPr>
          <a:xfrm>
            <a:off x="995043" y="1796143"/>
            <a:ext cx="5506393" cy="3303836"/>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2000 </a:t>
            </a:r>
            <a:r>
              <a:rPr lang="en-US" sz="1200" dirty="0">
                <a:latin typeface="+mj-lt"/>
              </a:rPr>
              <a:t>-…….</a:t>
            </a:r>
          </a:p>
          <a:p>
            <a:r>
              <a:rPr lang="en-GB" sz="1200" b="1" dirty="0">
                <a:latin typeface="+mj-lt"/>
              </a:rPr>
              <a:t>3D Printing: Layers of Innovation Unearthed</a:t>
            </a:r>
            <a:endParaRPr lang="en-US" sz="1200" b="1" dirty="0">
              <a:latin typeface="+mj-lt"/>
            </a:endParaRPr>
          </a:p>
        </p:txBody>
      </p:sp>
    </p:spTree>
    <p:extLst>
      <p:ext uri="{BB962C8B-B14F-4D97-AF65-F5344CB8AC3E}">
        <p14:creationId xmlns:p14="http://schemas.microsoft.com/office/powerpoint/2010/main" val="1072486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2000 </a:t>
            </a:r>
            <a:r>
              <a:rPr lang="en-US" sz="1200" dirty="0">
                <a:latin typeface="+mj-lt"/>
              </a:rPr>
              <a:t>- …..</a:t>
            </a:r>
          </a:p>
          <a:p>
            <a:r>
              <a:rPr lang="en-US" sz="1200" b="1" dirty="0">
                <a:latin typeface="+mj-lt"/>
              </a:rPr>
              <a:t>GPS Goes Mainstream</a:t>
            </a:r>
          </a:p>
        </p:txBody>
      </p:sp>
      <p:pic>
        <p:nvPicPr>
          <p:cNvPr id="4" name="Picture 3">
            <a:extLst>
              <a:ext uri="{FF2B5EF4-FFF2-40B4-BE49-F238E27FC236}">
                <a16:creationId xmlns:a16="http://schemas.microsoft.com/office/drawing/2014/main" id="{0FBD7FA5-14F9-A49C-A718-DE43AE1B0D3A}"/>
              </a:ext>
            </a:extLst>
          </p:cNvPr>
          <p:cNvPicPr>
            <a:picLocks noChangeAspect="1"/>
          </p:cNvPicPr>
          <p:nvPr/>
        </p:nvPicPr>
        <p:blipFill>
          <a:blip r:embed="rId3"/>
          <a:stretch>
            <a:fillRect/>
          </a:stretch>
        </p:blipFill>
        <p:spPr>
          <a:xfrm>
            <a:off x="995044" y="1776904"/>
            <a:ext cx="5506392" cy="3668634"/>
          </a:xfrm>
          <a:prstGeom prst="rect">
            <a:avLst/>
          </a:prstGeom>
        </p:spPr>
      </p:pic>
    </p:spTree>
    <p:extLst>
      <p:ext uri="{BB962C8B-B14F-4D97-AF65-F5344CB8AC3E}">
        <p14:creationId xmlns:p14="http://schemas.microsoft.com/office/powerpoint/2010/main" val="2726169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3EB1BEC9-4C78-AAB1-AEAC-FF5C1273FA42}"/>
              </a:ext>
            </a:extLst>
          </p:cNvPr>
          <p:cNvPicPr>
            <a:picLocks noChangeAspect="1"/>
          </p:cNvPicPr>
          <p:nvPr/>
        </p:nvPicPr>
        <p:blipFill>
          <a:blip r:embed="rId4"/>
          <a:stretch>
            <a:fillRect/>
          </a:stretch>
        </p:blipFill>
        <p:spPr>
          <a:xfrm>
            <a:off x="995044" y="1796142"/>
            <a:ext cx="5503725" cy="3674049"/>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2000 </a:t>
            </a:r>
            <a:r>
              <a:rPr lang="en-US" sz="1200" dirty="0">
                <a:latin typeface="+mj-lt"/>
              </a:rPr>
              <a:t>- ……</a:t>
            </a:r>
          </a:p>
          <a:p>
            <a:r>
              <a:rPr lang="en-US" sz="1200" b="1" dirty="0">
                <a:latin typeface="+mj-lt"/>
              </a:rPr>
              <a:t>Drone Technology: The Humble Beginnings</a:t>
            </a:r>
            <a:endParaRPr lang="en-US" sz="1200" dirty="0">
              <a:latin typeface="+mj-lt"/>
            </a:endParaRPr>
          </a:p>
        </p:txBody>
      </p:sp>
    </p:spTree>
    <p:extLst>
      <p:ext uri="{BB962C8B-B14F-4D97-AF65-F5344CB8AC3E}">
        <p14:creationId xmlns:p14="http://schemas.microsoft.com/office/powerpoint/2010/main" val="1591027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528C3B-9DB2-C791-6C33-C171B2E5D0BC}"/>
              </a:ext>
            </a:extLst>
          </p:cNvPr>
          <p:cNvPicPr>
            <a:picLocks noChangeAspect="1"/>
          </p:cNvPicPr>
          <p:nvPr/>
        </p:nvPicPr>
        <p:blipFill>
          <a:blip r:embed="rId2"/>
          <a:stretch>
            <a:fillRect/>
          </a:stretch>
        </p:blipFill>
        <p:spPr>
          <a:xfrm>
            <a:off x="995044" y="1776904"/>
            <a:ext cx="5503439" cy="3097346"/>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2001</a:t>
            </a:r>
          </a:p>
          <a:p>
            <a:r>
              <a:rPr lang="en-US" sz="1200" b="1" dirty="0">
                <a:latin typeface="+mj-lt"/>
              </a:rPr>
              <a:t>9/11 and the Start of the War on Terror</a:t>
            </a:r>
            <a:endParaRPr lang="en-US" sz="1200" dirty="0">
              <a:latin typeface="+mj-lt"/>
            </a:endParaRPr>
          </a:p>
        </p:txBody>
      </p:sp>
    </p:spTree>
    <p:extLst>
      <p:ext uri="{BB962C8B-B14F-4D97-AF65-F5344CB8AC3E}">
        <p14:creationId xmlns:p14="http://schemas.microsoft.com/office/powerpoint/2010/main" val="3634187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6328F5-3ABB-89E0-7580-CD18E12CD984}"/>
              </a:ext>
            </a:extLst>
          </p:cNvPr>
          <p:cNvPicPr>
            <a:picLocks noChangeAspect="1"/>
          </p:cNvPicPr>
          <p:nvPr/>
        </p:nvPicPr>
        <p:blipFill>
          <a:blip r:embed="rId3"/>
          <a:stretch>
            <a:fillRect/>
          </a:stretch>
        </p:blipFill>
        <p:spPr>
          <a:xfrm>
            <a:off x="995043" y="1796143"/>
            <a:ext cx="5506393" cy="3091803"/>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2001</a:t>
            </a:r>
          </a:p>
          <a:p>
            <a:r>
              <a:rPr lang="en-US" sz="1200" b="1" dirty="0">
                <a:latin typeface="+mj-lt"/>
              </a:rPr>
              <a:t>Capsule Endoscopy: Navigating the Inner Cosmos</a:t>
            </a:r>
            <a:endParaRPr lang="en-US" sz="1200" dirty="0">
              <a:latin typeface="+mj-lt"/>
            </a:endParaRPr>
          </a:p>
        </p:txBody>
      </p:sp>
    </p:spTree>
    <p:extLst>
      <p:ext uri="{BB962C8B-B14F-4D97-AF65-F5344CB8AC3E}">
        <p14:creationId xmlns:p14="http://schemas.microsoft.com/office/powerpoint/2010/main" val="4175972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830997"/>
          </a:xfrm>
          <a:prstGeom prst="rect">
            <a:avLst/>
          </a:prstGeom>
          <a:noFill/>
        </p:spPr>
        <p:txBody>
          <a:bodyPr wrap="square">
            <a:spAutoFit/>
          </a:bodyPr>
          <a:lstStyle/>
          <a:p>
            <a:r>
              <a:rPr lang="en-US" sz="1200" b="1" dirty="0">
                <a:latin typeface="+mj-lt"/>
              </a:rPr>
              <a:t>2004</a:t>
            </a:r>
          </a:p>
          <a:p>
            <a:r>
              <a:rPr lang="en-US" sz="1200" b="1" dirty="0">
                <a:latin typeface="+mj-lt"/>
              </a:rPr>
              <a:t>The Birth Of Facebook</a:t>
            </a:r>
          </a:p>
          <a:p>
            <a:endParaRPr lang="en-US" sz="1200" b="1" dirty="0">
              <a:latin typeface="+mj-lt"/>
            </a:endParaRPr>
          </a:p>
          <a:p>
            <a:endParaRPr lang="en-US" sz="1200" dirty="0">
              <a:latin typeface="+mj-lt"/>
            </a:endParaRPr>
          </a:p>
        </p:txBody>
      </p:sp>
      <p:pic>
        <p:nvPicPr>
          <p:cNvPr id="4" name="Picture 3">
            <a:extLst>
              <a:ext uri="{FF2B5EF4-FFF2-40B4-BE49-F238E27FC236}">
                <a16:creationId xmlns:a16="http://schemas.microsoft.com/office/drawing/2014/main" id="{5F9C1A61-0D03-044C-BEA8-1C69C9AD6B91}"/>
              </a:ext>
            </a:extLst>
          </p:cNvPr>
          <p:cNvPicPr>
            <a:picLocks noChangeAspect="1"/>
          </p:cNvPicPr>
          <p:nvPr/>
        </p:nvPicPr>
        <p:blipFill>
          <a:blip r:embed="rId2"/>
          <a:stretch>
            <a:fillRect/>
          </a:stretch>
        </p:blipFill>
        <p:spPr>
          <a:xfrm>
            <a:off x="995044" y="1776904"/>
            <a:ext cx="5503725" cy="1534224"/>
          </a:xfrm>
          <a:prstGeom prst="rect">
            <a:avLst/>
          </a:prstGeom>
        </p:spPr>
      </p:pic>
    </p:spTree>
    <p:extLst>
      <p:ext uri="{BB962C8B-B14F-4D97-AF65-F5344CB8AC3E}">
        <p14:creationId xmlns:p14="http://schemas.microsoft.com/office/powerpoint/2010/main" val="2107528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8F1AF3-6355-135E-D81B-C1DB54804863}"/>
              </a:ext>
            </a:extLst>
          </p:cNvPr>
          <p:cNvPicPr>
            <a:picLocks noChangeAspect="1"/>
          </p:cNvPicPr>
          <p:nvPr/>
        </p:nvPicPr>
        <p:blipFill>
          <a:blip r:embed="rId3"/>
          <a:stretch>
            <a:fillRect/>
          </a:stretch>
        </p:blipFill>
        <p:spPr>
          <a:xfrm>
            <a:off x="995044" y="1776904"/>
            <a:ext cx="5498390" cy="3665593"/>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1200329"/>
          </a:xfrm>
          <a:prstGeom prst="rect">
            <a:avLst/>
          </a:prstGeom>
          <a:noFill/>
        </p:spPr>
        <p:txBody>
          <a:bodyPr wrap="square">
            <a:spAutoFit/>
          </a:bodyPr>
          <a:lstStyle/>
          <a:p>
            <a:r>
              <a:rPr lang="en-US" sz="1200" b="1" dirty="0">
                <a:latin typeface="+mj-lt"/>
              </a:rPr>
              <a:t>2005</a:t>
            </a:r>
          </a:p>
          <a:p>
            <a:r>
              <a:rPr lang="en-US" sz="1200" b="1" dirty="0">
                <a:latin typeface="+mj-lt"/>
              </a:rPr>
              <a:t>Social Networks.</a:t>
            </a:r>
          </a:p>
          <a:p>
            <a:endParaRPr lang="en-US" sz="1200" b="1" dirty="0">
              <a:latin typeface="+mj-lt"/>
            </a:endParaRPr>
          </a:p>
          <a:p>
            <a:endParaRPr lang="en-US" sz="1200" b="1" dirty="0">
              <a:latin typeface="+mj-lt"/>
            </a:endParaRPr>
          </a:p>
          <a:p>
            <a:endParaRPr lang="en-US" sz="1200" b="1" dirty="0">
              <a:latin typeface="+mj-lt"/>
            </a:endParaRPr>
          </a:p>
          <a:p>
            <a:endParaRPr lang="en-US" sz="1200" dirty="0">
              <a:latin typeface="+mj-lt"/>
            </a:endParaRPr>
          </a:p>
        </p:txBody>
      </p:sp>
    </p:spTree>
    <p:extLst>
      <p:ext uri="{BB962C8B-B14F-4D97-AF65-F5344CB8AC3E}">
        <p14:creationId xmlns:p14="http://schemas.microsoft.com/office/powerpoint/2010/main" val="2919496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D5D7F6-F427-7DFB-E351-CC01773D0045}"/>
              </a:ext>
            </a:extLst>
          </p:cNvPr>
          <p:cNvPicPr>
            <a:picLocks noChangeAspect="1"/>
          </p:cNvPicPr>
          <p:nvPr/>
        </p:nvPicPr>
        <p:blipFill>
          <a:blip r:embed="rId3"/>
          <a:stretch>
            <a:fillRect/>
          </a:stretch>
        </p:blipFill>
        <p:spPr>
          <a:xfrm>
            <a:off x="995043" y="1776903"/>
            <a:ext cx="5506393" cy="3165133"/>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1200329"/>
          </a:xfrm>
          <a:prstGeom prst="rect">
            <a:avLst/>
          </a:prstGeom>
          <a:noFill/>
        </p:spPr>
        <p:txBody>
          <a:bodyPr wrap="square">
            <a:spAutoFit/>
          </a:bodyPr>
          <a:lstStyle/>
          <a:p>
            <a:r>
              <a:rPr lang="en-US" sz="1200" b="1" dirty="0">
                <a:latin typeface="+mj-lt"/>
              </a:rPr>
              <a:t>2005</a:t>
            </a:r>
          </a:p>
          <a:p>
            <a:r>
              <a:rPr lang="en-US" sz="1200" b="1" dirty="0">
                <a:latin typeface="+mj-lt"/>
              </a:rPr>
              <a:t>Kyoto Protocol</a:t>
            </a:r>
          </a:p>
          <a:p>
            <a:r>
              <a:rPr lang="en-US" sz="1200" b="1" dirty="0">
                <a:latin typeface="+mj-lt"/>
              </a:rPr>
              <a:t>2015</a:t>
            </a:r>
          </a:p>
          <a:p>
            <a:r>
              <a:rPr lang="en-US" sz="1200" b="1">
                <a:latin typeface="+mj-lt"/>
              </a:rPr>
              <a:t>Paris Agreement</a:t>
            </a:r>
          </a:p>
          <a:p>
            <a:endParaRPr lang="en-US" sz="1200" b="1" dirty="0">
              <a:latin typeface="+mj-lt"/>
            </a:endParaRPr>
          </a:p>
          <a:p>
            <a:r>
              <a:rPr lang="en-US" sz="1200" b="1" dirty="0">
                <a:latin typeface="+mj-lt"/>
              </a:rPr>
              <a:t>Climate Change</a:t>
            </a:r>
          </a:p>
        </p:txBody>
      </p:sp>
    </p:spTree>
    <p:extLst>
      <p:ext uri="{BB962C8B-B14F-4D97-AF65-F5344CB8AC3E}">
        <p14:creationId xmlns:p14="http://schemas.microsoft.com/office/powerpoint/2010/main" val="2367351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40F9A2-8589-9D90-2BAE-864FBA75F84A}"/>
              </a:ext>
            </a:extLst>
          </p:cNvPr>
          <p:cNvPicPr>
            <a:picLocks noChangeAspect="1"/>
          </p:cNvPicPr>
          <p:nvPr/>
        </p:nvPicPr>
        <p:blipFill>
          <a:blip r:embed="rId3"/>
          <a:stretch>
            <a:fillRect/>
          </a:stretch>
        </p:blipFill>
        <p:spPr>
          <a:xfrm>
            <a:off x="995043" y="1776903"/>
            <a:ext cx="5503275" cy="3834249"/>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1200329"/>
          </a:xfrm>
          <a:prstGeom prst="rect">
            <a:avLst/>
          </a:prstGeom>
          <a:noFill/>
        </p:spPr>
        <p:txBody>
          <a:bodyPr wrap="square">
            <a:spAutoFit/>
          </a:bodyPr>
          <a:lstStyle/>
          <a:p>
            <a:r>
              <a:rPr lang="en-US" sz="1200" b="1" dirty="0">
                <a:latin typeface="+mj-lt"/>
              </a:rPr>
              <a:t>2005</a:t>
            </a:r>
          </a:p>
          <a:p>
            <a:r>
              <a:rPr lang="en-US" sz="1200" b="1" dirty="0">
                <a:latin typeface="+mj-lt"/>
              </a:rPr>
              <a:t>Kyoto Protocol</a:t>
            </a:r>
          </a:p>
          <a:p>
            <a:r>
              <a:rPr lang="en-US" sz="1200" b="1" dirty="0">
                <a:latin typeface="+mj-lt"/>
              </a:rPr>
              <a:t>2015</a:t>
            </a:r>
          </a:p>
          <a:p>
            <a:r>
              <a:rPr lang="en-US" sz="1200" b="1" dirty="0">
                <a:latin typeface="+mj-lt"/>
              </a:rPr>
              <a:t>Paris Agreement</a:t>
            </a:r>
          </a:p>
          <a:p>
            <a:endParaRPr lang="en-US" sz="1200" b="1" dirty="0">
              <a:latin typeface="+mj-lt"/>
            </a:endParaRPr>
          </a:p>
          <a:p>
            <a:r>
              <a:rPr lang="en-US" sz="1200" b="1" dirty="0">
                <a:latin typeface="+mj-lt"/>
              </a:rPr>
              <a:t>Climate Change</a:t>
            </a:r>
          </a:p>
        </p:txBody>
      </p:sp>
    </p:spTree>
    <p:extLst>
      <p:ext uri="{BB962C8B-B14F-4D97-AF65-F5344CB8AC3E}">
        <p14:creationId xmlns:p14="http://schemas.microsoft.com/office/powerpoint/2010/main" val="352438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B2F701-DA5F-899A-7FD3-5545388CE243}"/>
              </a:ext>
            </a:extLst>
          </p:cNvPr>
          <p:cNvPicPr>
            <a:picLocks noChangeAspect="1"/>
          </p:cNvPicPr>
          <p:nvPr/>
        </p:nvPicPr>
        <p:blipFill>
          <a:blip r:embed="rId3"/>
          <a:stretch>
            <a:fillRect/>
          </a:stretch>
        </p:blipFill>
        <p:spPr>
          <a:xfrm>
            <a:off x="995043" y="1796144"/>
            <a:ext cx="5506393" cy="3670928"/>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2005</a:t>
            </a:r>
          </a:p>
          <a:p>
            <a:r>
              <a:rPr lang="en-US" sz="1200" b="1" dirty="0">
                <a:latin typeface="+mj-lt"/>
              </a:rPr>
              <a:t>Hurricane Katrina.</a:t>
            </a:r>
            <a:endParaRPr lang="en-US" sz="1200" dirty="0">
              <a:latin typeface="+mj-lt"/>
            </a:endParaRPr>
          </a:p>
        </p:txBody>
      </p:sp>
    </p:spTree>
    <p:extLst>
      <p:ext uri="{BB962C8B-B14F-4D97-AF65-F5344CB8AC3E}">
        <p14:creationId xmlns:p14="http://schemas.microsoft.com/office/powerpoint/2010/main" val="3966609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A9F7C0-330E-C84C-016F-F755F9ADEFFE}"/>
              </a:ext>
            </a:extLst>
          </p:cNvPr>
          <p:cNvPicPr>
            <a:picLocks noChangeAspect="1"/>
          </p:cNvPicPr>
          <p:nvPr/>
        </p:nvPicPr>
        <p:blipFill>
          <a:blip r:embed="rId3"/>
          <a:stretch>
            <a:fillRect/>
          </a:stretch>
        </p:blipFill>
        <p:spPr>
          <a:xfrm>
            <a:off x="995043" y="1790700"/>
            <a:ext cx="5506393" cy="3565389"/>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2005</a:t>
            </a:r>
          </a:p>
          <a:p>
            <a:r>
              <a:rPr lang="en-GB" sz="1200" b="1" dirty="0">
                <a:latin typeface="+mj-lt"/>
              </a:rPr>
              <a:t>Mobile Networks: Weaving the Tapestry of Connectivity</a:t>
            </a:r>
            <a:endParaRPr lang="en-US" sz="1200" b="1" dirty="0">
              <a:latin typeface="+mj-lt"/>
            </a:endParaRPr>
          </a:p>
          <a:p>
            <a:endParaRPr lang="en-US" sz="1200" dirty="0">
              <a:latin typeface="+mj-lt"/>
            </a:endParaRPr>
          </a:p>
        </p:txBody>
      </p:sp>
    </p:spTree>
    <p:extLst>
      <p:ext uri="{BB962C8B-B14F-4D97-AF65-F5344CB8AC3E}">
        <p14:creationId xmlns:p14="http://schemas.microsoft.com/office/powerpoint/2010/main" val="3254181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2006</a:t>
            </a:r>
          </a:p>
          <a:p>
            <a:r>
              <a:rPr lang="en-GB" sz="1200" b="1" dirty="0">
                <a:latin typeface="+mj-lt"/>
              </a:rPr>
              <a:t>E-Cigarettes: A Clouded Horizon of Innovation</a:t>
            </a:r>
            <a:endParaRPr lang="en-US" sz="1200" b="1" dirty="0">
              <a:latin typeface="+mj-lt"/>
            </a:endParaRPr>
          </a:p>
        </p:txBody>
      </p:sp>
      <p:pic>
        <p:nvPicPr>
          <p:cNvPr id="3" name="Picture 2">
            <a:extLst>
              <a:ext uri="{FF2B5EF4-FFF2-40B4-BE49-F238E27FC236}">
                <a16:creationId xmlns:a16="http://schemas.microsoft.com/office/drawing/2014/main" id="{873E2B0C-7568-E411-CDC6-15C907DD256C}"/>
              </a:ext>
            </a:extLst>
          </p:cNvPr>
          <p:cNvPicPr>
            <a:picLocks noChangeAspect="1"/>
          </p:cNvPicPr>
          <p:nvPr/>
        </p:nvPicPr>
        <p:blipFill>
          <a:blip r:embed="rId3"/>
          <a:stretch>
            <a:fillRect/>
          </a:stretch>
        </p:blipFill>
        <p:spPr>
          <a:xfrm>
            <a:off x="995043" y="1796143"/>
            <a:ext cx="4237357" cy="3983115"/>
          </a:xfrm>
          <a:prstGeom prst="rect">
            <a:avLst/>
          </a:prstGeom>
        </p:spPr>
      </p:pic>
    </p:spTree>
    <p:extLst>
      <p:ext uri="{BB962C8B-B14F-4D97-AF65-F5344CB8AC3E}">
        <p14:creationId xmlns:p14="http://schemas.microsoft.com/office/powerpoint/2010/main" val="1522578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20440A-CB46-86C1-C80F-E20E25D394B6}"/>
              </a:ext>
            </a:extLst>
          </p:cNvPr>
          <p:cNvPicPr>
            <a:picLocks noChangeAspect="1"/>
          </p:cNvPicPr>
          <p:nvPr/>
        </p:nvPicPr>
        <p:blipFill>
          <a:blip r:embed="rId2"/>
          <a:stretch>
            <a:fillRect/>
          </a:stretch>
        </p:blipFill>
        <p:spPr>
          <a:xfrm>
            <a:off x="995044" y="1776904"/>
            <a:ext cx="5506393" cy="3931648"/>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2006</a:t>
            </a:r>
          </a:p>
          <a:p>
            <a:r>
              <a:rPr lang="en-US" sz="1200" b="1" dirty="0">
                <a:latin typeface="+mj-lt"/>
              </a:rPr>
              <a:t>The International Astronomical Union decided that Pluto would no longer be considered a planet, but a dwarf planet.</a:t>
            </a:r>
            <a:endParaRPr lang="en-US" sz="1200" dirty="0">
              <a:latin typeface="+mj-lt"/>
            </a:endParaRPr>
          </a:p>
        </p:txBody>
      </p:sp>
    </p:spTree>
    <p:extLst>
      <p:ext uri="{BB962C8B-B14F-4D97-AF65-F5344CB8AC3E}">
        <p14:creationId xmlns:p14="http://schemas.microsoft.com/office/powerpoint/2010/main" val="35604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216601-6A02-BB19-044A-3093E788B414}"/>
              </a:ext>
            </a:extLst>
          </p:cNvPr>
          <p:cNvPicPr>
            <a:picLocks noChangeAspect="1"/>
          </p:cNvPicPr>
          <p:nvPr/>
        </p:nvPicPr>
        <p:blipFill>
          <a:blip r:embed="rId3"/>
          <a:stretch>
            <a:fillRect/>
          </a:stretch>
        </p:blipFill>
        <p:spPr>
          <a:xfrm>
            <a:off x="995043" y="1790700"/>
            <a:ext cx="5506393" cy="3441496"/>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2007</a:t>
            </a:r>
          </a:p>
          <a:p>
            <a:r>
              <a:rPr lang="en-GB" sz="1200" b="1" dirty="0">
                <a:latin typeface="+mj-lt"/>
              </a:rPr>
              <a:t>Touchscreen Glass: A Crystal Clear Revolution</a:t>
            </a:r>
            <a:endParaRPr lang="en-US" sz="1200" b="1" dirty="0">
              <a:latin typeface="+mj-lt"/>
            </a:endParaRPr>
          </a:p>
        </p:txBody>
      </p:sp>
    </p:spTree>
    <p:extLst>
      <p:ext uri="{BB962C8B-B14F-4D97-AF65-F5344CB8AC3E}">
        <p14:creationId xmlns:p14="http://schemas.microsoft.com/office/powerpoint/2010/main" val="2263358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2"/>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2007</a:t>
            </a:r>
          </a:p>
          <a:p>
            <a:r>
              <a:rPr lang="en-US" sz="1200" b="1" dirty="0">
                <a:latin typeface="+mj-lt"/>
              </a:rPr>
              <a:t>The Appearance Of Smartphones</a:t>
            </a:r>
            <a:endParaRPr lang="en-US" sz="1200" dirty="0">
              <a:latin typeface="+mj-lt"/>
            </a:endParaRPr>
          </a:p>
          <a:p>
            <a:endParaRPr lang="en-US" sz="1200" dirty="0">
              <a:latin typeface="+mj-lt"/>
            </a:endParaRPr>
          </a:p>
        </p:txBody>
      </p:sp>
      <p:pic>
        <p:nvPicPr>
          <p:cNvPr id="5" name="Picture 4">
            <a:extLst>
              <a:ext uri="{FF2B5EF4-FFF2-40B4-BE49-F238E27FC236}">
                <a16:creationId xmlns:a16="http://schemas.microsoft.com/office/drawing/2014/main" id="{EA82BAFB-3D9E-1CCD-CB68-4A61E168BFD2}"/>
              </a:ext>
            </a:extLst>
          </p:cNvPr>
          <p:cNvPicPr>
            <a:picLocks noChangeAspect="1"/>
          </p:cNvPicPr>
          <p:nvPr/>
        </p:nvPicPr>
        <p:blipFill>
          <a:blip r:embed="rId3"/>
          <a:stretch>
            <a:fillRect/>
          </a:stretch>
        </p:blipFill>
        <p:spPr>
          <a:xfrm>
            <a:off x="995044" y="1776904"/>
            <a:ext cx="5503725" cy="2882159"/>
          </a:xfrm>
          <a:prstGeom prst="rect">
            <a:avLst/>
          </a:prstGeom>
        </p:spPr>
      </p:pic>
    </p:spTree>
    <p:extLst>
      <p:ext uri="{BB962C8B-B14F-4D97-AF65-F5344CB8AC3E}">
        <p14:creationId xmlns:p14="http://schemas.microsoft.com/office/powerpoint/2010/main" val="1048225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2"/>
            <a:extLst>
              <a:ext uri="{FF2B5EF4-FFF2-40B4-BE49-F238E27FC236}">
                <a16:creationId xmlns:a16="http://schemas.microsoft.com/office/drawing/2014/main" id="{2845DBC3-0F80-D8C5-4346-E3E408960C54}"/>
              </a:ext>
            </a:extLst>
          </p:cNvPr>
          <p:cNvSpPr txBox="1"/>
          <p:nvPr/>
        </p:nvSpPr>
        <p:spPr>
          <a:xfrm>
            <a:off x="7271650" y="1796143"/>
            <a:ext cx="4082149" cy="830997"/>
          </a:xfrm>
          <a:prstGeom prst="rect">
            <a:avLst/>
          </a:prstGeom>
          <a:noFill/>
        </p:spPr>
        <p:txBody>
          <a:bodyPr wrap="square">
            <a:spAutoFit/>
          </a:bodyPr>
          <a:lstStyle/>
          <a:p>
            <a:r>
              <a:rPr lang="en-US" sz="1200" b="1" dirty="0">
                <a:latin typeface="+mj-lt"/>
              </a:rPr>
              <a:t>2007</a:t>
            </a:r>
          </a:p>
          <a:p>
            <a:r>
              <a:rPr lang="en-US" sz="1200" b="1" dirty="0">
                <a:latin typeface="+mj-lt"/>
              </a:rPr>
              <a:t>Apple Launches The First iPhone</a:t>
            </a:r>
          </a:p>
          <a:p>
            <a:endParaRPr lang="en-US" sz="1200" dirty="0">
              <a:latin typeface="+mj-lt"/>
            </a:endParaRPr>
          </a:p>
          <a:p>
            <a:endParaRPr lang="en-US" sz="1200" dirty="0">
              <a:latin typeface="+mj-lt"/>
            </a:endParaRPr>
          </a:p>
        </p:txBody>
      </p:sp>
      <p:pic>
        <p:nvPicPr>
          <p:cNvPr id="3" name="Picture 2">
            <a:extLst>
              <a:ext uri="{FF2B5EF4-FFF2-40B4-BE49-F238E27FC236}">
                <a16:creationId xmlns:a16="http://schemas.microsoft.com/office/drawing/2014/main" id="{70AC1B96-3FAB-746F-835D-00327FE18952}"/>
              </a:ext>
            </a:extLst>
          </p:cNvPr>
          <p:cNvPicPr>
            <a:picLocks noChangeAspect="1"/>
          </p:cNvPicPr>
          <p:nvPr/>
        </p:nvPicPr>
        <p:blipFill>
          <a:blip r:embed="rId3"/>
          <a:stretch>
            <a:fillRect/>
          </a:stretch>
        </p:blipFill>
        <p:spPr>
          <a:xfrm>
            <a:off x="995044" y="1776904"/>
            <a:ext cx="5503725" cy="3665593"/>
          </a:xfrm>
          <a:prstGeom prst="rect">
            <a:avLst/>
          </a:prstGeom>
        </p:spPr>
      </p:pic>
    </p:spTree>
    <p:extLst>
      <p:ext uri="{BB962C8B-B14F-4D97-AF65-F5344CB8AC3E}">
        <p14:creationId xmlns:p14="http://schemas.microsoft.com/office/powerpoint/2010/main" val="3817783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830997"/>
          </a:xfrm>
          <a:prstGeom prst="rect">
            <a:avLst/>
          </a:prstGeom>
          <a:noFill/>
        </p:spPr>
        <p:txBody>
          <a:bodyPr wrap="square">
            <a:spAutoFit/>
          </a:bodyPr>
          <a:lstStyle/>
          <a:p>
            <a:r>
              <a:rPr lang="en-US" sz="1200" b="1" dirty="0">
                <a:latin typeface="+mj-lt"/>
              </a:rPr>
              <a:t>2007</a:t>
            </a:r>
          </a:p>
          <a:p>
            <a:r>
              <a:rPr lang="en-US" sz="1200" b="1" dirty="0">
                <a:latin typeface="+mj-lt"/>
              </a:rPr>
              <a:t>Streaming as a Form of Media Consumption</a:t>
            </a:r>
          </a:p>
          <a:p>
            <a:endParaRPr lang="en-US" sz="1200" b="1" dirty="0">
              <a:latin typeface="+mj-lt"/>
            </a:endParaRPr>
          </a:p>
          <a:p>
            <a:endParaRPr lang="en-US" sz="1200" dirty="0">
              <a:latin typeface="+mj-lt"/>
            </a:endParaRPr>
          </a:p>
        </p:txBody>
      </p:sp>
      <p:pic>
        <p:nvPicPr>
          <p:cNvPr id="4" name="Picture 3">
            <a:extLst>
              <a:ext uri="{FF2B5EF4-FFF2-40B4-BE49-F238E27FC236}">
                <a16:creationId xmlns:a16="http://schemas.microsoft.com/office/drawing/2014/main" id="{FD749DED-0241-B541-5070-45F3FC95565C}"/>
              </a:ext>
            </a:extLst>
          </p:cNvPr>
          <p:cNvPicPr>
            <a:picLocks noChangeAspect="1"/>
          </p:cNvPicPr>
          <p:nvPr/>
        </p:nvPicPr>
        <p:blipFill>
          <a:blip r:embed="rId3"/>
          <a:stretch>
            <a:fillRect/>
          </a:stretch>
        </p:blipFill>
        <p:spPr>
          <a:xfrm>
            <a:off x="995044" y="1776904"/>
            <a:ext cx="5503725" cy="2751863"/>
          </a:xfrm>
          <a:prstGeom prst="rect">
            <a:avLst/>
          </a:prstGeom>
        </p:spPr>
      </p:pic>
    </p:spTree>
    <p:extLst>
      <p:ext uri="{BB962C8B-B14F-4D97-AF65-F5344CB8AC3E}">
        <p14:creationId xmlns:p14="http://schemas.microsoft.com/office/powerpoint/2010/main" val="1257298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80B6D8-91DD-D134-5C58-38AC112DB211}"/>
              </a:ext>
            </a:extLst>
          </p:cNvPr>
          <p:cNvPicPr>
            <a:picLocks noChangeAspect="1"/>
          </p:cNvPicPr>
          <p:nvPr/>
        </p:nvPicPr>
        <p:blipFill>
          <a:blip r:embed="rId3"/>
          <a:stretch>
            <a:fillRect/>
          </a:stretch>
        </p:blipFill>
        <p:spPr>
          <a:xfrm>
            <a:off x="995043" y="1790701"/>
            <a:ext cx="5506393" cy="3670928"/>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2007</a:t>
            </a:r>
          </a:p>
          <a:p>
            <a:r>
              <a:rPr lang="en-GB" sz="1200" b="1" dirty="0">
                <a:latin typeface="+mj-lt"/>
              </a:rPr>
              <a:t>Tokenization is the process of issuing a digital representation of an asset bestowing the gift of heightened security.</a:t>
            </a:r>
            <a:endParaRPr lang="en-US" sz="1200" b="1" dirty="0">
              <a:latin typeface="+mj-lt"/>
            </a:endParaRPr>
          </a:p>
        </p:txBody>
      </p:sp>
    </p:spTree>
    <p:extLst>
      <p:ext uri="{BB962C8B-B14F-4D97-AF65-F5344CB8AC3E}">
        <p14:creationId xmlns:p14="http://schemas.microsoft.com/office/powerpoint/2010/main" val="8042079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94AC5D-CAE5-2C2E-5D91-B020743A805D}"/>
              </a:ext>
            </a:extLst>
          </p:cNvPr>
          <p:cNvPicPr>
            <a:picLocks noChangeAspect="1"/>
          </p:cNvPicPr>
          <p:nvPr/>
        </p:nvPicPr>
        <p:blipFill>
          <a:blip r:embed="rId3"/>
          <a:stretch>
            <a:fillRect/>
          </a:stretch>
        </p:blipFill>
        <p:spPr>
          <a:xfrm>
            <a:off x="995043" y="1796143"/>
            <a:ext cx="5506393" cy="3098065"/>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2008</a:t>
            </a:r>
          </a:p>
          <a:p>
            <a:r>
              <a:rPr lang="en-GB" sz="1200" b="1" dirty="0">
                <a:latin typeface="+mj-lt"/>
              </a:rPr>
              <a:t>Blockchain: Pioneering Trust in the Digital Ledger</a:t>
            </a:r>
            <a:r>
              <a:rPr lang="en-US" sz="1200" b="1" dirty="0">
                <a:latin typeface="+mj-lt"/>
              </a:rPr>
              <a:t> </a:t>
            </a:r>
          </a:p>
        </p:txBody>
      </p:sp>
    </p:spTree>
    <p:extLst>
      <p:ext uri="{BB962C8B-B14F-4D97-AF65-F5344CB8AC3E}">
        <p14:creationId xmlns:p14="http://schemas.microsoft.com/office/powerpoint/2010/main" val="20689290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138558-687E-0D0D-F1A0-022BE2F03B0D}"/>
              </a:ext>
            </a:extLst>
          </p:cNvPr>
          <p:cNvPicPr>
            <a:picLocks noChangeAspect="1"/>
          </p:cNvPicPr>
          <p:nvPr/>
        </p:nvPicPr>
        <p:blipFill>
          <a:blip r:embed="rId3"/>
          <a:stretch>
            <a:fillRect/>
          </a:stretch>
        </p:blipFill>
        <p:spPr>
          <a:xfrm>
            <a:off x="995042" y="1790700"/>
            <a:ext cx="5506393" cy="3670929"/>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2007</a:t>
            </a:r>
          </a:p>
          <a:p>
            <a:r>
              <a:rPr lang="en-GB" sz="1200" b="1" dirty="0">
                <a:latin typeface="+mj-lt"/>
              </a:rPr>
              <a:t>E-readers: Unfolding the Digital Tome</a:t>
            </a:r>
            <a:endParaRPr lang="en-US" sz="1200" dirty="0">
              <a:latin typeface="+mj-lt"/>
            </a:endParaRPr>
          </a:p>
          <a:p>
            <a:endParaRPr lang="en-GB" sz="1200" dirty="0">
              <a:latin typeface="+mj-lt"/>
            </a:endParaRPr>
          </a:p>
        </p:txBody>
      </p:sp>
    </p:spTree>
    <p:extLst>
      <p:ext uri="{BB962C8B-B14F-4D97-AF65-F5344CB8AC3E}">
        <p14:creationId xmlns:p14="http://schemas.microsoft.com/office/powerpoint/2010/main" val="615406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5A8E8B-1BDD-9FCB-5A74-DDAD072E5E7C}"/>
              </a:ext>
            </a:extLst>
          </p:cNvPr>
          <p:cNvPicPr>
            <a:picLocks noChangeAspect="1"/>
          </p:cNvPicPr>
          <p:nvPr/>
        </p:nvPicPr>
        <p:blipFill>
          <a:blip r:embed="rId3"/>
          <a:stretch>
            <a:fillRect/>
          </a:stretch>
        </p:blipFill>
        <p:spPr>
          <a:xfrm>
            <a:off x="995043" y="1796142"/>
            <a:ext cx="5506393" cy="4404039"/>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2011</a:t>
            </a:r>
          </a:p>
          <a:p>
            <a:r>
              <a:rPr lang="en-GB" sz="1200" b="1" dirty="0">
                <a:latin typeface="+mj-lt"/>
              </a:rPr>
              <a:t>Artificial Intelligence: The Dawn of Thinking Machines</a:t>
            </a:r>
            <a:endParaRPr lang="en-US" sz="1200" b="1" dirty="0">
              <a:latin typeface="+mj-lt"/>
            </a:endParaRPr>
          </a:p>
        </p:txBody>
      </p:sp>
    </p:spTree>
    <p:extLst>
      <p:ext uri="{BB962C8B-B14F-4D97-AF65-F5344CB8AC3E}">
        <p14:creationId xmlns:p14="http://schemas.microsoft.com/office/powerpoint/2010/main" val="3889355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74779D8-8FCC-0145-D6A8-FD56C609138D}"/>
              </a:ext>
            </a:extLst>
          </p:cNvPr>
          <p:cNvPicPr>
            <a:picLocks noChangeAspect="1"/>
          </p:cNvPicPr>
          <p:nvPr/>
        </p:nvPicPr>
        <p:blipFill>
          <a:blip r:embed="rId3"/>
          <a:stretch>
            <a:fillRect/>
          </a:stretch>
        </p:blipFill>
        <p:spPr>
          <a:xfrm>
            <a:off x="995044" y="1776905"/>
            <a:ext cx="5503725" cy="4127794"/>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2012</a:t>
            </a:r>
          </a:p>
          <a:p>
            <a:r>
              <a:rPr lang="en-US" sz="1200" b="1" dirty="0">
                <a:latin typeface="+mj-lt"/>
              </a:rPr>
              <a:t>The Existence Of The Higgs Boson Confirmed</a:t>
            </a:r>
          </a:p>
        </p:txBody>
      </p:sp>
    </p:spTree>
    <p:extLst>
      <p:ext uri="{BB962C8B-B14F-4D97-AF65-F5344CB8AC3E}">
        <p14:creationId xmlns:p14="http://schemas.microsoft.com/office/powerpoint/2010/main" val="19499052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3"/>
            <a:extLst>
              <a:ext uri="{FF2B5EF4-FFF2-40B4-BE49-F238E27FC236}">
                <a16:creationId xmlns:a16="http://schemas.microsoft.com/office/drawing/2014/main" id="{2845DBC3-0F80-D8C5-4346-E3E408960C54}"/>
              </a:ext>
            </a:extLst>
          </p:cNvPr>
          <p:cNvSpPr txBox="1"/>
          <p:nvPr/>
        </p:nvSpPr>
        <p:spPr>
          <a:xfrm>
            <a:off x="7271650" y="1796143"/>
            <a:ext cx="4082149" cy="461665"/>
          </a:xfrm>
          <a:prstGeom prst="rect">
            <a:avLst/>
          </a:prstGeom>
          <a:noFill/>
        </p:spPr>
        <p:txBody>
          <a:bodyPr wrap="square">
            <a:spAutoFit/>
          </a:bodyPr>
          <a:lstStyle/>
          <a:p>
            <a:r>
              <a:rPr lang="en-US" sz="1200" b="1" dirty="0">
                <a:latin typeface="+mj-lt"/>
              </a:rPr>
              <a:t>2012</a:t>
            </a:r>
          </a:p>
          <a:p>
            <a:r>
              <a:rPr lang="en-GB" sz="1200" b="1" dirty="0">
                <a:latin typeface="+mj-lt"/>
              </a:rPr>
              <a:t>High-Density Battery Packs: Tesla’s Power Play</a:t>
            </a:r>
            <a:endParaRPr lang="en-US" sz="1200" dirty="0">
              <a:latin typeface="+mj-lt"/>
            </a:endParaRPr>
          </a:p>
        </p:txBody>
      </p:sp>
      <p:pic>
        <p:nvPicPr>
          <p:cNvPr id="3" name="Picture 2">
            <a:extLst>
              <a:ext uri="{FF2B5EF4-FFF2-40B4-BE49-F238E27FC236}">
                <a16:creationId xmlns:a16="http://schemas.microsoft.com/office/drawing/2014/main" id="{FA093245-5F14-2AA4-2AD9-C0A2D26613D8}"/>
              </a:ext>
            </a:extLst>
          </p:cNvPr>
          <p:cNvPicPr>
            <a:picLocks noChangeAspect="1"/>
          </p:cNvPicPr>
          <p:nvPr/>
        </p:nvPicPr>
        <p:blipFill>
          <a:blip r:embed="rId4"/>
          <a:stretch>
            <a:fillRect/>
          </a:stretch>
        </p:blipFill>
        <p:spPr>
          <a:xfrm>
            <a:off x="995043" y="1796143"/>
            <a:ext cx="5506393" cy="3099009"/>
          </a:xfrm>
          <a:prstGeom prst="rect">
            <a:avLst/>
          </a:prstGeom>
        </p:spPr>
      </p:pic>
    </p:spTree>
    <p:extLst>
      <p:ext uri="{BB962C8B-B14F-4D97-AF65-F5344CB8AC3E}">
        <p14:creationId xmlns:p14="http://schemas.microsoft.com/office/powerpoint/2010/main" val="39182501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397B12-46B4-7E35-878C-AB10D3DA0027}"/>
              </a:ext>
            </a:extLst>
          </p:cNvPr>
          <p:cNvPicPr>
            <a:picLocks noChangeAspect="1"/>
          </p:cNvPicPr>
          <p:nvPr/>
        </p:nvPicPr>
        <p:blipFill>
          <a:blip r:embed="rId3"/>
          <a:stretch>
            <a:fillRect/>
          </a:stretch>
        </p:blipFill>
        <p:spPr>
          <a:xfrm>
            <a:off x="995043" y="1790700"/>
            <a:ext cx="5502938" cy="3667708"/>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2012</a:t>
            </a:r>
          </a:p>
          <a:p>
            <a:r>
              <a:rPr lang="en-GB" sz="1200" b="1" dirty="0">
                <a:latin typeface="+mj-lt"/>
              </a:rPr>
              <a:t>Gene Editing: Sculpting the Code of Life</a:t>
            </a:r>
            <a:endParaRPr lang="en-US" sz="1200" b="1" dirty="0">
              <a:latin typeface="+mj-lt"/>
            </a:endParaRPr>
          </a:p>
          <a:p>
            <a:endParaRPr lang="en-US" sz="1200" dirty="0">
              <a:latin typeface="+mj-lt"/>
            </a:endParaRPr>
          </a:p>
        </p:txBody>
      </p:sp>
    </p:spTree>
    <p:extLst>
      <p:ext uri="{BB962C8B-B14F-4D97-AF65-F5344CB8AC3E}">
        <p14:creationId xmlns:p14="http://schemas.microsoft.com/office/powerpoint/2010/main" val="1091070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0B59BF-06D7-ADB9-A688-C88B2BB2C685}"/>
              </a:ext>
            </a:extLst>
          </p:cNvPr>
          <p:cNvPicPr>
            <a:picLocks noChangeAspect="1"/>
          </p:cNvPicPr>
          <p:nvPr/>
        </p:nvPicPr>
        <p:blipFill rotWithShape="1">
          <a:blip r:embed="rId3"/>
          <a:srcRect b="23329"/>
          <a:stretch/>
        </p:blipFill>
        <p:spPr>
          <a:xfrm>
            <a:off x="995043" y="1790700"/>
            <a:ext cx="5506393" cy="3565071"/>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2014</a:t>
            </a:r>
          </a:p>
          <a:p>
            <a:r>
              <a:rPr lang="en-US" sz="1200" b="1" dirty="0">
                <a:latin typeface="+mj-lt"/>
              </a:rPr>
              <a:t>Google also patented smart contact lenses with built-in cameras </a:t>
            </a:r>
          </a:p>
          <a:p>
            <a:endParaRPr lang="en-US" sz="1200" b="1" dirty="0">
              <a:latin typeface="+mj-lt"/>
            </a:endParaRPr>
          </a:p>
        </p:txBody>
      </p:sp>
    </p:spTree>
    <p:extLst>
      <p:ext uri="{BB962C8B-B14F-4D97-AF65-F5344CB8AC3E}">
        <p14:creationId xmlns:p14="http://schemas.microsoft.com/office/powerpoint/2010/main" val="239346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Impactful moments of the 21st century</a:t>
            </a:r>
            <a:endParaRPr lang="en-GB" b="1" dirty="0"/>
          </a:p>
        </p:txBody>
      </p:sp>
      <p:sp>
        <p:nvSpPr>
          <p:cNvPr id="8" name="TextBox 7">
            <a:hlinkClick r:id="rId2"/>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2016</a:t>
            </a:r>
          </a:p>
          <a:p>
            <a:r>
              <a:rPr lang="en-US" sz="1200" b="1" dirty="0">
                <a:latin typeface="+mj-lt"/>
              </a:rPr>
              <a:t>No More VCR’s after more than 40 years of VHS, this revolutionary invention reached the end of its life</a:t>
            </a:r>
            <a:endParaRPr lang="en-US" sz="1200" dirty="0">
              <a:latin typeface="+mj-lt"/>
            </a:endParaRPr>
          </a:p>
        </p:txBody>
      </p:sp>
      <p:pic>
        <p:nvPicPr>
          <p:cNvPr id="3" name="Picture 2">
            <a:extLst>
              <a:ext uri="{FF2B5EF4-FFF2-40B4-BE49-F238E27FC236}">
                <a16:creationId xmlns:a16="http://schemas.microsoft.com/office/drawing/2014/main" id="{BA5FEB30-0F28-6FCC-DDC2-D6AE64D37D61}"/>
              </a:ext>
            </a:extLst>
          </p:cNvPr>
          <p:cNvPicPr>
            <a:picLocks noChangeAspect="1"/>
          </p:cNvPicPr>
          <p:nvPr/>
        </p:nvPicPr>
        <p:blipFill>
          <a:blip r:embed="rId3"/>
          <a:stretch>
            <a:fillRect/>
          </a:stretch>
        </p:blipFill>
        <p:spPr>
          <a:xfrm>
            <a:off x="995044" y="1776904"/>
            <a:ext cx="5503725" cy="3097346"/>
          </a:xfrm>
          <a:prstGeom prst="rect">
            <a:avLst/>
          </a:prstGeom>
        </p:spPr>
      </p:pic>
    </p:spTree>
    <p:extLst>
      <p:ext uri="{BB962C8B-B14F-4D97-AF65-F5344CB8AC3E}">
        <p14:creationId xmlns:p14="http://schemas.microsoft.com/office/powerpoint/2010/main" val="39061268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Task 1 &amp; 2 Submission Deliverables: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Autofit/>
          </a:bodyPr>
          <a:lstStyle/>
          <a:p>
            <a:pPr marL="0" indent="0">
              <a:buNone/>
            </a:pPr>
            <a:r>
              <a:rPr lang="en-GB" sz="2600" dirty="0">
                <a:latin typeface="+mj-lt"/>
              </a:rPr>
              <a:t>­CWT1: Design Influence/Magazine Choice Research (PowerPoint – 16 slides)</a:t>
            </a:r>
          </a:p>
          <a:p>
            <a:pPr marL="0" indent="0">
              <a:buNone/>
            </a:pPr>
            <a:r>
              <a:rPr lang="en-GB" sz="2000" dirty="0">
                <a:latin typeface="+mj-lt"/>
              </a:rPr>
              <a:t>Design Movement Research 10-12 slides; Magazine Choice Analysis 3-5 slides;</a:t>
            </a:r>
          </a:p>
          <a:p>
            <a:pPr marL="0" indent="0">
              <a:buNone/>
            </a:pPr>
            <a:r>
              <a:rPr lang="en-GB" sz="2000" dirty="0">
                <a:latin typeface="+mj-lt"/>
              </a:rPr>
              <a:t>Slide 16 – Final Magazine Cover Outcome ONLY.</a:t>
            </a:r>
          </a:p>
          <a:p>
            <a:pPr marL="0" indent="0">
              <a:buNone/>
            </a:pPr>
            <a:r>
              <a:rPr lang="fr-FR" sz="2600" dirty="0">
                <a:latin typeface="+mj-lt"/>
              </a:rPr>
              <a:t>­CWT2: 1 x A3 (Portrait) Magazine Cover</a:t>
            </a:r>
            <a:r>
              <a:rPr lang="en-US" sz="2600" dirty="0">
                <a:latin typeface="+mj-lt"/>
              </a:rPr>
              <a:t> </a:t>
            </a:r>
          </a:p>
          <a:p>
            <a:pPr marL="0" indent="0">
              <a:buNone/>
            </a:pPr>
            <a:r>
              <a:rPr lang="en-US" sz="2600" dirty="0">
                <a:latin typeface="+mj-lt"/>
              </a:rPr>
              <a:t>Submission Deadline – 10.00am Thursday 6</a:t>
            </a:r>
            <a:r>
              <a:rPr lang="en-US" sz="2600" baseline="30000" dirty="0">
                <a:latin typeface="+mj-lt"/>
              </a:rPr>
              <a:t>th</a:t>
            </a:r>
            <a:r>
              <a:rPr lang="en-US" sz="2600" dirty="0">
                <a:latin typeface="+mj-lt"/>
              </a:rPr>
              <a:t> March</a:t>
            </a:r>
          </a:p>
          <a:p>
            <a:pPr marL="0" indent="0">
              <a:buNone/>
            </a:pPr>
            <a:r>
              <a:rPr lang="en-GB" sz="2600" dirty="0">
                <a:latin typeface="+mj-lt"/>
              </a:rPr>
              <a:t>­Research Presentation – 10.00am Thursday 13th March</a:t>
            </a:r>
            <a:endParaRPr lang="en-US" sz="2600" dirty="0">
              <a:latin typeface="+mj-lt"/>
            </a:endParaRPr>
          </a:p>
          <a:p>
            <a:pPr marL="0" indent="0">
              <a:buNone/>
            </a:pPr>
            <a:endParaRPr lang="en-US" sz="2600" dirty="0">
              <a:latin typeface="+mj-lt"/>
            </a:endParaRPr>
          </a:p>
          <a:p>
            <a:pPr marL="0" indent="0">
              <a:buNone/>
            </a:pPr>
            <a:endParaRPr lang="en-GB" sz="2600" dirty="0">
              <a:latin typeface="+mj-lt"/>
            </a:endParaRPr>
          </a:p>
        </p:txBody>
      </p:sp>
    </p:spTree>
    <p:extLst>
      <p:ext uri="{BB962C8B-B14F-4D97-AF65-F5344CB8AC3E}">
        <p14:creationId xmlns:p14="http://schemas.microsoft.com/office/powerpoint/2010/main" val="40783813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A82B8-A9A1-7A78-869A-E0DF789D21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415FF-F91C-52A7-C470-D4C94196ED73}"/>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59195DB9-4507-444A-6837-14D83B89B1BC}"/>
              </a:ext>
            </a:extLst>
          </p:cNvPr>
          <p:cNvSpPr>
            <a:spLocks noGrp="1"/>
          </p:cNvSpPr>
          <p:nvPr>
            <p:ph idx="1"/>
          </p:nvPr>
        </p:nvSpPr>
        <p:spPr/>
        <p:txBody>
          <a:bodyPr>
            <a:noAutofit/>
          </a:bodyPr>
          <a:lstStyle/>
          <a:p>
            <a:pPr marL="0" indent="0">
              <a:buNone/>
            </a:pPr>
            <a:r>
              <a:rPr lang="en-GB" sz="2600" dirty="0">
                <a:latin typeface="+mj-lt"/>
              </a:rPr>
              <a:t>Pin up by </a:t>
            </a:r>
            <a:r>
              <a:rPr lang="en-US" sz="2600" dirty="0">
                <a:latin typeface="+mj-lt"/>
              </a:rPr>
              <a:t>10.00am Thursday 6</a:t>
            </a:r>
            <a:r>
              <a:rPr lang="en-US" sz="2600" baseline="30000" dirty="0">
                <a:latin typeface="+mj-lt"/>
              </a:rPr>
              <a:t>th</a:t>
            </a:r>
            <a:r>
              <a:rPr lang="en-US" sz="2600" dirty="0">
                <a:latin typeface="+mj-lt"/>
              </a:rPr>
              <a:t> March your </a:t>
            </a:r>
            <a:r>
              <a:rPr lang="en-GB" sz="2600" dirty="0">
                <a:latin typeface="+mj-lt"/>
              </a:rPr>
              <a:t>Magazine Cover (wall space TBC). Be accurate (horizontal &amp; </a:t>
            </a:r>
            <a:r>
              <a:rPr lang="en-GB" sz="2600" dirty="0" err="1">
                <a:latin typeface="+mj-lt"/>
              </a:rPr>
              <a:t>equi</a:t>
            </a:r>
            <a:r>
              <a:rPr lang="en-GB" sz="2600" dirty="0">
                <a:latin typeface="+mj-lt"/>
              </a:rPr>
              <a:t>-spaced) &amp; leave space for the </a:t>
            </a:r>
            <a:r>
              <a:rPr lang="en-GB" sz="2600" dirty="0" err="1">
                <a:latin typeface="+mj-lt"/>
              </a:rPr>
              <a:t>Vizcom</a:t>
            </a:r>
            <a:r>
              <a:rPr lang="en-GB" sz="2600" dirty="0">
                <a:latin typeface="+mj-lt"/>
              </a:rPr>
              <a:t> Design Outcome as specified.</a:t>
            </a:r>
          </a:p>
          <a:p>
            <a:pPr marL="0" indent="0">
              <a:buNone/>
            </a:pPr>
            <a:r>
              <a:rPr lang="en-GB" sz="2600" dirty="0">
                <a:latin typeface="+mj-lt"/>
              </a:rPr>
              <a:t>Research Presentation – 10.00am Thursday 13th March</a:t>
            </a:r>
          </a:p>
          <a:p>
            <a:pPr marL="0" indent="0">
              <a:buNone/>
            </a:pPr>
            <a:endParaRPr lang="en-GB" sz="2600" dirty="0">
              <a:latin typeface="+mj-lt"/>
            </a:endParaRPr>
          </a:p>
          <a:p>
            <a:pPr marL="0" indent="0">
              <a:buNone/>
            </a:pPr>
            <a:r>
              <a:rPr lang="en-GB" sz="2600" dirty="0">
                <a:latin typeface="+mj-lt"/>
              </a:rPr>
              <a:t>Becky Bush Presentation: 2.00pm Thursday 27th March</a:t>
            </a:r>
            <a:endParaRPr lang="en-US" sz="2600" dirty="0">
              <a:latin typeface="+mj-lt"/>
            </a:endParaRPr>
          </a:p>
          <a:p>
            <a:pPr marL="0" indent="0">
              <a:buNone/>
            </a:pPr>
            <a:endParaRPr lang="en-US" sz="2600" dirty="0">
              <a:latin typeface="+mj-lt"/>
            </a:endParaRPr>
          </a:p>
          <a:p>
            <a:pPr marL="0" indent="0">
              <a:buNone/>
            </a:pPr>
            <a:endParaRPr lang="en-GB" sz="2600" dirty="0">
              <a:latin typeface="+mj-lt"/>
            </a:endParaRPr>
          </a:p>
        </p:txBody>
      </p:sp>
    </p:spTree>
    <p:extLst>
      <p:ext uri="{BB962C8B-B14F-4D97-AF65-F5344CB8AC3E}">
        <p14:creationId xmlns:p14="http://schemas.microsoft.com/office/powerpoint/2010/main" val="2932350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Histo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History" id="{4CAADBFD-07A2-4083-BE82-7317091958F2}" vid="{8F6823F8-F575-46FA-A27F-4070D0CC848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6" ma:contentTypeDescription="Create a new document." ma:contentTypeScope="" ma:versionID="9d664d5b564128a0f046e5274f628572">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1c78364ae30393f10cdb4f0ec9649cf3"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503d0ed-3769-4fd0-bdd4-365a1b0a4ef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692825-E29C-48A3-9506-213111BA57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6A8938-EE4E-4CDE-AE5A-151DB49846A4}">
  <ds:schemaRefs>
    <ds:schemaRef ds:uri="http://schemas.microsoft.com/office/2006/metadata/properties"/>
    <ds:schemaRef ds:uri="http://schemas.openxmlformats.org/package/2006/metadata/core-properties"/>
    <ds:schemaRef ds:uri="http://purl.org/dc/dcmitype/"/>
    <ds:schemaRef ds:uri="http://schemas.microsoft.com/office/2006/documentManagement/types"/>
    <ds:schemaRef ds:uri="4503d0ed-3769-4fd0-bdd4-365a1b0a4ef4"/>
    <ds:schemaRef ds:uri="afa9340e-42d2-4497-9e48-e8fdef61d7b7"/>
    <ds:schemaRef ds:uri="http://purl.org/dc/terms/"/>
    <ds:schemaRef ds:uri="http://schemas.microsoft.com/office/infopath/2007/PartnerControls"/>
    <ds:schemaRef ds:uri="http://www.w3.org/XML/1998/namespace"/>
    <ds:schemaRef ds:uri="http://purl.org/dc/elements/1.1/"/>
  </ds:schemaRefs>
</ds:datastoreItem>
</file>

<file path=customXml/itemProps3.xml><?xml version="1.0" encoding="utf-8"?>
<ds:datastoreItem xmlns:ds="http://schemas.openxmlformats.org/officeDocument/2006/customXml" ds:itemID="{BC5FA720-40FB-4A81-A66E-8A0B032F34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5852</TotalTime>
  <Words>4661</Words>
  <Application>Microsoft Office PowerPoint</Application>
  <PresentationFormat>Widescreen</PresentationFormat>
  <Paragraphs>212</Paragraphs>
  <Slides>34</Slides>
  <Notes>27</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34</vt:i4>
      </vt:variant>
    </vt:vector>
  </HeadingPairs>
  <TitlesOfParts>
    <vt:vector size="41" baseType="lpstr">
      <vt:lpstr>Arial</vt:lpstr>
      <vt:lpstr>Arial Rounded MT Bold</vt:lpstr>
      <vt:lpstr>Calibri</vt:lpstr>
      <vt:lpstr>Calibri Light</vt:lpstr>
      <vt:lpstr>Office Theme</vt:lpstr>
      <vt:lpstr>Theme1-History</vt:lpstr>
      <vt:lpstr>1_Office Theme</vt:lpstr>
      <vt:lpstr> ADDA4015  CONTEMPORARY CHALLENGES  MAKING A DIFFERENCE  Week 5 – 27.02.25</vt:lpstr>
      <vt:lpstr>Module Learning Outcomes (from module syllabus)</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Impactful moments of the 21st century</vt:lpstr>
      <vt:lpstr>Task 1 &amp; 2 Submission Deliverables:</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a Wicked Problem Problems are a common aspect of daily life, and people think of ways to solve them every day, but what is a wicked problem? Design theorists Horst Rittel and Melvin Webber coined the wicked problem phrase, in 1973, to emphasize the complexities and challenges of tackling planning and social policy issues. A wicked problem is a societal or cultural issue that is difficult or impossible to solve due to the following reasons: incomplete or inconsistent knowledge, the large number of people and views involved, the significant economic burden, and the interconnected nature of these issues with other issues. Some problems that fit the definition of wicked problems are death, famine, floods, political instability, and disease. Homelessness is also an excellent example of a wicked problem because there is no definitive approach to solve it.  Wicked problems are characterized as problems that cannot be solved; on the contrary, easy fixes are problems that have a straightforward and fast way of solving them. An easy fix seeks to solve the immediate problem but may, however, not solve the underlying problem.  Wicked Problems Vs. Tame Problems A tame problem is a straightforward issue, on which all stakeholders agree, that has a clear solution and that may also be solvable using lessons learned from a comparable situation. In contrast, a wicked problem is one in which it is difficult to agree on a specific issue and is difficult to find a solution. An example of a tame problem is when a person has a punctured wheel. There is a simple solution of changing the wheel or fixing the damaged wheel. A tame problem can be solved with an easy fix.  One of the methods used to try to solve wicked problems is the use of the iterative learning process. This process involves developing, refining, and improving a project, product, or initiative in small increments. It is a process that seeks to formulate, test, and refine processes until the final, best-desired outcome is achieved. The iterative process accommodates new ideas and incorporates</dc:title>
  <dc:creator>Matthew Archer</dc:creator>
  <cp:lastModifiedBy>Matthew Archer</cp:lastModifiedBy>
  <cp:revision>7</cp:revision>
  <dcterms:created xsi:type="dcterms:W3CDTF">2023-01-27T13:53:04Z</dcterms:created>
  <dcterms:modified xsi:type="dcterms:W3CDTF">2025-02-27T13:49:13Z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