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5" r:id="rId5"/>
    <p:sldId id="268" r:id="rId6"/>
    <p:sldId id="259" r:id="rId7"/>
    <p:sldId id="266"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99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10-20T16:23:27.877"/>
    </inkml:context>
    <inkml:brush xml:id="br0">
      <inkml:brushProperty name="width" value="0.05" units="cm"/>
      <inkml:brushProperty name="height" value="0.05" units="cm"/>
      <inkml:brushProperty name="color" value="#F6630D"/>
    </inkml:brush>
  </inkml:definitions>
  <inkml:trace contextRef="#ctx0" brushRef="#br0">864 822 24575,'-1'1'0,"0"0"0,0-1 0,0 1 0,1 0 0,-1-1 0,0 1 0,0-1 0,0 1 0,0-1 0,0 1 0,0-1 0,0 0 0,0 0 0,0 1 0,0-1 0,0 0 0,0 0 0,0 0 0,-1 0 0,0 0 0,-31 1 0,29-1 0,-37 1 0,0-1 0,0-2 0,1-2 0,-1-2 0,-72-20 0,83 16 0,1-1 0,1-2 0,-44-26 0,1 3 0,51 27 0,2 0 0,-1-1 0,-31-24 0,38 25 0,1-2 0,0 1 0,1-1 0,0-1 0,1 0 0,0 0 0,1-1 0,0 0 0,1-1 0,1 1 0,-7-21 0,5 15 0,1-1 0,1 0 0,1 0 0,-5-35 0,9 45 0,1 1 0,1 0 0,-1 0 0,1-1 0,1 1 0,0 0 0,0 0 0,1 1 0,0-1 0,0 0 0,1 1 0,0 0 0,7-10 0,-1 2 0,1-1 0,0 1 0,21-21 0,-27 33 0,0-1 0,1 1 0,-1 0 0,1 0 0,0 0 0,0 1 0,0 0 0,1 0 0,-1 1 0,1 0 0,0 0 0,-1 0 0,11 0 0,141-24 0,-97 14 0,0 2 0,2 3 0,77 2 0,-127 7 0,0 0 0,-1 1 0,0 0 0,0 1 0,0 1 0,17 8 0,38 14 0,-60-25 0,1 2 0,-1-1 0,0 1 0,0 0 0,0 1 0,0 0 0,-1 0 0,1 0 0,-1 1 0,-1 0 0,1 0 0,-1 0 0,8 14 0,1 2 0,-1 1 0,20 48 0,-23-42 0,-1 0 0,-2 0 0,-1 0 0,-1 1 0,2 50 0,-15 151 0,8-229 7,-1 1 0,1-1-1,0 1 1,-1-1 0,1 1-1,-1-1 1,0 0-1,0 1 1,0-1 0,0 0-1,-1 0 1,1 0 0,0 1-1,-1-1 1,1-1 0,-1 1-1,-3 3 1,1-2-219,-1 0 0,0 0 0,0-1-1,-1 0 1,1 1 0,-9 1 0,-3 1-6614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674B76-F495-4A17-9E56-2E967D91126A}"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94909B-3388-464E-974B-49B9D8210F54}" type="slidenum">
              <a:rPr lang="en-GB" smtClean="0"/>
              <a:t>‹#›</a:t>
            </a:fld>
            <a:endParaRPr lang="en-GB"/>
          </a:p>
        </p:txBody>
      </p:sp>
    </p:spTree>
    <p:extLst>
      <p:ext uri="{BB962C8B-B14F-4D97-AF65-F5344CB8AC3E}">
        <p14:creationId xmlns:p14="http://schemas.microsoft.com/office/powerpoint/2010/main" val="4170760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94909B-3388-464E-974B-49B9D8210F54}" type="slidenum">
              <a:rPr lang="en-GB" smtClean="0"/>
              <a:t>3</a:t>
            </a:fld>
            <a:endParaRPr lang="en-GB"/>
          </a:p>
        </p:txBody>
      </p:sp>
    </p:spTree>
    <p:extLst>
      <p:ext uri="{BB962C8B-B14F-4D97-AF65-F5344CB8AC3E}">
        <p14:creationId xmlns:p14="http://schemas.microsoft.com/office/powerpoint/2010/main" val="2342047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94909B-3388-464E-974B-49B9D8210F54}" type="slidenum">
              <a:rPr lang="en-GB" smtClean="0"/>
              <a:t>10</a:t>
            </a:fld>
            <a:endParaRPr lang="en-GB"/>
          </a:p>
        </p:txBody>
      </p:sp>
    </p:spTree>
    <p:extLst>
      <p:ext uri="{BB962C8B-B14F-4D97-AF65-F5344CB8AC3E}">
        <p14:creationId xmlns:p14="http://schemas.microsoft.com/office/powerpoint/2010/main" val="2343166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34C34-772D-3106-3C77-8847E778EE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2E33FF-8778-78F7-524B-B35F665B26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C207D3-4876-4BB5-737A-FB238025E14D}"/>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5" name="Footer Placeholder 4">
            <a:extLst>
              <a:ext uri="{FF2B5EF4-FFF2-40B4-BE49-F238E27FC236}">
                <a16:creationId xmlns:a16="http://schemas.microsoft.com/office/drawing/2014/main" id="{D5360EBC-E96F-33BF-CED7-72305F6F0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66575-B532-A86E-4E08-D3378D4A9360}"/>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3252099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3825-303E-357F-8CC0-3EA5826EB2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D5C627-13F4-5641-9576-03216BB7AE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A1EBB-47E3-3688-7C9A-9159A73D145A}"/>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5" name="Footer Placeholder 4">
            <a:extLst>
              <a:ext uri="{FF2B5EF4-FFF2-40B4-BE49-F238E27FC236}">
                <a16:creationId xmlns:a16="http://schemas.microsoft.com/office/drawing/2014/main" id="{1EDB4545-10B8-1295-18C1-02290A7BFC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C5C5F-B5A0-E438-870C-A0E3B4F518A2}"/>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14923466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4263-E423-1C8F-F76A-568D9505FA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DC4CA5-6D36-8059-0BD1-2844909E4E0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2A6FA4-AE6A-DDA5-C24E-BF6DFE531E6C}"/>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5" name="Footer Placeholder 4">
            <a:extLst>
              <a:ext uri="{FF2B5EF4-FFF2-40B4-BE49-F238E27FC236}">
                <a16:creationId xmlns:a16="http://schemas.microsoft.com/office/drawing/2014/main" id="{A29D2175-6EC7-F28A-0F7E-5ECC5A4AA1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F8D190-0E80-83D1-9240-FC525FD99D8D}"/>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3926927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EAA70-8B00-0760-0FDA-A388B3E4A3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22F74A-536F-B2AC-4AFA-B7C736FC33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45A8F2-359F-2B6F-21C4-ED0266B9FB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AE3FE7-BD17-D0A2-AFBA-C695A9EBE7C5}"/>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6" name="Footer Placeholder 5">
            <a:extLst>
              <a:ext uri="{FF2B5EF4-FFF2-40B4-BE49-F238E27FC236}">
                <a16:creationId xmlns:a16="http://schemas.microsoft.com/office/drawing/2014/main" id="{BAE46FF8-56C3-F3E4-035F-665273F2B5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D489-E294-F784-E981-45B2C634238A}"/>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3008090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754A7-B15A-2E30-02A2-F527F25D89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E1A995-44B4-28E8-40D7-9298A49C7C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391F3D-DE32-337C-B2E7-F930273879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BB3BD3-35D9-8D7D-754B-789DE5043A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A49E32-CEC6-BCB8-B404-8ED698B0764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EABD8F8-CF0A-F158-3963-BDACADE9F91E}"/>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8" name="Footer Placeholder 7">
            <a:extLst>
              <a:ext uri="{FF2B5EF4-FFF2-40B4-BE49-F238E27FC236}">
                <a16:creationId xmlns:a16="http://schemas.microsoft.com/office/drawing/2014/main" id="{A6D7F55D-58F9-D227-04D2-D0809735CF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020439-608F-DE2F-B4E6-9ACA7310970E}"/>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3708934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26D0E-1B9F-A13D-4395-CF96988924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1FD3B0-91EE-24A8-99D5-328E6306C41F}"/>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4" name="Footer Placeholder 3">
            <a:extLst>
              <a:ext uri="{FF2B5EF4-FFF2-40B4-BE49-F238E27FC236}">
                <a16:creationId xmlns:a16="http://schemas.microsoft.com/office/drawing/2014/main" id="{C3151562-4ED0-7007-9BB4-1B27675447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FB60F3-1061-3D60-E318-108157AD3F54}"/>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1468930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4DBADC-432F-F8CF-95CF-5B34D60B3246}"/>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3" name="Footer Placeholder 2">
            <a:extLst>
              <a:ext uri="{FF2B5EF4-FFF2-40B4-BE49-F238E27FC236}">
                <a16:creationId xmlns:a16="http://schemas.microsoft.com/office/drawing/2014/main" id="{350D4C8C-E6FA-9AE9-1E5C-809819A868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59B797-A9A7-95A2-15F8-95C59897A0BB}"/>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1007298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128CD-5A7F-6FD9-E56A-DFDD464EE8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34DDDF-88AB-75D0-E06B-0A4DC5604F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308A30-3A64-9908-2F28-9A2339D198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5EBDB1-18EE-579B-8927-FBAE0E341BE5}"/>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6" name="Footer Placeholder 5">
            <a:extLst>
              <a:ext uri="{FF2B5EF4-FFF2-40B4-BE49-F238E27FC236}">
                <a16:creationId xmlns:a16="http://schemas.microsoft.com/office/drawing/2014/main" id="{BCFC9BE3-2258-5D34-5A7A-5C922F2206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2B77D1-9043-0F33-1C63-84EB52E7A186}"/>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2565922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58DBF-1B5D-8FD7-8CF0-7F781F9083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4D2998-F34D-B7BC-79BC-DF7588AD5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8451EF-EB3C-ED5A-CA7F-9B0F5C2F32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64CA87-2D8A-68F4-69CD-523EE96681D2}"/>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6" name="Footer Placeholder 5">
            <a:extLst>
              <a:ext uri="{FF2B5EF4-FFF2-40B4-BE49-F238E27FC236}">
                <a16:creationId xmlns:a16="http://schemas.microsoft.com/office/drawing/2014/main" id="{CBF7BFE1-F26B-D5B2-F32B-C952F46182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988A94-C915-BE95-2A1B-AFFE0BC7D73E}"/>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3449563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86BCC-0868-4B45-8503-770AA5E93A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05A8D2-DFCA-81FA-6B75-D7E0EE81C1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A0E21-8FB2-8915-AA2D-825DC326C8CB}"/>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5" name="Footer Placeholder 4">
            <a:extLst>
              <a:ext uri="{FF2B5EF4-FFF2-40B4-BE49-F238E27FC236}">
                <a16:creationId xmlns:a16="http://schemas.microsoft.com/office/drawing/2014/main" id="{DFE51763-9C22-0DAE-BD47-6C298C801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2C605C-95C4-69AB-37BA-DB7B0F8097CD}"/>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1583910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9140BF-3F38-0D56-8F87-93E0149DBA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BDF95F-15F5-5804-E722-2A31344AF8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740B5B-CEAB-7532-C1C3-5C6298345F5C}"/>
              </a:ext>
            </a:extLst>
          </p:cNvPr>
          <p:cNvSpPr>
            <a:spLocks noGrp="1"/>
          </p:cNvSpPr>
          <p:nvPr>
            <p:ph type="dt" sz="half" idx="10"/>
          </p:nvPr>
        </p:nvSpPr>
        <p:spPr/>
        <p:txBody>
          <a:bodyPr/>
          <a:lstStyle/>
          <a:p>
            <a:fld id="{830F95E8-D0E2-4AA0-BDBD-7F423A5EBCA2}" type="datetimeFigureOut">
              <a:rPr lang="en-GB" smtClean="0"/>
              <a:t>19/10/2025</a:t>
            </a:fld>
            <a:endParaRPr lang="en-GB"/>
          </a:p>
        </p:txBody>
      </p:sp>
      <p:sp>
        <p:nvSpPr>
          <p:cNvPr id="5" name="Footer Placeholder 4">
            <a:extLst>
              <a:ext uri="{FF2B5EF4-FFF2-40B4-BE49-F238E27FC236}">
                <a16:creationId xmlns:a16="http://schemas.microsoft.com/office/drawing/2014/main" id="{657BAE78-1A14-1392-AE0B-DF89F0617D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A5BEBA-82D4-40A6-807E-04FE39E7E222}"/>
              </a:ext>
            </a:extLst>
          </p:cNvPr>
          <p:cNvSpPr>
            <a:spLocks noGrp="1"/>
          </p:cNvSpPr>
          <p:nvPr>
            <p:ph type="sldNum" sz="quarter" idx="12"/>
          </p:nvPr>
        </p:nvSpPr>
        <p:spPr/>
        <p:txBody>
          <a:bodyPr/>
          <a:lstStyle/>
          <a:p>
            <a:fld id="{6E7E3B67-9183-46A6-A01A-5374BB934D47}" type="slidenum">
              <a:rPr lang="en-GB" smtClean="0"/>
              <a:t>‹#›</a:t>
            </a:fld>
            <a:endParaRPr lang="en-GB"/>
          </a:p>
        </p:txBody>
      </p:sp>
    </p:spTree>
    <p:extLst>
      <p:ext uri="{BB962C8B-B14F-4D97-AF65-F5344CB8AC3E}">
        <p14:creationId xmlns:p14="http://schemas.microsoft.com/office/powerpoint/2010/main" val="1198221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9DCF80-3A61-74D0-579F-3BC798983A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5F7F2A-23FF-6F96-FD94-B89CF1290A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607AD-AD44-805D-5C0E-C5E9F36AD4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0F95E8-D0E2-4AA0-BDBD-7F423A5EBCA2}" type="datetimeFigureOut">
              <a:rPr lang="en-GB" smtClean="0"/>
              <a:t>19/10/2025</a:t>
            </a:fld>
            <a:endParaRPr lang="en-GB"/>
          </a:p>
        </p:txBody>
      </p:sp>
      <p:sp>
        <p:nvSpPr>
          <p:cNvPr id="5" name="Footer Placeholder 4">
            <a:extLst>
              <a:ext uri="{FF2B5EF4-FFF2-40B4-BE49-F238E27FC236}">
                <a16:creationId xmlns:a16="http://schemas.microsoft.com/office/drawing/2014/main" id="{57F7337A-35E7-6F47-3E96-FE43433ED9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1A54DEE-1CC9-BEA7-E03C-DB14ECB42F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7E3B67-9183-46A6-A01A-5374BB934D47}" type="slidenum">
              <a:rPr lang="en-GB" smtClean="0"/>
              <a:t>‹#›</a:t>
            </a:fld>
            <a:endParaRPr lang="en-GB"/>
          </a:p>
        </p:txBody>
      </p:sp>
    </p:spTree>
    <p:extLst>
      <p:ext uri="{BB962C8B-B14F-4D97-AF65-F5344CB8AC3E}">
        <p14:creationId xmlns:p14="http://schemas.microsoft.com/office/powerpoint/2010/main" val="3320749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customXml" Target="../ink/ink1.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art.thewalters.org/object/22.80/" TargetMode="External"/><Relationship Id="rId2" Type="http://schemas.openxmlformats.org/officeDocument/2006/relationships/hyperlink" Target="https://www.metmuseum.org/art/collection/search/549533" TargetMode="External"/><Relationship Id="rId1" Type="http://schemas.openxmlformats.org/officeDocument/2006/relationships/slideLayout" Target="../slideLayouts/slideLayout2.xml"/><Relationship Id="rId5" Type="http://schemas.openxmlformats.org/officeDocument/2006/relationships/hyperlink" Target="https://egyptianmuseumcairo.eg/artefacts/scribe-statue-of-nespakashuti/" TargetMode="External"/><Relationship Id="rId4" Type="http://schemas.openxmlformats.org/officeDocument/2006/relationships/hyperlink" Target="https://www.metmuseum.org/art/collection/search/5476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91A84-849D-CA24-9556-8DE79B62B2AD}"/>
              </a:ext>
            </a:extLst>
          </p:cNvPr>
          <p:cNvSpPr>
            <a:spLocks noGrp="1"/>
          </p:cNvSpPr>
          <p:nvPr>
            <p:ph type="ctrTitle"/>
          </p:nvPr>
        </p:nvSpPr>
        <p:spPr/>
        <p:txBody>
          <a:bodyPr/>
          <a:lstStyle/>
          <a:p>
            <a:r>
              <a:rPr lang="en-GB" dirty="0"/>
              <a:t>A Presentation On The Large Granite Statue Head</a:t>
            </a:r>
          </a:p>
        </p:txBody>
      </p:sp>
      <p:sp>
        <p:nvSpPr>
          <p:cNvPr id="3" name="Subtitle 2">
            <a:extLst>
              <a:ext uri="{FF2B5EF4-FFF2-40B4-BE49-F238E27FC236}">
                <a16:creationId xmlns:a16="http://schemas.microsoft.com/office/drawing/2014/main" id="{57C98CBB-50DD-87A4-38C4-FAF43C7DE649}"/>
              </a:ext>
            </a:extLst>
          </p:cNvPr>
          <p:cNvSpPr>
            <a:spLocks noGrp="1"/>
          </p:cNvSpPr>
          <p:nvPr>
            <p:ph type="subTitle" idx="1"/>
          </p:nvPr>
        </p:nvSpPr>
        <p:spPr>
          <a:xfrm>
            <a:off x="1524000" y="3916363"/>
            <a:ext cx="9144000" cy="1655762"/>
          </a:xfrm>
        </p:spPr>
        <p:txBody>
          <a:bodyPr/>
          <a:lstStyle/>
          <a:p>
            <a:endParaRPr lang="en-GB" dirty="0"/>
          </a:p>
        </p:txBody>
      </p:sp>
      <p:pic>
        <p:nvPicPr>
          <p:cNvPr id="5" name="Picture 4" descr="A stone statue of a person&#10;&#10;AI-generated content may be incorrect.">
            <a:extLst>
              <a:ext uri="{FF2B5EF4-FFF2-40B4-BE49-F238E27FC236}">
                <a16:creationId xmlns:a16="http://schemas.microsoft.com/office/drawing/2014/main" id="{006B8C76-4CC8-48AC-562C-7D29AB3A6539}"/>
              </a:ext>
            </a:extLst>
          </p:cNvPr>
          <p:cNvPicPr>
            <a:picLocks noChangeAspect="1"/>
          </p:cNvPicPr>
          <p:nvPr/>
        </p:nvPicPr>
        <p:blipFill>
          <a:blip r:embed="rId2">
            <a:extLst>
              <a:ext uri="{28A0092B-C50C-407E-A947-70E740481C1C}">
                <a14:useLocalDpi xmlns:a14="http://schemas.microsoft.com/office/drawing/2010/main" val="0"/>
              </a:ext>
            </a:extLst>
          </a:blip>
          <a:srcRect l="17903" t="23333" r="16185" b="13200"/>
          <a:stretch>
            <a:fillRect/>
          </a:stretch>
        </p:blipFill>
        <p:spPr>
          <a:xfrm>
            <a:off x="166116" y="2941637"/>
            <a:ext cx="2578608" cy="3308403"/>
          </a:xfrm>
          <a:prstGeom prst="rect">
            <a:avLst/>
          </a:prstGeom>
        </p:spPr>
      </p:pic>
    </p:spTree>
    <p:extLst>
      <p:ext uri="{BB962C8B-B14F-4D97-AF65-F5344CB8AC3E}">
        <p14:creationId xmlns:p14="http://schemas.microsoft.com/office/powerpoint/2010/main" val="34995798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EDCD7-C74D-CAF9-CD57-F1CEEBDBE70D}"/>
              </a:ext>
            </a:extLst>
          </p:cNvPr>
          <p:cNvSpPr>
            <a:spLocks noGrp="1"/>
          </p:cNvSpPr>
          <p:nvPr>
            <p:ph type="title"/>
          </p:nvPr>
        </p:nvSpPr>
        <p:spPr/>
        <p:txBody>
          <a:bodyPr/>
          <a:lstStyle/>
          <a:p>
            <a:pPr algn="ctr"/>
            <a:r>
              <a:rPr lang="en-GB" dirty="0"/>
              <a:t>An Introduction</a:t>
            </a:r>
          </a:p>
        </p:txBody>
      </p:sp>
      <p:sp>
        <p:nvSpPr>
          <p:cNvPr id="3" name="Content Placeholder 2">
            <a:extLst>
              <a:ext uri="{FF2B5EF4-FFF2-40B4-BE49-F238E27FC236}">
                <a16:creationId xmlns:a16="http://schemas.microsoft.com/office/drawing/2014/main" id="{B416E5C2-33E9-38FD-4562-5D42A5326207}"/>
              </a:ext>
            </a:extLst>
          </p:cNvPr>
          <p:cNvSpPr>
            <a:spLocks noGrp="1"/>
          </p:cNvSpPr>
          <p:nvPr>
            <p:ph idx="1"/>
          </p:nvPr>
        </p:nvSpPr>
        <p:spPr>
          <a:xfrm>
            <a:off x="838199" y="1690688"/>
            <a:ext cx="7648575" cy="4351338"/>
          </a:xfrm>
        </p:spPr>
        <p:txBody>
          <a:bodyPr>
            <a:normAutofit lnSpcReduction="10000"/>
          </a:bodyPr>
          <a:lstStyle/>
          <a:p>
            <a:r>
              <a:rPr lang="en-GB" dirty="0"/>
              <a:t>The artefact in question is a polished black granodiorite head, originally from a larger statue.</a:t>
            </a:r>
          </a:p>
          <a:p>
            <a:r>
              <a:rPr lang="en-GB" dirty="0"/>
              <a:t>It depicts most likely a lower-ranking noble official or administrator (though in absence of the body it’s hard to tell).</a:t>
            </a:r>
          </a:p>
          <a:p>
            <a:r>
              <a:rPr lang="en-GB" dirty="0"/>
              <a:t>It was likely not removed from the statue intentionally, given the damage to the base, and indent on the right side of the head.</a:t>
            </a:r>
          </a:p>
          <a:p>
            <a:r>
              <a:rPr lang="en-GB" dirty="0"/>
              <a:t>The head features damage to the base, the back, and a small indent in the top of the head.</a:t>
            </a:r>
          </a:p>
          <a:p>
            <a:endParaRPr lang="en-GB" dirty="0"/>
          </a:p>
        </p:txBody>
      </p:sp>
      <p:pic>
        <p:nvPicPr>
          <p:cNvPr id="5" name="Picture 4" descr="A stone statue of a person's head&#10;&#10;AI-generated content may be incorrect.">
            <a:extLst>
              <a:ext uri="{FF2B5EF4-FFF2-40B4-BE49-F238E27FC236}">
                <a16:creationId xmlns:a16="http://schemas.microsoft.com/office/drawing/2014/main" id="{160F9599-2F57-B248-514E-DC4984C257E1}"/>
              </a:ext>
            </a:extLst>
          </p:cNvPr>
          <p:cNvPicPr>
            <a:picLocks noChangeAspect="1"/>
          </p:cNvPicPr>
          <p:nvPr/>
        </p:nvPicPr>
        <p:blipFill>
          <a:blip r:embed="rId2">
            <a:extLst>
              <a:ext uri="{28A0092B-C50C-407E-A947-70E740481C1C}">
                <a14:useLocalDpi xmlns:a14="http://schemas.microsoft.com/office/drawing/2010/main" val="0"/>
              </a:ext>
            </a:extLst>
          </a:blip>
          <a:srcRect l="8637" t="7067" r="24874" b="36666"/>
          <a:stretch>
            <a:fillRect/>
          </a:stretch>
        </p:blipFill>
        <p:spPr>
          <a:xfrm>
            <a:off x="8677656" y="1690688"/>
            <a:ext cx="3419856" cy="3858768"/>
          </a:xfrm>
          <a:prstGeom prst="rect">
            <a:avLst/>
          </a:prstGeom>
        </p:spPr>
      </p:pic>
      <p:sp>
        <p:nvSpPr>
          <p:cNvPr id="6" name="TextBox 5">
            <a:extLst>
              <a:ext uri="{FF2B5EF4-FFF2-40B4-BE49-F238E27FC236}">
                <a16:creationId xmlns:a16="http://schemas.microsoft.com/office/drawing/2014/main" id="{A0E90794-3075-B77F-F522-8DEC548E73E6}"/>
              </a:ext>
            </a:extLst>
          </p:cNvPr>
          <p:cNvSpPr txBox="1"/>
          <p:nvPr/>
        </p:nvSpPr>
        <p:spPr>
          <a:xfrm>
            <a:off x="8677656" y="5549456"/>
            <a:ext cx="3323844" cy="369332"/>
          </a:xfrm>
          <a:prstGeom prst="rect">
            <a:avLst/>
          </a:prstGeom>
          <a:noFill/>
        </p:spPr>
        <p:txBody>
          <a:bodyPr wrap="square" rtlCol="0">
            <a:spAutoFit/>
          </a:bodyPr>
          <a:lstStyle/>
          <a:p>
            <a:r>
              <a:rPr lang="en-GB" sz="1100" dirty="0"/>
              <a:t>Fig. 1, The Head</a:t>
            </a:r>
            <a:r>
              <a:rPr lang="en-GB" dirty="0"/>
              <a:t>.</a:t>
            </a:r>
          </a:p>
        </p:txBody>
      </p:sp>
    </p:spTree>
    <p:extLst>
      <p:ext uri="{BB962C8B-B14F-4D97-AF65-F5344CB8AC3E}">
        <p14:creationId xmlns:p14="http://schemas.microsoft.com/office/powerpoint/2010/main" val="27232305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904F7-2A8F-E456-6C89-AE1D60FDD169}"/>
              </a:ext>
            </a:extLst>
          </p:cNvPr>
          <p:cNvSpPr>
            <a:spLocks noGrp="1"/>
          </p:cNvSpPr>
          <p:nvPr>
            <p:ph type="title"/>
          </p:nvPr>
        </p:nvSpPr>
        <p:spPr/>
        <p:txBody>
          <a:bodyPr/>
          <a:lstStyle/>
          <a:p>
            <a:pPr algn="ctr"/>
            <a:r>
              <a:rPr lang="en-GB" dirty="0"/>
              <a:t>What Is it?</a:t>
            </a:r>
          </a:p>
        </p:txBody>
      </p:sp>
      <p:sp>
        <p:nvSpPr>
          <p:cNvPr id="3" name="Content Placeholder 2">
            <a:extLst>
              <a:ext uri="{FF2B5EF4-FFF2-40B4-BE49-F238E27FC236}">
                <a16:creationId xmlns:a16="http://schemas.microsoft.com/office/drawing/2014/main" id="{5B7BB012-E2C9-29BD-4AA9-3AF97EB54FBA}"/>
              </a:ext>
            </a:extLst>
          </p:cNvPr>
          <p:cNvSpPr>
            <a:spLocks noGrp="1"/>
          </p:cNvSpPr>
          <p:nvPr>
            <p:ph idx="1"/>
          </p:nvPr>
        </p:nvSpPr>
        <p:spPr>
          <a:xfrm>
            <a:off x="2619375" y="1690688"/>
            <a:ext cx="6433185" cy="4976812"/>
          </a:xfrm>
        </p:spPr>
        <p:txBody>
          <a:bodyPr>
            <a:normAutofit lnSpcReduction="10000"/>
          </a:bodyPr>
          <a:lstStyle/>
          <a:p>
            <a:r>
              <a:rPr lang="en-GB" dirty="0"/>
              <a:t>The Head is part of a larger statue.</a:t>
            </a:r>
          </a:p>
          <a:p>
            <a:r>
              <a:rPr lang="en-GB" dirty="0"/>
              <a:t>It is approximately 19cm tall, 17cm wide at the base, 10cm wide at the top and 14.5cm deep.</a:t>
            </a:r>
          </a:p>
          <a:p>
            <a:r>
              <a:rPr lang="en-GB" dirty="0"/>
              <a:t>The statue depicts a notable non-royal figure, given the wig and face features it’s probably a low-ranking official or noble.</a:t>
            </a:r>
          </a:p>
          <a:p>
            <a:r>
              <a:rPr lang="en-GB" dirty="0"/>
              <a:t>There is no way of telling for certain which specific statue it could have come from, but there are several types of statue that would be typical of the time period in which it was likely made.</a:t>
            </a:r>
          </a:p>
          <a:p>
            <a:endParaRPr lang="en-GB" dirty="0"/>
          </a:p>
        </p:txBody>
      </p:sp>
      <p:pic>
        <p:nvPicPr>
          <p:cNvPr id="5" name="Picture 4" descr="A stone statue of a person&#10;&#10;AI-generated content may be incorrect.">
            <a:extLst>
              <a:ext uri="{FF2B5EF4-FFF2-40B4-BE49-F238E27FC236}">
                <a16:creationId xmlns:a16="http://schemas.microsoft.com/office/drawing/2014/main" id="{0D33C894-9E57-69C8-9254-B14EC5408CEC}"/>
              </a:ext>
            </a:extLst>
          </p:cNvPr>
          <p:cNvPicPr>
            <a:picLocks noChangeAspect="1"/>
          </p:cNvPicPr>
          <p:nvPr/>
        </p:nvPicPr>
        <p:blipFill>
          <a:blip r:embed="rId3">
            <a:extLst>
              <a:ext uri="{28A0092B-C50C-407E-A947-70E740481C1C}">
                <a14:useLocalDpi xmlns:a14="http://schemas.microsoft.com/office/drawing/2010/main" val="0"/>
              </a:ext>
            </a:extLst>
          </a:blip>
          <a:srcRect l="13148" t="18611" r="13519" b="12083"/>
          <a:stretch>
            <a:fillRect/>
          </a:stretch>
        </p:blipFill>
        <p:spPr>
          <a:xfrm>
            <a:off x="217932" y="1690688"/>
            <a:ext cx="2333625" cy="2940602"/>
          </a:xfrm>
          <a:prstGeom prst="rect">
            <a:avLst/>
          </a:prstGeom>
        </p:spPr>
      </p:pic>
      <p:sp>
        <p:nvSpPr>
          <p:cNvPr id="6" name="TextBox 5">
            <a:extLst>
              <a:ext uri="{FF2B5EF4-FFF2-40B4-BE49-F238E27FC236}">
                <a16:creationId xmlns:a16="http://schemas.microsoft.com/office/drawing/2014/main" id="{F5BA4887-B8F8-0A01-278C-5F39C3B0DF0B}"/>
              </a:ext>
            </a:extLst>
          </p:cNvPr>
          <p:cNvSpPr txBox="1"/>
          <p:nvPr/>
        </p:nvSpPr>
        <p:spPr>
          <a:xfrm>
            <a:off x="217932" y="4762500"/>
            <a:ext cx="2333625" cy="261610"/>
          </a:xfrm>
          <a:prstGeom prst="rect">
            <a:avLst/>
          </a:prstGeom>
          <a:noFill/>
        </p:spPr>
        <p:txBody>
          <a:bodyPr wrap="square" rtlCol="0">
            <a:spAutoFit/>
          </a:bodyPr>
          <a:lstStyle/>
          <a:p>
            <a:r>
              <a:rPr lang="en-GB" sz="1100" dirty="0"/>
              <a:t>Fig. 2, The Head from the front.</a:t>
            </a:r>
          </a:p>
        </p:txBody>
      </p:sp>
      <p:pic>
        <p:nvPicPr>
          <p:cNvPr id="8" name="Picture 7" descr="A black and white checkered surface next to a black and white checkered surface&#10;&#10;AI-generated content may be incorrect.">
            <a:extLst>
              <a:ext uri="{FF2B5EF4-FFF2-40B4-BE49-F238E27FC236}">
                <a16:creationId xmlns:a16="http://schemas.microsoft.com/office/drawing/2014/main" id="{7C64A94C-A7C3-38D6-2246-D2999DAB28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2560" y="1402315"/>
            <a:ext cx="2886789" cy="3849052"/>
          </a:xfrm>
          <a:prstGeom prst="rect">
            <a:avLst/>
          </a:prstGeom>
        </p:spPr>
      </p:pic>
      <p:sp>
        <p:nvSpPr>
          <p:cNvPr id="9" name="TextBox 8">
            <a:extLst>
              <a:ext uri="{FF2B5EF4-FFF2-40B4-BE49-F238E27FC236}">
                <a16:creationId xmlns:a16="http://schemas.microsoft.com/office/drawing/2014/main" id="{19847400-131C-2A9B-CE78-843E419FF9C5}"/>
              </a:ext>
            </a:extLst>
          </p:cNvPr>
          <p:cNvSpPr txBox="1"/>
          <p:nvPr/>
        </p:nvSpPr>
        <p:spPr>
          <a:xfrm>
            <a:off x="9120378" y="5254281"/>
            <a:ext cx="2581275" cy="261610"/>
          </a:xfrm>
          <a:prstGeom prst="rect">
            <a:avLst/>
          </a:prstGeom>
          <a:noFill/>
        </p:spPr>
        <p:txBody>
          <a:bodyPr wrap="square" rtlCol="0">
            <a:spAutoFit/>
          </a:bodyPr>
          <a:lstStyle/>
          <a:p>
            <a:r>
              <a:rPr lang="en-GB" sz="1100" dirty="0"/>
              <a:t>Fig. 3. The Head from the side.</a:t>
            </a:r>
          </a:p>
        </p:txBody>
      </p:sp>
    </p:spTree>
    <p:extLst>
      <p:ext uri="{BB962C8B-B14F-4D97-AF65-F5344CB8AC3E}">
        <p14:creationId xmlns:p14="http://schemas.microsoft.com/office/powerpoint/2010/main" val="2686159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5F131-B7A0-B107-0F25-D4DA2D5758A2}"/>
              </a:ext>
            </a:extLst>
          </p:cNvPr>
          <p:cNvSpPr>
            <a:spLocks noGrp="1"/>
          </p:cNvSpPr>
          <p:nvPr>
            <p:ph type="title"/>
          </p:nvPr>
        </p:nvSpPr>
        <p:spPr/>
        <p:txBody>
          <a:bodyPr/>
          <a:lstStyle/>
          <a:p>
            <a:pPr algn="ctr"/>
            <a:r>
              <a:rPr lang="en-GB" dirty="0"/>
              <a:t>What Is It? (Continued)</a:t>
            </a:r>
          </a:p>
        </p:txBody>
      </p:sp>
      <p:sp>
        <p:nvSpPr>
          <p:cNvPr id="3" name="Content Placeholder 2">
            <a:extLst>
              <a:ext uri="{FF2B5EF4-FFF2-40B4-BE49-F238E27FC236}">
                <a16:creationId xmlns:a16="http://schemas.microsoft.com/office/drawing/2014/main" id="{3EEE7801-84A7-14B1-0457-F86F82842BF2}"/>
              </a:ext>
            </a:extLst>
          </p:cNvPr>
          <p:cNvSpPr>
            <a:spLocks noGrp="1"/>
          </p:cNvSpPr>
          <p:nvPr>
            <p:ph idx="1"/>
          </p:nvPr>
        </p:nvSpPr>
        <p:spPr>
          <a:xfrm>
            <a:off x="2464260" y="1656016"/>
            <a:ext cx="6868363" cy="4992433"/>
          </a:xfrm>
        </p:spPr>
        <p:txBody>
          <a:bodyPr>
            <a:normAutofit lnSpcReduction="10000"/>
          </a:bodyPr>
          <a:lstStyle/>
          <a:p>
            <a:r>
              <a:rPr lang="en-GB" dirty="0"/>
              <a:t>One possibility is that it could be a block statue (Fig 1.).</a:t>
            </a:r>
          </a:p>
          <a:p>
            <a:r>
              <a:rPr lang="en-GB" dirty="0"/>
              <a:t>Block statues are common in the late period and would match the damage pattern.</a:t>
            </a:r>
          </a:p>
          <a:p>
            <a:r>
              <a:rPr lang="en-GB" dirty="0"/>
              <a:t>Alternatively, it could be a more conventional statue. A clue pointing to this is the impact damage to the top of the head, which implies a fall from some height.</a:t>
            </a:r>
          </a:p>
          <a:p>
            <a:r>
              <a:rPr lang="en-GB" dirty="0"/>
              <a:t>The statue was probably in some sitting position given the damage to the back of the head.</a:t>
            </a:r>
          </a:p>
          <a:p>
            <a:endParaRPr lang="en-GB" dirty="0"/>
          </a:p>
        </p:txBody>
      </p:sp>
      <p:pic>
        <p:nvPicPr>
          <p:cNvPr id="5" name="Picture 4" descr="A stone statue of a person&#10;&#10;AI-generated content may be incorrect.">
            <a:extLst>
              <a:ext uri="{FF2B5EF4-FFF2-40B4-BE49-F238E27FC236}">
                <a16:creationId xmlns:a16="http://schemas.microsoft.com/office/drawing/2014/main" id="{BBA700E9-D73C-403F-CDF2-DB94018A108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2623" y="1027906"/>
            <a:ext cx="2809037" cy="3511296"/>
          </a:xfrm>
          <a:prstGeom prst="rect">
            <a:avLst/>
          </a:prstGeom>
        </p:spPr>
      </p:pic>
      <p:sp>
        <p:nvSpPr>
          <p:cNvPr id="6" name="TextBox 5">
            <a:extLst>
              <a:ext uri="{FF2B5EF4-FFF2-40B4-BE49-F238E27FC236}">
                <a16:creationId xmlns:a16="http://schemas.microsoft.com/office/drawing/2014/main" id="{B5283277-389F-8192-F209-E2DF832C0A2B}"/>
              </a:ext>
            </a:extLst>
          </p:cNvPr>
          <p:cNvSpPr txBox="1"/>
          <p:nvPr/>
        </p:nvSpPr>
        <p:spPr>
          <a:xfrm>
            <a:off x="9332623" y="4601819"/>
            <a:ext cx="2791968" cy="600164"/>
          </a:xfrm>
          <a:prstGeom prst="rect">
            <a:avLst/>
          </a:prstGeom>
          <a:noFill/>
        </p:spPr>
        <p:txBody>
          <a:bodyPr wrap="square" rtlCol="0">
            <a:spAutoFit/>
          </a:bodyPr>
          <a:lstStyle/>
          <a:p>
            <a:r>
              <a:rPr lang="en-GB" sz="1100" dirty="0"/>
              <a:t>Fig 5. Block Statue of </a:t>
            </a:r>
            <a:r>
              <a:rPr lang="en-GB" sz="1100" dirty="0" err="1"/>
              <a:t>Ankhwennefer</a:t>
            </a:r>
            <a:r>
              <a:rPr lang="en-GB" sz="1100" dirty="0"/>
              <a:t>, Metropolitan Museum of art, Ca. 690-650 B.C.</a:t>
            </a:r>
          </a:p>
        </p:txBody>
      </p:sp>
      <p:pic>
        <p:nvPicPr>
          <p:cNvPr id="8" name="Picture 7" descr="A black stone head with a black and white checkered surface&#10;&#10;AI-generated content may be incorrect.">
            <a:extLst>
              <a:ext uri="{FF2B5EF4-FFF2-40B4-BE49-F238E27FC236}">
                <a16:creationId xmlns:a16="http://schemas.microsoft.com/office/drawing/2014/main" id="{9131B964-C55B-A6A0-EA5D-3C9EAD24C1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09" y="1723300"/>
            <a:ext cx="2331720" cy="3108960"/>
          </a:xfrm>
          <a:prstGeom prst="rect">
            <a:avLst/>
          </a:prstGeom>
        </p:spPr>
      </p:pic>
      <mc:AlternateContent xmlns:mc="http://schemas.openxmlformats.org/markup-compatibility/2006">
        <mc:Choice xmlns:p14="http://schemas.microsoft.com/office/powerpoint/2010/main" Requires="p14">
          <p:contentPart p14:bwMode="auto" r:id="rId4">
            <p14:nvContentPartPr>
              <p14:cNvPr id="9" name="Ink 8">
                <a:extLst>
                  <a:ext uri="{FF2B5EF4-FFF2-40B4-BE49-F238E27FC236}">
                    <a16:creationId xmlns:a16="http://schemas.microsoft.com/office/drawing/2014/main" id="{C101D26F-F593-3F41-C30E-B21C988E1C0E}"/>
                  </a:ext>
                </a:extLst>
              </p14:cNvPr>
              <p14:cNvContentPartPr/>
              <p14:nvPr/>
            </p14:nvContentPartPr>
            <p14:xfrm>
              <a:off x="886140" y="1723300"/>
              <a:ext cx="378000" cy="299880"/>
            </p14:xfrm>
          </p:contentPart>
        </mc:Choice>
        <mc:Fallback>
          <p:pic>
            <p:nvPicPr>
              <p:cNvPr id="9" name="Ink 8">
                <a:extLst>
                  <a:ext uri="{FF2B5EF4-FFF2-40B4-BE49-F238E27FC236}">
                    <a16:creationId xmlns:a16="http://schemas.microsoft.com/office/drawing/2014/main" id="{C101D26F-F593-3F41-C30E-B21C988E1C0E}"/>
                  </a:ext>
                </a:extLst>
              </p:cNvPr>
              <p:cNvPicPr/>
              <p:nvPr/>
            </p:nvPicPr>
            <p:blipFill>
              <a:blip r:embed="rId5"/>
              <a:stretch>
                <a:fillRect/>
              </a:stretch>
            </p:blipFill>
            <p:spPr>
              <a:xfrm>
                <a:off x="877140" y="1714660"/>
                <a:ext cx="395640" cy="317520"/>
              </a:xfrm>
              <a:prstGeom prst="rect">
                <a:avLst/>
              </a:prstGeom>
            </p:spPr>
          </p:pic>
        </mc:Fallback>
      </mc:AlternateContent>
      <p:sp>
        <p:nvSpPr>
          <p:cNvPr id="10" name="TextBox 9">
            <a:extLst>
              <a:ext uri="{FF2B5EF4-FFF2-40B4-BE49-F238E27FC236}">
                <a16:creationId xmlns:a16="http://schemas.microsoft.com/office/drawing/2014/main" id="{D7E82092-2091-909B-808E-1CC0BB684DF0}"/>
              </a:ext>
            </a:extLst>
          </p:cNvPr>
          <p:cNvSpPr txBox="1"/>
          <p:nvPr/>
        </p:nvSpPr>
        <p:spPr>
          <a:xfrm>
            <a:off x="67409" y="4827594"/>
            <a:ext cx="2331720" cy="600164"/>
          </a:xfrm>
          <a:prstGeom prst="rect">
            <a:avLst/>
          </a:prstGeom>
          <a:noFill/>
        </p:spPr>
        <p:txBody>
          <a:bodyPr wrap="square" rtlCol="0">
            <a:spAutoFit/>
          </a:bodyPr>
          <a:lstStyle/>
          <a:p>
            <a:r>
              <a:rPr lang="en-GB" sz="1100" dirty="0"/>
              <a:t>Fig 4. Shown is the head from the top down, circled in orange is the impact damage.</a:t>
            </a:r>
          </a:p>
        </p:txBody>
      </p:sp>
    </p:spTree>
    <p:extLst>
      <p:ext uri="{BB962C8B-B14F-4D97-AF65-F5344CB8AC3E}">
        <p14:creationId xmlns:p14="http://schemas.microsoft.com/office/powerpoint/2010/main" val="26857277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9B7FF-6F60-B1FE-379A-B7233ED5B103}"/>
              </a:ext>
            </a:extLst>
          </p:cNvPr>
          <p:cNvSpPr>
            <a:spLocks noGrp="1"/>
          </p:cNvSpPr>
          <p:nvPr>
            <p:ph type="title"/>
          </p:nvPr>
        </p:nvSpPr>
        <p:spPr/>
        <p:txBody>
          <a:bodyPr/>
          <a:lstStyle/>
          <a:p>
            <a:pPr algn="ctr"/>
            <a:r>
              <a:rPr lang="en-GB" dirty="0"/>
              <a:t>What Is It (Part 3) (There Is More)</a:t>
            </a:r>
          </a:p>
        </p:txBody>
      </p:sp>
      <p:sp>
        <p:nvSpPr>
          <p:cNvPr id="3" name="Content Placeholder 2">
            <a:extLst>
              <a:ext uri="{FF2B5EF4-FFF2-40B4-BE49-F238E27FC236}">
                <a16:creationId xmlns:a16="http://schemas.microsoft.com/office/drawing/2014/main" id="{2AF804B2-BFAC-A056-48D4-0AD07A378F86}"/>
              </a:ext>
            </a:extLst>
          </p:cNvPr>
          <p:cNvSpPr>
            <a:spLocks noGrp="1"/>
          </p:cNvSpPr>
          <p:nvPr>
            <p:ph idx="1"/>
          </p:nvPr>
        </p:nvSpPr>
        <p:spPr>
          <a:xfrm>
            <a:off x="2733674" y="1690688"/>
            <a:ext cx="6793693" cy="4927600"/>
          </a:xfrm>
        </p:spPr>
        <p:txBody>
          <a:bodyPr>
            <a:noAutofit/>
          </a:bodyPr>
          <a:lstStyle/>
          <a:p>
            <a:r>
              <a:rPr lang="en-GB" sz="2000" dirty="0"/>
              <a:t>There are several important details that I haven’t covered yet that I will now inflict upon you</a:t>
            </a:r>
          </a:p>
          <a:p>
            <a:r>
              <a:rPr lang="en-GB" sz="2000" dirty="0"/>
              <a:t>Gender: The statue could be either a man or a woman, while given the distribution of statues vastly favours men it is most likely depicting a man, all the features of the statue are not specific to one gender.</a:t>
            </a:r>
          </a:p>
          <a:p>
            <a:r>
              <a:rPr lang="en-GB" sz="2000" dirty="0"/>
              <a:t>Irregularities: There are a couple of irregularities in the statue compared to other statues of the period, even among archaist statues. </a:t>
            </a:r>
            <a:br>
              <a:rPr lang="en-GB" sz="2000" dirty="0"/>
            </a:br>
            <a:r>
              <a:rPr lang="en-GB" sz="2000" dirty="0"/>
              <a:t>The biggest one that becomes immediately obvious when compared with other statues (see Fig. 6) is that the wig is very thin, and not dramatically flared at the base. </a:t>
            </a:r>
            <a:br>
              <a:rPr lang="en-GB" sz="2000" dirty="0"/>
            </a:br>
            <a:r>
              <a:rPr lang="en-GB" sz="2000" dirty="0"/>
              <a:t>Additionally, it has particularly small and flat ears, features that don’t commonly appear on Egyptian statues of the period.</a:t>
            </a:r>
          </a:p>
        </p:txBody>
      </p:sp>
      <p:sp>
        <p:nvSpPr>
          <p:cNvPr id="6" name="TextBox 5">
            <a:extLst>
              <a:ext uri="{FF2B5EF4-FFF2-40B4-BE49-F238E27FC236}">
                <a16:creationId xmlns:a16="http://schemas.microsoft.com/office/drawing/2014/main" id="{6B257582-B1FF-C8AE-BBE0-504F4D1C0D98}"/>
              </a:ext>
            </a:extLst>
          </p:cNvPr>
          <p:cNvSpPr txBox="1"/>
          <p:nvPr/>
        </p:nvSpPr>
        <p:spPr>
          <a:xfrm>
            <a:off x="9529761" y="3791421"/>
            <a:ext cx="2447925" cy="938719"/>
          </a:xfrm>
          <a:prstGeom prst="rect">
            <a:avLst/>
          </a:prstGeom>
          <a:noFill/>
        </p:spPr>
        <p:txBody>
          <a:bodyPr wrap="square" rtlCol="0">
            <a:spAutoFit/>
          </a:bodyPr>
          <a:lstStyle/>
          <a:p>
            <a:r>
              <a:rPr lang="en-US" sz="1100" dirty="0"/>
              <a:t>Fig. 6. Block Statue of a Prophet of Montu and Scribe </a:t>
            </a:r>
            <a:r>
              <a:rPr lang="en-US" sz="1100" dirty="0" err="1"/>
              <a:t>Djedkhonsuefankh</a:t>
            </a:r>
            <a:r>
              <a:rPr lang="en-US" sz="1100" dirty="0"/>
              <a:t>, son of </a:t>
            </a:r>
            <a:r>
              <a:rPr lang="en-US" sz="1100" dirty="0" err="1"/>
              <a:t>Khonsumes</a:t>
            </a:r>
            <a:r>
              <a:rPr lang="en-US" sz="1100" dirty="0"/>
              <a:t> and Taat, ca. 690-610 B.C.</a:t>
            </a:r>
            <a:endParaRPr lang="en-GB" sz="1100" dirty="0"/>
          </a:p>
        </p:txBody>
      </p:sp>
      <p:pic>
        <p:nvPicPr>
          <p:cNvPr id="8" name="Picture 7" descr="A statue of a person with hieroglyphics&#10;&#10;AI-generated content may be incorrect.">
            <a:extLst>
              <a:ext uri="{FF2B5EF4-FFF2-40B4-BE49-F238E27FC236}">
                <a16:creationId xmlns:a16="http://schemas.microsoft.com/office/drawing/2014/main" id="{60E04221-F937-02EC-4269-0758A78E7DB7}"/>
              </a:ext>
            </a:extLst>
          </p:cNvPr>
          <p:cNvPicPr>
            <a:picLocks noChangeAspect="1"/>
          </p:cNvPicPr>
          <p:nvPr/>
        </p:nvPicPr>
        <p:blipFill>
          <a:blip r:embed="rId2">
            <a:extLst>
              <a:ext uri="{28A0092B-C50C-407E-A947-70E740481C1C}">
                <a14:useLocalDpi xmlns:a14="http://schemas.microsoft.com/office/drawing/2010/main" val="0"/>
              </a:ext>
            </a:extLst>
          </a:blip>
          <a:srcRect l="23611" t="9932" r="23612" b="6389"/>
          <a:stretch>
            <a:fillRect/>
          </a:stretch>
        </p:blipFill>
        <p:spPr>
          <a:xfrm>
            <a:off x="10248900" y="365125"/>
            <a:ext cx="1728786" cy="3426296"/>
          </a:xfrm>
          <a:prstGeom prst="rect">
            <a:avLst/>
          </a:prstGeom>
        </p:spPr>
      </p:pic>
      <p:pic>
        <p:nvPicPr>
          <p:cNvPr id="14" name="Picture 13" descr="A statue of a person seated in a lotus pose&#10;&#10;AI-generated content may be incorrect.">
            <a:extLst>
              <a:ext uri="{FF2B5EF4-FFF2-40B4-BE49-F238E27FC236}">
                <a16:creationId xmlns:a16="http://schemas.microsoft.com/office/drawing/2014/main" id="{771954BC-18E0-9779-F71B-550281BA8A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864" y="1386049"/>
            <a:ext cx="2554769" cy="3833651"/>
          </a:xfrm>
          <a:prstGeom prst="rect">
            <a:avLst/>
          </a:prstGeom>
        </p:spPr>
      </p:pic>
      <p:sp>
        <p:nvSpPr>
          <p:cNvPr id="15" name="TextBox 14">
            <a:extLst>
              <a:ext uri="{FF2B5EF4-FFF2-40B4-BE49-F238E27FC236}">
                <a16:creationId xmlns:a16="http://schemas.microsoft.com/office/drawing/2014/main" id="{9ECF9315-D4F1-6BD2-924A-0D8F3C59B1B0}"/>
              </a:ext>
            </a:extLst>
          </p:cNvPr>
          <p:cNvSpPr txBox="1"/>
          <p:nvPr/>
        </p:nvSpPr>
        <p:spPr>
          <a:xfrm>
            <a:off x="109864" y="5305425"/>
            <a:ext cx="2552375" cy="430887"/>
          </a:xfrm>
          <a:prstGeom prst="rect">
            <a:avLst/>
          </a:prstGeom>
          <a:noFill/>
        </p:spPr>
        <p:txBody>
          <a:bodyPr wrap="square" rtlCol="0">
            <a:spAutoFit/>
          </a:bodyPr>
          <a:lstStyle/>
          <a:p>
            <a:r>
              <a:rPr lang="en-GB" sz="1100" dirty="0"/>
              <a:t>Fig. 7. “Scribe statue of Nespakashuti.” Egyptian Museum Cairo, 26</a:t>
            </a:r>
            <a:r>
              <a:rPr lang="en-GB" sz="1100" baseline="30000" dirty="0"/>
              <a:t>th</a:t>
            </a:r>
            <a:r>
              <a:rPr lang="en-GB" sz="1100" dirty="0"/>
              <a:t> dynasty</a:t>
            </a:r>
          </a:p>
        </p:txBody>
      </p:sp>
    </p:spTree>
    <p:extLst>
      <p:ext uri="{BB962C8B-B14F-4D97-AF65-F5344CB8AC3E}">
        <p14:creationId xmlns:p14="http://schemas.microsoft.com/office/powerpoint/2010/main" val="1191241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C1328-AF03-5A6D-995D-FCC13E692EF0}"/>
              </a:ext>
            </a:extLst>
          </p:cNvPr>
          <p:cNvSpPr>
            <a:spLocks noGrp="1"/>
          </p:cNvSpPr>
          <p:nvPr>
            <p:ph type="title"/>
          </p:nvPr>
        </p:nvSpPr>
        <p:spPr/>
        <p:txBody>
          <a:bodyPr/>
          <a:lstStyle/>
          <a:p>
            <a:pPr algn="ctr"/>
            <a:r>
              <a:rPr lang="en-GB" dirty="0"/>
              <a:t>When is it from?</a:t>
            </a:r>
          </a:p>
        </p:txBody>
      </p:sp>
      <p:sp>
        <p:nvSpPr>
          <p:cNvPr id="3" name="Content Placeholder 2">
            <a:extLst>
              <a:ext uri="{FF2B5EF4-FFF2-40B4-BE49-F238E27FC236}">
                <a16:creationId xmlns:a16="http://schemas.microsoft.com/office/drawing/2014/main" id="{1F852B4B-1E78-B792-E009-9A9ECD372246}"/>
              </a:ext>
            </a:extLst>
          </p:cNvPr>
          <p:cNvSpPr>
            <a:spLocks noGrp="1"/>
          </p:cNvSpPr>
          <p:nvPr>
            <p:ph idx="1"/>
          </p:nvPr>
        </p:nvSpPr>
        <p:spPr>
          <a:xfrm>
            <a:off x="1881187" y="1690688"/>
            <a:ext cx="8429625" cy="4351338"/>
          </a:xfrm>
        </p:spPr>
        <p:txBody>
          <a:bodyPr/>
          <a:lstStyle/>
          <a:p>
            <a:r>
              <a:rPr lang="en-GB" dirty="0"/>
              <a:t>This can actually be ascertained to some extent (albeit in a fairly broad time span).</a:t>
            </a:r>
          </a:p>
          <a:p>
            <a:r>
              <a:rPr lang="en-GB" dirty="0"/>
              <a:t>As you will see later in this presentation, that is an outlier in relation to any information regarding this statue.</a:t>
            </a:r>
          </a:p>
          <a:p>
            <a:r>
              <a:rPr lang="en-GB" dirty="0"/>
              <a:t>It is most likely from the Late period (circa 660-330), I would most likely put it in the 26</a:t>
            </a:r>
            <a:r>
              <a:rPr lang="en-GB" baseline="30000" dirty="0"/>
              <a:t>th</a:t>
            </a:r>
            <a:r>
              <a:rPr lang="en-GB" dirty="0"/>
              <a:t> Dynasty, but it is impossible to know for certain.</a:t>
            </a:r>
          </a:p>
          <a:p>
            <a:endParaRPr lang="en-GB" dirty="0"/>
          </a:p>
        </p:txBody>
      </p:sp>
    </p:spTree>
    <p:extLst>
      <p:ext uri="{BB962C8B-B14F-4D97-AF65-F5344CB8AC3E}">
        <p14:creationId xmlns:p14="http://schemas.microsoft.com/office/powerpoint/2010/main" val="1399960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89778-69A0-3E7D-F3FF-7CC4EF0A45BE}"/>
              </a:ext>
            </a:extLst>
          </p:cNvPr>
          <p:cNvSpPr>
            <a:spLocks noGrp="1"/>
          </p:cNvSpPr>
          <p:nvPr>
            <p:ph type="title"/>
          </p:nvPr>
        </p:nvSpPr>
        <p:spPr/>
        <p:txBody>
          <a:bodyPr/>
          <a:lstStyle/>
          <a:p>
            <a:pPr algn="ctr"/>
            <a:r>
              <a:rPr lang="en-GB" dirty="0"/>
              <a:t>How Do We Know When It’s From?</a:t>
            </a:r>
          </a:p>
        </p:txBody>
      </p:sp>
      <p:sp>
        <p:nvSpPr>
          <p:cNvPr id="3" name="Content Placeholder 2">
            <a:extLst>
              <a:ext uri="{FF2B5EF4-FFF2-40B4-BE49-F238E27FC236}">
                <a16:creationId xmlns:a16="http://schemas.microsoft.com/office/drawing/2014/main" id="{D52E519B-A129-AE17-66BF-208E1C114615}"/>
              </a:ext>
            </a:extLst>
          </p:cNvPr>
          <p:cNvSpPr>
            <a:spLocks noGrp="1"/>
          </p:cNvSpPr>
          <p:nvPr>
            <p:ph idx="1"/>
          </p:nvPr>
        </p:nvSpPr>
        <p:spPr/>
        <p:txBody>
          <a:bodyPr/>
          <a:lstStyle/>
          <a:p>
            <a:r>
              <a:rPr lang="en-GB" dirty="0"/>
              <a:t>The features of the statue are the best indication</a:t>
            </a:r>
          </a:p>
          <a:p>
            <a:r>
              <a:rPr lang="en-GB" dirty="0"/>
              <a:t>The features are a mix of a number of different periods, most likely a result of “Archaism”, a movement in late period Egyptian art where artistic developments of the new kingdom and third intermediate period were rejected in favour of using a mix of styles from much older periods.</a:t>
            </a:r>
          </a:p>
          <a:p>
            <a:r>
              <a:rPr lang="en-GB" dirty="0"/>
              <a:t>The Features that indicate this most keenly are the nose shape, the head shape, the wig style, and the eye shape. These are from varying time periods, and only really come together under Archaism.</a:t>
            </a:r>
          </a:p>
        </p:txBody>
      </p:sp>
    </p:spTree>
    <p:extLst>
      <p:ext uri="{BB962C8B-B14F-4D97-AF65-F5344CB8AC3E}">
        <p14:creationId xmlns:p14="http://schemas.microsoft.com/office/powerpoint/2010/main" val="3351565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2B373-231D-B53B-F3FC-6DCF11D71E12}"/>
              </a:ext>
            </a:extLst>
          </p:cNvPr>
          <p:cNvSpPr>
            <a:spLocks noGrp="1"/>
          </p:cNvSpPr>
          <p:nvPr>
            <p:ph type="title"/>
          </p:nvPr>
        </p:nvSpPr>
        <p:spPr/>
        <p:txBody>
          <a:bodyPr/>
          <a:lstStyle/>
          <a:p>
            <a:pPr algn="ctr"/>
            <a:r>
              <a:rPr lang="en-GB" dirty="0"/>
              <a:t>Where Is The Statue from?</a:t>
            </a:r>
          </a:p>
        </p:txBody>
      </p:sp>
      <p:sp>
        <p:nvSpPr>
          <p:cNvPr id="3" name="Content Placeholder 2">
            <a:extLst>
              <a:ext uri="{FF2B5EF4-FFF2-40B4-BE49-F238E27FC236}">
                <a16:creationId xmlns:a16="http://schemas.microsoft.com/office/drawing/2014/main" id="{3F3D3318-DA2E-2E7F-BFBC-8FC91ACAC48D}"/>
              </a:ext>
            </a:extLst>
          </p:cNvPr>
          <p:cNvSpPr>
            <a:spLocks noGrp="1"/>
          </p:cNvSpPr>
          <p:nvPr>
            <p:ph idx="1"/>
          </p:nvPr>
        </p:nvSpPr>
        <p:spPr>
          <a:xfrm>
            <a:off x="838200" y="1825625"/>
            <a:ext cx="9576816" cy="4351338"/>
          </a:xfrm>
        </p:spPr>
        <p:txBody>
          <a:bodyPr/>
          <a:lstStyle/>
          <a:p>
            <a:r>
              <a:rPr lang="en-GB" dirty="0"/>
              <a:t>We have no idea to the location.</a:t>
            </a:r>
          </a:p>
          <a:p>
            <a:r>
              <a:rPr lang="en-GB" dirty="0"/>
              <a:t>It could be from anywhere in Egypt, really the only way to work out where it came from would be to find the other half of the statue, which is and of itself a practical impossibility.</a:t>
            </a:r>
          </a:p>
          <a:p>
            <a:r>
              <a:rPr lang="en-GB" dirty="0"/>
              <a:t>However! </a:t>
            </a:r>
          </a:p>
          <a:p>
            <a:r>
              <a:rPr lang="en-GB" dirty="0"/>
              <a:t>It is most likely from a tomb, as that was the primary use case of Black Granodiorite given ancient Egyptian cultural association between the colour black and the afterlife.</a:t>
            </a:r>
          </a:p>
        </p:txBody>
      </p:sp>
    </p:spTree>
    <p:extLst>
      <p:ext uri="{BB962C8B-B14F-4D97-AF65-F5344CB8AC3E}">
        <p14:creationId xmlns:p14="http://schemas.microsoft.com/office/powerpoint/2010/main" val="1052661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7256F-60E2-42CA-8245-2D8188F26492}"/>
              </a:ext>
            </a:extLst>
          </p:cNvPr>
          <p:cNvSpPr>
            <a:spLocks noGrp="1"/>
          </p:cNvSpPr>
          <p:nvPr>
            <p:ph type="title"/>
          </p:nvPr>
        </p:nvSpPr>
        <p:spPr/>
        <p:txBody>
          <a:bodyPr/>
          <a:lstStyle/>
          <a:p>
            <a:pPr algn="ctr"/>
            <a:r>
              <a:rPr lang="en-GB" dirty="0"/>
              <a:t>Black Granodiorite And What Knowledge We Can Derive From it.</a:t>
            </a:r>
          </a:p>
        </p:txBody>
      </p:sp>
      <p:sp>
        <p:nvSpPr>
          <p:cNvPr id="3" name="Content Placeholder 2">
            <a:extLst>
              <a:ext uri="{FF2B5EF4-FFF2-40B4-BE49-F238E27FC236}">
                <a16:creationId xmlns:a16="http://schemas.microsoft.com/office/drawing/2014/main" id="{91934681-26ED-D76F-5EE1-6CF4F50ABC36}"/>
              </a:ext>
            </a:extLst>
          </p:cNvPr>
          <p:cNvSpPr>
            <a:spLocks noGrp="1"/>
          </p:cNvSpPr>
          <p:nvPr>
            <p:ph idx="1"/>
          </p:nvPr>
        </p:nvSpPr>
        <p:spPr>
          <a:xfrm>
            <a:off x="838200" y="1825625"/>
            <a:ext cx="7684008" cy="4351338"/>
          </a:xfrm>
        </p:spPr>
        <p:txBody>
          <a:bodyPr/>
          <a:lstStyle/>
          <a:p>
            <a:r>
              <a:rPr lang="en-GB" dirty="0"/>
              <a:t>There are several parts of the ancient world where black granodiorite can be found, however we almost certainly know exactly where the granodiorite that this statue was made of came from. </a:t>
            </a:r>
          </a:p>
          <a:p>
            <a:r>
              <a:rPr lang="en-GB" dirty="0"/>
              <a:t>The quarries at Aswan were the primary source for all the Black Granite In Ancient Egypt. Once quarried, the Stone was transported via the Nile.</a:t>
            </a:r>
          </a:p>
        </p:txBody>
      </p:sp>
      <p:pic>
        <p:nvPicPr>
          <p:cNvPr id="5" name="Picture 4">
            <a:extLst>
              <a:ext uri="{FF2B5EF4-FFF2-40B4-BE49-F238E27FC236}">
                <a16:creationId xmlns:a16="http://schemas.microsoft.com/office/drawing/2014/main" id="{344BCDD5-8421-8F48-875D-31A3FBBE5F42}"/>
              </a:ext>
            </a:extLst>
          </p:cNvPr>
          <p:cNvPicPr>
            <a:picLocks noChangeAspect="1"/>
          </p:cNvPicPr>
          <p:nvPr/>
        </p:nvPicPr>
        <p:blipFill>
          <a:blip r:embed="rId2"/>
          <a:stretch>
            <a:fillRect/>
          </a:stretch>
        </p:blipFill>
        <p:spPr>
          <a:xfrm>
            <a:off x="8732520" y="1075262"/>
            <a:ext cx="3459480" cy="4795186"/>
          </a:xfrm>
          <a:prstGeom prst="rect">
            <a:avLst/>
          </a:prstGeom>
        </p:spPr>
      </p:pic>
      <p:sp>
        <p:nvSpPr>
          <p:cNvPr id="6" name="TextBox 5">
            <a:extLst>
              <a:ext uri="{FF2B5EF4-FFF2-40B4-BE49-F238E27FC236}">
                <a16:creationId xmlns:a16="http://schemas.microsoft.com/office/drawing/2014/main" id="{3B2E85CD-E1F1-36EF-398E-420441EAAFF0}"/>
              </a:ext>
            </a:extLst>
          </p:cNvPr>
          <p:cNvSpPr txBox="1"/>
          <p:nvPr/>
        </p:nvSpPr>
        <p:spPr>
          <a:xfrm>
            <a:off x="8732520" y="5946130"/>
            <a:ext cx="3300984" cy="646331"/>
          </a:xfrm>
          <a:prstGeom prst="rect">
            <a:avLst/>
          </a:prstGeom>
          <a:noFill/>
        </p:spPr>
        <p:txBody>
          <a:bodyPr wrap="square" rtlCol="0">
            <a:spAutoFit/>
          </a:bodyPr>
          <a:lstStyle/>
          <a:p>
            <a:r>
              <a:rPr lang="en-GB" sz="1200" dirty="0"/>
              <a:t>Fig. 8: a map of the Ancient Quarries and Infrastructure around Aswan, Harrell, James, and Per </a:t>
            </a:r>
            <a:r>
              <a:rPr lang="en-GB" sz="1200" dirty="0" err="1"/>
              <a:t>Storemyr</a:t>
            </a:r>
            <a:r>
              <a:rPr lang="en-GB" sz="1200" dirty="0"/>
              <a:t>, 2009</a:t>
            </a:r>
          </a:p>
        </p:txBody>
      </p:sp>
    </p:spTree>
    <p:extLst>
      <p:ext uri="{BB962C8B-B14F-4D97-AF65-F5344CB8AC3E}">
        <p14:creationId xmlns:p14="http://schemas.microsoft.com/office/powerpoint/2010/main" val="3226205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868F-8F76-B1FD-F3C4-6A65AA4E2761}"/>
              </a:ext>
            </a:extLst>
          </p:cNvPr>
          <p:cNvSpPr>
            <a:spLocks noGrp="1"/>
          </p:cNvSpPr>
          <p:nvPr>
            <p:ph type="title"/>
          </p:nvPr>
        </p:nvSpPr>
        <p:spPr>
          <a:xfrm>
            <a:off x="838200" y="2504281"/>
            <a:ext cx="10515600" cy="1325563"/>
          </a:xfrm>
        </p:spPr>
        <p:txBody>
          <a:bodyPr/>
          <a:lstStyle/>
          <a:p>
            <a:pPr algn="ctr"/>
            <a:r>
              <a:rPr lang="en-GB" dirty="0"/>
              <a:t>The End.</a:t>
            </a:r>
          </a:p>
        </p:txBody>
      </p:sp>
    </p:spTree>
    <p:extLst>
      <p:ext uri="{BB962C8B-B14F-4D97-AF65-F5344CB8AC3E}">
        <p14:creationId xmlns:p14="http://schemas.microsoft.com/office/powerpoint/2010/main" val="40324648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1F8C-6066-23E4-E212-BEC62E30190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30DABA7-7C2D-6F79-6C5D-E546E7BA5F27}"/>
              </a:ext>
            </a:extLst>
          </p:cNvPr>
          <p:cNvSpPr>
            <a:spLocks noGrp="1"/>
          </p:cNvSpPr>
          <p:nvPr>
            <p:ph idx="1"/>
          </p:nvPr>
        </p:nvSpPr>
        <p:spPr/>
        <p:txBody>
          <a:bodyPr>
            <a:normAutofit fontScale="62500" lnSpcReduction="20000"/>
          </a:bodyPr>
          <a:lstStyle/>
          <a:p>
            <a:r>
              <a:rPr lang="en-GB" dirty="0"/>
              <a:t>Harrell, James, and Per </a:t>
            </a:r>
            <a:r>
              <a:rPr lang="en-GB" dirty="0" err="1"/>
              <a:t>Storemyr</a:t>
            </a:r>
            <a:r>
              <a:rPr lang="en-GB" dirty="0"/>
              <a:t>. “Ancient Egyptian Quarries -an Illustrated Overview.” </a:t>
            </a:r>
            <a:r>
              <a:rPr lang="en-GB" i="1" dirty="0" err="1"/>
              <a:t>GeoloGical</a:t>
            </a:r>
            <a:r>
              <a:rPr lang="en-GB" i="1" dirty="0"/>
              <a:t> Survey of Norway Special </a:t>
            </a:r>
            <a:r>
              <a:rPr lang="en-GB" i="1" dirty="0" err="1"/>
              <a:t>PublicatioN</a:t>
            </a:r>
            <a:r>
              <a:rPr lang="en-GB" i="1" dirty="0"/>
              <a:t> N 12 Harrell, </a:t>
            </a:r>
            <a:r>
              <a:rPr lang="en-GB" i="1" dirty="0" err="1"/>
              <a:t>J.a.</a:t>
            </a:r>
            <a:r>
              <a:rPr lang="en-GB" i="1" dirty="0"/>
              <a:t> And </a:t>
            </a:r>
            <a:r>
              <a:rPr lang="en-GB" i="1" dirty="0" err="1"/>
              <a:t>Storemyr</a:t>
            </a:r>
            <a:r>
              <a:rPr lang="en-GB" dirty="0"/>
              <a:t>, 2009, p. p, static.ngu.no/upload/</a:t>
            </a:r>
            <a:r>
              <a:rPr lang="en-GB" dirty="0" err="1"/>
              <a:t>Publikasjoner</a:t>
            </a:r>
            <a:r>
              <a:rPr lang="en-GB" dirty="0"/>
              <a:t>/Special%20publication/SP12_s7-50.pdf.</a:t>
            </a:r>
          </a:p>
          <a:p>
            <a:r>
              <a:rPr lang="en-GB" dirty="0"/>
              <a:t>Robins, Gay, “Art Of Ancient Egypt.” Harvard University Press, 2001.</a:t>
            </a:r>
          </a:p>
          <a:p>
            <a:r>
              <a:rPr lang="en-GB" dirty="0"/>
              <a:t>“Block Statue of </a:t>
            </a:r>
            <a:r>
              <a:rPr lang="en-GB" dirty="0" err="1"/>
              <a:t>Ankhwennefer</a:t>
            </a:r>
            <a:r>
              <a:rPr lang="en-GB" dirty="0"/>
              <a:t>”, Metropolitan Museum of Art, 2025, </a:t>
            </a:r>
            <a:r>
              <a:rPr lang="en-GB" dirty="0">
                <a:hlinkClick r:id="rId2"/>
              </a:rPr>
              <a:t>https://www.metmuseum.org/art/collection/search/549533</a:t>
            </a:r>
            <a:endParaRPr lang="en-GB" dirty="0"/>
          </a:p>
          <a:p>
            <a:r>
              <a:rPr lang="en-GB" dirty="0"/>
              <a:t> “Block Statue of </a:t>
            </a:r>
            <a:r>
              <a:rPr lang="en-GB" dirty="0" err="1"/>
              <a:t>Sheshonq</a:t>
            </a:r>
            <a:r>
              <a:rPr lang="en-GB" dirty="0"/>
              <a:t>”, The Walters Art Museum, </a:t>
            </a:r>
            <a:r>
              <a:rPr lang="en-GB" dirty="0">
                <a:hlinkClick r:id="rId3"/>
              </a:rPr>
              <a:t>https://art.thewalters.org/object/22.80/</a:t>
            </a:r>
            <a:endParaRPr lang="en-GB" dirty="0"/>
          </a:p>
          <a:p>
            <a:r>
              <a:rPr lang="en-GB" dirty="0"/>
              <a:t>“</a:t>
            </a:r>
            <a:r>
              <a:rPr lang="en-US" dirty="0"/>
              <a:t>Block Statue of a Prophet of Montu and Scribe </a:t>
            </a:r>
            <a:r>
              <a:rPr lang="en-US" dirty="0" err="1"/>
              <a:t>Djedkhonsuefankh</a:t>
            </a:r>
            <a:r>
              <a:rPr lang="en-US" dirty="0"/>
              <a:t>, son of </a:t>
            </a:r>
            <a:r>
              <a:rPr lang="en-US" dirty="0" err="1"/>
              <a:t>Khonsumes</a:t>
            </a:r>
            <a:r>
              <a:rPr lang="en-US" dirty="0"/>
              <a:t> and Taat”, Metropolitan Museum of Art, 2025, </a:t>
            </a:r>
            <a:r>
              <a:rPr lang="en-US" dirty="0">
                <a:hlinkClick r:id="rId4"/>
              </a:rPr>
              <a:t>https://www.metmuseum.org/art/collection/search/547694</a:t>
            </a:r>
            <a:endParaRPr lang="en-US" dirty="0"/>
          </a:p>
          <a:p>
            <a:r>
              <a:rPr lang="en-US" dirty="0"/>
              <a:t>Josephson, Jack A. “Egyptian Sculpture of the Late Period Revisited.” Journal of the American Research Center in Egypt, vol. 34, 1997, pp. 1–20. JSTOR, https://doi.org/10.2307/40000795. Accessed 20 Oct. 2025.</a:t>
            </a:r>
            <a:endParaRPr lang="en-GB" dirty="0"/>
          </a:p>
          <a:p>
            <a:r>
              <a:rPr lang="en-GB" dirty="0"/>
              <a:t>“Scribe statue of Nespakashuti.” Egyptian Museum Cairo, 2025 </a:t>
            </a:r>
            <a:r>
              <a:rPr lang="en-GB" dirty="0">
                <a:hlinkClick r:id="rId5"/>
              </a:rPr>
              <a:t>https://egyptianmuseumcairo.eg/artefacts/scribe-statue-of-nespakashuti/</a:t>
            </a:r>
            <a:endParaRPr lang="en-GB" dirty="0"/>
          </a:p>
          <a:p>
            <a:r>
              <a:rPr lang="en-GB" dirty="0"/>
              <a:t>All pictures of the statue head belong to me</a:t>
            </a:r>
          </a:p>
          <a:p>
            <a:endParaRPr lang="en-GB" dirty="0"/>
          </a:p>
        </p:txBody>
      </p:sp>
    </p:spTree>
    <p:extLst>
      <p:ext uri="{BB962C8B-B14F-4D97-AF65-F5344CB8AC3E}">
        <p14:creationId xmlns:p14="http://schemas.microsoft.com/office/powerpoint/2010/main" val="26404484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1970</TotalTime>
  <Words>1167</Words>
  <Application>Microsoft Office PowerPoint</Application>
  <PresentationFormat>Widescreen</PresentationFormat>
  <Paragraphs>56</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A Presentation On The Large Granite Statue Head</vt:lpstr>
      <vt:lpstr>An Introduction</vt:lpstr>
      <vt:lpstr>What Is it?</vt:lpstr>
      <vt:lpstr>What Is It? (Continued)</vt:lpstr>
      <vt:lpstr>What Is It (Part 3) (There Is More)</vt:lpstr>
      <vt:lpstr>When is it from?</vt:lpstr>
      <vt:lpstr>How Do We Know When It’s From?</vt:lpstr>
      <vt:lpstr>Where Is The Statue from?</vt:lpstr>
      <vt:lpstr>Black Granodiorite And What Knowledge We Can Derive From it.</vt:lpstr>
      <vt:lpstr>The End.</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Robert Edwards (2304623)</dc:creator>
  <cp:lastModifiedBy>Robert Edwards (2304623)</cp:lastModifiedBy>
  <cp:revision>33</cp:revision>
  <dcterms:created xsi:type="dcterms:W3CDTF">2025-10-19T10:11:44Z</dcterms:created>
  <dcterms:modified xsi:type="dcterms:W3CDTF">2025-10-20T19:01:53Z</dcterms:modified>
</cp:coreProperties>
</file>