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59BBF4-B939-4917-A5EB-081A9D69DBC2}" v="132" dt="2026-03-30T14:08:54.4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48" autoAdjust="0"/>
    <p:restoredTop sz="88721" autoAdjust="0"/>
  </p:normalViewPr>
  <p:slideViewPr>
    <p:cSldViewPr snapToGrid="0">
      <p:cViewPr varScale="1">
        <p:scale>
          <a:sx n="69" d="100"/>
          <a:sy n="69" d="100"/>
        </p:scale>
        <p:origin x="10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7F4C7A-569B-42F8-8F75-210D865E2D2A}" type="datetimeFigureOut">
              <a:rPr lang="en-GB" smtClean="0"/>
              <a:t>30/04/2026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B500BE-0241-4635-B864-3523E9B622CA}" type="slidenum">
              <a:rPr lang="en-GB" smtClean="0"/>
              <a:t>‹#›</a:t>
            </a:fld>
            <a:endParaRPr lang="en-GB"/>
          </a:p>
        </p:txBody>
      </p:sp>
    </p:spTree>
    <p:extLst>
      <p:ext uri="{BB962C8B-B14F-4D97-AF65-F5344CB8AC3E}">
        <p14:creationId xmlns:p14="http://schemas.microsoft.com/office/powerpoint/2010/main" val="21679065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Today I will be discussing social media use and its implications for mental health.</a:t>
            </a:r>
          </a:p>
          <a:p>
            <a:r>
              <a:rPr lang="en-GB"/>
              <a:t>I will focus specifically on adolescents aged approximately 13–18 in the UK.</a:t>
            </a:r>
          </a:p>
          <a:p>
            <a:r>
              <a:rPr lang="en-GB"/>
              <a:t>I will first outline the current UK situation, then discuss mental health impacts, and finally present three strategies to improve outcomes.</a:t>
            </a:r>
          </a:p>
        </p:txBody>
      </p:sp>
      <p:sp>
        <p:nvSpPr>
          <p:cNvPr id="4" name="Slide Number Placeholder 3"/>
          <p:cNvSpPr>
            <a:spLocks noGrp="1"/>
          </p:cNvSpPr>
          <p:nvPr>
            <p:ph type="sldNum" sz="quarter" idx="5"/>
          </p:nvPr>
        </p:nvSpPr>
        <p:spPr/>
        <p:txBody>
          <a:bodyPr/>
          <a:lstStyle/>
          <a:p>
            <a:fld id="{4FB500BE-0241-4635-B864-3523E9B622CA}" type="slidenum">
              <a:rPr lang="en-GB" smtClean="0"/>
              <a:t>1</a:t>
            </a:fld>
            <a:endParaRPr lang="en-GB"/>
          </a:p>
        </p:txBody>
      </p:sp>
    </p:spTree>
    <p:extLst>
      <p:ext uri="{BB962C8B-B14F-4D97-AF65-F5344CB8AC3E}">
        <p14:creationId xmlns:p14="http://schemas.microsoft.com/office/powerpoint/2010/main" val="1828613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Social media refers to online platforms that allow users to create, share and interact with content. </a:t>
            </a:r>
          </a:p>
          <a:p>
            <a:pPr marL="171450" indent="-171450">
              <a:buFont typeface="Arial" panose="020B0604020202020204" pitchFamily="34" charset="0"/>
              <a:buChar char="•"/>
            </a:pPr>
            <a:r>
              <a:rPr lang="en-GB"/>
              <a:t>Examples include Instagram, TikTok, Snapchat and X. </a:t>
            </a:r>
          </a:p>
          <a:p>
            <a:pPr marL="171450" indent="-171450">
              <a:buFont typeface="Arial" panose="020B0604020202020204" pitchFamily="34" charset="0"/>
              <a:buChar char="•"/>
            </a:pPr>
            <a:r>
              <a:rPr lang="en-GB"/>
              <a:t>Social media has become embedded in daily life, especially for young people. </a:t>
            </a:r>
          </a:p>
          <a:p>
            <a:pPr marL="171450" indent="-171450">
              <a:buFont typeface="Arial" panose="020B0604020202020204" pitchFamily="34" charset="0"/>
              <a:buChar char="•"/>
            </a:pPr>
            <a:r>
              <a:rPr lang="en-GB"/>
              <a:t>Adolescents use social media for communication, entertainment, identity formation and social comparison. </a:t>
            </a:r>
          </a:p>
          <a:p>
            <a:pPr marL="171450" indent="-171450">
              <a:buFont typeface="Arial" panose="020B0604020202020204" pitchFamily="34" charset="0"/>
              <a:buChar char="•"/>
            </a:pPr>
            <a:r>
              <a:rPr lang="en-GB"/>
              <a:t>While social media offers benefits such as connection and support, there are growing concerns about its impact on mental health.</a:t>
            </a:r>
          </a:p>
        </p:txBody>
      </p:sp>
      <p:sp>
        <p:nvSpPr>
          <p:cNvPr id="4" name="Slide Number Placeholder 3"/>
          <p:cNvSpPr>
            <a:spLocks noGrp="1"/>
          </p:cNvSpPr>
          <p:nvPr>
            <p:ph type="sldNum" sz="quarter" idx="5"/>
          </p:nvPr>
        </p:nvSpPr>
        <p:spPr/>
        <p:txBody>
          <a:bodyPr/>
          <a:lstStyle/>
          <a:p>
            <a:fld id="{4FB500BE-0241-4635-B864-3523E9B622CA}" type="slidenum">
              <a:rPr lang="en-GB" smtClean="0"/>
              <a:t>2</a:t>
            </a:fld>
            <a:endParaRPr lang="en-GB"/>
          </a:p>
        </p:txBody>
      </p:sp>
    </p:spTree>
    <p:extLst>
      <p:ext uri="{BB962C8B-B14F-4D97-AF65-F5344CB8AC3E}">
        <p14:creationId xmlns:p14="http://schemas.microsoft.com/office/powerpoint/2010/main" val="2733669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Social media use among adolescents in the UK is extremely high. </a:t>
            </a:r>
          </a:p>
          <a:p>
            <a:pPr marL="171450" indent="-171450">
              <a:buFont typeface="Arial" panose="020B0604020202020204" pitchFamily="34" charset="0"/>
              <a:buChar char="•"/>
            </a:pPr>
            <a:r>
              <a:rPr lang="en-GB"/>
              <a:t>Most teenagers report using at least one social media platform daily. </a:t>
            </a:r>
          </a:p>
          <a:p>
            <a:pPr marL="171450" indent="-171450">
              <a:buFont typeface="Arial" panose="020B0604020202020204" pitchFamily="34" charset="0"/>
              <a:buChar char="•"/>
            </a:pPr>
            <a:r>
              <a:rPr lang="en-GB"/>
              <a:t>Many adolescents spend multiple hours per day online. </a:t>
            </a:r>
          </a:p>
          <a:p>
            <a:pPr marL="171450" indent="-171450">
              <a:buFont typeface="Arial" panose="020B0604020202020204" pitchFamily="34" charset="0"/>
              <a:buChar char="•"/>
            </a:pPr>
            <a:r>
              <a:rPr lang="en-GB"/>
              <a:t>Smartphones allow constant access, increasing frequency of use.</a:t>
            </a:r>
          </a:p>
          <a:p>
            <a:pPr marL="171450" indent="-171450">
              <a:buFont typeface="Arial" panose="020B0604020202020204" pitchFamily="34" charset="0"/>
              <a:buChar char="•"/>
            </a:pPr>
            <a:r>
              <a:rPr lang="en-GB"/>
              <a:t> Platforms such as TikTok, Snapchat and Instagram are the most popular among young people. </a:t>
            </a:r>
          </a:p>
          <a:p>
            <a:pPr marL="171450" indent="-171450">
              <a:buFont typeface="Arial" panose="020B0604020202020204" pitchFamily="34" charset="0"/>
              <a:buChar char="•"/>
            </a:pPr>
            <a:r>
              <a:rPr lang="en-GB"/>
              <a:t>This high exposure increases both potential benefits and risks for mental wellbeing.</a:t>
            </a:r>
          </a:p>
        </p:txBody>
      </p:sp>
      <p:sp>
        <p:nvSpPr>
          <p:cNvPr id="4" name="Slide Number Placeholder 3"/>
          <p:cNvSpPr>
            <a:spLocks noGrp="1"/>
          </p:cNvSpPr>
          <p:nvPr>
            <p:ph type="sldNum" sz="quarter" idx="5"/>
          </p:nvPr>
        </p:nvSpPr>
        <p:spPr/>
        <p:txBody>
          <a:bodyPr/>
          <a:lstStyle/>
          <a:p>
            <a:fld id="{4FB500BE-0241-4635-B864-3523E9B622CA}" type="slidenum">
              <a:rPr lang="en-GB" smtClean="0"/>
              <a:t>3</a:t>
            </a:fld>
            <a:endParaRPr lang="en-GB"/>
          </a:p>
        </p:txBody>
      </p:sp>
    </p:spTree>
    <p:extLst>
      <p:ext uri="{BB962C8B-B14F-4D97-AF65-F5344CB8AC3E}">
        <p14:creationId xmlns:p14="http://schemas.microsoft.com/office/powerpoint/2010/main" val="12919076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Adolescence is an important stage of psychological and emotional development. </a:t>
            </a:r>
          </a:p>
          <a:p>
            <a:pPr marL="171450" indent="-171450">
              <a:buFont typeface="Arial" panose="020B0604020202020204" pitchFamily="34" charset="0"/>
              <a:buChar char="•"/>
            </a:pPr>
            <a:r>
              <a:rPr lang="en-GB" dirty="0"/>
              <a:t>Young people are more sensitive to peer feedback and social approval. </a:t>
            </a:r>
          </a:p>
          <a:p>
            <a:pPr marL="171450" indent="-171450">
              <a:buFont typeface="Arial" panose="020B0604020202020204" pitchFamily="34" charset="0"/>
              <a:buChar char="•"/>
            </a:pPr>
            <a:r>
              <a:rPr lang="en-GB" dirty="0"/>
              <a:t>Social media increases opportunities for comparison with others. </a:t>
            </a:r>
          </a:p>
          <a:p>
            <a:pPr marL="171450" indent="-171450">
              <a:buFont typeface="Arial" panose="020B0604020202020204" pitchFamily="34" charset="0"/>
              <a:buChar char="•"/>
            </a:pPr>
            <a:r>
              <a:rPr lang="en-GB" dirty="0"/>
              <a:t>Adolescents are still forming their identity and self-esteem. </a:t>
            </a:r>
          </a:p>
          <a:p>
            <a:pPr marL="171450" indent="-171450">
              <a:buFont typeface="Arial" panose="020B0604020202020204" pitchFamily="34" charset="0"/>
              <a:buChar char="•"/>
            </a:pPr>
            <a:r>
              <a:rPr lang="en-GB" dirty="0"/>
              <a:t>Exposure to idealised images and online interactions may negatively influence mental health. </a:t>
            </a:r>
          </a:p>
          <a:p>
            <a:pPr marL="171450" indent="-171450">
              <a:buFont typeface="Arial" panose="020B0604020202020204" pitchFamily="34" charset="0"/>
              <a:buChar char="•"/>
            </a:pPr>
            <a:r>
              <a:rPr lang="en-GB" dirty="0"/>
              <a:t>Therefore, adolescents are considered a higher-risk group when examining social media use.</a:t>
            </a:r>
          </a:p>
        </p:txBody>
      </p:sp>
      <p:sp>
        <p:nvSpPr>
          <p:cNvPr id="4" name="Slide Number Placeholder 3"/>
          <p:cNvSpPr>
            <a:spLocks noGrp="1"/>
          </p:cNvSpPr>
          <p:nvPr>
            <p:ph type="sldNum" sz="quarter" idx="5"/>
          </p:nvPr>
        </p:nvSpPr>
        <p:spPr/>
        <p:txBody>
          <a:bodyPr/>
          <a:lstStyle/>
          <a:p>
            <a:fld id="{4FB500BE-0241-4635-B864-3523E9B622CA}" type="slidenum">
              <a:rPr lang="en-GB" smtClean="0"/>
              <a:t>4</a:t>
            </a:fld>
            <a:endParaRPr lang="en-GB"/>
          </a:p>
        </p:txBody>
      </p:sp>
    </p:spTree>
    <p:extLst>
      <p:ext uri="{BB962C8B-B14F-4D97-AF65-F5344CB8AC3E}">
        <p14:creationId xmlns:p14="http://schemas.microsoft.com/office/powerpoint/2010/main" val="4423214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3351E-B953-5AE8-B849-C9381EBD51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A10DE1-9AA3-65CA-08FC-A27EF54472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E38C21-F388-4F9D-AA81-056236821BD1}"/>
              </a:ext>
            </a:extLst>
          </p:cNvPr>
          <p:cNvSpPr>
            <a:spLocks noGrp="1"/>
          </p:cNvSpPr>
          <p:nvPr>
            <p:ph type="body" idx="1"/>
          </p:nvPr>
        </p:nvSpPr>
        <p:spPr/>
        <p:txBody>
          <a:bodyPr/>
          <a:lstStyle/>
          <a:p>
            <a:pPr marL="171450" indent="-171450">
              <a:buFont typeface="Arial" panose="020B0604020202020204" pitchFamily="34" charset="0"/>
              <a:buChar char="•"/>
            </a:pPr>
            <a:r>
              <a:rPr lang="en-GB" dirty="0"/>
              <a:t>High social media use linked with increased anxiety and depression </a:t>
            </a:r>
          </a:p>
          <a:p>
            <a:pPr marL="171450" indent="-171450">
              <a:buFont typeface="Arial" panose="020B0604020202020204" pitchFamily="34" charset="0"/>
              <a:buChar char="•"/>
            </a:pPr>
            <a:r>
              <a:rPr lang="en-GB" dirty="0"/>
              <a:t>Adolescents compare themselves to peers and influencers </a:t>
            </a:r>
          </a:p>
          <a:p>
            <a:pPr marL="171450" indent="-171450">
              <a:buFont typeface="Arial" panose="020B0604020202020204" pitchFamily="34" charset="0"/>
              <a:buChar char="•"/>
            </a:pPr>
            <a:r>
              <a:rPr lang="en-GB" dirty="0"/>
              <a:t>Social comparison can lower self-esteem and confidence </a:t>
            </a:r>
          </a:p>
          <a:p>
            <a:pPr marL="171450" indent="-171450">
              <a:buFont typeface="Arial" panose="020B0604020202020204" pitchFamily="34" charset="0"/>
              <a:buChar char="•"/>
            </a:pPr>
            <a:r>
              <a:rPr lang="en-GB" dirty="0"/>
              <a:t>Idealised images create unrealistic body expectations </a:t>
            </a:r>
          </a:p>
          <a:p>
            <a:pPr marL="171450" indent="-171450">
              <a:buFont typeface="Arial" panose="020B0604020202020204" pitchFamily="34" charset="0"/>
              <a:buChar char="•"/>
            </a:pPr>
            <a:r>
              <a:rPr lang="en-GB" dirty="0"/>
              <a:t>Cyberbullying more common on social media platforms </a:t>
            </a:r>
          </a:p>
          <a:p>
            <a:pPr marL="171450" indent="-171450">
              <a:buFont typeface="Arial" panose="020B0604020202020204" pitchFamily="34" charset="0"/>
              <a:buChar char="•"/>
            </a:pPr>
            <a:r>
              <a:rPr lang="en-GB" dirty="0"/>
              <a:t>Negative online interactions impact emotional wellbeing </a:t>
            </a:r>
          </a:p>
          <a:p>
            <a:pPr marL="171450" indent="-171450">
              <a:buFont typeface="Arial" panose="020B0604020202020204" pitchFamily="34" charset="0"/>
              <a:buChar char="•"/>
            </a:pPr>
            <a:r>
              <a:rPr lang="en-GB" dirty="0"/>
              <a:t>Excessive use, especially at night, disrupts sleep </a:t>
            </a:r>
          </a:p>
          <a:p>
            <a:pPr marL="171450" indent="-171450">
              <a:buFont typeface="Arial" panose="020B0604020202020204" pitchFamily="34" charset="0"/>
              <a:buChar char="•"/>
            </a:pPr>
            <a:r>
              <a:rPr lang="en-GB" dirty="0"/>
              <a:t>Poor sleep linked to reduced mental wellbeing </a:t>
            </a:r>
          </a:p>
          <a:p>
            <a:pPr marL="171450" indent="-171450">
              <a:buFont typeface="Arial" panose="020B0604020202020204" pitchFamily="34" charset="0"/>
              <a:buChar char="•"/>
            </a:pPr>
            <a:r>
              <a:rPr lang="en-GB" dirty="0"/>
              <a:t>Social media can also provide support and reduce isolation </a:t>
            </a:r>
          </a:p>
          <a:p>
            <a:pPr marL="171450" indent="-17145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A3B048DB-9287-51C5-B630-39BAB373AE7E}"/>
              </a:ext>
            </a:extLst>
          </p:cNvPr>
          <p:cNvSpPr>
            <a:spLocks noGrp="1"/>
          </p:cNvSpPr>
          <p:nvPr>
            <p:ph type="sldNum" sz="quarter" idx="5"/>
          </p:nvPr>
        </p:nvSpPr>
        <p:spPr/>
        <p:txBody>
          <a:bodyPr/>
          <a:lstStyle/>
          <a:p>
            <a:fld id="{4FB500BE-0241-4635-B864-3523E9B622CA}" type="slidenum">
              <a:rPr lang="en-GB" smtClean="0"/>
              <a:t>5</a:t>
            </a:fld>
            <a:endParaRPr lang="en-GB"/>
          </a:p>
        </p:txBody>
      </p:sp>
    </p:spTree>
    <p:extLst>
      <p:ext uri="{BB962C8B-B14F-4D97-AF65-F5344CB8AC3E}">
        <p14:creationId xmlns:p14="http://schemas.microsoft.com/office/powerpoint/2010/main" val="9362582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A94DA-AAC0-9241-8FDF-B2C392A836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CF8F2F-A99B-733F-ADB6-33754DC3EE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21BDA1-0D63-46A4-A53B-E20E3FE55B49}"/>
              </a:ext>
            </a:extLst>
          </p:cNvPr>
          <p:cNvSpPr>
            <a:spLocks noGrp="1"/>
          </p:cNvSpPr>
          <p:nvPr>
            <p:ph type="body" idx="1"/>
          </p:nvPr>
        </p:nvSpPr>
        <p:spPr/>
        <p:txBody>
          <a:bodyPr/>
          <a:lstStyle/>
          <a:p>
            <a:pPr marL="171450" indent="-171450">
              <a:buFont typeface="Arial" panose="020B0604020202020204" pitchFamily="34" charset="0"/>
              <a:buChar char="•"/>
            </a:pPr>
            <a:r>
              <a:rPr lang="en-GB" dirty="0"/>
              <a:t>Digital literacy education can help adolescents use social media safely</a:t>
            </a:r>
          </a:p>
          <a:p>
            <a:pPr marL="171450" indent="-171450">
              <a:buFont typeface="Arial" panose="020B0604020202020204" pitchFamily="34" charset="0"/>
              <a:buChar char="•"/>
            </a:pPr>
            <a:r>
              <a:rPr lang="en-GB" dirty="0"/>
              <a:t> Schools can teach healthy and balanced social media use</a:t>
            </a:r>
          </a:p>
          <a:p>
            <a:pPr marL="171450" indent="-171450">
              <a:buFont typeface="Arial" panose="020B0604020202020204" pitchFamily="34" charset="0"/>
              <a:buChar char="•"/>
            </a:pPr>
            <a:r>
              <a:rPr lang="en-GB" dirty="0"/>
              <a:t> Students can learn to question unrealistic online content </a:t>
            </a:r>
          </a:p>
          <a:p>
            <a:pPr marL="171450" indent="-171450">
              <a:buFont typeface="Arial" panose="020B0604020202020204" pitchFamily="34" charset="0"/>
              <a:buChar char="•"/>
            </a:pPr>
            <a:r>
              <a:rPr lang="en-GB" dirty="0"/>
              <a:t>Helps reduce harmful social comparison </a:t>
            </a:r>
          </a:p>
          <a:p>
            <a:pPr marL="171450" indent="-171450">
              <a:buFont typeface="Arial" panose="020B0604020202020204" pitchFamily="34" charset="0"/>
              <a:buChar char="•"/>
            </a:pPr>
            <a:r>
              <a:rPr lang="en-GB" dirty="0"/>
              <a:t>Education can address cyberbullying and online safety </a:t>
            </a:r>
          </a:p>
          <a:p>
            <a:pPr marL="171450" indent="-171450">
              <a:buFont typeface="Arial" panose="020B0604020202020204" pitchFamily="34" charset="0"/>
              <a:buChar char="•"/>
            </a:pPr>
            <a:r>
              <a:rPr lang="en-GB" dirty="0"/>
              <a:t>Encourages positive online behaviour</a:t>
            </a:r>
          </a:p>
          <a:p>
            <a:pPr marL="171450" indent="-171450">
              <a:buFont typeface="Arial" panose="020B0604020202020204" pitchFamily="34" charset="0"/>
              <a:buChar char="•"/>
            </a:pPr>
            <a:r>
              <a:rPr lang="en-GB" dirty="0"/>
              <a:t> Improves understanding of mental health impacts</a:t>
            </a:r>
          </a:p>
        </p:txBody>
      </p:sp>
      <p:sp>
        <p:nvSpPr>
          <p:cNvPr id="4" name="Slide Number Placeholder 3">
            <a:extLst>
              <a:ext uri="{FF2B5EF4-FFF2-40B4-BE49-F238E27FC236}">
                <a16:creationId xmlns:a16="http://schemas.microsoft.com/office/drawing/2014/main" id="{A1068ABE-0E26-07FD-0224-7FA8977B2763}"/>
              </a:ext>
            </a:extLst>
          </p:cNvPr>
          <p:cNvSpPr>
            <a:spLocks noGrp="1"/>
          </p:cNvSpPr>
          <p:nvPr>
            <p:ph type="sldNum" sz="quarter" idx="5"/>
          </p:nvPr>
        </p:nvSpPr>
        <p:spPr/>
        <p:txBody>
          <a:bodyPr/>
          <a:lstStyle/>
          <a:p>
            <a:fld id="{4FB500BE-0241-4635-B864-3523E9B622CA}" type="slidenum">
              <a:rPr lang="en-GB" smtClean="0"/>
              <a:t>6</a:t>
            </a:fld>
            <a:endParaRPr lang="en-GB"/>
          </a:p>
        </p:txBody>
      </p:sp>
    </p:spTree>
    <p:extLst>
      <p:ext uri="{BB962C8B-B14F-4D97-AF65-F5344CB8AC3E}">
        <p14:creationId xmlns:p14="http://schemas.microsoft.com/office/powerpoint/2010/main" val="34592986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5724E-6238-8640-7B13-03206DBFE7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A38F90-8950-609A-768E-7786DA46DB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00B6C0-35EC-4517-AD95-1A7758FD87FD}"/>
              </a:ext>
            </a:extLst>
          </p:cNvPr>
          <p:cNvSpPr>
            <a:spLocks noGrp="1"/>
          </p:cNvSpPr>
          <p:nvPr>
            <p:ph type="body" idx="1"/>
          </p:nvPr>
        </p:nvSpPr>
        <p:spPr/>
        <p:txBody>
          <a:bodyPr/>
          <a:lstStyle/>
          <a:p>
            <a:pPr marL="171450" indent="-171450">
              <a:buFont typeface="Arial" panose="020B0604020202020204" pitchFamily="34" charset="0"/>
              <a:buChar char="•"/>
            </a:pPr>
            <a:r>
              <a:rPr lang="en-GB" dirty="0"/>
              <a:t>Setting screen time boundaries can reduce excessive use</a:t>
            </a:r>
          </a:p>
          <a:p>
            <a:pPr marL="171450" indent="-171450">
              <a:buFont typeface="Arial" panose="020B0604020202020204" pitchFamily="34" charset="0"/>
              <a:buChar char="•"/>
            </a:pPr>
            <a:r>
              <a:rPr lang="en-GB" dirty="0"/>
              <a:t> Many adolescents use social media late at night </a:t>
            </a:r>
          </a:p>
          <a:p>
            <a:pPr marL="171450" indent="-171450">
              <a:buFont typeface="Arial" panose="020B0604020202020204" pitchFamily="34" charset="0"/>
              <a:buChar char="•"/>
            </a:pPr>
            <a:r>
              <a:rPr lang="en-GB" dirty="0"/>
              <a:t>Night-time use disrupts sleep patterns </a:t>
            </a:r>
          </a:p>
          <a:p>
            <a:pPr marL="171450" indent="-171450">
              <a:buFont typeface="Arial" panose="020B0604020202020204" pitchFamily="34" charset="0"/>
              <a:buChar char="•"/>
            </a:pPr>
            <a:r>
              <a:rPr lang="en-GB" dirty="0"/>
              <a:t>Poor sleep linked to anxiety and low mood</a:t>
            </a:r>
          </a:p>
          <a:p>
            <a:pPr marL="171450" indent="-171450">
              <a:buFont typeface="Arial" panose="020B0604020202020204" pitchFamily="34" charset="0"/>
              <a:buChar char="•"/>
            </a:pPr>
            <a:r>
              <a:rPr lang="en-GB" dirty="0"/>
              <a:t> Limiting phone use before bed may improve sleep quality </a:t>
            </a:r>
          </a:p>
          <a:p>
            <a:pPr marL="171450" indent="-171450">
              <a:buFont typeface="Arial" panose="020B0604020202020204" pitchFamily="34" charset="0"/>
              <a:buChar char="•"/>
            </a:pPr>
            <a:r>
              <a:rPr lang="en-GB" dirty="0"/>
              <a:t>Parents can help support healthy routines </a:t>
            </a:r>
          </a:p>
          <a:p>
            <a:pPr marL="171450" indent="-171450">
              <a:buFont typeface="Arial" panose="020B0604020202020204" pitchFamily="34" charset="0"/>
              <a:buChar char="•"/>
            </a:pPr>
            <a:r>
              <a:rPr lang="en-GB" dirty="0"/>
              <a:t>Schools can promote balanced technology</a:t>
            </a:r>
          </a:p>
          <a:p>
            <a:pPr marL="171450" indent="-171450">
              <a:buFont typeface="Arial" panose="020B0604020202020204" pitchFamily="34" charset="0"/>
              <a:buChar char="•"/>
            </a:pPr>
            <a:r>
              <a:rPr lang="en-GB" dirty="0"/>
              <a:t> use Improved sleep linked to better mental health</a:t>
            </a:r>
          </a:p>
        </p:txBody>
      </p:sp>
      <p:sp>
        <p:nvSpPr>
          <p:cNvPr id="4" name="Slide Number Placeholder 3">
            <a:extLst>
              <a:ext uri="{FF2B5EF4-FFF2-40B4-BE49-F238E27FC236}">
                <a16:creationId xmlns:a16="http://schemas.microsoft.com/office/drawing/2014/main" id="{D73BE956-CAD9-6155-5FD8-DDFD1ABABB9E}"/>
              </a:ext>
            </a:extLst>
          </p:cNvPr>
          <p:cNvSpPr>
            <a:spLocks noGrp="1"/>
          </p:cNvSpPr>
          <p:nvPr>
            <p:ph type="sldNum" sz="quarter" idx="5"/>
          </p:nvPr>
        </p:nvSpPr>
        <p:spPr/>
        <p:txBody>
          <a:bodyPr/>
          <a:lstStyle/>
          <a:p>
            <a:fld id="{4FB500BE-0241-4635-B864-3523E9B622CA}" type="slidenum">
              <a:rPr lang="en-GB" smtClean="0"/>
              <a:t>7</a:t>
            </a:fld>
            <a:endParaRPr lang="en-GB"/>
          </a:p>
        </p:txBody>
      </p:sp>
    </p:spTree>
    <p:extLst>
      <p:ext uri="{BB962C8B-B14F-4D97-AF65-F5344CB8AC3E}">
        <p14:creationId xmlns:p14="http://schemas.microsoft.com/office/powerpoint/2010/main" val="3682780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6B0FD-3C58-2DE5-839B-4E7BDDE1F0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589AD9-3CD4-A6DA-E24E-D0981EAC8D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EE018-8B6A-9454-EBE8-CC8CC1959C09}"/>
              </a:ext>
            </a:extLst>
          </p:cNvPr>
          <p:cNvSpPr>
            <a:spLocks noGrp="1"/>
          </p:cNvSpPr>
          <p:nvPr>
            <p:ph type="body" idx="1"/>
          </p:nvPr>
        </p:nvSpPr>
        <p:spPr/>
        <p:txBody>
          <a:bodyPr/>
          <a:lstStyle/>
          <a:p>
            <a:pPr marL="171450" indent="-171450">
              <a:buFont typeface="Arial" panose="020B0604020202020204" pitchFamily="34" charset="0"/>
              <a:buChar char="•"/>
            </a:pPr>
            <a:r>
              <a:rPr lang="en-GB" dirty="0"/>
              <a:t>Social media platforms can help create safer environments for adolescents </a:t>
            </a:r>
          </a:p>
          <a:p>
            <a:pPr marL="171450" indent="-171450">
              <a:buFont typeface="Arial" panose="020B0604020202020204" pitchFamily="34" charset="0"/>
              <a:buChar char="•"/>
            </a:pPr>
            <a:r>
              <a:rPr lang="en-GB" dirty="0"/>
              <a:t>Safety features can reduce exposure to harmful content </a:t>
            </a:r>
          </a:p>
          <a:p>
            <a:pPr marL="171450" indent="-171450">
              <a:buFont typeface="Arial" panose="020B0604020202020204" pitchFamily="34" charset="0"/>
              <a:buChar char="•"/>
            </a:pPr>
            <a:r>
              <a:rPr lang="en-GB" dirty="0"/>
              <a:t>Reporting tools allow users to flag cyberbullying </a:t>
            </a:r>
          </a:p>
          <a:p>
            <a:pPr marL="171450" indent="-171450">
              <a:buFont typeface="Arial" panose="020B0604020202020204" pitchFamily="34" charset="0"/>
              <a:buChar char="•"/>
            </a:pPr>
            <a:r>
              <a:rPr lang="en-GB" dirty="0"/>
              <a:t>Platforms can remove harmful or inappropriate material</a:t>
            </a:r>
          </a:p>
          <a:p>
            <a:pPr marL="171450" indent="-171450">
              <a:buFont typeface="Arial" panose="020B0604020202020204" pitchFamily="34" charset="0"/>
              <a:buChar char="•"/>
            </a:pPr>
            <a:r>
              <a:rPr lang="en-GB" dirty="0"/>
              <a:t> Screen time reminders encourage healthier use </a:t>
            </a:r>
          </a:p>
          <a:p>
            <a:pPr marL="171450" indent="-171450">
              <a:buFont typeface="Arial" panose="020B0604020202020204" pitchFamily="34" charset="0"/>
              <a:buChar char="•"/>
            </a:pPr>
            <a:r>
              <a:rPr lang="en-GB" dirty="0"/>
              <a:t>Usage tracking helps adolescents monitor time online</a:t>
            </a:r>
          </a:p>
          <a:p>
            <a:pPr marL="171450" indent="-171450">
              <a:buFont typeface="Arial" panose="020B0604020202020204" pitchFamily="34" charset="0"/>
              <a:buChar char="•"/>
            </a:pPr>
            <a:r>
              <a:rPr lang="en-GB" dirty="0"/>
              <a:t> Age-appropriate content moderation protects younger users </a:t>
            </a:r>
          </a:p>
          <a:p>
            <a:pPr marL="171450" indent="-171450">
              <a:buFont typeface="Arial" panose="020B0604020202020204" pitchFamily="34" charset="0"/>
              <a:buChar char="•"/>
            </a:pPr>
            <a:r>
              <a:rPr lang="en-GB" dirty="0"/>
              <a:t>These changes may reduce negative mental health impacts</a:t>
            </a:r>
          </a:p>
        </p:txBody>
      </p:sp>
      <p:sp>
        <p:nvSpPr>
          <p:cNvPr id="4" name="Slide Number Placeholder 3">
            <a:extLst>
              <a:ext uri="{FF2B5EF4-FFF2-40B4-BE49-F238E27FC236}">
                <a16:creationId xmlns:a16="http://schemas.microsoft.com/office/drawing/2014/main" id="{1D7FC64F-F5E5-1392-C093-35AA798416A6}"/>
              </a:ext>
            </a:extLst>
          </p:cNvPr>
          <p:cNvSpPr>
            <a:spLocks noGrp="1"/>
          </p:cNvSpPr>
          <p:nvPr>
            <p:ph type="sldNum" sz="quarter" idx="5"/>
          </p:nvPr>
        </p:nvSpPr>
        <p:spPr/>
        <p:txBody>
          <a:bodyPr/>
          <a:lstStyle/>
          <a:p>
            <a:fld id="{4FB500BE-0241-4635-B864-3523E9B622CA}" type="slidenum">
              <a:rPr lang="en-GB" smtClean="0"/>
              <a:t>8</a:t>
            </a:fld>
            <a:endParaRPr lang="en-GB"/>
          </a:p>
        </p:txBody>
      </p:sp>
    </p:spTree>
    <p:extLst>
      <p:ext uri="{BB962C8B-B14F-4D97-AF65-F5344CB8AC3E}">
        <p14:creationId xmlns:p14="http://schemas.microsoft.com/office/powerpoint/2010/main" val="2378296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9A2A8-C8CD-1157-A756-5C6DD32221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1ABBAB-BB04-4B86-CD11-DF86B0D5D4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F0B54D-443F-FB5E-ADAE-379AEC4BC81B}"/>
              </a:ext>
            </a:extLst>
          </p:cNvPr>
          <p:cNvSpPr>
            <a:spLocks noGrp="1"/>
          </p:cNvSpPr>
          <p:nvPr>
            <p:ph type="body" idx="1"/>
          </p:nvPr>
        </p:nvSpPr>
        <p:spPr/>
        <p:txBody>
          <a:bodyPr/>
          <a:lstStyle/>
          <a:p>
            <a:pPr marL="171450" indent="-171450">
              <a:buFont typeface="Arial" panose="020B0604020202020204" pitchFamily="34" charset="0"/>
              <a:buChar char="•"/>
            </a:pPr>
            <a:r>
              <a:rPr lang="en-GB" dirty="0"/>
              <a:t>Social media use among adolescents in the UK is very high </a:t>
            </a:r>
          </a:p>
          <a:p>
            <a:pPr marL="171450" indent="-171450">
              <a:buFont typeface="Arial" panose="020B0604020202020204" pitchFamily="34" charset="0"/>
              <a:buChar char="•"/>
            </a:pPr>
            <a:r>
              <a:rPr lang="en-GB" dirty="0"/>
              <a:t>Excessive use linked with anxiety, low self-esteem and poor sleep Adolescents more vulnerable due to development and social comparison However, social media can also provide support and connection Digital literacy education may improve understanding Screen time boundaries may improve sleep and wellbeing Safer platform design may reduce harmful content Balanced social media use is important for mental health</a:t>
            </a:r>
          </a:p>
        </p:txBody>
      </p:sp>
      <p:sp>
        <p:nvSpPr>
          <p:cNvPr id="4" name="Slide Number Placeholder 3">
            <a:extLst>
              <a:ext uri="{FF2B5EF4-FFF2-40B4-BE49-F238E27FC236}">
                <a16:creationId xmlns:a16="http://schemas.microsoft.com/office/drawing/2014/main" id="{347ED607-19A2-0AD5-B9D6-4FD68CB730E6}"/>
              </a:ext>
            </a:extLst>
          </p:cNvPr>
          <p:cNvSpPr>
            <a:spLocks noGrp="1"/>
          </p:cNvSpPr>
          <p:nvPr>
            <p:ph type="sldNum" sz="quarter" idx="5"/>
          </p:nvPr>
        </p:nvSpPr>
        <p:spPr/>
        <p:txBody>
          <a:bodyPr/>
          <a:lstStyle/>
          <a:p>
            <a:fld id="{4FB500BE-0241-4635-B864-3523E9B622CA}" type="slidenum">
              <a:rPr lang="en-GB" smtClean="0"/>
              <a:t>9</a:t>
            </a:fld>
            <a:endParaRPr lang="en-GB"/>
          </a:p>
        </p:txBody>
      </p:sp>
    </p:spTree>
    <p:extLst>
      <p:ext uri="{BB962C8B-B14F-4D97-AF65-F5344CB8AC3E}">
        <p14:creationId xmlns:p14="http://schemas.microsoft.com/office/powerpoint/2010/main" val="2447621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49385-3EBC-E4BB-B532-7D194588E1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A5B596-08FA-96FC-2B9B-A1F7936792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BE03FB-4581-BEF6-BA00-A00D0B0FC03C}"/>
              </a:ext>
            </a:extLst>
          </p:cNvPr>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C734D4A0-0F2C-5CD3-F537-2FFED67FF28A}"/>
              </a:ext>
            </a:extLst>
          </p:cNvPr>
          <p:cNvSpPr>
            <a:spLocks noGrp="1"/>
          </p:cNvSpPr>
          <p:nvPr>
            <p:ph type="sldNum" sz="quarter" idx="5"/>
          </p:nvPr>
        </p:nvSpPr>
        <p:spPr/>
        <p:txBody>
          <a:bodyPr/>
          <a:lstStyle/>
          <a:p>
            <a:fld id="{4FB500BE-0241-4635-B864-3523E9B622CA}" type="slidenum">
              <a:rPr lang="en-GB" smtClean="0"/>
              <a:t>10</a:t>
            </a:fld>
            <a:endParaRPr lang="en-GB"/>
          </a:p>
        </p:txBody>
      </p:sp>
    </p:spTree>
    <p:extLst>
      <p:ext uri="{BB962C8B-B14F-4D97-AF65-F5344CB8AC3E}">
        <p14:creationId xmlns:p14="http://schemas.microsoft.com/office/powerpoint/2010/main" val="3369218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4/30/2026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894762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4/30/2026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59114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4/30/2026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04937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4/30/2026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0562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4/30/2026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38977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4/30/2026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89023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4/30/2026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04467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4/30/2026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65811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4/30/2026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42348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4/30/2026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6907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4/30/2026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73051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4/30/2026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525714006"/>
      </p:ext>
    </p:extLst>
  </p:cSld>
  <p:clrMap bg1="lt1" tx1="dk1" bg2="lt2" tx2="dk2" accent1="accent1" accent2="accent2" accent3="accent3" accent4="accent4" accent5="accent5" accent6="accent6" hlink="hlink" folHlink="folHlink"/>
  <p:sldLayoutIdLst>
    <p:sldLayoutId id="2147483703" r:id="rId1"/>
    <p:sldLayoutId id="2147483702" r:id="rId2"/>
    <p:sldLayoutId id="2147483701" r:id="rId3"/>
    <p:sldLayoutId id="2147483700" r:id="rId4"/>
    <p:sldLayoutId id="2147483699" r:id="rId5"/>
    <p:sldLayoutId id="2147483698" r:id="rId6"/>
    <p:sldLayoutId id="2147483697" r:id="rId7"/>
    <p:sldLayoutId id="2147483696" r:id="rId8"/>
    <p:sldLayoutId id="2147483695" r:id="rId9"/>
    <p:sldLayoutId id="2147483694" r:id="rId10"/>
    <p:sldLayoutId id="2147483693"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hyperlink" Target="https://doi.org/10.2196/33450"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hyperlink" Target="https://doi.org/10.1016/j.chbr.2024.100404" TargetMode="External"/><Relationship Id="rId5" Type="http://schemas.openxmlformats.org/officeDocument/2006/relationships/hyperlink" Target="https://doi.org/10.1111/jcpp.13190" TargetMode="External"/><Relationship Id="rId4" Type="http://schemas.openxmlformats.org/officeDocument/2006/relationships/hyperlink" Target="https://doi.org/10.1080/02673843.2019.159085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1A32057F-F015-B1B2-4E3E-2307F8EFC9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5694-0558-542E-171C-CEEB9D3477DC}"/>
              </a:ext>
            </a:extLst>
          </p:cNvPr>
          <p:cNvSpPr>
            <a:spLocks noGrp="1"/>
          </p:cNvSpPr>
          <p:nvPr>
            <p:ph type="ctrTitle"/>
          </p:nvPr>
        </p:nvSpPr>
        <p:spPr>
          <a:xfrm>
            <a:off x="7168896" y="1129554"/>
            <a:ext cx="4361688" cy="3475236"/>
          </a:xfrm>
        </p:spPr>
        <p:txBody>
          <a:bodyPr>
            <a:normAutofit/>
          </a:bodyPr>
          <a:lstStyle/>
          <a:p>
            <a:pPr algn="l"/>
            <a:r>
              <a:rPr lang="en-GB" sz="5400"/>
              <a:t>Social Media Use</a:t>
            </a:r>
            <a:endParaRPr lang="en-GB" sz="5400" b="1"/>
          </a:p>
        </p:txBody>
      </p:sp>
      <p:sp>
        <p:nvSpPr>
          <p:cNvPr id="3" name="Subtitle 2">
            <a:extLst>
              <a:ext uri="{FF2B5EF4-FFF2-40B4-BE49-F238E27FC236}">
                <a16:creationId xmlns:a16="http://schemas.microsoft.com/office/drawing/2014/main" id="{1BBF6782-A5BE-066A-5A28-1C306048525E}"/>
              </a:ext>
            </a:extLst>
          </p:cNvPr>
          <p:cNvSpPr>
            <a:spLocks noGrp="1"/>
          </p:cNvSpPr>
          <p:nvPr>
            <p:ph type="subTitle" idx="1"/>
          </p:nvPr>
        </p:nvSpPr>
        <p:spPr>
          <a:xfrm>
            <a:off x="7168896" y="4731337"/>
            <a:ext cx="4206240" cy="1184584"/>
          </a:xfrm>
        </p:spPr>
        <p:txBody>
          <a:bodyPr>
            <a:normAutofit/>
          </a:bodyPr>
          <a:lstStyle/>
          <a:p>
            <a:pPr algn="l"/>
            <a:r>
              <a:rPr lang="en-GB"/>
              <a:t>By Clare Thomas 2514560</a:t>
            </a:r>
          </a:p>
        </p:txBody>
      </p:sp>
      <p:pic>
        <p:nvPicPr>
          <p:cNvPr id="4" name="Picture 3">
            <a:extLst>
              <a:ext uri="{FF2B5EF4-FFF2-40B4-BE49-F238E27FC236}">
                <a16:creationId xmlns:a16="http://schemas.microsoft.com/office/drawing/2014/main" id="{0C1ACFE2-A496-69A6-EAA5-5F75554393AC}"/>
              </a:ext>
            </a:extLst>
          </p:cNvPr>
          <p:cNvPicPr>
            <a:picLocks noChangeAspect="1"/>
          </p:cNvPicPr>
          <p:nvPr/>
        </p:nvPicPr>
        <p:blipFill>
          <a:blip r:embed="rId3"/>
          <a:srcRect l="36238"/>
          <a:stretch>
            <a:fillRect/>
          </a:stretch>
        </p:blipFill>
        <p:spPr>
          <a:xfrm>
            <a:off x="20" y="1"/>
            <a:ext cx="6575591" cy="6858000"/>
          </a:xfrm>
          <a:prstGeom prst="rect">
            <a:avLst/>
          </a:prstGeom>
        </p:spPr>
      </p:pic>
    </p:spTree>
    <p:extLst>
      <p:ext uri="{BB962C8B-B14F-4D97-AF65-F5344CB8AC3E}">
        <p14:creationId xmlns:p14="http://schemas.microsoft.com/office/powerpoint/2010/main" val="1309945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74D43E-2D5C-F103-9EB9-99BB9BD2D8D7}"/>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D9340860-58B3-7CAE-826D-6282ED7B10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C87FE1F-CFEF-3C83-2081-8C345A0839A7}"/>
              </a:ext>
            </a:extLst>
          </p:cNvPr>
          <p:cNvPicPr>
            <a:picLocks noChangeAspect="1"/>
          </p:cNvPicPr>
          <p:nvPr/>
        </p:nvPicPr>
        <p:blipFill>
          <a:blip r:embed="rId3"/>
          <a:srcRect l="9091" t="23103"/>
          <a:stretch>
            <a:fillRect/>
          </a:stretch>
        </p:blipFill>
        <p:spPr>
          <a:xfrm>
            <a:off x="20" y="-1"/>
            <a:ext cx="12191980" cy="6858001"/>
          </a:xfrm>
          <a:prstGeom prst="rect">
            <a:avLst/>
          </a:prstGeom>
        </p:spPr>
      </p:pic>
      <p:sp>
        <p:nvSpPr>
          <p:cNvPr id="23" name="Rectangle 22">
            <a:extLst>
              <a:ext uri="{FF2B5EF4-FFF2-40B4-BE49-F238E27FC236}">
                <a16:creationId xmlns:a16="http://schemas.microsoft.com/office/drawing/2014/main" id="{DEAB9C2A-DF77-6F0C-8592-FD327C38A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E5577F6A-3781-F069-AF4A-33430131F8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3219" y="1164507"/>
            <a:ext cx="2657523" cy="3161054"/>
          </a:xfrm>
          <a:prstGeom prst="rect">
            <a:avLst/>
          </a:prstGeom>
        </p:spPr>
      </p:pic>
      <p:pic>
        <p:nvPicPr>
          <p:cNvPr id="12" name="Picture 11">
            <a:extLst>
              <a:ext uri="{FF2B5EF4-FFF2-40B4-BE49-F238E27FC236}">
                <a16:creationId xmlns:a16="http://schemas.microsoft.com/office/drawing/2014/main" id="{B2BF866F-EEE7-7DFD-2052-115577E4AD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608" y="181712"/>
            <a:ext cx="2601606" cy="2435687"/>
          </a:xfrm>
          <a:prstGeom prst="rect">
            <a:avLst/>
          </a:prstGeom>
        </p:spPr>
      </p:pic>
      <p:pic>
        <p:nvPicPr>
          <p:cNvPr id="14" name="Picture 13">
            <a:extLst>
              <a:ext uri="{FF2B5EF4-FFF2-40B4-BE49-F238E27FC236}">
                <a16:creationId xmlns:a16="http://schemas.microsoft.com/office/drawing/2014/main" id="{482B9098-0687-B3D4-7558-99EB4EFDEEE9}"/>
              </a:ext>
            </a:extLst>
          </p:cNvPr>
          <p:cNvPicPr>
            <a:picLocks noChangeAspect="1"/>
          </p:cNvPicPr>
          <p:nvPr/>
        </p:nvPicPr>
        <p:blipFill>
          <a:blip r:embed="rId6"/>
          <a:stretch>
            <a:fillRect/>
          </a:stretch>
        </p:blipFill>
        <p:spPr>
          <a:xfrm>
            <a:off x="5988277" y="2332381"/>
            <a:ext cx="2408129" cy="3007963"/>
          </a:xfrm>
          <a:prstGeom prst="rect">
            <a:avLst/>
          </a:prstGeom>
        </p:spPr>
      </p:pic>
      <p:pic>
        <p:nvPicPr>
          <p:cNvPr id="16" name="Picture 15">
            <a:extLst>
              <a:ext uri="{FF2B5EF4-FFF2-40B4-BE49-F238E27FC236}">
                <a16:creationId xmlns:a16="http://schemas.microsoft.com/office/drawing/2014/main" id="{A03D1C26-0EB4-0D3F-C2E0-AACBFDA7B9E0}"/>
              </a:ext>
            </a:extLst>
          </p:cNvPr>
          <p:cNvPicPr>
            <a:picLocks noChangeAspect="1"/>
          </p:cNvPicPr>
          <p:nvPr/>
        </p:nvPicPr>
        <p:blipFill>
          <a:blip r:embed="rId7"/>
          <a:stretch>
            <a:fillRect/>
          </a:stretch>
        </p:blipFill>
        <p:spPr>
          <a:xfrm>
            <a:off x="8703941" y="4017214"/>
            <a:ext cx="2646261" cy="2646261"/>
          </a:xfrm>
          <a:prstGeom prst="rect">
            <a:avLst/>
          </a:prstGeom>
        </p:spPr>
      </p:pic>
    </p:spTree>
    <p:extLst>
      <p:ext uri="{BB962C8B-B14F-4D97-AF65-F5344CB8AC3E}">
        <p14:creationId xmlns:p14="http://schemas.microsoft.com/office/powerpoint/2010/main" val="285795770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8C2CAF2-66D3-EEC3-EBFE-6782BAB5A084}"/>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A4C65B2E-2184-5F1A-D6BA-25CABA9B8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E545762-8958-07E7-F518-43D4ECD2B9B2}"/>
              </a:ext>
            </a:extLst>
          </p:cNvPr>
          <p:cNvPicPr>
            <a:picLocks noChangeAspect="1"/>
          </p:cNvPicPr>
          <p:nvPr/>
        </p:nvPicPr>
        <p:blipFill>
          <a:blip r:embed="rId3"/>
          <a:srcRect l="9091" t="23103"/>
          <a:stretch>
            <a:fillRect/>
          </a:stretch>
        </p:blipFill>
        <p:spPr>
          <a:xfrm>
            <a:off x="0" y="0"/>
            <a:ext cx="12191980" cy="6858001"/>
          </a:xfrm>
          <a:prstGeom prst="rect">
            <a:avLst/>
          </a:prstGeom>
        </p:spPr>
      </p:pic>
      <p:sp>
        <p:nvSpPr>
          <p:cNvPr id="23" name="Rectangle 22">
            <a:extLst>
              <a:ext uri="{FF2B5EF4-FFF2-40B4-BE49-F238E27FC236}">
                <a16:creationId xmlns:a16="http://schemas.microsoft.com/office/drawing/2014/main" id="{49B3C4C2-7745-9C9F-B124-94DCDAE87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D03A0D-FF72-F339-F7F1-4FB6820FD590}"/>
              </a:ext>
            </a:extLst>
          </p:cNvPr>
          <p:cNvSpPr>
            <a:spLocks noGrp="1"/>
          </p:cNvSpPr>
          <p:nvPr>
            <p:ph type="ctrTitle"/>
          </p:nvPr>
        </p:nvSpPr>
        <p:spPr>
          <a:xfrm>
            <a:off x="1280999" y="461900"/>
            <a:ext cx="8837546" cy="1870483"/>
          </a:xfrm>
        </p:spPr>
        <p:txBody>
          <a:bodyPr>
            <a:normAutofit/>
          </a:bodyPr>
          <a:lstStyle/>
          <a:p>
            <a:r>
              <a:rPr lang="en-GB" sz="6000" dirty="0"/>
              <a:t>Current Situation in the UK (2025)</a:t>
            </a:r>
            <a:endParaRPr lang="en-GB" sz="6000" b="1" dirty="0">
              <a:solidFill>
                <a:srgbClr val="FFFFFF"/>
              </a:solidFill>
            </a:endParaRPr>
          </a:p>
        </p:txBody>
      </p:sp>
      <p:sp>
        <p:nvSpPr>
          <p:cNvPr id="7" name="TextBox 6">
            <a:extLst>
              <a:ext uri="{FF2B5EF4-FFF2-40B4-BE49-F238E27FC236}">
                <a16:creationId xmlns:a16="http://schemas.microsoft.com/office/drawing/2014/main" id="{50CEEDC8-0EBE-C7F6-41FF-8894AD64120A}"/>
              </a:ext>
            </a:extLst>
          </p:cNvPr>
          <p:cNvSpPr txBox="1"/>
          <p:nvPr/>
        </p:nvSpPr>
        <p:spPr>
          <a:xfrm>
            <a:off x="5498123" y="3634154"/>
            <a:ext cx="184731" cy="369332"/>
          </a:xfrm>
          <a:prstGeom prst="rect">
            <a:avLst/>
          </a:prstGeom>
          <a:noFill/>
        </p:spPr>
        <p:txBody>
          <a:bodyPr wrap="none" rtlCol="0">
            <a:spAutoFit/>
          </a:bodyPr>
          <a:lstStyle/>
          <a:p>
            <a:endParaRPr lang="en-GB"/>
          </a:p>
        </p:txBody>
      </p:sp>
      <p:sp>
        <p:nvSpPr>
          <p:cNvPr id="9" name="TextBox 8">
            <a:extLst>
              <a:ext uri="{FF2B5EF4-FFF2-40B4-BE49-F238E27FC236}">
                <a16:creationId xmlns:a16="http://schemas.microsoft.com/office/drawing/2014/main" id="{E4DA5153-DC24-8719-9EF3-4FA995CE330E}"/>
              </a:ext>
            </a:extLst>
          </p:cNvPr>
          <p:cNvSpPr txBox="1"/>
          <p:nvPr/>
        </p:nvSpPr>
        <p:spPr>
          <a:xfrm>
            <a:off x="2473569" y="2919045"/>
            <a:ext cx="7080739" cy="369332"/>
          </a:xfrm>
          <a:prstGeom prst="rect">
            <a:avLst/>
          </a:prstGeom>
          <a:noFill/>
        </p:spPr>
        <p:txBody>
          <a:bodyPr wrap="square" rtlCol="0">
            <a:spAutoFit/>
          </a:bodyPr>
          <a:lstStyle/>
          <a:p>
            <a:r>
              <a:rPr lang="en-GB"/>
              <a:t>     </a:t>
            </a:r>
          </a:p>
        </p:txBody>
      </p:sp>
      <p:sp>
        <p:nvSpPr>
          <p:cNvPr id="14" name="Rectangle 6">
            <a:extLst>
              <a:ext uri="{FF2B5EF4-FFF2-40B4-BE49-F238E27FC236}">
                <a16:creationId xmlns:a16="http://schemas.microsoft.com/office/drawing/2014/main" id="{DF705010-20B2-107F-7349-54793216644F}"/>
              </a:ext>
            </a:extLst>
          </p:cNvPr>
          <p:cNvSpPr>
            <a:spLocks noChangeArrowheads="1"/>
          </p:cNvSpPr>
          <p:nvPr/>
        </p:nvSpPr>
        <p:spPr bwMode="auto">
          <a:xfrm rot="10800000" flipV="1">
            <a:off x="-20" y="2079443"/>
            <a:ext cx="6348047"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Most UK adolescents use social media daily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Many spend </a:t>
            </a: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hours per day online</a:t>
            </a: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TikTok, Snapchat and Instagram most used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Smartphone access allows constant connection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Increased exposure to online comparison and interaction </a:t>
            </a:r>
          </a:p>
        </p:txBody>
      </p:sp>
      <p:sp>
        <p:nvSpPr>
          <p:cNvPr id="15" name="TextBox 14">
            <a:extLst>
              <a:ext uri="{FF2B5EF4-FFF2-40B4-BE49-F238E27FC236}">
                <a16:creationId xmlns:a16="http://schemas.microsoft.com/office/drawing/2014/main" id="{E2081A7C-A1F2-B3E5-15CF-C8CB9D8982EF}"/>
              </a:ext>
            </a:extLst>
          </p:cNvPr>
          <p:cNvSpPr txBox="1"/>
          <p:nvPr/>
        </p:nvSpPr>
        <p:spPr>
          <a:xfrm>
            <a:off x="-21" y="5923341"/>
            <a:ext cx="8837545" cy="1015663"/>
          </a:xfrm>
          <a:prstGeom prst="rect">
            <a:avLst/>
          </a:prstGeom>
          <a:noFill/>
        </p:spPr>
        <p:txBody>
          <a:bodyPr wrap="square" rtlCol="0">
            <a:spAutoFit/>
          </a:bodyPr>
          <a:lstStyle/>
          <a:p>
            <a:r>
              <a:rPr lang="en-GB" sz="1400" b="1"/>
              <a:t>Ofcom (2025a)</a:t>
            </a:r>
            <a:r>
              <a:rPr lang="en-GB" sz="1400"/>
              <a:t> </a:t>
            </a:r>
            <a:r>
              <a:rPr lang="en-GB" sz="1400" i="1"/>
              <a:t>Children and parents: media use and attitudes report 2025</a:t>
            </a:r>
            <a:r>
              <a:rPr lang="en-GB" sz="1400"/>
              <a:t>. London: Ofcom.</a:t>
            </a:r>
            <a:br>
              <a:rPr lang="en-GB" sz="1400"/>
            </a:br>
            <a:r>
              <a:rPr lang="en-GB" sz="1400"/>
              <a:t> </a:t>
            </a:r>
          </a:p>
          <a:p>
            <a:r>
              <a:rPr lang="en-GB" sz="1400" b="1"/>
              <a:t>Ofcom (2025b)</a:t>
            </a:r>
            <a:r>
              <a:rPr lang="en-GB" sz="1400"/>
              <a:t> </a:t>
            </a:r>
            <a:r>
              <a:rPr lang="en-GB" sz="1400" i="1"/>
              <a:t>Online Nations Report 2025</a:t>
            </a:r>
            <a:r>
              <a:rPr lang="en-GB" sz="1400"/>
              <a:t>. London: Ofcom.</a:t>
            </a:r>
            <a:br>
              <a:rPr lang="en-GB"/>
            </a:br>
            <a:endParaRPr lang="en-GB"/>
          </a:p>
        </p:txBody>
      </p:sp>
      <p:pic>
        <p:nvPicPr>
          <p:cNvPr id="17" name="Picture 16">
            <a:extLst>
              <a:ext uri="{FF2B5EF4-FFF2-40B4-BE49-F238E27FC236}">
                <a16:creationId xmlns:a16="http://schemas.microsoft.com/office/drawing/2014/main" id="{028FC7A8-DF32-7C1F-7864-3E6C422D1990}"/>
              </a:ext>
            </a:extLst>
          </p:cNvPr>
          <p:cNvPicPr>
            <a:picLocks noChangeAspect="1"/>
          </p:cNvPicPr>
          <p:nvPr/>
        </p:nvPicPr>
        <p:blipFill>
          <a:blip r:embed="rId4"/>
          <a:stretch>
            <a:fillRect/>
          </a:stretch>
        </p:blipFill>
        <p:spPr>
          <a:xfrm>
            <a:off x="7636239" y="2288257"/>
            <a:ext cx="3836138" cy="2272433"/>
          </a:xfrm>
          <a:prstGeom prst="rect">
            <a:avLst/>
          </a:prstGeom>
        </p:spPr>
      </p:pic>
      <p:pic>
        <p:nvPicPr>
          <p:cNvPr id="19" name="Picture 18">
            <a:extLst>
              <a:ext uri="{FF2B5EF4-FFF2-40B4-BE49-F238E27FC236}">
                <a16:creationId xmlns:a16="http://schemas.microsoft.com/office/drawing/2014/main" id="{BE06C76A-F3BE-2C73-25C1-0323C2339954}"/>
              </a:ext>
            </a:extLst>
          </p:cNvPr>
          <p:cNvPicPr>
            <a:picLocks noChangeAspect="1"/>
          </p:cNvPicPr>
          <p:nvPr/>
        </p:nvPicPr>
        <p:blipFill>
          <a:blip r:embed="rId5"/>
          <a:stretch>
            <a:fillRect/>
          </a:stretch>
        </p:blipFill>
        <p:spPr>
          <a:xfrm>
            <a:off x="7636239" y="4674188"/>
            <a:ext cx="3836138" cy="2043477"/>
          </a:xfrm>
          <a:prstGeom prst="rect">
            <a:avLst/>
          </a:prstGeom>
        </p:spPr>
      </p:pic>
    </p:spTree>
    <p:extLst>
      <p:ext uri="{BB962C8B-B14F-4D97-AF65-F5344CB8AC3E}">
        <p14:creationId xmlns:p14="http://schemas.microsoft.com/office/powerpoint/2010/main" val="162432004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2000"/>
                                        <p:tgtEl>
                                          <p:spTgt spid="14"/>
                                        </p:tgtEl>
                                      </p:cBhvr>
                                    </p:animEffect>
                                    <p:anim calcmode="lin" valueType="num">
                                      <p:cBhvr>
                                        <p:cTn id="14" dur="2000" fill="hold"/>
                                        <p:tgtEl>
                                          <p:spTgt spid="14"/>
                                        </p:tgtEl>
                                        <p:attrNameLst>
                                          <p:attrName>ppt_w</p:attrName>
                                        </p:attrNameLst>
                                      </p:cBhvr>
                                      <p:tavLst>
                                        <p:tav tm="0" fmla="#ppt_w*sin(2.5*pi*$)">
                                          <p:val>
                                            <p:fltVal val="0"/>
                                          </p:val>
                                        </p:tav>
                                        <p:tav tm="100000">
                                          <p:val>
                                            <p:fltVal val="1"/>
                                          </p:val>
                                        </p:tav>
                                      </p:tavLst>
                                    </p:anim>
                                    <p:anim calcmode="lin" valueType="num">
                                      <p:cBhvr>
                                        <p:cTn id="15"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barn(inVertical)">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barn(inVertical)">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3ACEDAE-55F9-F0FC-585C-3B852841231B}"/>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205E24BC-0C99-8EF1-7366-C329F21543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D780497-4C19-368F-BB87-BD8CEA055709}"/>
              </a:ext>
            </a:extLst>
          </p:cNvPr>
          <p:cNvPicPr>
            <a:picLocks noChangeAspect="1"/>
          </p:cNvPicPr>
          <p:nvPr/>
        </p:nvPicPr>
        <p:blipFill>
          <a:blip r:embed="rId3"/>
          <a:srcRect l="9091" t="23103"/>
          <a:stretch>
            <a:fillRect/>
          </a:stretch>
        </p:blipFill>
        <p:spPr>
          <a:xfrm>
            <a:off x="0" y="0"/>
            <a:ext cx="12191980" cy="6858001"/>
          </a:xfrm>
          <a:prstGeom prst="rect">
            <a:avLst/>
          </a:prstGeom>
        </p:spPr>
      </p:pic>
      <p:sp>
        <p:nvSpPr>
          <p:cNvPr id="23" name="Rectangle 22">
            <a:extLst>
              <a:ext uri="{FF2B5EF4-FFF2-40B4-BE49-F238E27FC236}">
                <a16:creationId xmlns:a16="http://schemas.microsoft.com/office/drawing/2014/main" id="{324F0AD9-5C49-FC99-2C65-60F4508FC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5F5E27-3FA9-A924-0E81-DA03F18A705F}"/>
              </a:ext>
            </a:extLst>
          </p:cNvPr>
          <p:cNvSpPr>
            <a:spLocks noGrp="1"/>
          </p:cNvSpPr>
          <p:nvPr>
            <p:ph type="ctrTitle"/>
          </p:nvPr>
        </p:nvSpPr>
        <p:spPr>
          <a:xfrm>
            <a:off x="1677227" y="295812"/>
            <a:ext cx="8837546" cy="828795"/>
          </a:xfrm>
        </p:spPr>
        <p:txBody>
          <a:bodyPr>
            <a:normAutofit/>
          </a:bodyPr>
          <a:lstStyle/>
          <a:p>
            <a:r>
              <a:rPr lang="en-GB" sz="4800" dirty="0"/>
              <a:t>Why Focus on Adolescents?</a:t>
            </a:r>
            <a:endParaRPr lang="en-GB" sz="4800" b="1" dirty="0">
              <a:solidFill>
                <a:srgbClr val="FFFFFF"/>
              </a:solidFill>
            </a:endParaRPr>
          </a:p>
        </p:txBody>
      </p:sp>
      <p:sp>
        <p:nvSpPr>
          <p:cNvPr id="5" name="Rectangle 1">
            <a:extLst>
              <a:ext uri="{FF2B5EF4-FFF2-40B4-BE49-F238E27FC236}">
                <a16:creationId xmlns:a16="http://schemas.microsoft.com/office/drawing/2014/main" id="{6D064413-033F-4572-4D05-D9425DC388D2}"/>
              </a:ext>
            </a:extLst>
          </p:cNvPr>
          <p:cNvSpPr>
            <a:spLocks noGrp="1" noChangeArrowheads="1"/>
          </p:cNvSpPr>
          <p:nvPr>
            <p:ph type="subTitle" idx="1"/>
          </p:nvPr>
        </p:nvSpPr>
        <p:spPr bwMode="auto">
          <a:xfrm>
            <a:off x="545151" y="1596971"/>
            <a:ext cx="7173759" cy="2339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Adolescence is a key stage for mental development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Increased sensitivity to peer approval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Identity formation occurs during this period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Greater exposure to social comparison online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Higher vulnerability to anxiety and low </a:t>
            </a:r>
            <a:r>
              <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self-esteem</a:t>
            </a: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0B8DD9CD-F041-EC7F-845E-DD1C09D89D42}"/>
              </a:ext>
            </a:extLst>
          </p:cNvPr>
          <p:cNvSpPr txBox="1"/>
          <p:nvPr/>
        </p:nvSpPr>
        <p:spPr>
          <a:xfrm>
            <a:off x="545151" y="5899124"/>
            <a:ext cx="4429418" cy="369332"/>
          </a:xfrm>
          <a:prstGeom prst="rect">
            <a:avLst/>
          </a:prstGeom>
          <a:noFill/>
        </p:spPr>
        <p:txBody>
          <a:bodyPr wrap="none" rtlCol="0">
            <a:spAutoFit/>
          </a:bodyPr>
          <a:lstStyle/>
          <a:p>
            <a:r>
              <a:rPr lang="it-IT" dirty="0"/>
              <a:t>Sala et al. (2024); Shannon et al. (2022)</a:t>
            </a:r>
            <a:endParaRPr lang="en-GB" dirty="0"/>
          </a:p>
        </p:txBody>
      </p:sp>
      <p:pic>
        <p:nvPicPr>
          <p:cNvPr id="10" name="Picture 9">
            <a:extLst>
              <a:ext uri="{FF2B5EF4-FFF2-40B4-BE49-F238E27FC236}">
                <a16:creationId xmlns:a16="http://schemas.microsoft.com/office/drawing/2014/main" id="{28A48EA1-1B03-BCD8-58DE-F6364D8DE9A1}"/>
              </a:ext>
            </a:extLst>
          </p:cNvPr>
          <p:cNvPicPr>
            <a:picLocks noChangeAspect="1"/>
          </p:cNvPicPr>
          <p:nvPr/>
        </p:nvPicPr>
        <p:blipFill>
          <a:blip r:embed="rId4"/>
          <a:stretch>
            <a:fillRect/>
          </a:stretch>
        </p:blipFill>
        <p:spPr>
          <a:xfrm>
            <a:off x="7829655" y="1617982"/>
            <a:ext cx="3817194" cy="3994541"/>
          </a:xfrm>
          <a:prstGeom prst="rect">
            <a:avLst/>
          </a:prstGeom>
        </p:spPr>
      </p:pic>
    </p:spTree>
    <p:extLst>
      <p:ext uri="{BB962C8B-B14F-4D97-AF65-F5344CB8AC3E}">
        <p14:creationId xmlns:p14="http://schemas.microsoft.com/office/powerpoint/2010/main" val="4211803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 calcmode="lin" valueType="num">
                                      <p:cBhvr additive="base">
                                        <p:cTn id="12"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 calcmode="lin" valueType="num">
                                      <p:cBhvr additive="base">
                                        <p:cTn id="18"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 calcmode="lin" valueType="num">
                                      <p:cBhvr additive="base">
                                        <p:cTn id="24"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xEl>
                                              <p:pRg st="4" end="4"/>
                                            </p:txEl>
                                          </p:spTgt>
                                        </p:tgtEl>
                                        <p:attrNameLst>
                                          <p:attrName>style.visibility</p:attrName>
                                        </p:attrNameLst>
                                      </p:cBhvr>
                                      <p:to>
                                        <p:strVal val="visible"/>
                                      </p:to>
                                    </p:set>
                                    <p:anim calcmode="lin" valueType="num">
                                      <p:cBhvr additive="base">
                                        <p:cTn id="30"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5">
                                            <p:txEl>
                                              <p:pRg st="5" end="5"/>
                                            </p:txEl>
                                          </p:spTgt>
                                        </p:tgtEl>
                                        <p:attrNameLst>
                                          <p:attrName>style.visibility</p:attrName>
                                        </p:attrNameLst>
                                      </p:cBhvr>
                                      <p:to>
                                        <p:strVal val="visible"/>
                                      </p:to>
                                    </p:set>
                                    <p:anim calcmode="lin" valueType="num">
                                      <p:cBhvr additive="base">
                                        <p:cTn id="36"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D576CB8-0FDF-8C8B-E6AC-09BB5944083E}"/>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CDEDE4FC-029A-7495-3EA0-50266F79B4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690AB32-5FAD-D239-DD57-4B51051D8AF4}"/>
              </a:ext>
            </a:extLst>
          </p:cNvPr>
          <p:cNvPicPr>
            <a:picLocks noChangeAspect="1"/>
          </p:cNvPicPr>
          <p:nvPr/>
        </p:nvPicPr>
        <p:blipFill>
          <a:blip r:embed="rId3"/>
          <a:srcRect l="9091" t="23103"/>
          <a:stretch>
            <a:fillRect/>
          </a:stretch>
        </p:blipFill>
        <p:spPr>
          <a:xfrm>
            <a:off x="20" y="-1"/>
            <a:ext cx="12191980" cy="6858001"/>
          </a:xfrm>
          <a:prstGeom prst="rect">
            <a:avLst/>
          </a:prstGeom>
        </p:spPr>
      </p:pic>
      <p:sp>
        <p:nvSpPr>
          <p:cNvPr id="23" name="Rectangle 22">
            <a:extLst>
              <a:ext uri="{FF2B5EF4-FFF2-40B4-BE49-F238E27FC236}">
                <a16:creationId xmlns:a16="http://schemas.microsoft.com/office/drawing/2014/main" id="{43492A61-E08B-FB1A-5087-77B862807D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D0692C8-ABFB-0AA3-201E-E33E629384B8}"/>
              </a:ext>
            </a:extLst>
          </p:cNvPr>
          <p:cNvPicPr>
            <a:picLocks noChangeAspect="1"/>
          </p:cNvPicPr>
          <p:nvPr/>
        </p:nvPicPr>
        <p:blipFill>
          <a:blip r:embed="rId4"/>
          <a:stretch>
            <a:fillRect/>
          </a:stretch>
        </p:blipFill>
        <p:spPr>
          <a:xfrm>
            <a:off x="7515685" y="1451684"/>
            <a:ext cx="4557656" cy="3025722"/>
          </a:xfrm>
          <a:prstGeom prst="rect">
            <a:avLst/>
          </a:prstGeom>
        </p:spPr>
      </p:pic>
      <p:sp>
        <p:nvSpPr>
          <p:cNvPr id="6" name="TextBox 5">
            <a:extLst>
              <a:ext uri="{FF2B5EF4-FFF2-40B4-BE49-F238E27FC236}">
                <a16:creationId xmlns:a16="http://schemas.microsoft.com/office/drawing/2014/main" id="{C1FBA2B8-41E5-360B-838C-C488E09812B7}"/>
              </a:ext>
            </a:extLst>
          </p:cNvPr>
          <p:cNvSpPr txBox="1"/>
          <p:nvPr/>
        </p:nvSpPr>
        <p:spPr>
          <a:xfrm>
            <a:off x="420414" y="5888504"/>
            <a:ext cx="6180082" cy="369332"/>
          </a:xfrm>
          <a:prstGeom prst="rect">
            <a:avLst/>
          </a:prstGeom>
          <a:noFill/>
        </p:spPr>
        <p:txBody>
          <a:bodyPr wrap="square">
            <a:spAutoFit/>
          </a:bodyPr>
          <a:lstStyle/>
          <a:p>
            <a:pPr>
              <a:buNone/>
            </a:pPr>
            <a:r>
              <a:rPr lang="en-GB" dirty="0"/>
              <a:t>Keles, B., McCrae, N. and Grealish, A. (2020)</a:t>
            </a:r>
          </a:p>
        </p:txBody>
      </p:sp>
      <p:sp>
        <p:nvSpPr>
          <p:cNvPr id="7" name="TextBox 6">
            <a:extLst>
              <a:ext uri="{FF2B5EF4-FFF2-40B4-BE49-F238E27FC236}">
                <a16:creationId xmlns:a16="http://schemas.microsoft.com/office/drawing/2014/main" id="{EE7A9A53-C366-89FF-AA58-B14E49326475}"/>
              </a:ext>
            </a:extLst>
          </p:cNvPr>
          <p:cNvSpPr txBox="1"/>
          <p:nvPr/>
        </p:nvSpPr>
        <p:spPr>
          <a:xfrm>
            <a:off x="2648606" y="169602"/>
            <a:ext cx="6389891" cy="769441"/>
          </a:xfrm>
          <a:prstGeom prst="rect">
            <a:avLst/>
          </a:prstGeom>
          <a:noFill/>
        </p:spPr>
        <p:txBody>
          <a:bodyPr wrap="none" rtlCol="0">
            <a:spAutoFit/>
          </a:bodyPr>
          <a:lstStyle/>
          <a:p>
            <a:pPr algn="ctr"/>
            <a:r>
              <a:rPr lang="en-GB" sz="4400" dirty="0">
                <a:latin typeface="Times New Roman" panose="02020603050405020304" pitchFamily="18" charset="0"/>
                <a:cs typeface="Times New Roman" panose="02020603050405020304" pitchFamily="18" charset="0"/>
              </a:rPr>
              <a:t>Mental Health Implications</a:t>
            </a:r>
          </a:p>
        </p:txBody>
      </p:sp>
      <p:sp>
        <p:nvSpPr>
          <p:cNvPr id="8" name="Rectangle 1">
            <a:extLst>
              <a:ext uri="{FF2B5EF4-FFF2-40B4-BE49-F238E27FC236}">
                <a16:creationId xmlns:a16="http://schemas.microsoft.com/office/drawing/2014/main" id="{6F79B467-6ABD-42C4-70F4-8F3CFC113C7E}"/>
              </a:ext>
            </a:extLst>
          </p:cNvPr>
          <p:cNvSpPr>
            <a:spLocks noChangeArrowheads="1"/>
          </p:cNvSpPr>
          <p:nvPr/>
        </p:nvSpPr>
        <p:spPr bwMode="auto">
          <a:xfrm>
            <a:off x="433423" y="1640605"/>
            <a:ext cx="616707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Increased risk of anxiety and depression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Social comparison and low self-esteem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Exposure to unrealistic body standards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Cyberbullying and online harassment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Sleep disruption from excessive use </a:t>
            </a:r>
          </a:p>
        </p:txBody>
      </p:sp>
    </p:spTree>
    <p:extLst>
      <p:ext uri="{BB962C8B-B14F-4D97-AF65-F5344CB8AC3E}">
        <p14:creationId xmlns:p14="http://schemas.microsoft.com/office/powerpoint/2010/main" val="423232381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46B1AFA-3D1E-5F9C-A8DA-2F75E3BC64D9}"/>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970045E5-F896-6F72-EFEB-58C92D9DD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4F4F4AE-4B47-8C2D-1FE7-85F2F3A578C1}"/>
              </a:ext>
            </a:extLst>
          </p:cNvPr>
          <p:cNvPicPr>
            <a:picLocks noChangeAspect="1"/>
          </p:cNvPicPr>
          <p:nvPr/>
        </p:nvPicPr>
        <p:blipFill>
          <a:blip r:embed="rId3"/>
          <a:srcRect l="9091" t="23103"/>
          <a:stretch>
            <a:fillRect/>
          </a:stretch>
        </p:blipFill>
        <p:spPr>
          <a:xfrm>
            <a:off x="20" y="-1"/>
            <a:ext cx="12191980" cy="6858001"/>
          </a:xfrm>
          <a:prstGeom prst="rect">
            <a:avLst/>
          </a:prstGeom>
        </p:spPr>
      </p:pic>
      <p:sp>
        <p:nvSpPr>
          <p:cNvPr id="23" name="Rectangle 22">
            <a:extLst>
              <a:ext uri="{FF2B5EF4-FFF2-40B4-BE49-F238E27FC236}">
                <a16:creationId xmlns:a16="http://schemas.microsoft.com/office/drawing/2014/main" id="{E8DF5DF7-FE95-5675-E95D-077DB8923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05727DA-40CF-D169-ADC0-5C73F8A18C6C}"/>
              </a:ext>
            </a:extLst>
          </p:cNvPr>
          <p:cNvSpPr txBox="1"/>
          <p:nvPr/>
        </p:nvSpPr>
        <p:spPr>
          <a:xfrm>
            <a:off x="2154620" y="340851"/>
            <a:ext cx="8103475" cy="646331"/>
          </a:xfrm>
          <a:prstGeom prst="rect">
            <a:avLst/>
          </a:prstGeom>
          <a:noFill/>
        </p:spPr>
        <p:txBody>
          <a:bodyPr wrap="square">
            <a:spAutoFit/>
          </a:bodyPr>
          <a:lstStyle/>
          <a:p>
            <a:pPr algn="ctr"/>
            <a:r>
              <a:rPr lang="en-GB" sz="3600" dirty="0"/>
              <a:t>Strategy 1: Digital Literacy Education</a:t>
            </a:r>
          </a:p>
        </p:txBody>
      </p:sp>
      <p:sp>
        <p:nvSpPr>
          <p:cNvPr id="9" name="Rectangle 1">
            <a:extLst>
              <a:ext uri="{FF2B5EF4-FFF2-40B4-BE49-F238E27FC236}">
                <a16:creationId xmlns:a16="http://schemas.microsoft.com/office/drawing/2014/main" id="{9E5F534B-AD9D-4BF2-765B-B665103651F5}"/>
              </a:ext>
            </a:extLst>
          </p:cNvPr>
          <p:cNvSpPr>
            <a:spLocks noChangeArrowheads="1"/>
          </p:cNvSpPr>
          <p:nvPr/>
        </p:nvSpPr>
        <p:spPr bwMode="auto">
          <a:xfrm>
            <a:off x="388883" y="1731254"/>
            <a:ext cx="7000634"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Teach healthy social media use in schools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Develop critical thinking about online content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 harmful social comparison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Promote positive online </a:t>
            </a:r>
            <a:r>
              <a:rPr kumimoji="0" lang="en-US" altLang="en-US"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behaviour</a:t>
            </a: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Improve awareness of cyberbullying </a:t>
            </a:r>
          </a:p>
        </p:txBody>
      </p:sp>
      <p:pic>
        <p:nvPicPr>
          <p:cNvPr id="13" name="Picture 12">
            <a:extLst>
              <a:ext uri="{FF2B5EF4-FFF2-40B4-BE49-F238E27FC236}">
                <a16:creationId xmlns:a16="http://schemas.microsoft.com/office/drawing/2014/main" id="{8B8F43EE-9B8F-8F6D-38AE-B83B13855ACD}"/>
              </a:ext>
            </a:extLst>
          </p:cNvPr>
          <p:cNvPicPr>
            <a:picLocks noChangeAspect="1"/>
          </p:cNvPicPr>
          <p:nvPr/>
        </p:nvPicPr>
        <p:blipFill>
          <a:blip r:embed="rId4"/>
          <a:stretch>
            <a:fillRect/>
          </a:stretch>
        </p:blipFill>
        <p:spPr>
          <a:xfrm>
            <a:off x="7397254" y="1574008"/>
            <a:ext cx="3144621" cy="4500252"/>
          </a:xfrm>
          <a:prstGeom prst="rect">
            <a:avLst/>
          </a:prstGeom>
        </p:spPr>
      </p:pic>
      <p:sp>
        <p:nvSpPr>
          <p:cNvPr id="15" name="TextBox 14">
            <a:extLst>
              <a:ext uri="{FF2B5EF4-FFF2-40B4-BE49-F238E27FC236}">
                <a16:creationId xmlns:a16="http://schemas.microsoft.com/office/drawing/2014/main" id="{6F4C31C9-AEC1-9D35-04A7-E8303426689F}"/>
              </a:ext>
            </a:extLst>
          </p:cNvPr>
          <p:cNvSpPr txBox="1"/>
          <p:nvPr/>
        </p:nvSpPr>
        <p:spPr>
          <a:xfrm>
            <a:off x="388883" y="5889594"/>
            <a:ext cx="6180082" cy="369332"/>
          </a:xfrm>
          <a:prstGeom prst="rect">
            <a:avLst/>
          </a:prstGeom>
          <a:noFill/>
        </p:spPr>
        <p:txBody>
          <a:bodyPr wrap="square">
            <a:spAutoFit/>
          </a:bodyPr>
          <a:lstStyle/>
          <a:p>
            <a:r>
              <a:rPr lang="it-IT" dirty="0"/>
              <a:t>(Sala et al., 2024; Shannon et al., 2022)</a:t>
            </a:r>
            <a:endParaRPr lang="en-GB" dirty="0"/>
          </a:p>
        </p:txBody>
      </p:sp>
    </p:spTree>
    <p:extLst>
      <p:ext uri="{BB962C8B-B14F-4D97-AF65-F5344CB8AC3E}">
        <p14:creationId xmlns:p14="http://schemas.microsoft.com/office/powerpoint/2010/main" val="146350681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Vertical)">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9B04507-FA1D-92EA-A9CE-DD5544A49E90}"/>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C2094DD8-EA55-E276-A13D-3099E64755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B9FFB2D-7A66-992A-E9F6-414E97DA56F6}"/>
              </a:ext>
            </a:extLst>
          </p:cNvPr>
          <p:cNvPicPr>
            <a:picLocks noChangeAspect="1"/>
          </p:cNvPicPr>
          <p:nvPr/>
        </p:nvPicPr>
        <p:blipFill>
          <a:blip r:embed="rId3"/>
          <a:srcRect l="9091" t="23103"/>
          <a:stretch>
            <a:fillRect/>
          </a:stretch>
        </p:blipFill>
        <p:spPr>
          <a:xfrm>
            <a:off x="20" y="-1"/>
            <a:ext cx="12191980" cy="6858001"/>
          </a:xfrm>
          <a:prstGeom prst="rect">
            <a:avLst/>
          </a:prstGeom>
        </p:spPr>
      </p:pic>
      <p:sp>
        <p:nvSpPr>
          <p:cNvPr id="23" name="Rectangle 22">
            <a:extLst>
              <a:ext uri="{FF2B5EF4-FFF2-40B4-BE49-F238E27FC236}">
                <a16:creationId xmlns:a16="http://schemas.microsoft.com/office/drawing/2014/main" id="{714DB12C-B279-7415-BAA2-4115DD22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078084E-BA2B-B176-A2EA-BDF5525842B7}"/>
              </a:ext>
            </a:extLst>
          </p:cNvPr>
          <p:cNvSpPr txBox="1"/>
          <p:nvPr/>
        </p:nvSpPr>
        <p:spPr>
          <a:xfrm>
            <a:off x="2753710" y="267279"/>
            <a:ext cx="6180082" cy="1077218"/>
          </a:xfrm>
          <a:prstGeom prst="rect">
            <a:avLst/>
          </a:prstGeom>
          <a:noFill/>
        </p:spPr>
        <p:txBody>
          <a:bodyPr wrap="square">
            <a:spAutoFit/>
          </a:bodyPr>
          <a:lstStyle/>
          <a:p>
            <a:r>
              <a:rPr lang="en-GB" sz="3200"/>
              <a:t>Strategy 2 — Screen Time and Sleep Boundaries</a:t>
            </a:r>
            <a:endParaRPr lang="en-GB" sz="3200" dirty="0"/>
          </a:p>
        </p:txBody>
      </p:sp>
      <p:pic>
        <p:nvPicPr>
          <p:cNvPr id="7" name="Picture 6">
            <a:extLst>
              <a:ext uri="{FF2B5EF4-FFF2-40B4-BE49-F238E27FC236}">
                <a16:creationId xmlns:a16="http://schemas.microsoft.com/office/drawing/2014/main" id="{5FED5003-1596-9EC5-3CCC-BFCB1FB581F8}"/>
              </a:ext>
            </a:extLst>
          </p:cNvPr>
          <p:cNvPicPr>
            <a:picLocks noChangeAspect="1"/>
          </p:cNvPicPr>
          <p:nvPr/>
        </p:nvPicPr>
        <p:blipFill>
          <a:blip r:embed="rId4"/>
          <a:stretch>
            <a:fillRect/>
          </a:stretch>
        </p:blipFill>
        <p:spPr>
          <a:xfrm>
            <a:off x="6672527" y="2190255"/>
            <a:ext cx="5258256" cy="2781541"/>
          </a:xfrm>
          <a:prstGeom prst="rect">
            <a:avLst/>
          </a:prstGeom>
        </p:spPr>
      </p:pic>
      <p:sp>
        <p:nvSpPr>
          <p:cNvPr id="8" name="Rectangle 1">
            <a:extLst>
              <a:ext uri="{FF2B5EF4-FFF2-40B4-BE49-F238E27FC236}">
                <a16:creationId xmlns:a16="http://schemas.microsoft.com/office/drawing/2014/main" id="{A1183C03-388C-F3C6-574A-F013EBBA5F87}"/>
              </a:ext>
            </a:extLst>
          </p:cNvPr>
          <p:cNvSpPr>
            <a:spLocks noChangeArrowheads="1"/>
          </p:cNvSpPr>
          <p:nvPr/>
        </p:nvSpPr>
        <p:spPr bwMode="auto">
          <a:xfrm>
            <a:off x="261217" y="2034762"/>
            <a:ext cx="6551794"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Encourage limits on daily social media use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 phone use before bedtime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Promote healthy sleep routines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Support parental guidance and monitoring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Improve overall mental wellbeing </a:t>
            </a:r>
          </a:p>
        </p:txBody>
      </p:sp>
      <p:sp>
        <p:nvSpPr>
          <p:cNvPr id="11" name="TextBox 10">
            <a:extLst>
              <a:ext uri="{FF2B5EF4-FFF2-40B4-BE49-F238E27FC236}">
                <a16:creationId xmlns:a16="http://schemas.microsoft.com/office/drawing/2014/main" id="{6432710F-48E0-A0D8-5A39-7A1DC2888833}"/>
              </a:ext>
            </a:extLst>
          </p:cNvPr>
          <p:cNvSpPr txBox="1"/>
          <p:nvPr/>
        </p:nvSpPr>
        <p:spPr>
          <a:xfrm>
            <a:off x="72030" y="5858782"/>
            <a:ext cx="6180082" cy="369332"/>
          </a:xfrm>
          <a:prstGeom prst="rect">
            <a:avLst/>
          </a:prstGeom>
          <a:noFill/>
        </p:spPr>
        <p:txBody>
          <a:bodyPr wrap="square">
            <a:spAutoFit/>
          </a:bodyPr>
          <a:lstStyle/>
          <a:p>
            <a:r>
              <a:rPr lang="it-IT" dirty="0"/>
              <a:t>(Sala et al., 2024; Shannon et al., 2022)</a:t>
            </a:r>
            <a:endParaRPr lang="en-GB" dirty="0"/>
          </a:p>
        </p:txBody>
      </p:sp>
    </p:spTree>
    <p:extLst>
      <p:ext uri="{BB962C8B-B14F-4D97-AF65-F5344CB8AC3E}">
        <p14:creationId xmlns:p14="http://schemas.microsoft.com/office/powerpoint/2010/main" val="283214023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E57F2A1-92C6-3E39-B614-4DE98FAD8158}"/>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739DF25C-B54F-EB53-2BCD-EB3DA7DFBD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1B54FA6-97A0-B77C-ECD2-60A8D50E68D5}"/>
              </a:ext>
            </a:extLst>
          </p:cNvPr>
          <p:cNvPicPr>
            <a:picLocks noChangeAspect="1"/>
          </p:cNvPicPr>
          <p:nvPr/>
        </p:nvPicPr>
        <p:blipFill>
          <a:blip r:embed="rId3"/>
          <a:srcRect l="9091" t="23103"/>
          <a:stretch>
            <a:fillRect/>
          </a:stretch>
        </p:blipFill>
        <p:spPr>
          <a:xfrm>
            <a:off x="20" y="-63061"/>
            <a:ext cx="12191980" cy="6858001"/>
          </a:xfrm>
          <a:prstGeom prst="rect">
            <a:avLst/>
          </a:prstGeom>
        </p:spPr>
      </p:pic>
      <p:sp>
        <p:nvSpPr>
          <p:cNvPr id="23" name="Rectangle 22">
            <a:extLst>
              <a:ext uri="{FF2B5EF4-FFF2-40B4-BE49-F238E27FC236}">
                <a16:creationId xmlns:a16="http://schemas.microsoft.com/office/drawing/2014/main" id="{881A2DA3-55CD-1C70-5EB4-85BFD123F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A616D78-8C85-2D0E-6CE4-9384D7BF7D93}"/>
              </a:ext>
            </a:extLst>
          </p:cNvPr>
          <p:cNvSpPr txBox="1"/>
          <p:nvPr/>
        </p:nvSpPr>
        <p:spPr>
          <a:xfrm>
            <a:off x="2753711" y="225237"/>
            <a:ext cx="6180082" cy="1200329"/>
          </a:xfrm>
          <a:prstGeom prst="rect">
            <a:avLst/>
          </a:prstGeom>
          <a:noFill/>
        </p:spPr>
        <p:txBody>
          <a:bodyPr wrap="square">
            <a:spAutoFit/>
          </a:bodyPr>
          <a:lstStyle/>
          <a:p>
            <a:r>
              <a:rPr lang="en-GB" sz="3600" dirty="0"/>
              <a:t>Strategy 3: Safer Platform Design</a:t>
            </a:r>
          </a:p>
        </p:txBody>
      </p:sp>
      <p:sp>
        <p:nvSpPr>
          <p:cNvPr id="6" name="Rectangle 1">
            <a:extLst>
              <a:ext uri="{FF2B5EF4-FFF2-40B4-BE49-F238E27FC236}">
                <a16:creationId xmlns:a16="http://schemas.microsoft.com/office/drawing/2014/main" id="{24353305-550B-821E-693B-164BC3F9BF86}"/>
              </a:ext>
            </a:extLst>
          </p:cNvPr>
          <p:cNvSpPr>
            <a:spLocks noChangeArrowheads="1"/>
          </p:cNvSpPr>
          <p:nvPr/>
        </p:nvSpPr>
        <p:spPr bwMode="auto">
          <a:xfrm>
            <a:off x="346842" y="2049789"/>
            <a:ext cx="6532558"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Improve safety features on social media platforms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 exposure to harmful content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Stronger cyberbullying reporting tools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Screen time reminders and usage tracking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Age-appropriate content moderation </a:t>
            </a:r>
          </a:p>
        </p:txBody>
      </p:sp>
      <p:pic>
        <p:nvPicPr>
          <p:cNvPr id="10" name="Picture 9">
            <a:extLst>
              <a:ext uri="{FF2B5EF4-FFF2-40B4-BE49-F238E27FC236}">
                <a16:creationId xmlns:a16="http://schemas.microsoft.com/office/drawing/2014/main" id="{65816B7E-646D-BC78-7998-C2DBF7F7F40A}"/>
              </a:ext>
            </a:extLst>
          </p:cNvPr>
          <p:cNvPicPr>
            <a:picLocks noChangeAspect="1"/>
          </p:cNvPicPr>
          <p:nvPr/>
        </p:nvPicPr>
        <p:blipFill>
          <a:blip r:embed="rId4"/>
          <a:stretch>
            <a:fillRect/>
          </a:stretch>
        </p:blipFill>
        <p:spPr>
          <a:xfrm>
            <a:off x="8324139" y="2382960"/>
            <a:ext cx="3204963" cy="3345178"/>
          </a:xfrm>
          <a:prstGeom prst="rect">
            <a:avLst/>
          </a:prstGeom>
        </p:spPr>
      </p:pic>
      <p:sp>
        <p:nvSpPr>
          <p:cNvPr id="12" name="TextBox 11">
            <a:extLst>
              <a:ext uri="{FF2B5EF4-FFF2-40B4-BE49-F238E27FC236}">
                <a16:creationId xmlns:a16="http://schemas.microsoft.com/office/drawing/2014/main" id="{5985AD7E-6D72-87D8-5BB9-EF602D5FC54F}"/>
              </a:ext>
            </a:extLst>
          </p:cNvPr>
          <p:cNvSpPr txBox="1"/>
          <p:nvPr/>
        </p:nvSpPr>
        <p:spPr>
          <a:xfrm>
            <a:off x="346842" y="5207194"/>
            <a:ext cx="6180082" cy="369332"/>
          </a:xfrm>
          <a:prstGeom prst="rect">
            <a:avLst/>
          </a:prstGeom>
          <a:noFill/>
        </p:spPr>
        <p:txBody>
          <a:bodyPr wrap="square">
            <a:spAutoFit/>
          </a:bodyPr>
          <a:lstStyle/>
          <a:p>
            <a:r>
              <a:rPr lang="it-IT" dirty="0"/>
              <a:t>(Sala et al., 2024; Shannon et al., 2022)</a:t>
            </a:r>
            <a:endParaRPr lang="en-GB" dirty="0"/>
          </a:p>
        </p:txBody>
      </p:sp>
    </p:spTree>
    <p:extLst>
      <p:ext uri="{BB962C8B-B14F-4D97-AF65-F5344CB8AC3E}">
        <p14:creationId xmlns:p14="http://schemas.microsoft.com/office/powerpoint/2010/main" val="209963255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ircle(in)">
                                      <p:cBhvr>
                                        <p:cTn id="14" dur="20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A68ADC1-9C8D-24D2-7AEB-9B8DF14B5652}"/>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592941CD-60D7-BD78-DD8C-AC14EE4B93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51D1E06-3B84-E6E2-1A81-3F9A2E3550CB}"/>
              </a:ext>
            </a:extLst>
          </p:cNvPr>
          <p:cNvPicPr>
            <a:picLocks noChangeAspect="1"/>
          </p:cNvPicPr>
          <p:nvPr/>
        </p:nvPicPr>
        <p:blipFill>
          <a:blip r:embed="rId3"/>
          <a:srcRect l="9091" t="23103"/>
          <a:stretch>
            <a:fillRect/>
          </a:stretch>
        </p:blipFill>
        <p:spPr>
          <a:xfrm>
            <a:off x="0" y="-1"/>
            <a:ext cx="12191980" cy="6858001"/>
          </a:xfrm>
          <a:prstGeom prst="rect">
            <a:avLst/>
          </a:prstGeom>
        </p:spPr>
      </p:pic>
      <p:sp>
        <p:nvSpPr>
          <p:cNvPr id="23" name="Rectangle 22">
            <a:extLst>
              <a:ext uri="{FF2B5EF4-FFF2-40B4-BE49-F238E27FC236}">
                <a16:creationId xmlns:a16="http://schemas.microsoft.com/office/drawing/2014/main" id="{8B22319B-55A0-E93F-FD28-E551D2B282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2A861B-49DF-3DD5-378D-B9784AC595BE}"/>
              </a:ext>
            </a:extLst>
          </p:cNvPr>
          <p:cNvSpPr txBox="1"/>
          <p:nvPr/>
        </p:nvSpPr>
        <p:spPr>
          <a:xfrm>
            <a:off x="3116825" y="396750"/>
            <a:ext cx="4122427" cy="769441"/>
          </a:xfrm>
          <a:prstGeom prst="rect">
            <a:avLst/>
          </a:prstGeom>
          <a:noFill/>
        </p:spPr>
        <p:txBody>
          <a:bodyPr wrap="square">
            <a:spAutoFit/>
          </a:bodyPr>
          <a:lstStyle/>
          <a:p>
            <a:pPr algn="ctr"/>
            <a:r>
              <a:rPr lang="en-GB" sz="4400" dirty="0"/>
              <a:t>Conclusion</a:t>
            </a:r>
          </a:p>
        </p:txBody>
      </p:sp>
      <p:sp>
        <p:nvSpPr>
          <p:cNvPr id="9" name="Rectangle 2">
            <a:extLst>
              <a:ext uri="{FF2B5EF4-FFF2-40B4-BE49-F238E27FC236}">
                <a16:creationId xmlns:a16="http://schemas.microsoft.com/office/drawing/2014/main" id="{D84CBD76-F10D-6388-3ABB-0DE0F1B8FF7A}"/>
              </a:ext>
            </a:extLst>
          </p:cNvPr>
          <p:cNvSpPr>
            <a:spLocks noChangeArrowheads="1"/>
          </p:cNvSpPr>
          <p:nvPr/>
        </p:nvSpPr>
        <p:spPr bwMode="auto">
          <a:xfrm>
            <a:off x="669664" y="1236416"/>
            <a:ext cx="10852651"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Social media use is high among UK adolescents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Linked with both positive and negative mental health outcomes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Adolescents particularly vulnerable to impacts </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Three strategies may improve mental wellbeing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Promote balanced and informed social media use </a:t>
            </a:r>
          </a:p>
        </p:txBody>
      </p:sp>
    </p:spTree>
    <p:extLst>
      <p:ext uri="{BB962C8B-B14F-4D97-AF65-F5344CB8AC3E}">
        <p14:creationId xmlns:p14="http://schemas.microsoft.com/office/powerpoint/2010/main" val="18202243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arn(inVertical)">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E87AC29-6D30-EA88-4357-8FFA18936987}"/>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3957923A-0E18-7511-C8A4-7052376F1D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D09DDEF-9DEC-997F-A899-E5028E397119}"/>
              </a:ext>
            </a:extLst>
          </p:cNvPr>
          <p:cNvPicPr>
            <a:picLocks noChangeAspect="1"/>
          </p:cNvPicPr>
          <p:nvPr/>
        </p:nvPicPr>
        <p:blipFill>
          <a:blip r:embed="rId3"/>
          <a:srcRect l="9091" t="23103"/>
          <a:stretch>
            <a:fillRect/>
          </a:stretch>
        </p:blipFill>
        <p:spPr>
          <a:xfrm>
            <a:off x="0" y="-41046"/>
            <a:ext cx="12191980" cy="6858001"/>
          </a:xfrm>
          <a:prstGeom prst="rect">
            <a:avLst/>
          </a:prstGeom>
        </p:spPr>
      </p:pic>
      <p:sp>
        <p:nvSpPr>
          <p:cNvPr id="23" name="Rectangle 22">
            <a:extLst>
              <a:ext uri="{FF2B5EF4-FFF2-40B4-BE49-F238E27FC236}">
                <a16:creationId xmlns:a16="http://schemas.microsoft.com/office/drawing/2014/main" id="{125276E7-864A-FB9B-A318-9F99ACEA1E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E23C162-C341-479F-8417-6EC7C95F4B01}"/>
              </a:ext>
            </a:extLst>
          </p:cNvPr>
          <p:cNvSpPr txBox="1"/>
          <p:nvPr/>
        </p:nvSpPr>
        <p:spPr>
          <a:xfrm>
            <a:off x="196644" y="494856"/>
            <a:ext cx="9153832" cy="4616648"/>
          </a:xfrm>
          <a:prstGeom prst="rect">
            <a:avLst/>
          </a:prstGeom>
          <a:noFill/>
        </p:spPr>
        <p:txBody>
          <a:bodyPr wrap="square">
            <a:spAutoFit/>
          </a:bodyPr>
          <a:lstStyle/>
          <a:p>
            <a:pPr>
              <a:buNone/>
            </a:pPr>
            <a:r>
              <a:rPr lang="en-GB" sz="1400" b="1" dirty="0">
                <a:latin typeface="Times New Roman" panose="02020603050405020304" pitchFamily="18" charset="0"/>
                <a:cs typeface="Times New Roman" panose="02020603050405020304" pitchFamily="18" charset="0"/>
              </a:rPr>
              <a:t>Keles, B., McCrae, N. and Grealish, A. (2020)</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A systematic review: The influence of social media on depression, anxiety and psychological distress in adolescents. </a:t>
            </a:r>
            <a:r>
              <a:rPr lang="en-GB" sz="1400" i="1" dirty="0">
                <a:latin typeface="Times New Roman" panose="02020603050405020304" pitchFamily="18" charset="0"/>
                <a:cs typeface="Times New Roman" panose="02020603050405020304" pitchFamily="18" charset="0"/>
              </a:rPr>
              <a:t>International Journal of Adolescence and Youth</a:t>
            </a:r>
            <a:r>
              <a:rPr lang="en-GB" sz="1400" dirty="0">
                <a:latin typeface="Times New Roman" panose="02020603050405020304" pitchFamily="18" charset="0"/>
                <a:cs typeface="Times New Roman" panose="02020603050405020304" pitchFamily="18" charset="0"/>
              </a:rPr>
              <a:t>, 25(1), pp.79–93. </a:t>
            </a:r>
            <a:r>
              <a:rPr lang="en-GB" sz="1400" dirty="0">
                <a:latin typeface="Times New Roman" panose="02020603050405020304" pitchFamily="18" charset="0"/>
                <a:cs typeface="Times New Roman" panose="02020603050405020304" pitchFamily="18" charset="0"/>
                <a:hlinkClick r:id="rId4"/>
              </a:rPr>
              <a:t>https://doi.org/10.1080/02673843.2019.1590851</a:t>
            </a:r>
            <a:endParaRPr lang="en-GB" sz="1400" dirty="0">
              <a:latin typeface="Times New Roman" panose="02020603050405020304" pitchFamily="18" charset="0"/>
              <a:cs typeface="Times New Roman" panose="02020603050405020304" pitchFamily="18" charset="0"/>
            </a:endParaRPr>
          </a:p>
          <a:p>
            <a:pPr>
              <a:buNone/>
            </a:pPr>
            <a:endParaRPr lang="en-GB" sz="1400" dirty="0">
              <a:latin typeface="Times New Roman" panose="02020603050405020304" pitchFamily="18" charset="0"/>
              <a:cs typeface="Times New Roman" panose="02020603050405020304" pitchFamily="18" charset="0"/>
            </a:endParaRPr>
          </a:p>
          <a:p>
            <a:pPr>
              <a:buNone/>
            </a:pPr>
            <a:r>
              <a:rPr lang="en-GB" sz="1400" b="1" dirty="0">
                <a:latin typeface="Times New Roman" panose="02020603050405020304" pitchFamily="18" charset="0"/>
                <a:cs typeface="Times New Roman" panose="02020603050405020304" pitchFamily="18" charset="0"/>
              </a:rPr>
              <a:t>Odgers, C.L. and Jensen, M.R. (2020)</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Annual research review: Adolescent mental health in the digital age: Facts, fears, and future directions. </a:t>
            </a:r>
            <a:r>
              <a:rPr lang="en-GB" sz="1400" i="1" dirty="0">
                <a:latin typeface="Times New Roman" panose="02020603050405020304" pitchFamily="18" charset="0"/>
                <a:cs typeface="Times New Roman" panose="02020603050405020304" pitchFamily="18" charset="0"/>
              </a:rPr>
              <a:t>Journal of Child Psychology and Psychiatry</a:t>
            </a:r>
            <a:r>
              <a:rPr lang="en-GB" sz="1400" dirty="0">
                <a:latin typeface="Times New Roman" panose="02020603050405020304" pitchFamily="18" charset="0"/>
                <a:cs typeface="Times New Roman" panose="02020603050405020304" pitchFamily="18" charset="0"/>
              </a:rPr>
              <a:t>, 61(3), pp.336–348. </a:t>
            </a:r>
            <a:r>
              <a:rPr lang="en-GB" sz="1400" dirty="0">
                <a:latin typeface="Times New Roman" panose="02020603050405020304" pitchFamily="18" charset="0"/>
                <a:cs typeface="Times New Roman" panose="02020603050405020304" pitchFamily="18" charset="0"/>
                <a:hlinkClick r:id="rId5"/>
              </a:rPr>
              <a:t>https://doi.org/10.1111/jcpp.13190</a:t>
            </a:r>
            <a:endParaRPr lang="en-GB" sz="1400" dirty="0">
              <a:latin typeface="Times New Roman" panose="02020603050405020304" pitchFamily="18" charset="0"/>
              <a:cs typeface="Times New Roman" panose="02020603050405020304" pitchFamily="18" charset="0"/>
            </a:endParaRPr>
          </a:p>
          <a:p>
            <a:pPr>
              <a:buNone/>
            </a:pPr>
            <a:endParaRPr lang="en-GB" sz="1400" dirty="0">
              <a:latin typeface="Times New Roman" panose="02020603050405020304" pitchFamily="18" charset="0"/>
              <a:cs typeface="Times New Roman" panose="02020603050405020304" pitchFamily="18" charset="0"/>
            </a:endParaRPr>
          </a:p>
          <a:p>
            <a:pPr>
              <a:buNone/>
            </a:pPr>
            <a:r>
              <a:rPr lang="en-GB" sz="1400" b="1" dirty="0">
                <a:latin typeface="Times New Roman" panose="02020603050405020304" pitchFamily="18" charset="0"/>
                <a:cs typeface="Times New Roman" panose="02020603050405020304" pitchFamily="18" charset="0"/>
              </a:rPr>
              <a:t>Ofcom (2025a)</a:t>
            </a:r>
            <a:br>
              <a:rPr lang="en-GB" sz="1400" dirty="0">
                <a:latin typeface="Times New Roman" panose="02020603050405020304" pitchFamily="18" charset="0"/>
                <a:cs typeface="Times New Roman" panose="02020603050405020304" pitchFamily="18" charset="0"/>
              </a:rPr>
            </a:br>
            <a:r>
              <a:rPr lang="en-GB" sz="1400" i="1" dirty="0">
                <a:latin typeface="Times New Roman" panose="02020603050405020304" pitchFamily="18" charset="0"/>
                <a:cs typeface="Times New Roman" panose="02020603050405020304" pitchFamily="18" charset="0"/>
              </a:rPr>
              <a:t>Children and parents: media use and attitudes report 2025</a:t>
            </a:r>
            <a:r>
              <a:rPr lang="en-GB" sz="1400" dirty="0">
                <a:latin typeface="Times New Roman" panose="02020603050405020304" pitchFamily="18" charset="0"/>
                <a:cs typeface="Times New Roman" panose="02020603050405020304" pitchFamily="18" charset="0"/>
              </a:rPr>
              <a:t>. London: Ofcom.</a:t>
            </a:r>
          </a:p>
          <a:p>
            <a:pPr>
              <a:buNone/>
            </a:pPr>
            <a:endParaRPr lang="en-GB" sz="1400" dirty="0">
              <a:latin typeface="Times New Roman" panose="02020603050405020304" pitchFamily="18" charset="0"/>
              <a:cs typeface="Times New Roman" panose="02020603050405020304" pitchFamily="18" charset="0"/>
            </a:endParaRPr>
          </a:p>
          <a:p>
            <a:pPr>
              <a:buNone/>
            </a:pPr>
            <a:r>
              <a:rPr lang="en-GB" sz="1400" b="1" dirty="0">
                <a:latin typeface="Times New Roman" panose="02020603050405020304" pitchFamily="18" charset="0"/>
                <a:cs typeface="Times New Roman" panose="02020603050405020304" pitchFamily="18" charset="0"/>
              </a:rPr>
              <a:t>Ofcom (2025b)</a:t>
            </a:r>
            <a:br>
              <a:rPr lang="en-GB" sz="1400" dirty="0">
                <a:latin typeface="Times New Roman" panose="02020603050405020304" pitchFamily="18" charset="0"/>
                <a:cs typeface="Times New Roman" panose="02020603050405020304" pitchFamily="18" charset="0"/>
              </a:rPr>
            </a:br>
            <a:r>
              <a:rPr lang="en-GB" sz="1400" i="1" dirty="0">
                <a:latin typeface="Times New Roman" panose="02020603050405020304" pitchFamily="18" charset="0"/>
                <a:cs typeface="Times New Roman" panose="02020603050405020304" pitchFamily="18" charset="0"/>
              </a:rPr>
              <a:t>Online Nation 2025 report</a:t>
            </a:r>
            <a:r>
              <a:rPr lang="en-GB" sz="1400" dirty="0">
                <a:latin typeface="Times New Roman" panose="02020603050405020304" pitchFamily="18" charset="0"/>
                <a:cs typeface="Times New Roman" panose="02020603050405020304" pitchFamily="18" charset="0"/>
              </a:rPr>
              <a:t>. London: Ofcom.</a:t>
            </a:r>
          </a:p>
          <a:p>
            <a:pPr>
              <a:buNone/>
            </a:pPr>
            <a:endParaRPr lang="en-GB" sz="1400" dirty="0">
              <a:latin typeface="Times New Roman" panose="02020603050405020304" pitchFamily="18" charset="0"/>
              <a:cs typeface="Times New Roman" panose="02020603050405020304" pitchFamily="18" charset="0"/>
            </a:endParaRPr>
          </a:p>
          <a:p>
            <a:pPr>
              <a:buNone/>
            </a:pPr>
            <a:r>
              <a:rPr lang="en-GB" sz="1400" b="1" dirty="0">
                <a:latin typeface="Times New Roman" panose="02020603050405020304" pitchFamily="18" charset="0"/>
                <a:cs typeface="Times New Roman" panose="02020603050405020304" pitchFamily="18" charset="0"/>
              </a:rPr>
              <a:t>Sala, A., Porcaro, L. and Gómez, E. (2024)</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Social media use and adolescents’ mental health and well-being: An umbrella review. </a:t>
            </a:r>
            <a:r>
              <a:rPr lang="en-GB" sz="1400" i="1" dirty="0">
                <a:latin typeface="Times New Roman" panose="02020603050405020304" pitchFamily="18" charset="0"/>
                <a:cs typeface="Times New Roman" panose="02020603050405020304" pitchFamily="18" charset="0"/>
              </a:rPr>
              <a:t>Computers in Human </a:t>
            </a:r>
            <a:r>
              <a:rPr lang="en-GB" sz="1400" i="1" dirty="0" err="1">
                <a:latin typeface="Times New Roman" panose="02020603050405020304" pitchFamily="18" charset="0"/>
                <a:cs typeface="Times New Roman" panose="02020603050405020304" pitchFamily="18" charset="0"/>
              </a:rPr>
              <a:t>Behavior</a:t>
            </a:r>
            <a:r>
              <a:rPr lang="en-GB" sz="1400" i="1" dirty="0">
                <a:latin typeface="Times New Roman" panose="02020603050405020304" pitchFamily="18" charset="0"/>
                <a:cs typeface="Times New Roman" panose="02020603050405020304" pitchFamily="18" charset="0"/>
              </a:rPr>
              <a:t> Reports</a:t>
            </a:r>
            <a:r>
              <a:rPr lang="en-GB" sz="1400" dirty="0">
                <a:latin typeface="Times New Roman" panose="02020603050405020304" pitchFamily="18" charset="0"/>
                <a:cs typeface="Times New Roman" panose="02020603050405020304" pitchFamily="18" charset="0"/>
              </a:rPr>
              <a:t>, 14, 100404. </a:t>
            </a:r>
            <a:r>
              <a:rPr lang="en-GB" sz="1400" dirty="0">
                <a:latin typeface="Times New Roman" panose="02020603050405020304" pitchFamily="18" charset="0"/>
                <a:cs typeface="Times New Roman" panose="02020603050405020304" pitchFamily="18" charset="0"/>
                <a:hlinkClick r:id="rId6"/>
              </a:rPr>
              <a:t>https://doi.org/10.1016/j.chbr.2024.100404</a:t>
            </a:r>
            <a:endParaRPr lang="en-GB" sz="1400" dirty="0">
              <a:latin typeface="Times New Roman" panose="02020603050405020304" pitchFamily="18" charset="0"/>
              <a:cs typeface="Times New Roman" panose="02020603050405020304" pitchFamily="18" charset="0"/>
            </a:endParaRPr>
          </a:p>
          <a:p>
            <a:pPr>
              <a:buNone/>
            </a:pPr>
            <a:endParaRPr lang="en-GB" sz="1400" dirty="0">
              <a:latin typeface="Times New Roman" panose="02020603050405020304" pitchFamily="18" charset="0"/>
              <a:cs typeface="Times New Roman" panose="02020603050405020304" pitchFamily="18" charset="0"/>
            </a:endParaRPr>
          </a:p>
          <a:p>
            <a:pPr>
              <a:buNone/>
            </a:pPr>
            <a:r>
              <a:rPr lang="en-GB" sz="1400" b="1" dirty="0">
                <a:latin typeface="Times New Roman" panose="02020603050405020304" pitchFamily="18" charset="0"/>
                <a:cs typeface="Times New Roman" panose="02020603050405020304" pitchFamily="18" charset="0"/>
              </a:rPr>
              <a:t>Shannon, H., Bush, K., Villeneuve, P.J., </a:t>
            </a:r>
            <a:r>
              <a:rPr lang="en-GB" sz="1400" b="1" dirty="0" err="1">
                <a:latin typeface="Times New Roman" panose="02020603050405020304" pitchFamily="18" charset="0"/>
                <a:cs typeface="Times New Roman" panose="02020603050405020304" pitchFamily="18" charset="0"/>
              </a:rPr>
              <a:t>Hellemans</a:t>
            </a:r>
            <a:r>
              <a:rPr lang="en-GB" sz="1400" b="1" dirty="0">
                <a:latin typeface="Times New Roman" panose="02020603050405020304" pitchFamily="18" charset="0"/>
                <a:cs typeface="Times New Roman" panose="02020603050405020304" pitchFamily="18" charset="0"/>
              </a:rPr>
              <a:t>, K.G.C. and Guimond, S. (2022)</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Problematic social media use in adolescents and young adults: Systematic review and meta-analysis. </a:t>
            </a:r>
            <a:r>
              <a:rPr lang="en-GB" sz="1400" i="1" dirty="0">
                <a:latin typeface="Times New Roman" panose="02020603050405020304" pitchFamily="18" charset="0"/>
                <a:cs typeface="Times New Roman" panose="02020603050405020304" pitchFamily="18" charset="0"/>
              </a:rPr>
              <a:t>JMIR Mental Health</a:t>
            </a:r>
            <a:r>
              <a:rPr lang="en-GB" sz="1400" dirty="0">
                <a:latin typeface="Times New Roman" panose="02020603050405020304" pitchFamily="18" charset="0"/>
                <a:cs typeface="Times New Roman" panose="02020603050405020304" pitchFamily="18" charset="0"/>
              </a:rPr>
              <a:t>, 9(4), e33450. </a:t>
            </a:r>
            <a:r>
              <a:rPr lang="en-GB" sz="1400" dirty="0">
                <a:latin typeface="Times New Roman" panose="02020603050405020304" pitchFamily="18" charset="0"/>
                <a:cs typeface="Times New Roman" panose="02020603050405020304" pitchFamily="18" charset="0"/>
                <a:hlinkClick r:id="rId7"/>
              </a:rPr>
              <a:t>https://doi.org/10.2196/33450</a:t>
            </a:r>
            <a:endParaRPr lang="en-GB" sz="14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A42393B-BA2D-EDC8-E21D-C103533F359B}"/>
              </a:ext>
            </a:extLst>
          </p:cNvPr>
          <p:cNvSpPr txBox="1"/>
          <p:nvPr/>
        </p:nvSpPr>
        <p:spPr>
          <a:xfrm>
            <a:off x="5638800" y="2694039"/>
            <a:ext cx="914400" cy="914400"/>
          </a:xfrm>
          <a:prstGeom prst="rect">
            <a:avLst/>
          </a:prstGeom>
          <a:noFill/>
        </p:spPr>
        <p:txBody>
          <a:bodyPr wrap="square" rtlCol="0">
            <a:spAutoFit/>
          </a:bodyPr>
          <a:lstStyle/>
          <a:p>
            <a:endParaRPr lang="en-GB" dirty="0"/>
          </a:p>
        </p:txBody>
      </p:sp>
      <p:sp>
        <p:nvSpPr>
          <p:cNvPr id="7" name="TextBox 6">
            <a:extLst>
              <a:ext uri="{FF2B5EF4-FFF2-40B4-BE49-F238E27FC236}">
                <a16:creationId xmlns:a16="http://schemas.microsoft.com/office/drawing/2014/main" id="{1E8DE6CE-60B0-0845-2890-5F45CEA72146}"/>
              </a:ext>
            </a:extLst>
          </p:cNvPr>
          <p:cNvSpPr txBox="1"/>
          <p:nvPr/>
        </p:nvSpPr>
        <p:spPr>
          <a:xfrm>
            <a:off x="4173793" y="117813"/>
            <a:ext cx="2551471" cy="461665"/>
          </a:xfrm>
          <a:prstGeom prst="rect">
            <a:avLst/>
          </a:prstGeom>
          <a:noFill/>
        </p:spPr>
        <p:txBody>
          <a:bodyPr wrap="square" rtlCol="0">
            <a:spAutoFit/>
          </a:bodyPr>
          <a:lstStyle/>
          <a:p>
            <a:r>
              <a:rPr lang="en-GB" sz="2400" dirty="0"/>
              <a:t>REFERENCES</a:t>
            </a:r>
          </a:p>
        </p:txBody>
      </p:sp>
    </p:spTree>
    <p:extLst>
      <p:ext uri="{BB962C8B-B14F-4D97-AF65-F5344CB8AC3E}">
        <p14:creationId xmlns:p14="http://schemas.microsoft.com/office/powerpoint/2010/main" val="40053011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 Boardroom</Template>
  <TotalTime>0</TotalTime>
  <Words>1217</Words>
  <Application>Microsoft Office PowerPoint</Application>
  <PresentationFormat>Widescreen</PresentationFormat>
  <Paragraphs>134</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Arial</vt:lpstr>
      <vt:lpstr>Neue Haas Grotesk Text Pro</vt:lpstr>
      <vt:lpstr>Times New Roman</vt:lpstr>
      <vt:lpstr>VanillaVTI</vt:lpstr>
      <vt:lpstr>Social Media Use</vt:lpstr>
      <vt:lpstr>PowerPoint Presentation</vt:lpstr>
      <vt:lpstr>Current Situation in the UK (2025)</vt:lpstr>
      <vt:lpstr>Why Focus on Adolescents?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Clare thomas</dc:creator>
  <cp:lastModifiedBy>Clare thomas</cp:lastModifiedBy>
  <cp:revision>3</cp:revision>
  <dcterms:created xsi:type="dcterms:W3CDTF">2026-03-23T17:15:53Z</dcterms:created>
  <dcterms:modified xsi:type="dcterms:W3CDTF">2026-04-30T11:51:47Z</dcterms:modified>
</cp:coreProperties>
</file>