
<file path=[Content_Types].xml><?xml version="1.0" encoding="utf-8"?>
<Types xmlns="http://schemas.openxmlformats.org/package/2006/content-types">
  <Default Extension="0" ContentType="image/jpeg"/>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5" r:id="rId3"/>
    <p:sldId id="266" r:id="rId4"/>
    <p:sldId id="262" r:id="rId5"/>
    <p:sldId id="259" r:id="rId6"/>
    <p:sldId id="257" r:id="rId7"/>
    <p:sldId id="263" r:id="rId8"/>
    <p:sldId id="258" r:id="rId9"/>
    <p:sldId id="261" r:id="rId10"/>
    <p:sldId id="267" r:id="rId11"/>
    <p:sldId id="260" r:id="rId12"/>
    <p:sldId id="264"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9" d="100"/>
          <a:sy n="79"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B9E1F2-8A23-4F6C-AC06-4142CB664797}" type="datetimeFigureOut">
              <a:rPr lang="en-GB" smtClean="0"/>
              <a:t>10/03/2023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BD9BB2-E0EB-4E6A-88B5-97D43FE00C67}" type="slidenum">
              <a:rPr lang="en-GB" smtClean="0"/>
              <a:t>‹#›</a:t>
            </a:fld>
            <a:endParaRPr lang="en-GB"/>
          </a:p>
        </p:txBody>
      </p:sp>
    </p:spTree>
    <p:extLst>
      <p:ext uri="{BB962C8B-B14F-4D97-AF65-F5344CB8AC3E}">
        <p14:creationId xmlns:p14="http://schemas.microsoft.com/office/powerpoint/2010/main" val="729564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Georgia" panose="02040502050405020303" pitchFamily="18" charset="0"/>
              </a:rPr>
              <a:t>Robert Bowen. “Blasphemous Nature” </a:t>
            </a:r>
            <a:r>
              <a:rPr lang="en-GB" b="0" i="0" dirty="0">
                <a:solidFill>
                  <a:srgbClr val="000000"/>
                </a:solidFill>
                <a:effectLst/>
                <a:latin typeface="ProximaNovaCond"/>
              </a:rPr>
              <a:t>Published July 31, 2014.</a:t>
            </a:r>
            <a:endParaRPr lang="en-GB" dirty="0"/>
          </a:p>
          <a:p>
            <a:r>
              <a:rPr lang="en-GB" dirty="0"/>
              <a:t>https://gizmodo.com/a-panoply-of-machine-animal-hybrids-1613998928.</a:t>
            </a:r>
          </a:p>
        </p:txBody>
      </p:sp>
      <p:sp>
        <p:nvSpPr>
          <p:cNvPr id="4" name="Slide Number Placeholder 3"/>
          <p:cNvSpPr>
            <a:spLocks noGrp="1"/>
          </p:cNvSpPr>
          <p:nvPr>
            <p:ph type="sldNum" sz="quarter" idx="5"/>
          </p:nvPr>
        </p:nvSpPr>
        <p:spPr/>
        <p:txBody>
          <a:bodyPr/>
          <a:lstStyle/>
          <a:p>
            <a:fld id="{65BD9BB2-E0EB-4E6A-88B5-97D43FE00C67}" type="slidenum">
              <a:rPr lang="en-GB" smtClean="0"/>
              <a:t>2</a:t>
            </a:fld>
            <a:endParaRPr lang="en-GB"/>
          </a:p>
        </p:txBody>
      </p:sp>
    </p:spTree>
    <p:extLst>
      <p:ext uri="{BB962C8B-B14F-4D97-AF65-F5344CB8AC3E}">
        <p14:creationId xmlns:p14="http://schemas.microsoft.com/office/powerpoint/2010/main" val="9142494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E7AE2-5A17-87F2-CD0E-E333AC8FD4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3EB0034-6BE9-71D2-8552-BBF02A1E84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9A4C9E-B58B-7927-71EE-BAC0F321BE59}"/>
              </a:ext>
            </a:extLst>
          </p:cNvPr>
          <p:cNvSpPr>
            <a:spLocks noGrp="1"/>
          </p:cNvSpPr>
          <p:nvPr>
            <p:ph type="dt" sz="half" idx="10"/>
          </p:nvPr>
        </p:nvSpPr>
        <p:spPr/>
        <p:txBody>
          <a:bodyPr/>
          <a:lstStyle/>
          <a:p>
            <a:fld id="{2FCE2D31-D18E-4A7F-8EDE-50619DC57362}" type="datetimeFigureOut">
              <a:rPr lang="en-GB" smtClean="0"/>
              <a:t>03/03/2023</a:t>
            </a:fld>
            <a:endParaRPr lang="en-GB"/>
          </a:p>
        </p:txBody>
      </p:sp>
      <p:sp>
        <p:nvSpPr>
          <p:cNvPr id="5" name="Footer Placeholder 4">
            <a:extLst>
              <a:ext uri="{FF2B5EF4-FFF2-40B4-BE49-F238E27FC236}">
                <a16:creationId xmlns:a16="http://schemas.microsoft.com/office/drawing/2014/main" id="{C62133A0-93A3-52EA-7600-11DBA4976F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A58D38-BBAF-0405-8E94-5CE0AC20E06A}"/>
              </a:ext>
            </a:extLst>
          </p:cNvPr>
          <p:cNvSpPr>
            <a:spLocks noGrp="1"/>
          </p:cNvSpPr>
          <p:nvPr>
            <p:ph type="sldNum" sz="quarter" idx="12"/>
          </p:nvPr>
        </p:nvSpPr>
        <p:spPr/>
        <p:txBody>
          <a:bodyPr/>
          <a:lstStyle/>
          <a:p>
            <a:fld id="{1BFCBAB2-B586-49AE-B00B-E73A9C0E21D4}" type="slidenum">
              <a:rPr lang="en-GB" smtClean="0"/>
              <a:t>‹#›</a:t>
            </a:fld>
            <a:endParaRPr lang="en-GB"/>
          </a:p>
        </p:txBody>
      </p:sp>
    </p:spTree>
    <p:extLst>
      <p:ext uri="{BB962C8B-B14F-4D97-AF65-F5344CB8AC3E}">
        <p14:creationId xmlns:p14="http://schemas.microsoft.com/office/powerpoint/2010/main" val="3357764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E3FE1-7A71-B5BC-702E-3686346C65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7D5448-4187-E197-21D2-D514472B349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A93C5-FB96-5F0E-F514-B7F6E8D21B69}"/>
              </a:ext>
            </a:extLst>
          </p:cNvPr>
          <p:cNvSpPr>
            <a:spLocks noGrp="1"/>
          </p:cNvSpPr>
          <p:nvPr>
            <p:ph type="dt" sz="half" idx="10"/>
          </p:nvPr>
        </p:nvSpPr>
        <p:spPr/>
        <p:txBody>
          <a:bodyPr/>
          <a:lstStyle/>
          <a:p>
            <a:fld id="{2FCE2D31-D18E-4A7F-8EDE-50619DC57362}" type="datetimeFigureOut">
              <a:rPr lang="en-GB" smtClean="0"/>
              <a:t>03/03/2023</a:t>
            </a:fld>
            <a:endParaRPr lang="en-GB"/>
          </a:p>
        </p:txBody>
      </p:sp>
      <p:sp>
        <p:nvSpPr>
          <p:cNvPr id="5" name="Footer Placeholder 4">
            <a:extLst>
              <a:ext uri="{FF2B5EF4-FFF2-40B4-BE49-F238E27FC236}">
                <a16:creationId xmlns:a16="http://schemas.microsoft.com/office/drawing/2014/main" id="{E36A4DD4-4640-AB2C-EB97-123956678D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50FB3C-7377-37F6-D49D-6BC7B3CCADDD}"/>
              </a:ext>
            </a:extLst>
          </p:cNvPr>
          <p:cNvSpPr>
            <a:spLocks noGrp="1"/>
          </p:cNvSpPr>
          <p:nvPr>
            <p:ph type="sldNum" sz="quarter" idx="12"/>
          </p:nvPr>
        </p:nvSpPr>
        <p:spPr/>
        <p:txBody>
          <a:bodyPr/>
          <a:lstStyle/>
          <a:p>
            <a:fld id="{1BFCBAB2-B586-49AE-B00B-E73A9C0E21D4}" type="slidenum">
              <a:rPr lang="en-GB" smtClean="0"/>
              <a:t>‹#›</a:t>
            </a:fld>
            <a:endParaRPr lang="en-GB"/>
          </a:p>
        </p:txBody>
      </p:sp>
    </p:spTree>
    <p:extLst>
      <p:ext uri="{BB962C8B-B14F-4D97-AF65-F5344CB8AC3E}">
        <p14:creationId xmlns:p14="http://schemas.microsoft.com/office/powerpoint/2010/main" val="128079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6E126-C5D1-0B80-1FC0-B3C5F640E6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9A97A1-0CF6-EC86-A5DF-00543CE3F8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47B3F7-265E-5D15-CDF9-F95F0A70ACFB}"/>
              </a:ext>
            </a:extLst>
          </p:cNvPr>
          <p:cNvSpPr>
            <a:spLocks noGrp="1"/>
          </p:cNvSpPr>
          <p:nvPr>
            <p:ph type="dt" sz="half" idx="10"/>
          </p:nvPr>
        </p:nvSpPr>
        <p:spPr/>
        <p:txBody>
          <a:bodyPr/>
          <a:lstStyle/>
          <a:p>
            <a:fld id="{2FCE2D31-D18E-4A7F-8EDE-50619DC57362}" type="datetimeFigureOut">
              <a:rPr lang="en-GB" smtClean="0"/>
              <a:t>03/03/2023</a:t>
            </a:fld>
            <a:endParaRPr lang="en-GB"/>
          </a:p>
        </p:txBody>
      </p:sp>
      <p:sp>
        <p:nvSpPr>
          <p:cNvPr id="5" name="Footer Placeholder 4">
            <a:extLst>
              <a:ext uri="{FF2B5EF4-FFF2-40B4-BE49-F238E27FC236}">
                <a16:creationId xmlns:a16="http://schemas.microsoft.com/office/drawing/2014/main" id="{C3B71921-9A31-FC40-CBCD-D0677C6970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D99431-BF61-A166-7936-80885D5DDEBD}"/>
              </a:ext>
            </a:extLst>
          </p:cNvPr>
          <p:cNvSpPr>
            <a:spLocks noGrp="1"/>
          </p:cNvSpPr>
          <p:nvPr>
            <p:ph type="sldNum" sz="quarter" idx="12"/>
          </p:nvPr>
        </p:nvSpPr>
        <p:spPr/>
        <p:txBody>
          <a:bodyPr/>
          <a:lstStyle/>
          <a:p>
            <a:fld id="{1BFCBAB2-B586-49AE-B00B-E73A9C0E21D4}" type="slidenum">
              <a:rPr lang="en-GB" smtClean="0"/>
              <a:t>‹#›</a:t>
            </a:fld>
            <a:endParaRPr lang="en-GB"/>
          </a:p>
        </p:txBody>
      </p:sp>
    </p:spTree>
    <p:extLst>
      <p:ext uri="{BB962C8B-B14F-4D97-AF65-F5344CB8AC3E}">
        <p14:creationId xmlns:p14="http://schemas.microsoft.com/office/powerpoint/2010/main" val="3626069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4995C-A4EB-E355-45BE-91D234FC54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2661B6-C3A1-7409-5078-19FBFFC45A2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63FAB8-CDAD-A0C6-07C1-B521A640BE3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4D844B-E94E-D496-9C56-D5B79566E1FB}"/>
              </a:ext>
            </a:extLst>
          </p:cNvPr>
          <p:cNvSpPr>
            <a:spLocks noGrp="1"/>
          </p:cNvSpPr>
          <p:nvPr>
            <p:ph type="dt" sz="half" idx="10"/>
          </p:nvPr>
        </p:nvSpPr>
        <p:spPr/>
        <p:txBody>
          <a:bodyPr/>
          <a:lstStyle/>
          <a:p>
            <a:fld id="{2FCE2D31-D18E-4A7F-8EDE-50619DC57362}" type="datetimeFigureOut">
              <a:rPr lang="en-GB" smtClean="0"/>
              <a:t>03/03/2023</a:t>
            </a:fld>
            <a:endParaRPr lang="en-GB"/>
          </a:p>
        </p:txBody>
      </p:sp>
      <p:sp>
        <p:nvSpPr>
          <p:cNvPr id="6" name="Footer Placeholder 5">
            <a:extLst>
              <a:ext uri="{FF2B5EF4-FFF2-40B4-BE49-F238E27FC236}">
                <a16:creationId xmlns:a16="http://schemas.microsoft.com/office/drawing/2014/main" id="{9E6B0D6B-8847-01FE-1096-32DC33082D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5A0A88-E39D-FED5-CEAE-10A357134031}"/>
              </a:ext>
            </a:extLst>
          </p:cNvPr>
          <p:cNvSpPr>
            <a:spLocks noGrp="1"/>
          </p:cNvSpPr>
          <p:nvPr>
            <p:ph type="sldNum" sz="quarter" idx="12"/>
          </p:nvPr>
        </p:nvSpPr>
        <p:spPr/>
        <p:txBody>
          <a:bodyPr/>
          <a:lstStyle/>
          <a:p>
            <a:fld id="{1BFCBAB2-B586-49AE-B00B-E73A9C0E21D4}" type="slidenum">
              <a:rPr lang="en-GB" smtClean="0"/>
              <a:t>‹#›</a:t>
            </a:fld>
            <a:endParaRPr lang="en-GB"/>
          </a:p>
        </p:txBody>
      </p:sp>
    </p:spTree>
    <p:extLst>
      <p:ext uri="{BB962C8B-B14F-4D97-AF65-F5344CB8AC3E}">
        <p14:creationId xmlns:p14="http://schemas.microsoft.com/office/powerpoint/2010/main" val="3987359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A5814-182D-98C9-5C91-E2238FCB10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DE3F3D-15A0-026D-7C2C-7DFC72050A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13C5F5-4A31-909D-7F7D-2FC9664B1B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941B2A-9C73-3636-CD95-01963E3B01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A2DAB8-F894-3887-0226-868CEFBF2F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07D21B-7C96-6303-DE27-816FE3249A53}"/>
              </a:ext>
            </a:extLst>
          </p:cNvPr>
          <p:cNvSpPr>
            <a:spLocks noGrp="1"/>
          </p:cNvSpPr>
          <p:nvPr>
            <p:ph type="dt" sz="half" idx="10"/>
          </p:nvPr>
        </p:nvSpPr>
        <p:spPr/>
        <p:txBody>
          <a:bodyPr/>
          <a:lstStyle/>
          <a:p>
            <a:fld id="{2FCE2D31-D18E-4A7F-8EDE-50619DC57362}" type="datetimeFigureOut">
              <a:rPr lang="en-GB" smtClean="0"/>
              <a:t>03/03/2023</a:t>
            </a:fld>
            <a:endParaRPr lang="en-GB"/>
          </a:p>
        </p:txBody>
      </p:sp>
      <p:sp>
        <p:nvSpPr>
          <p:cNvPr id="8" name="Footer Placeholder 7">
            <a:extLst>
              <a:ext uri="{FF2B5EF4-FFF2-40B4-BE49-F238E27FC236}">
                <a16:creationId xmlns:a16="http://schemas.microsoft.com/office/drawing/2014/main" id="{1BC083E9-BA91-9C40-714C-7ECABABB61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8A755E-16FA-ED2F-DD2A-0925875EB461}"/>
              </a:ext>
            </a:extLst>
          </p:cNvPr>
          <p:cNvSpPr>
            <a:spLocks noGrp="1"/>
          </p:cNvSpPr>
          <p:nvPr>
            <p:ph type="sldNum" sz="quarter" idx="12"/>
          </p:nvPr>
        </p:nvSpPr>
        <p:spPr/>
        <p:txBody>
          <a:bodyPr/>
          <a:lstStyle/>
          <a:p>
            <a:fld id="{1BFCBAB2-B586-49AE-B00B-E73A9C0E21D4}" type="slidenum">
              <a:rPr lang="en-GB" smtClean="0"/>
              <a:t>‹#›</a:t>
            </a:fld>
            <a:endParaRPr lang="en-GB"/>
          </a:p>
        </p:txBody>
      </p:sp>
    </p:spTree>
    <p:extLst>
      <p:ext uri="{BB962C8B-B14F-4D97-AF65-F5344CB8AC3E}">
        <p14:creationId xmlns:p14="http://schemas.microsoft.com/office/powerpoint/2010/main" val="488114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005E2-AEE5-6BFB-E43F-2EBEE15F52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D908D4-7B53-A1C0-864D-8637F7CB7B77}"/>
              </a:ext>
            </a:extLst>
          </p:cNvPr>
          <p:cNvSpPr>
            <a:spLocks noGrp="1"/>
          </p:cNvSpPr>
          <p:nvPr>
            <p:ph type="dt" sz="half" idx="10"/>
          </p:nvPr>
        </p:nvSpPr>
        <p:spPr/>
        <p:txBody>
          <a:bodyPr/>
          <a:lstStyle/>
          <a:p>
            <a:fld id="{2FCE2D31-D18E-4A7F-8EDE-50619DC57362}" type="datetimeFigureOut">
              <a:rPr lang="en-GB" smtClean="0"/>
              <a:t>03/03/2023</a:t>
            </a:fld>
            <a:endParaRPr lang="en-GB"/>
          </a:p>
        </p:txBody>
      </p:sp>
      <p:sp>
        <p:nvSpPr>
          <p:cNvPr id="4" name="Footer Placeholder 3">
            <a:extLst>
              <a:ext uri="{FF2B5EF4-FFF2-40B4-BE49-F238E27FC236}">
                <a16:creationId xmlns:a16="http://schemas.microsoft.com/office/drawing/2014/main" id="{77E75777-D289-1209-5172-B5E69B7346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D833B5-6C71-C3D2-ED13-5A1F7D48A42C}"/>
              </a:ext>
            </a:extLst>
          </p:cNvPr>
          <p:cNvSpPr>
            <a:spLocks noGrp="1"/>
          </p:cNvSpPr>
          <p:nvPr>
            <p:ph type="sldNum" sz="quarter" idx="12"/>
          </p:nvPr>
        </p:nvSpPr>
        <p:spPr/>
        <p:txBody>
          <a:bodyPr/>
          <a:lstStyle/>
          <a:p>
            <a:fld id="{1BFCBAB2-B586-49AE-B00B-E73A9C0E21D4}" type="slidenum">
              <a:rPr lang="en-GB" smtClean="0"/>
              <a:t>‹#›</a:t>
            </a:fld>
            <a:endParaRPr lang="en-GB"/>
          </a:p>
        </p:txBody>
      </p:sp>
    </p:spTree>
    <p:extLst>
      <p:ext uri="{BB962C8B-B14F-4D97-AF65-F5344CB8AC3E}">
        <p14:creationId xmlns:p14="http://schemas.microsoft.com/office/powerpoint/2010/main" val="1617487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C4C210-4342-1750-8A17-1628FFB419AB}"/>
              </a:ext>
            </a:extLst>
          </p:cNvPr>
          <p:cNvSpPr>
            <a:spLocks noGrp="1"/>
          </p:cNvSpPr>
          <p:nvPr>
            <p:ph type="dt" sz="half" idx="10"/>
          </p:nvPr>
        </p:nvSpPr>
        <p:spPr/>
        <p:txBody>
          <a:bodyPr/>
          <a:lstStyle/>
          <a:p>
            <a:fld id="{2FCE2D31-D18E-4A7F-8EDE-50619DC57362}" type="datetimeFigureOut">
              <a:rPr lang="en-GB" smtClean="0"/>
              <a:t>03/03/2023</a:t>
            </a:fld>
            <a:endParaRPr lang="en-GB"/>
          </a:p>
        </p:txBody>
      </p:sp>
      <p:sp>
        <p:nvSpPr>
          <p:cNvPr id="3" name="Footer Placeholder 2">
            <a:extLst>
              <a:ext uri="{FF2B5EF4-FFF2-40B4-BE49-F238E27FC236}">
                <a16:creationId xmlns:a16="http://schemas.microsoft.com/office/drawing/2014/main" id="{7493E4C8-87A1-9DE0-2AE2-1F47B691F1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282F87-AD49-C1FC-F923-0379BA784824}"/>
              </a:ext>
            </a:extLst>
          </p:cNvPr>
          <p:cNvSpPr>
            <a:spLocks noGrp="1"/>
          </p:cNvSpPr>
          <p:nvPr>
            <p:ph type="sldNum" sz="quarter" idx="12"/>
          </p:nvPr>
        </p:nvSpPr>
        <p:spPr/>
        <p:txBody>
          <a:bodyPr/>
          <a:lstStyle/>
          <a:p>
            <a:fld id="{1BFCBAB2-B586-49AE-B00B-E73A9C0E21D4}" type="slidenum">
              <a:rPr lang="en-GB" smtClean="0"/>
              <a:t>‹#›</a:t>
            </a:fld>
            <a:endParaRPr lang="en-GB"/>
          </a:p>
        </p:txBody>
      </p:sp>
    </p:spTree>
    <p:extLst>
      <p:ext uri="{BB962C8B-B14F-4D97-AF65-F5344CB8AC3E}">
        <p14:creationId xmlns:p14="http://schemas.microsoft.com/office/powerpoint/2010/main" val="3284539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7E39A-D3D1-B8E9-AE2E-8C64B4D559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6B1FF27-D861-9406-314E-92178DA3BA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C00685-DAAF-1BB6-A45A-37C901E31A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52E805-8407-5AF0-6E50-3D84B5D7149A}"/>
              </a:ext>
            </a:extLst>
          </p:cNvPr>
          <p:cNvSpPr>
            <a:spLocks noGrp="1"/>
          </p:cNvSpPr>
          <p:nvPr>
            <p:ph type="dt" sz="half" idx="10"/>
          </p:nvPr>
        </p:nvSpPr>
        <p:spPr/>
        <p:txBody>
          <a:bodyPr/>
          <a:lstStyle/>
          <a:p>
            <a:fld id="{2FCE2D31-D18E-4A7F-8EDE-50619DC57362}" type="datetimeFigureOut">
              <a:rPr lang="en-GB" smtClean="0"/>
              <a:t>03/03/2023</a:t>
            </a:fld>
            <a:endParaRPr lang="en-GB"/>
          </a:p>
        </p:txBody>
      </p:sp>
      <p:sp>
        <p:nvSpPr>
          <p:cNvPr id="6" name="Footer Placeholder 5">
            <a:extLst>
              <a:ext uri="{FF2B5EF4-FFF2-40B4-BE49-F238E27FC236}">
                <a16:creationId xmlns:a16="http://schemas.microsoft.com/office/drawing/2014/main" id="{3CAA1A5B-9CB8-B2D8-FCF4-49BF46D67A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3A904E-85ED-CF94-D6DB-3FDCE2C7CBC2}"/>
              </a:ext>
            </a:extLst>
          </p:cNvPr>
          <p:cNvSpPr>
            <a:spLocks noGrp="1"/>
          </p:cNvSpPr>
          <p:nvPr>
            <p:ph type="sldNum" sz="quarter" idx="12"/>
          </p:nvPr>
        </p:nvSpPr>
        <p:spPr/>
        <p:txBody>
          <a:bodyPr/>
          <a:lstStyle/>
          <a:p>
            <a:fld id="{1BFCBAB2-B586-49AE-B00B-E73A9C0E21D4}" type="slidenum">
              <a:rPr lang="en-GB" smtClean="0"/>
              <a:t>‹#›</a:t>
            </a:fld>
            <a:endParaRPr lang="en-GB"/>
          </a:p>
        </p:txBody>
      </p:sp>
    </p:spTree>
    <p:extLst>
      <p:ext uri="{BB962C8B-B14F-4D97-AF65-F5344CB8AC3E}">
        <p14:creationId xmlns:p14="http://schemas.microsoft.com/office/powerpoint/2010/main" val="278839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84FF2-04D8-7B27-5A28-B259B30D83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F8AE0D-4BF0-347E-12C8-822D5C8D2F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218BE3-E248-ED2D-E38D-8F62C82AE6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6285C2-7721-44F3-8C26-F880D6FB2850}"/>
              </a:ext>
            </a:extLst>
          </p:cNvPr>
          <p:cNvSpPr>
            <a:spLocks noGrp="1"/>
          </p:cNvSpPr>
          <p:nvPr>
            <p:ph type="dt" sz="half" idx="10"/>
          </p:nvPr>
        </p:nvSpPr>
        <p:spPr/>
        <p:txBody>
          <a:bodyPr/>
          <a:lstStyle/>
          <a:p>
            <a:fld id="{2FCE2D31-D18E-4A7F-8EDE-50619DC57362}" type="datetimeFigureOut">
              <a:rPr lang="en-GB" smtClean="0"/>
              <a:t>03/03/2023</a:t>
            </a:fld>
            <a:endParaRPr lang="en-GB"/>
          </a:p>
        </p:txBody>
      </p:sp>
      <p:sp>
        <p:nvSpPr>
          <p:cNvPr id="6" name="Footer Placeholder 5">
            <a:extLst>
              <a:ext uri="{FF2B5EF4-FFF2-40B4-BE49-F238E27FC236}">
                <a16:creationId xmlns:a16="http://schemas.microsoft.com/office/drawing/2014/main" id="{DC1FC197-C28E-28F5-BFA3-A23A607E08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027DFC-3B70-42D9-D997-989A71B6607E}"/>
              </a:ext>
            </a:extLst>
          </p:cNvPr>
          <p:cNvSpPr>
            <a:spLocks noGrp="1"/>
          </p:cNvSpPr>
          <p:nvPr>
            <p:ph type="sldNum" sz="quarter" idx="12"/>
          </p:nvPr>
        </p:nvSpPr>
        <p:spPr/>
        <p:txBody>
          <a:bodyPr/>
          <a:lstStyle/>
          <a:p>
            <a:fld id="{1BFCBAB2-B586-49AE-B00B-E73A9C0E21D4}" type="slidenum">
              <a:rPr lang="en-GB" smtClean="0"/>
              <a:t>‹#›</a:t>
            </a:fld>
            <a:endParaRPr lang="en-GB"/>
          </a:p>
        </p:txBody>
      </p:sp>
    </p:spTree>
    <p:extLst>
      <p:ext uri="{BB962C8B-B14F-4D97-AF65-F5344CB8AC3E}">
        <p14:creationId xmlns:p14="http://schemas.microsoft.com/office/powerpoint/2010/main" val="833451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73BC7-E545-6B44-1FD1-7C72173504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A2BD39-34C2-5F57-593D-BC9799BD77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2D6CBC-0824-AC54-0DE2-6A0FC7453D72}"/>
              </a:ext>
            </a:extLst>
          </p:cNvPr>
          <p:cNvSpPr>
            <a:spLocks noGrp="1"/>
          </p:cNvSpPr>
          <p:nvPr>
            <p:ph type="dt" sz="half" idx="10"/>
          </p:nvPr>
        </p:nvSpPr>
        <p:spPr/>
        <p:txBody>
          <a:bodyPr/>
          <a:lstStyle/>
          <a:p>
            <a:fld id="{2FCE2D31-D18E-4A7F-8EDE-50619DC57362}" type="datetimeFigureOut">
              <a:rPr lang="en-GB" smtClean="0"/>
              <a:t>03/03/2023</a:t>
            </a:fld>
            <a:endParaRPr lang="en-GB"/>
          </a:p>
        </p:txBody>
      </p:sp>
      <p:sp>
        <p:nvSpPr>
          <p:cNvPr id="5" name="Footer Placeholder 4">
            <a:extLst>
              <a:ext uri="{FF2B5EF4-FFF2-40B4-BE49-F238E27FC236}">
                <a16:creationId xmlns:a16="http://schemas.microsoft.com/office/drawing/2014/main" id="{70621CB9-ED24-0BF2-9B64-A306B90D2B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ACC08A-201B-33BD-5AC4-89950AC7C025}"/>
              </a:ext>
            </a:extLst>
          </p:cNvPr>
          <p:cNvSpPr>
            <a:spLocks noGrp="1"/>
          </p:cNvSpPr>
          <p:nvPr>
            <p:ph type="sldNum" sz="quarter" idx="12"/>
          </p:nvPr>
        </p:nvSpPr>
        <p:spPr/>
        <p:txBody>
          <a:bodyPr/>
          <a:lstStyle/>
          <a:p>
            <a:fld id="{1BFCBAB2-B586-49AE-B00B-E73A9C0E21D4}" type="slidenum">
              <a:rPr lang="en-GB" smtClean="0"/>
              <a:t>‹#›</a:t>
            </a:fld>
            <a:endParaRPr lang="en-GB"/>
          </a:p>
        </p:txBody>
      </p:sp>
    </p:spTree>
    <p:extLst>
      <p:ext uri="{BB962C8B-B14F-4D97-AF65-F5344CB8AC3E}">
        <p14:creationId xmlns:p14="http://schemas.microsoft.com/office/powerpoint/2010/main" val="1569461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AA4135-941E-D159-9ABE-17830E04EA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AD82DB-DF1B-141C-30CD-13E775C559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37B0A1-A806-810E-8B4B-EFB64CE1BA41}"/>
              </a:ext>
            </a:extLst>
          </p:cNvPr>
          <p:cNvSpPr>
            <a:spLocks noGrp="1"/>
          </p:cNvSpPr>
          <p:nvPr>
            <p:ph type="dt" sz="half" idx="10"/>
          </p:nvPr>
        </p:nvSpPr>
        <p:spPr/>
        <p:txBody>
          <a:bodyPr/>
          <a:lstStyle/>
          <a:p>
            <a:fld id="{2FCE2D31-D18E-4A7F-8EDE-50619DC57362}" type="datetimeFigureOut">
              <a:rPr lang="en-GB" smtClean="0"/>
              <a:t>03/03/2023</a:t>
            </a:fld>
            <a:endParaRPr lang="en-GB"/>
          </a:p>
        </p:txBody>
      </p:sp>
      <p:sp>
        <p:nvSpPr>
          <p:cNvPr id="5" name="Footer Placeholder 4">
            <a:extLst>
              <a:ext uri="{FF2B5EF4-FFF2-40B4-BE49-F238E27FC236}">
                <a16:creationId xmlns:a16="http://schemas.microsoft.com/office/drawing/2014/main" id="{1913686D-FD1D-5FED-BF09-B48F037D76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208DAF-760E-DA20-7B7A-A54A2AA1980D}"/>
              </a:ext>
            </a:extLst>
          </p:cNvPr>
          <p:cNvSpPr>
            <a:spLocks noGrp="1"/>
          </p:cNvSpPr>
          <p:nvPr>
            <p:ph type="sldNum" sz="quarter" idx="12"/>
          </p:nvPr>
        </p:nvSpPr>
        <p:spPr/>
        <p:txBody>
          <a:bodyPr/>
          <a:lstStyle/>
          <a:p>
            <a:fld id="{1BFCBAB2-B586-49AE-B00B-E73A9C0E21D4}" type="slidenum">
              <a:rPr lang="en-GB" smtClean="0"/>
              <a:t>‹#›</a:t>
            </a:fld>
            <a:endParaRPr lang="en-GB"/>
          </a:p>
        </p:txBody>
      </p:sp>
    </p:spTree>
    <p:extLst>
      <p:ext uri="{BB962C8B-B14F-4D97-AF65-F5344CB8AC3E}">
        <p14:creationId xmlns:p14="http://schemas.microsoft.com/office/powerpoint/2010/main" val="2551493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BDB82B-813F-E203-4DB3-A5F9B27F0A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5E9AE6-3DD6-F503-6F6D-451EE2A20B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98EFA4-BFF9-243B-BCF4-FA21470798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CE2D31-D18E-4A7F-8EDE-50619DC57362}" type="datetimeFigureOut">
              <a:rPr lang="en-GB" smtClean="0"/>
              <a:t>03/03/2023</a:t>
            </a:fld>
            <a:endParaRPr lang="en-GB"/>
          </a:p>
        </p:txBody>
      </p:sp>
      <p:sp>
        <p:nvSpPr>
          <p:cNvPr id="5" name="Footer Placeholder 4">
            <a:extLst>
              <a:ext uri="{FF2B5EF4-FFF2-40B4-BE49-F238E27FC236}">
                <a16:creationId xmlns:a16="http://schemas.microsoft.com/office/drawing/2014/main" id="{61EF57C3-561B-B957-5195-71146625FD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8C0BC2D-20C0-01E1-D860-1F69EA14C9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FCBAB2-B586-49AE-B00B-E73A9C0E21D4}" type="slidenum">
              <a:rPr lang="en-GB" smtClean="0"/>
              <a:t>‹#›</a:t>
            </a:fld>
            <a:endParaRPr lang="en-GB"/>
          </a:p>
        </p:txBody>
      </p:sp>
    </p:spTree>
    <p:extLst>
      <p:ext uri="{BB962C8B-B14F-4D97-AF65-F5344CB8AC3E}">
        <p14:creationId xmlns:p14="http://schemas.microsoft.com/office/powerpoint/2010/main" val="16990094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rawpixel.com/image/418661/the-planet-earth" TargetMode="External"/><Relationship Id="rId2" Type="http://schemas.openxmlformats.org/officeDocument/2006/relationships/image" Target="../media/image9.0"/><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meatfreemondays.com/why-it-matters/" TargetMode="External"/><Relationship Id="rId2" Type="http://schemas.openxmlformats.org/officeDocument/2006/relationships/hyperlink" Target="https://doi.org/10.1371/journal.pclm.000001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40AD2F73-D3F3-C0BD-F59F-A68F40F9869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F56556-B9AE-A7F3-DC53-CC44BDDC284C}"/>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7200" b="1" dirty="0">
                <a:solidFill>
                  <a:srgbClr val="FF0000"/>
                </a:solidFill>
                <a:latin typeface="Chiller" panose="04020404031007020602" pitchFamily="82" charset="0"/>
              </a:rPr>
              <a:t>The impacts of factory farming in relation to human, nonhuman and environmental interests. </a:t>
            </a:r>
          </a:p>
        </p:txBody>
      </p:sp>
      <p:sp>
        <p:nvSpPr>
          <p:cNvPr id="3" name="Subtitle 2">
            <a:extLst>
              <a:ext uri="{FF2B5EF4-FFF2-40B4-BE49-F238E27FC236}">
                <a16:creationId xmlns:a16="http://schemas.microsoft.com/office/drawing/2014/main" id="{5BE796F1-C6ED-D071-8940-1A45EE88B725}"/>
              </a:ext>
            </a:extLst>
          </p:cNvPr>
          <p:cNvSpPr>
            <a:spLocks noGrp="1"/>
          </p:cNvSpPr>
          <p:nvPr>
            <p:ph type="subTitle" idx="1"/>
          </p:nvPr>
        </p:nvSpPr>
        <p:spPr>
          <a:xfrm>
            <a:off x="0" y="4824519"/>
            <a:ext cx="12192000" cy="1433406"/>
          </a:xfrm>
          <a:solidFill>
            <a:srgbClr val="FF0000"/>
          </a:solidFill>
          <a:effectLst>
            <a:glow rad="228600">
              <a:schemeClr val="accent2">
                <a:satMod val="175000"/>
                <a:alpha val="40000"/>
              </a:schemeClr>
            </a:glow>
            <a:outerShdw blurRad="50800" dist="38100" dir="2700000" algn="tl" rotWithShape="0">
              <a:prstClr val="black">
                <a:alpha val="40000"/>
              </a:prstClr>
            </a:outerShdw>
          </a:effectLst>
        </p:spPr>
        <p:txBody>
          <a:bodyPr>
            <a:noAutofit/>
          </a:bodyPr>
          <a:lstStyle/>
          <a:p>
            <a:r>
              <a:rPr lang="en-US" sz="4800" dirty="0">
                <a:latin typeface="Chiller" panose="04020404031007020602" pitchFamily="82" charset="0"/>
              </a:rPr>
              <a:t>A Second Agricultural Revolution? </a:t>
            </a:r>
            <a:r>
              <a:rPr lang="en-US" sz="4800" dirty="0" err="1">
                <a:latin typeface="Chiller" panose="04020404031007020602" pitchFamily="82" charset="0"/>
              </a:rPr>
              <a:t>Industrialisation</a:t>
            </a:r>
            <a:r>
              <a:rPr lang="en-US" sz="4800" dirty="0">
                <a:latin typeface="Chiller" panose="04020404031007020602" pitchFamily="82" charset="0"/>
              </a:rPr>
              <a:t> and its effects on farming</a:t>
            </a:r>
            <a:endParaRPr lang="en-GB" sz="4800" dirty="0">
              <a:latin typeface="Chiller" panose="04020404031007020602" pitchFamily="82" charset="0"/>
            </a:endParaRPr>
          </a:p>
        </p:txBody>
      </p:sp>
    </p:spTree>
    <p:extLst>
      <p:ext uri="{BB962C8B-B14F-4D97-AF65-F5344CB8AC3E}">
        <p14:creationId xmlns:p14="http://schemas.microsoft.com/office/powerpoint/2010/main" val="182968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water, airplane&#10;&#10;Description automatically generated">
            <a:extLst>
              <a:ext uri="{FF2B5EF4-FFF2-40B4-BE49-F238E27FC236}">
                <a16:creationId xmlns:a16="http://schemas.microsoft.com/office/drawing/2014/main" id="{FA86B258-ACB3-4772-425A-64049F8C39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06C21001-3E2E-9476-D05F-72CECCFAF733}"/>
              </a:ext>
            </a:extLst>
          </p:cNvPr>
          <p:cNvSpPr txBox="1"/>
          <p:nvPr/>
        </p:nvSpPr>
        <p:spPr>
          <a:xfrm>
            <a:off x="437745" y="301558"/>
            <a:ext cx="4664413" cy="2585323"/>
          </a:xfrm>
          <a:prstGeom prst="rect">
            <a:avLst/>
          </a:prstGeom>
          <a:solidFill>
            <a:schemeClr val="bg1"/>
          </a:solidFill>
        </p:spPr>
        <p:txBody>
          <a:bodyPr wrap="square" rtlCol="0">
            <a:spAutoFit/>
          </a:bodyPr>
          <a:lstStyle/>
          <a:p>
            <a:r>
              <a:rPr lang="en-GB" dirty="0"/>
              <a:t>In his Second Meditations, Descartes says that humans are superior to other animals because we have a mind that enables us to think, whilst maintaining that other creatures are able to move around and feel pain, but without thought.  </a:t>
            </a:r>
          </a:p>
          <a:p>
            <a:endParaRPr lang="en-GB" baseline="30000" dirty="0">
              <a:latin typeface="Calibri" panose="020F0502020204030204" pitchFamily="34" charset="0"/>
              <a:ea typeface="Calibri" panose="020F0502020204030204" pitchFamily="34" charset="0"/>
              <a:cs typeface="Times New Roman" panose="02020603050405020304" pitchFamily="18" charset="0"/>
            </a:endParaRPr>
          </a:p>
          <a:p>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Descartes, René. </a:t>
            </a:r>
            <a:r>
              <a:rPr lang="en-GB" sz="1800" i="1" baseline="30000" dirty="0">
                <a:effectLst/>
                <a:latin typeface="Calibri" panose="020F0502020204030204" pitchFamily="34" charset="0"/>
                <a:ea typeface="Calibri" panose="020F0502020204030204" pitchFamily="34" charset="0"/>
                <a:cs typeface="Times New Roman" panose="02020603050405020304" pitchFamily="18" charset="0"/>
              </a:rPr>
              <a:t>Discourse on Method and the Meditations</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 Penguin UK, 1968.</a:t>
            </a:r>
          </a:p>
          <a:p>
            <a:endParaRPr lang="en-GB" dirty="0"/>
          </a:p>
        </p:txBody>
      </p:sp>
    </p:spTree>
    <p:extLst>
      <p:ext uri="{BB962C8B-B14F-4D97-AF65-F5344CB8AC3E}">
        <p14:creationId xmlns:p14="http://schemas.microsoft.com/office/powerpoint/2010/main" val="4000494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28091BE9-9AD1-0967-A1EC-C618E3E2916B}"/>
              </a:ext>
            </a:extLst>
          </p:cNvPr>
          <p:cNvSpPr>
            <a:spLocks noGrp="1"/>
          </p:cNvSpPr>
          <p:nvPr>
            <p:ph type="title"/>
          </p:nvPr>
        </p:nvSpPr>
        <p:spPr>
          <a:xfrm>
            <a:off x="1014141" y="1450655"/>
            <a:ext cx="3932030" cy="3956690"/>
          </a:xfrm>
        </p:spPr>
        <p:txBody>
          <a:bodyPr anchor="ctr">
            <a:normAutofit/>
          </a:bodyPr>
          <a:lstStyle/>
          <a:p>
            <a:r>
              <a:rPr lang="en-GB" sz="3200">
                <a:solidFill>
                  <a:schemeClr val="bg1"/>
                </a:solidFill>
              </a:rPr>
              <a:t>Descartes/Rousseau Dicotomy</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B813B44-9DD8-5541-DAFE-F3065FE5B002}"/>
              </a:ext>
            </a:extLst>
          </p:cNvPr>
          <p:cNvSpPr>
            <a:spLocks noGrp="1"/>
          </p:cNvSpPr>
          <p:nvPr>
            <p:ph idx="1"/>
          </p:nvPr>
        </p:nvSpPr>
        <p:spPr>
          <a:xfrm>
            <a:off x="6096000" y="1108061"/>
            <a:ext cx="5008901" cy="4571972"/>
          </a:xfrm>
        </p:spPr>
        <p:txBody>
          <a:bodyPr anchor="ctr">
            <a:normAutofit/>
          </a:bodyPr>
          <a:lstStyle/>
          <a:p>
            <a:r>
              <a:rPr lang="en-GB" sz="2000" dirty="0">
                <a:solidFill>
                  <a:schemeClr val="bg1"/>
                </a:solidFill>
              </a:rPr>
              <a:t>“It seems, in effect, that if I am obliged not to do any harm to anyone similar to me, this is less because he is a reasonable creature than because he is a sensitive one; a quality being in common among the animals and the man, it should at least give the one the right not to be maltreated unnecessarily by the other.” </a:t>
            </a:r>
          </a:p>
          <a:p>
            <a:r>
              <a:rPr lang="en-GB" sz="2000" dirty="0">
                <a:solidFill>
                  <a:schemeClr val="bg1"/>
                </a:solidFill>
              </a:rPr>
              <a:t> </a:t>
            </a:r>
            <a:r>
              <a:rPr lang="en-GB" sz="1800" baseline="30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Enlightenment's Animals: Changing Conceptions of Animals in the Long Eighteenth Century, pp. 63 – 70. Amsterdam University Press (2019)</a:t>
            </a:r>
          </a:p>
          <a:p>
            <a:endParaRPr lang="en-GB" sz="2000" dirty="0">
              <a:solidFill>
                <a:schemeClr val="bg1"/>
              </a:solidFill>
            </a:endParaRPr>
          </a:p>
        </p:txBody>
      </p:sp>
    </p:spTree>
    <p:extLst>
      <p:ext uri="{BB962C8B-B14F-4D97-AF65-F5344CB8AC3E}">
        <p14:creationId xmlns:p14="http://schemas.microsoft.com/office/powerpoint/2010/main" val="3273406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EFE58-2A38-837A-41F1-305DAFB3032F}"/>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Why give up meat?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08437E9-6ACD-EAE4-D1F6-AD34ABA5C7AA}"/>
              </a:ext>
            </a:extLst>
          </p:cNvPr>
          <p:cNvSpPr>
            <a:spLocks noGrp="1"/>
          </p:cNvSpPr>
          <p:nvPr>
            <p:ph idx="1"/>
          </p:nvPr>
        </p:nvSpPr>
        <p:spPr>
          <a:xfrm>
            <a:off x="4447308" y="591344"/>
            <a:ext cx="6906491" cy="5585619"/>
          </a:xfrm>
        </p:spPr>
        <p:txBody>
          <a:bodyPr anchor="ctr">
            <a:normAutofit/>
          </a:bodyPr>
          <a:lstStyle/>
          <a:p>
            <a:r>
              <a:rPr lang="en-GB" dirty="0"/>
              <a:t>Three motivational frames can be mapped onto one or more of the three reasons, these are: “personal” motives - e.g., it is better for my health not to eat meat; “moral” motives - e.g., it is wrong to kill animals for food; and “prosocial” motives - e.g., not eating meat is better for the environment”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Rosenfeld, Daniel L., and Anthony L. Burrow.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Vegetarian on purpose: Understanding the motivations of plant-based dieters.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Appetite 116 (2017): 456-463.</a:t>
            </a:r>
          </a:p>
          <a:p>
            <a:endParaRPr lang="en-GB" dirty="0"/>
          </a:p>
        </p:txBody>
      </p:sp>
    </p:spTree>
    <p:extLst>
      <p:ext uri="{BB962C8B-B14F-4D97-AF65-F5344CB8AC3E}">
        <p14:creationId xmlns:p14="http://schemas.microsoft.com/office/powerpoint/2010/main" val="2406628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Puzzle">
            <a:extLst>
              <a:ext uri="{FF2B5EF4-FFF2-40B4-BE49-F238E27FC236}">
                <a16:creationId xmlns:a16="http://schemas.microsoft.com/office/drawing/2014/main" id="{4141927C-5FC2-5630-C456-67B70DBF3B86}"/>
              </a:ext>
            </a:extLst>
          </p:cNvPr>
          <p:cNvPicPr>
            <a:picLocks noChangeAspect="1"/>
          </p:cNvPicPr>
          <p:nvPr/>
        </p:nvPicPr>
        <p:blipFill rotWithShape="1">
          <a:blip r:embed="rId2">
            <a:alphaModFix amt="45000"/>
          </a:blip>
          <a:srcRect t="4906" b="10824"/>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F5D6E80E-3D9F-840F-767C-CB415E3E8CF3}"/>
              </a:ext>
            </a:extLst>
          </p:cNvPr>
          <p:cNvSpPr>
            <a:spLocks noGrp="1"/>
          </p:cNvSpPr>
          <p:nvPr>
            <p:ph type="title"/>
          </p:nvPr>
        </p:nvSpPr>
        <p:spPr>
          <a:xfrm>
            <a:off x="1769532" y="1899857"/>
            <a:ext cx="8652938" cy="2857191"/>
          </a:xfrm>
        </p:spPr>
        <p:txBody>
          <a:bodyPr vert="horz" lIns="91440" tIns="45720" rIns="91440" bIns="45720" rtlCol="0" anchor="ctr">
            <a:normAutofit/>
          </a:bodyPr>
          <a:lstStyle/>
          <a:p>
            <a:pPr algn="ctr"/>
            <a:r>
              <a:rPr lang="en-GB" sz="2800" dirty="0"/>
              <a:t>Studies show that by not farming animals we would reduce greenhouse gas emissions like methane and Co2, and this would help to tackle the climate crisis.</a:t>
            </a:r>
            <a:br>
              <a:rPr lang="en-GB" sz="2800" dirty="0"/>
            </a:br>
            <a:br>
              <a:rPr lang="en-GB" sz="2800" dirty="0"/>
            </a:br>
            <a:r>
              <a:rPr lang="en-GB" sz="1800" dirty="0">
                <a:effectLst/>
                <a:latin typeface="Calibri" panose="020F0502020204030204" pitchFamily="34" charset="0"/>
                <a:ea typeface="Calibri" panose="020F0502020204030204" pitchFamily="34" charset="0"/>
                <a:cs typeface="Times New Roman" panose="02020603050405020304" pitchFamily="18" charset="0"/>
              </a:rPr>
              <a:t>Eisen MB, Brown PO (2022) Rapid global phaseout of animal agriculture has the potential to stabilize greenhouse gas levels for 30 years and offset 68 percent of CO2 emissions this century. PLOS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Clim</a:t>
            </a:r>
            <a:r>
              <a:rPr lang="en-GB" sz="1800" dirty="0">
                <a:effectLst/>
                <a:latin typeface="Calibri" panose="020F0502020204030204" pitchFamily="34" charset="0"/>
                <a:ea typeface="Calibri" panose="020F0502020204030204" pitchFamily="34" charset="0"/>
                <a:cs typeface="Times New Roman" panose="02020603050405020304" pitchFamily="18" charset="0"/>
              </a:rPr>
              <a:t> 1(2): e0000010. https://doi.org/10.1371/journal.pclm.0000010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US" sz="2800" dirty="0"/>
          </a:p>
        </p:txBody>
      </p:sp>
      <p:sp>
        <p:nvSpPr>
          <p:cNvPr id="13" name="Rectangle 12">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175563196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combines harvesting wheat">
            <a:extLst>
              <a:ext uri="{FF2B5EF4-FFF2-40B4-BE49-F238E27FC236}">
                <a16:creationId xmlns:a16="http://schemas.microsoft.com/office/drawing/2014/main" id="{A5BE2485-0230-1851-F7F1-BD844C20C477}"/>
              </a:ext>
            </a:extLst>
          </p:cNvPr>
          <p:cNvPicPr>
            <a:picLocks noChangeAspect="1"/>
          </p:cNvPicPr>
          <p:nvPr/>
        </p:nvPicPr>
        <p:blipFill rotWithShape="1">
          <a:blip r:embed="rId2"/>
          <a:srcRect l="13813" t="2472" r="2359" b="-1"/>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2E9160-F1D8-BCF7-7D78-CED7989DEFE6}"/>
              </a:ext>
            </a:extLst>
          </p:cNvPr>
          <p:cNvSpPr>
            <a:spLocks noGrp="1"/>
          </p:cNvSpPr>
          <p:nvPr>
            <p:ph type="title"/>
          </p:nvPr>
        </p:nvSpPr>
        <p:spPr>
          <a:xfrm>
            <a:off x="477981" y="1122363"/>
            <a:ext cx="4023360" cy="3204134"/>
          </a:xfrm>
        </p:spPr>
        <p:txBody>
          <a:bodyPr vert="horz" lIns="91440" tIns="45720" rIns="91440" bIns="45720" rtlCol="0" anchor="b">
            <a:noAutofit/>
          </a:bodyPr>
          <a:lstStyle/>
          <a:p>
            <a:r>
              <a:rPr lang="en-GB" sz="2800" dirty="0"/>
              <a:t>Growing food to feed to farm animals leads to habitat destruction, which is a leading cause of species loss to extinction. By reducing or ending the practices of large-scale industrial farming these issues can be mitigated</a:t>
            </a:r>
            <a:endParaRPr lang="en-US" sz="2800" dirty="0"/>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078604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ows looking at the camera">
            <a:extLst>
              <a:ext uri="{FF2B5EF4-FFF2-40B4-BE49-F238E27FC236}">
                <a16:creationId xmlns:a16="http://schemas.microsoft.com/office/drawing/2014/main" id="{8EA953E0-637A-3A36-9C23-C12AB0446E38}"/>
              </a:ext>
            </a:extLst>
          </p:cNvPr>
          <p:cNvPicPr>
            <a:picLocks noChangeAspect="1"/>
          </p:cNvPicPr>
          <p:nvPr/>
        </p:nvPicPr>
        <p:blipFill rotWithShape="1">
          <a:blip r:embed="rId2">
            <a:alphaModFix amt="50000"/>
          </a:blip>
          <a:srcRect t="6281" b="5137"/>
          <a:stretch/>
        </p:blipFill>
        <p:spPr>
          <a:xfrm>
            <a:off x="20" y="1"/>
            <a:ext cx="12191980" cy="6857999"/>
          </a:xfrm>
          <a:prstGeom prst="rect">
            <a:avLst/>
          </a:prstGeom>
        </p:spPr>
      </p:pic>
    </p:spTree>
    <p:extLst>
      <p:ext uri="{BB962C8B-B14F-4D97-AF65-F5344CB8AC3E}">
        <p14:creationId xmlns:p14="http://schemas.microsoft.com/office/powerpoint/2010/main" val="2327586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Sphere of mesh and nodes">
            <a:extLst>
              <a:ext uri="{FF2B5EF4-FFF2-40B4-BE49-F238E27FC236}">
                <a16:creationId xmlns:a16="http://schemas.microsoft.com/office/drawing/2014/main" id="{B1DCC54E-97D3-E7F9-119D-C89B496E0E81}"/>
              </a:ext>
            </a:extLst>
          </p:cNvPr>
          <p:cNvPicPr>
            <a:picLocks noChangeAspect="1"/>
          </p:cNvPicPr>
          <p:nvPr/>
        </p:nvPicPr>
        <p:blipFill rotWithShape="1">
          <a:blip r:embed="rId2">
            <a:alphaModFix amt="60000"/>
          </a:blip>
          <a:srcRect t="2677" b="22323"/>
          <a:stretch/>
        </p:blipFill>
        <p:spPr>
          <a:xfrm>
            <a:off x="-1" y="10"/>
            <a:ext cx="12192001" cy="6857990"/>
          </a:xfrm>
          <a:prstGeom prst="rect">
            <a:avLst/>
          </a:prstGeom>
        </p:spPr>
      </p:pic>
      <p:sp>
        <p:nvSpPr>
          <p:cNvPr id="2" name="Title 1">
            <a:extLst>
              <a:ext uri="{FF2B5EF4-FFF2-40B4-BE49-F238E27FC236}">
                <a16:creationId xmlns:a16="http://schemas.microsoft.com/office/drawing/2014/main" id="{6AC935CA-905E-ADD8-F7DC-91AEC4D06E31}"/>
              </a:ext>
            </a:extLst>
          </p:cNvPr>
          <p:cNvSpPr>
            <a:spLocks noGrp="1"/>
          </p:cNvSpPr>
          <p:nvPr>
            <p:ph type="title"/>
          </p:nvPr>
        </p:nvSpPr>
        <p:spPr>
          <a:xfrm>
            <a:off x="841248" y="600427"/>
            <a:ext cx="9875520" cy="5382084"/>
          </a:xfrm>
        </p:spPr>
        <p:txBody>
          <a:bodyPr vert="horz" lIns="91440" tIns="45720" rIns="91440" bIns="45720" rtlCol="0" anchor="b">
            <a:normAutofit/>
          </a:bodyPr>
          <a:lstStyle/>
          <a:p>
            <a:pPr>
              <a:lnSpc>
                <a:spcPct val="107000"/>
              </a:lnSpc>
              <a:spcAft>
                <a:spcPts val="800"/>
              </a:spcAft>
            </a:pPr>
            <a:r>
              <a:rPr lang="en-GB" sz="3600" dirty="0">
                <a:solidFill>
                  <a:schemeClr val="bg1"/>
                </a:solidFill>
                <a:latin typeface="Calibri" panose="020F0502020204030204" pitchFamily="34" charset="0"/>
                <a:ea typeface="Calibri" panose="020F0502020204030204" pitchFamily="34" charset="0"/>
                <a:cs typeface="Times New Roman" panose="02020603050405020304" pitchFamily="18" charset="0"/>
              </a:rPr>
              <a:t>W</a:t>
            </a:r>
            <a:r>
              <a:rPr lang="en-GB" sz="3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hilst it is in the interest of a farmer or business to ensure that livestock are kept fed and watered, and kept alive, it would be inefficient and costly to create environments in which farmed animals could express their full range of emotional, physical and social behaviours. </a:t>
            </a:r>
            <a:b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US" sz="8200" dirty="0">
              <a:solidFill>
                <a:schemeClr val="bg1"/>
              </a:solidFill>
            </a:endParaRPr>
          </a:p>
        </p:txBody>
      </p:sp>
    </p:spTree>
    <p:extLst>
      <p:ext uri="{BB962C8B-B14F-4D97-AF65-F5344CB8AC3E}">
        <p14:creationId xmlns:p14="http://schemas.microsoft.com/office/powerpoint/2010/main" val="3843632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hickens roaming on grass">
            <a:extLst>
              <a:ext uri="{FF2B5EF4-FFF2-40B4-BE49-F238E27FC236}">
                <a16:creationId xmlns:a16="http://schemas.microsoft.com/office/drawing/2014/main" id="{3CE61232-5F90-4484-2F18-05A77C39E463}"/>
              </a:ext>
            </a:extLst>
          </p:cNvPr>
          <p:cNvPicPr>
            <a:picLocks noChangeAspect="1"/>
          </p:cNvPicPr>
          <p:nvPr/>
        </p:nvPicPr>
        <p:blipFill rotWithShape="1">
          <a:blip r:embed="rId2">
            <a:alphaModFix amt="50000"/>
          </a:blip>
          <a:srcRect b="15414"/>
          <a:stretch/>
        </p:blipFill>
        <p:spPr>
          <a:xfrm>
            <a:off x="20" y="1"/>
            <a:ext cx="12191980" cy="6857999"/>
          </a:xfrm>
          <a:prstGeom prst="rect">
            <a:avLst/>
          </a:prstGeom>
        </p:spPr>
      </p:pic>
    </p:spTree>
    <p:extLst>
      <p:ext uri="{BB962C8B-B14F-4D97-AF65-F5344CB8AC3E}">
        <p14:creationId xmlns:p14="http://schemas.microsoft.com/office/powerpoint/2010/main" val="1783686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 4">
            <a:extLst>
              <a:ext uri="{FF2B5EF4-FFF2-40B4-BE49-F238E27FC236}">
                <a16:creationId xmlns:a16="http://schemas.microsoft.com/office/drawing/2014/main" id="{B5C307AB-1AA2-CCA4-8BFE-B657245B5DA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5" name="TextBox 4">
            <a:extLst>
              <a:ext uri="{FF2B5EF4-FFF2-40B4-BE49-F238E27FC236}">
                <a16:creationId xmlns:a16="http://schemas.microsoft.com/office/drawing/2014/main" id="{16937892-335E-BBC0-2574-5630AE1C6A75}"/>
              </a:ext>
            </a:extLst>
          </p:cNvPr>
          <p:cNvSpPr txBox="1"/>
          <p:nvPr/>
        </p:nvSpPr>
        <p:spPr>
          <a:xfrm>
            <a:off x="4432852" y="248478"/>
            <a:ext cx="7494105" cy="3416320"/>
          </a:xfrm>
          <a:prstGeom prst="rect">
            <a:avLst/>
          </a:prstGeom>
          <a:solidFill>
            <a:schemeClr val="bg1"/>
          </a:solidFill>
        </p:spPr>
        <p:txBody>
          <a:bodyPr wrap="square" rtlCol="0">
            <a:sp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A 2022 study suggests that a rapid phase out of livestock farming could offset 68% of CO2 emissions this century and stabilise the climate for up to thirty years, due to the huge environmental impact of the methane and nitrous oxide which are produced by our current levels of large ruminant farming.</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Eisen MB, Brown PO (2022) Rapid global phaseout of animal agriculture has the potential to stabilize greenhouse gas levels for 30 years and offset 68 percent of CO2 emissions this century. PLOS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Clim</a:t>
            </a:r>
            <a:r>
              <a:rPr lang="en-GB" sz="1800" dirty="0">
                <a:effectLst/>
                <a:latin typeface="Calibri" panose="020F0502020204030204" pitchFamily="34" charset="0"/>
                <a:ea typeface="Calibri" panose="020F0502020204030204" pitchFamily="34" charset="0"/>
                <a:cs typeface="Times New Roman" panose="02020603050405020304" pitchFamily="18" charset="0"/>
              </a:rPr>
              <a:t> 1(2): e0000010. https://doi.org/10.1371/journal.pclm.0000010</a:t>
            </a:r>
            <a:endParaRPr lang="en-GB" sz="2400" dirty="0"/>
          </a:p>
        </p:txBody>
      </p:sp>
    </p:spTree>
    <p:extLst>
      <p:ext uri="{BB962C8B-B14F-4D97-AF65-F5344CB8AC3E}">
        <p14:creationId xmlns:p14="http://schemas.microsoft.com/office/powerpoint/2010/main" val="2643608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owing plant">
            <a:extLst>
              <a:ext uri="{FF2B5EF4-FFF2-40B4-BE49-F238E27FC236}">
                <a16:creationId xmlns:a16="http://schemas.microsoft.com/office/drawing/2014/main" id="{ECF2A69A-5D94-A774-11FD-63DD57DC51FA}"/>
              </a:ext>
            </a:extLst>
          </p:cNvPr>
          <p:cNvPicPr>
            <a:picLocks noChangeAspect="1"/>
          </p:cNvPicPr>
          <p:nvPr/>
        </p:nvPicPr>
        <p:blipFill rotWithShape="1">
          <a:blip r:embed="rId2">
            <a:alphaModFix amt="50000"/>
          </a:blip>
          <a:srcRect t="6719" b="9011"/>
          <a:stretch/>
        </p:blipFill>
        <p:spPr>
          <a:xfrm>
            <a:off x="20" y="1"/>
            <a:ext cx="12191980" cy="6857999"/>
          </a:xfrm>
          <a:prstGeom prst="rect">
            <a:avLst/>
          </a:prstGeom>
        </p:spPr>
      </p:pic>
      <p:sp>
        <p:nvSpPr>
          <p:cNvPr id="2" name="Title 1">
            <a:extLst>
              <a:ext uri="{FF2B5EF4-FFF2-40B4-BE49-F238E27FC236}">
                <a16:creationId xmlns:a16="http://schemas.microsoft.com/office/drawing/2014/main" id="{3FE23CE3-3218-D2C7-DA9F-2F3ABF1CEBF9}"/>
              </a:ext>
            </a:extLst>
          </p:cNvPr>
          <p:cNvSpPr>
            <a:spLocks noGrp="1"/>
          </p:cNvSpPr>
          <p:nvPr>
            <p:ph type="title"/>
          </p:nvPr>
        </p:nvSpPr>
        <p:spPr>
          <a:xfrm>
            <a:off x="992221" y="671209"/>
            <a:ext cx="9675779" cy="5145931"/>
          </a:xfrm>
        </p:spPr>
        <p:txBody>
          <a:bodyPr vert="horz" lIns="91440" tIns="45720" rIns="91440" bIns="45720" rtlCol="0" anchor="b">
            <a:normAutofit fontScale="90000"/>
          </a:bodyPr>
          <a:lstStyle/>
          <a:p>
            <a:pPr>
              <a:lnSpc>
                <a:spcPct val="107000"/>
              </a:lnSpc>
              <a:spcAft>
                <a:spcPts val="800"/>
              </a:spcAft>
            </a:pPr>
            <a:r>
              <a:rPr lang="en-GB" sz="2700" dirty="0">
                <a:effectLst/>
                <a:latin typeface="Calibri" panose="020F0502020204030204" pitchFamily="34" charset="0"/>
                <a:ea typeface="Calibri" panose="020F0502020204030204" pitchFamily="34" charset="0"/>
                <a:cs typeface="Times New Roman" panose="02020603050405020304" pitchFamily="18" charset="0"/>
              </a:rPr>
              <a:t>In his 2013 book, Animal Oppression and Human Violence, David Nibert makes a strong case for the connection between domestication (or what he calls ‘</a:t>
            </a:r>
            <a:r>
              <a:rPr lang="en-GB" sz="2700" dirty="0" err="1">
                <a:effectLst/>
                <a:latin typeface="Calibri" panose="020F0502020204030204" pitchFamily="34" charset="0"/>
                <a:ea typeface="Calibri" panose="020F0502020204030204" pitchFamily="34" charset="0"/>
                <a:cs typeface="Times New Roman" panose="02020603050405020304" pitchFamily="18" charset="0"/>
              </a:rPr>
              <a:t>domesecration</a:t>
            </a:r>
            <a:r>
              <a:rPr lang="en-GB" sz="2700" dirty="0">
                <a:effectLst/>
                <a:latin typeface="Calibri" panose="020F0502020204030204" pitchFamily="34" charset="0"/>
                <a:ea typeface="Calibri" panose="020F0502020204030204" pitchFamily="34" charset="0"/>
                <a:cs typeface="Times New Roman" panose="02020603050405020304" pitchFamily="18" charset="0"/>
              </a:rPr>
              <a:t>‘  and farming, which he sees as inherently oppressive, and systems of human violence. He situates our treatment of animals as a precondition of human oppression, linking the injustices with a focus on the economic interests of the wealthy and powerful and states that it will be impossible to remedy current systems of political oppression whilst maintaining our current treatment of animals.</a:t>
            </a:r>
            <a:br>
              <a:rPr lang="en-GB" sz="2700" dirty="0">
                <a:effectLst/>
                <a:latin typeface="Calibri" panose="020F0502020204030204" pitchFamily="34" charset="0"/>
                <a:ea typeface="Calibri" panose="020F0502020204030204" pitchFamily="34" charset="0"/>
                <a:cs typeface="Times New Roman" panose="02020603050405020304" pitchFamily="18" charset="0"/>
              </a:rPr>
            </a:br>
            <a:br>
              <a:rPr lang="en-GB" sz="2700" dirty="0">
                <a:effectLst/>
                <a:latin typeface="Calibri" panose="020F0502020204030204" pitchFamily="34" charset="0"/>
                <a:ea typeface="Calibri" panose="020F0502020204030204" pitchFamily="34" charset="0"/>
                <a:cs typeface="Times New Roman" panose="02020603050405020304" pitchFamily="18" charset="0"/>
              </a:rPr>
            </a:br>
            <a:r>
              <a:rPr lang="en-GB" sz="27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Nibert, David. Animal oppression and human violence: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Domesecration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capitalism, and global conflict. Columbia University Press, 2013.</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US" sz="6000" dirty="0">
              <a:solidFill>
                <a:srgbClr val="FFFFFF"/>
              </a:solidFill>
            </a:endParaRPr>
          </a:p>
        </p:txBody>
      </p:sp>
    </p:spTree>
    <p:extLst>
      <p:ext uri="{BB962C8B-B14F-4D97-AF65-F5344CB8AC3E}">
        <p14:creationId xmlns:p14="http://schemas.microsoft.com/office/powerpoint/2010/main" val="44221989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AB2EFE1-4D83-2C93-B202-387ED7E0DB15}"/>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rPr>
              <a:t>Meat free mondays</a:t>
            </a:r>
          </a:p>
        </p:txBody>
      </p:sp>
      <p:grpSp>
        <p:nvGrpSpPr>
          <p:cNvPr id="19" name="Group 18">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0" name="Freeform: Shape 1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1" name="Freeform: Shape 2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3"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5"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Oval 26">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Oval 28">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Content Placeholder 5">
            <a:extLst>
              <a:ext uri="{FF2B5EF4-FFF2-40B4-BE49-F238E27FC236}">
                <a16:creationId xmlns:a16="http://schemas.microsoft.com/office/drawing/2014/main" id="{955C39C0-25B5-6B1C-5534-4F1856098A47}"/>
              </a:ext>
            </a:extLst>
          </p:cNvPr>
          <p:cNvSpPr>
            <a:spLocks noGrp="1"/>
          </p:cNvSpPr>
          <p:nvPr>
            <p:ph idx="1"/>
          </p:nvPr>
        </p:nvSpPr>
        <p:spPr>
          <a:xfrm>
            <a:off x="6234868" y="1130846"/>
            <a:ext cx="5217173" cy="4351338"/>
          </a:xfrm>
        </p:spPr>
        <p:txBody>
          <a:bodyPr>
            <a:normAutofit/>
          </a:bodyPr>
          <a:lstStyle/>
          <a:p>
            <a:r>
              <a:rPr lang="en-GB" dirty="0">
                <a:solidFill>
                  <a:schemeClr val="bg1"/>
                </a:solidFill>
              </a:rPr>
              <a:t>Campaigns such as Meat Free Monday (MFM) encourage reduced meat consumption. Consumers and farmers alike get concerned that raising welfare standards would increase the cost of animal products. </a:t>
            </a:r>
          </a:p>
          <a:p>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https://meatfreemondays.com/why-it-matters/</a:t>
            </a:r>
            <a:endParaRPr lang="en-GB" dirty="0">
              <a:solidFill>
                <a:schemeClr val="bg1"/>
              </a:solidFill>
            </a:endParaRPr>
          </a:p>
        </p:txBody>
      </p:sp>
      <p:grpSp>
        <p:nvGrpSpPr>
          <p:cNvPr id="31"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32" name="Freeform: Shape 31">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568162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B9D03-DC0A-1CF6-2194-27477E542B96}"/>
              </a:ext>
            </a:extLst>
          </p:cNvPr>
          <p:cNvSpPr>
            <a:spLocks noGrp="1"/>
          </p:cNvSpPr>
          <p:nvPr>
            <p:ph type="title"/>
          </p:nvPr>
        </p:nvSpPr>
        <p:spPr>
          <a:xfrm>
            <a:off x="838201" y="365125"/>
            <a:ext cx="5251316" cy="1807305"/>
          </a:xfrm>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5B415043-8BF5-3963-D15B-201EF06CA778}"/>
              </a:ext>
            </a:extLst>
          </p:cNvPr>
          <p:cNvSpPr>
            <a:spLocks noGrp="1"/>
          </p:cNvSpPr>
          <p:nvPr>
            <p:ph idx="1"/>
          </p:nvPr>
        </p:nvSpPr>
        <p:spPr>
          <a:xfrm>
            <a:off x="838200" y="1750979"/>
            <a:ext cx="4619621" cy="4425984"/>
          </a:xfrm>
        </p:spPr>
        <p:txBody>
          <a:bodyPr>
            <a:normAutofit lnSpcReduction="10000"/>
          </a:bodyPr>
          <a:lstStyle/>
          <a:p>
            <a:r>
              <a:rPr lang="en-GB" sz="2000" dirty="0"/>
              <a:t>I think the only way to see any improvements would be to adopt an </a:t>
            </a:r>
            <a:r>
              <a:rPr lang="en-GB" sz="2000" dirty="0" err="1"/>
              <a:t>ecocentric</a:t>
            </a:r>
            <a:r>
              <a:rPr lang="en-GB" sz="2000" dirty="0"/>
              <a:t> philosophy such as those espoused in Michel </a:t>
            </a:r>
            <a:r>
              <a:rPr lang="en-GB" sz="2000" dirty="0" err="1"/>
              <a:t>Serres’s</a:t>
            </a:r>
            <a:r>
              <a:rPr lang="en-GB" sz="2000" dirty="0"/>
              <a:t> Natural Contract  or Aldo Leopold’s land ethic , and do away with </a:t>
            </a:r>
            <a:r>
              <a:rPr lang="en-GB" sz="2000" dirty="0" err="1"/>
              <a:t>Descartian</a:t>
            </a:r>
            <a:r>
              <a:rPr lang="en-GB" sz="2000" dirty="0"/>
              <a:t> anthropocentric justifications which allow for the suffering, death and destruction of all life here on our little blue planet.</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Krell, Jonathan, ‘Michel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Serres</a:t>
            </a:r>
            <a:r>
              <a:rPr lang="en-GB" sz="1800" dirty="0">
                <a:effectLst/>
                <a:latin typeface="Calibri" panose="020F0502020204030204" pitchFamily="34" charset="0"/>
                <a:ea typeface="Calibri" panose="020F0502020204030204" pitchFamily="34" charset="0"/>
                <a:cs typeface="Times New Roman" panose="02020603050405020304" pitchFamily="18" charset="0"/>
              </a:rPr>
              <a:t>, Luc Ferry, and the Possibility of a Natural Contract’, French Literature Series, 39 (2012).</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Leopold, Aldo.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The Land Ethic: A Sand County Almanac, and Sketches Here and There (1949)</a:t>
            </a:r>
            <a:r>
              <a:rPr lang="en-GB" sz="2000" dirty="0">
                <a:effectLst/>
                <a:latin typeface="Calibri" panose="020F0502020204030204" pitchFamily="34" charset="0"/>
                <a:ea typeface="Calibri" panose="020F0502020204030204" pitchFamily="34" charset="0"/>
                <a:cs typeface="Times New Roman" panose="02020603050405020304" pitchFamily="18" charset="0"/>
              </a:rPr>
              <a:t>. Island Press/</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Center</a:t>
            </a:r>
            <a:r>
              <a:rPr lang="en-GB" sz="2000" dirty="0">
                <a:effectLst/>
                <a:latin typeface="Calibri" panose="020F0502020204030204" pitchFamily="34" charset="0"/>
                <a:ea typeface="Calibri" panose="020F0502020204030204" pitchFamily="34" charset="0"/>
                <a:cs typeface="Times New Roman" panose="02020603050405020304" pitchFamily="18" charset="0"/>
              </a:rPr>
              <a:t> for Resource Economics, 2014.</a:t>
            </a:r>
          </a:p>
          <a:p>
            <a:endParaRPr lang="en-GB" sz="2000" dirty="0"/>
          </a:p>
        </p:txBody>
      </p:sp>
      <p:pic>
        <p:nvPicPr>
          <p:cNvPr id="5" name="Picture 4" descr="A planet in space&#10;&#10;Description automatically generated with medium confidence">
            <a:extLst>
              <a:ext uri="{FF2B5EF4-FFF2-40B4-BE49-F238E27FC236}">
                <a16:creationId xmlns:a16="http://schemas.microsoft.com/office/drawing/2014/main" id="{27502BCE-80CC-33DE-E8D8-0479693037E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414" r="964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56939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5FCF7-F423-A56F-12F8-01B04B28F38F}"/>
              </a:ext>
            </a:extLst>
          </p:cNvPr>
          <p:cNvSpPr>
            <a:spLocks noGrp="1"/>
          </p:cNvSpPr>
          <p:nvPr>
            <p:ph type="title"/>
          </p:nvPr>
        </p:nvSpPr>
        <p:spPr/>
        <p:txBody>
          <a:bodyPr/>
          <a:lstStyle/>
          <a:p>
            <a:r>
              <a:rPr lang="en-GB" dirty="0"/>
              <a:t>References/Bibliography </a:t>
            </a:r>
          </a:p>
        </p:txBody>
      </p:sp>
      <p:sp>
        <p:nvSpPr>
          <p:cNvPr id="3" name="Content Placeholder 2">
            <a:extLst>
              <a:ext uri="{FF2B5EF4-FFF2-40B4-BE49-F238E27FC236}">
                <a16:creationId xmlns:a16="http://schemas.microsoft.com/office/drawing/2014/main" id="{9AD88137-9701-E8CD-FE95-92CC8400DE0E}"/>
              </a:ext>
            </a:extLst>
          </p:cNvPr>
          <p:cNvSpPr>
            <a:spLocks noGrp="1"/>
          </p:cNvSpPr>
          <p:nvPr>
            <p:ph idx="1"/>
          </p:nvPr>
        </p:nvSpPr>
        <p:spPr/>
        <p:txBody>
          <a:bodyPr>
            <a:normAutofit fontScale="92500" lnSpcReduction="20000"/>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Descartes, René.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Discourse on Method and the Meditations</a:t>
            </a:r>
            <a:r>
              <a:rPr lang="en-GB" sz="1800" dirty="0">
                <a:effectLst/>
                <a:latin typeface="Calibri" panose="020F0502020204030204" pitchFamily="34" charset="0"/>
                <a:ea typeface="Calibri" panose="020F0502020204030204" pitchFamily="34" charset="0"/>
                <a:cs typeface="Times New Roman" panose="02020603050405020304" pitchFamily="18" charset="0"/>
              </a:rPr>
              <a:t>. Penguin UK, 1968.</a:t>
            </a:r>
            <a:endParaRPr lang="en-GB" dirty="0"/>
          </a:p>
          <a:p>
            <a:r>
              <a:rPr lang="en-GB" sz="2800" baseline="30000" dirty="0">
                <a:effectLst/>
                <a:latin typeface="Calibri" panose="020F0502020204030204" pitchFamily="34" charset="0"/>
                <a:ea typeface="Calibri" panose="020F0502020204030204" pitchFamily="34" charset="0"/>
                <a:cs typeface="Times New Roman" panose="02020603050405020304" pitchFamily="18" charset="0"/>
              </a:rPr>
              <a:t>The Enlightenment's Animals: Changing Conceptions of Animals in the Long Eighteenth Century, pp. 63 – 70. Amsterdam University Press (2019)</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Rosenfeld, Daniel L., and Anthony L. Burrow.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Vegetarian on purpose: Understanding the motivations of plant-based dieters.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Appetite 116 (2017): 456-463.</a:t>
            </a:r>
          </a:p>
          <a:p>
            <a:endParaRPr lang="en-GB" sz="2800" baseline="30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Eisen MB, Brown PO (2022) Rapid global phaseout of animal agriculture has the potential to stabilize greenhouse gas levels for 30 years and offset 68 percent of CO2 emissions this century. PLOS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Clim</a:t>
            </a:r>
            <a:r>
              <a:rPr lang="en-GB" sz="1800" dirty="0">
                <a:effectLst/>
                <a:latin typeface="Calibri" panose="020F0502020204030204" pitchFamily="34" charset="0"/>
                <a:ea typeface="Calibri" panose="020F0502020204030204" pitchFamily="34" charset="0"/>
                <a:cs typeface="Times New Roman" panose="02020603050405020304" pitchFamily="18" charset="0"/>
              </a:rPr>
              <a:t> 1(2): e0000010. </a:t>
            </a: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2"/>
              </a:rPr>
              <a:t>https://doi.org/10.1371/journal.pclm.0000010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Nibert, David. Animal oppression and human violence: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Domesecration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capitalism, and global conflict. Columbia University Press, 2013.</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https://meatfreemondays.com/why-it-matters/</a:t>
            </a: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r>
              <a:rPr lang="en-GB" sz="2800" baseline="30000" dirty="0">
                <a:effectLst/>
                <a:latin typeface="Calibri" panose="020F0502020204030204" pitchFamily="34" charset="0"/>
                <a:ea typeface="Calibri" panose="020F0502020204030204" pitchFamily="34" charset="0"/>
                <a:cs typeface="Times New Roman" panose="02020603050405020304" pitchFamily="18" charset="0"/>
                <a:hlinkClick r:id="rId3"/>
              </a:rPr>
              <a:t>https://meatfreemondays.com/why-it-matters/</a:t>
            </a:r>
            <a:endParaRPr lang="en-GB" sz="2800" baseline="30000" dirty="0">
              <a:effectLst/>
              <a:latin typeface="Calibri" panose="020F0502020204030204" pitchFamily="34" charset="0"/>
              <a:ea typeface="Calibri" panose="020F0502020204030204" pitchFamily="34" charset="0"/>
              <a:cs typeface="Times New Roman" panose="02020603050405020304" pitchFamily="18" charset="0"/>
            </a:endParaRPr>
          </a:p>
          <a:p>
            <a:pPr>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Krell, Jonathan, ‘Michel </a:t>
            </a:r>
            <a:r>
              <a:rPr kumimoji="0" lang="en-GB" sz="18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Serres</a:t>
            </a: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Luc Ferry, and the Possibility of a Natural Contract’, French Literature Series, 39 (2012).</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Leopold, Aldo.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Land Ethic: A Sand County Almanac, and Sketches Here and There (1949)</a:t>
            </a:r>
            <a:r>
              <a:rPr lang="en-GB" sz="1800" dirty="0">
                <a:effectLst/>
                <a:latin typeface="Calibri" panose="020F0502020204030204" pitchFamily="34" charset="0"/>
                <a:ea typeface="Calibri" panose="020F0502020204030204" pitchFamily="34" charset="0"/>
                <a:cs typeface="Times New Roman" panose="02020603050405020304" pitchFamily="18" charset="0"/>
              </a:rPr>
              <a:t>. Island Press/</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Center</a:t>
            </a:r>
            <a:r>
              <a:rPr lang="en-GB" sz="1800" dirty="0">
                <a:effectLst/>
                <a:latin typeface="Calibri" panose="020F0502020204030204" pitchFamily="34" charset="0"/>
                <a:ea typeface="Calibri" panose="020F0502020204030204" pitchFamily="34" charset="0"/>
                <a:cs typeface="Times New Roman" panose="02020603050405020304" pitchFamily="18" charset="0"/>
              </a:rPr>
              <a:t> for Resource Economics, 2014.</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GB" sz="2800" baseline="30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baseline="30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375774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10146</TotalTime>
  <Words>1114</Words>
  <Application>Microsoft Office PowerPoint</Application>
  <PresentationFormat>Widescreen</PresentationFormat>
  <Paragraphs>42</Paragraphs>
  <Slides>14</Slides>
  <Notes>1</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Chiller</vt:lpstr>
      <vt:lpstr>Georgia</vt:lpstr>
      <vt:lpstr>ProximaNovaCond</vt:lpstr>
      <vt:lpstr>Office Theme</vt:lpstr>
      <vt:lpstr>The impacts of factory farming in relation to human, nonhuman and environmental interests. </vt:lpstr>
      <vt:lpstr>PowerPoint Presentation</vt:lpstr>
      <vt:lpstr>Descartes/Rousseau Dicotomy</vt:lpstr>
      <vt:lpstr>Why give up meat?</vt:lpstr>
      <vt:lpstr>Studies show that by not farming animals we would reduce greenhouse gas emissions like methane and Co2, and this would help to tackle the climate crisis.  Eisen MB, Brown PO (2022) Rapid global phaseout of animal agriculture has the potential to stabilize greenhouse gas levels for 30 years and offset 68 percent of CO2 emissions this century. PLOS Clim 1(2): e0000010. https://doi.org/10.1371/journal.pclm.0000010 </vt:lpstr>
      <vt:lpstr>Growing food to feed to farm animals leads to habitat destruction, which is a leading cause of species loss to extinction. By reducing or ending the practices of large-scale industrial farming these issues can be mitigated</vt:lpstr>
      <vt:lpstr>PowerPoint Presentation</vt:lpstr>
      <vt:lpstr>Whilst it is in the interest of a farmer or business to ensure that livestock are kept fed and watered, and kept alive, it would be inefficient and costly to create environments in which farmed animals could express their full range of emotional, physical and social behaviours.   </vt:lpstr>
      <vt:lpstr>PowerPoint Presentation</vt:lpstr>
      <vt:lpstr>PowerPoint Presentation</vt:lpstr>
      <vt:lpstr>In his 2013 book, Animal Oppression and Human Violence, David Nibert makes a strong case for the connection between domestication (or what he calls ‘domesecration‘  and farming, which he sees as inherently oppressive, and systems of human violence. He situates our treatment of animals as a precondition of human oppression, linking the injustices with a focus on the economic interests of the wealthy and powerful and states that it will be impossible to remedy current systems of political oppression whilst maintaining our current treatment of animals.  - Nibert, David. Animal oppression and human violence: Domesecration, capitalism, and global conflict. Columbia University Press, 2013.  </vt:lpstr>
      <vt:lpstr>Meat free mondays</vt:lpstr>
      <vt:lpstr>Conclusion </vt:lpstr>
      <vt:lpstr>References/Bibliography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impacts of factory farming in relation to human, nonhuman and environmental interests. </dc:title>
  <dc:creator>Jak Prentice-Miller</dc:creator>
  <cp:lastModifiedBy>Jak Prentice-Miller</cp:lastModifiedBy>
  <cp:revision>4</cp:revision>
  <dcterms:created xsi:type="dcterms:W3CDTF">2023-03-03T12:26:16Z</dcterms:created>
  <dcterms:modified xsi:type="dcterms:W3CDTF">2023-03-10T13:33:14Z</dcterms:modified>
</cp:coreProperties>
</file>