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0"/>
  </p:notesMasterIdLst>
  <p:sldIdLst>
    <p:sldId id="256" r:id="rId2"/>
    <p:sldId id="257" r:id="rId3"/>
    <p:sldId id="266" r:id="rId4"/>
    <p:sldId id="267" r:id="rId5"/>
    <p:sldId id="268" r:id="rId6"/>
    <p:sldId id="269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64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29047E-7FFA-4DB7-A21B-9AB4BD3F1EE9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3FAB1-65BF-482A-8D77-440A76CE51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28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0741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7501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9618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025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725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62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784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3022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023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819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7971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647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chdaily.com/" TargetMode="External"/><Relationship Id="rId7" Type="http://schemas.openxmlformats.org/officeDocument/2006/relationships/hyperlink" Target="http://www.naturalresources.wales/" TargetMode="External"/><Relationship Id="rId2" Type="http://schemas.openxmlformats.org/officeDocument/2006/relationships/hyperlink" Target="http://www.bbc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v.uk/" TargetMode="External"/><Relationship Id="rId5" Type="http://schemas.openxmlformats.org/officeDocument/2006/relationships/hyperlink" Target="http://www.nytimes.com/" TargetMode="External"/><Relationship Id="rId4" Type="http://schemas.openxmlformats.org/officeDocument/2006/relationships/hyperlink" Target="http://www.freshkillspark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Waste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M6X10894 – Environmental law and policy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7833" y="2203603"/>
            <a:ext cx="7408333" cy="384987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challenges</a:t>
            </a:r>
          </a:p>
          <a:p>
            <a:r>
              <a:rPr lang="en-GB" dirty="0"/>
              <a:t>Case studies</a:t>
            </a:r>
          </a:p>
          <a:p>
            <a:r>
              <a:rPr lang="en-GB" dirty="0"/>
              <a:t>Policy / legislative developments</a:t>
            </a:r>
          </a:p>
          <a:p>
            <a:pPr lvl="1"/>
            <a:r>
              <a:rPr lang="en-GB" dirty="0"/>
              <a:t>European</a:t>
            </a:r>
          </a:p>
          <a:p>
            <a:pPr lvl="1"/>
            <a:r>
              <a:rPr lang="en-GB" dirty="0"/>
              <a:t>Domestic</a:t>
            </a:r>
          </a:p>
          <a:p>
            <a:r>
              <a:rPr lang="en-GB" dirty="0"/>
              <a:t>Duty of Care</a:t>
            </a:r>
          </a:p>
          <a:p>
            <a:r>
              <a:rPr lang="en-GB" dirty="0"/>
              <a:t>Carriage of waste</a:t>
            </a:r>
          </a:p>
          <a:p>
            <a:r>
              <a:rPr lang="en-GB" dirty="0"/>
              <a:t>Economic instruments</a:t>
            </a:r>
          </a:p>
          <a:p>
            <a:r>
              <a:rPr lang="en-GB" dirty="0"/>
              <a:t>Producer Responsibility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challenges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Practical:</a:t>
            </a:r>
          </a:p>
          <a:p>
            <a:pPr lvl="1"/>
            <a:r>
              <a:rPr lang="en-GB" dirty="0"/>
              <a:t>Amounts / volumes created</a:t>
            </a:r>
          </a:p>
          <a:p>
            <a:pPr lvl="1"/>
            <a:r>
              <a:rPr lang="en-GB" dirty="0"/>
              <a:t>Differing sources / types</a:t>
            </a:r>
          </a:p>
          <a:p>
            <a:pPr lvl="2"/>
            <a:r>
              <a:rPr lang="en-GB" dirty="0"/>
              <a:t>E.g. MSW, C&amp;D, C&amp;I, clinical….</a:t>
            </a:r>
          </a:p>
          <a:p>
            <a:pPr lvl="1"/>
            <a:r>
              <a:rPr lang="en-GB" dirty="0"/>
              <a:t>Disposal method – reliance on landfill</a:t>
            </a:r>
          </a:p>
          <a:p>
            <a:pPr lvl="2"/>
            <a:r>
              <a:rPr lang="en-GB" dirty="0"/>
              <a:t>Cheap, easy….</a:t>
            </a:r>
          </a:p>
          <a:p>
            <a:pPr lvl="1"/>
            <a:r>
              <a:rPr lang="en-GB" dirty="0"/>
              <a:t>Significant changes due to EU law &amp; policy</a:t>
            </a:r>
          </a:p>
        </p:txBody>
      </p:sp>
    </p:spTree>
    <p:extLst>
      <p:ext uri="{BB962C8B-B14F-4D97-AF65-F5344CB8AC3E}">
        <p14:creationId xmlns:p14="http://schemas.microsoft.com/office/powerpoint/2010/main" val="2346355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Regulatory challenges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588365" cy="3450696"/>
          </a:xfrm>
        </p:spPr>
        <p:txBody>
          <a:bodyPr/>
          <a:lstStyle/>
          <a:p>
            <a:r>
              <a:rPr lang="en-GB" dirty="0"/>
              <a:t>Definition of waste</a:t>
            </a:r>
          </a:p>
          <a:p>
            <a:pPr lvl="1"/>
            <a:r>
              <a:rPr lang="en-GB" dirty="0"/>
              <a:t>Grey areas e.g. if can be reused but discarded, is it waste?</a:t>
            </a:r>
          </a:p>
          <a:p>
            <a:r>
              <a:rPr lang="en-GB" dirty="0"/>
              <a:t>Wastes are not necessarily ‘harmful’</a:t>
            </a:r>
          </a:p>
          <a:p>
            <a:pPr lvl="1"/>
            <a:r>
              <a:rPr lang="en-GB" dirty="0"/>
              <a:t>Generally arises if waste is mishandled or abandoned</a:t>
            </a:r>
          </a:p>
          <a:p>
            <a:r>
              <a:rPr lang="en-GB" dirty="0"/>
              <a:t>Impacts not clearly understood</a:t>
            </a:r>
          </a:p>
          <a:p>
            <a:pPr lvl="1"/>
            <a:r>
              <a:rPr lang="en-GB" dirty="0"/>
              <a:t>Case studies should help highlight this</a:t>
            </a:r>
          </a:p>
        </p:txBody>
      </p:sp>
    </p:spTree>
    <p:extLst>
      <p:ext uri="{BB962C8B-B14F-4D97-AF65-F5344CB8AC3E}">
        <p14:creationId xmlns:p14="http://schemas.microsoft.com/office/powerpoint/2010/main" val="550455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Case study – </a:t>
            </a:r>
            <a:r>
              <a:rPr lang="en-GB" dirty="0" err="1"/>
              <a:t>Nantygwyddon</a:t>
            </a:r>
            <a:r>
              <a:rPr lang="en-GB" dirty="0"/>
              <a:t> landfill</a:t>
            </a:r>
          </a:p>
        </p:txBody>
      </p:sp>
      <p:pic>
        <p:nvPicPr>
          <p:cNvPr id="1026" name="Picture 2" descr="Fig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20888"/>
            <a:ext cx="419100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3867" y="6488668"/>
            <a:ext cx="4552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Sources: BMJ / BBC / Ian Homer Photography</a:t>
            </a:r>
          </a:p>
        </p:txBody>
      </p:sp>
      <p:pic>
        <p:nvPicPr>
          <p:cNvPr id="1028" name="Picture 4" descr="Image result for nantygwyddon landfil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575" y="1916832"/>
            <a:ext cx="3577580" cy="214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nantygwyddon landfi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780" y="4190910"/>
            <a:ext cx="3763169" cy="246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39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Fresh Kills landfill</a:t>
            </a:r>
          </a:p>
        </p:txBody>
      </p:sp>
      <p:pic>
        <p:nvPicPr>
          <p:cNvPr id="2050" name="Picture 2" descr="Image result for fresh kills landfill from spa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40" y="2564905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-3867" y="6488668"/>
            <a:ext cx="6069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Sources: Open Buildings /  Fresh Kills Park / Staten Island Live</a:t>
            </a:r>
          </a:p>
        </p:txBody>
      </p:sp>
      <p:pic>
        <p:nvPicPr>
          <p:cNvPr id="2052" name="Picture 4" descr="Image result for fresh kills landfil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17761"/>
            <a:ext cx="3093368" cy="207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fresh kills landfi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821" y="4509120"/>
            <a:ext cx="26479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98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E:\UWTSD\env law &amp; economics\image_from_dm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541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:\UWTSD\env law &amp; economics\fiveparks_confluence_lg.jpg_nycgo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90394"/>
            <a:ext cx="2255605" cy="238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E:\UWTSD\env law &amp; economics\fresh kill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001" y="4154764"/>
            <a:ext cx="3631997" cy="242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-3867" y="6516378"/>
            <a:ext cx="17491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Arch Daily</a:t>
            </a:r>
          </a:p>
        </p:txBody>
      </p:sp>
    </p:spTree>
    <p:extLst>
      <p:ext uri="{BB962C8B-B14F-4D97-AF65-F5344CB8AC3E}">
        <p14:creationId xmlns:p14="http://schemas.microsoft.com/office/powerpoint/2010/main" val="3709824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developments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3491" y="2015733"/>
            <a:ext cx="6800917" cy="403774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EU – Environment Action Programmes </a:t>
            </a:r>
          </a:p>
          <a:p>
            <a:pPr lvl="1"/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– 1973; 7</a:t>
            </a:r>
            <a:r>
              <a:rPr lang="en-GB" baseline="30000" dirty="0"/>
              <a:t>th</a:t>
            </a:r>
            <a:r>
              <a:rPr lang="en-GB" dirty="0"/>
              <a:t> – 2013 </a:t>
            </a:r>
          </a:p>
          <a:p>
            <a:r>
              <a:rPr lang="en-GB" dirty="0"/>
              <a:t>EPA90 – “Secretary of State will outline a strategy”</a:t>
            </a:r>
          </a:p>
          <a:p>
            <a:r>
              <a:rPr lang="en-GB" dirty="0"/>
              <a:t>Basel Convention – Control on Transboundary movements of Hazardous wastes and their disposal (1992)</a:t>
            </a:r>
          </a:p>
          <a:p>
            <a:r>
              <a:rPr lang="en-GB" dirty="0"/>
              <a:t>England &amp; Wales – Making Waste Work (1995)</a:t>
            </a:r>
          </a:p>
          <a:p>
            <a:r>
              <a:rPr lang="en-GB" dirty="0"/>
              <a:t>England &amp; Wales – Waste Strategy (2000)</a:t>
            </a:r>
          </a:p>
          <a:p>
            <a:r>
              <a:rPr lang="en-GB" dirty="0"/>
              <a:t>Wales – Wise about waste (2002)</a:t>
            </a:r>
          </a:p>
          <a:p>
            <a:r>
              <a:rPr lang="en-GB" dirty="0"/>
              <a:t>England – Waste strategy (2007)</a:t>
            </a:r>
          </a:p>
          <a:p>
            <a:r>
              <a:rPr lang="en-GB" dirty="0"/>
              <a:t>Wales – Towards Zero Waste (2010)</a:t>
            </a:r>
          </a:p>
        </p:txBody>
      </p:sp>
    </p:spTree>
    <p:extLst>
      <p:ext uri="{BB962C8B-B14F-4D97-AF65-F5344CB8AC3E}">
        <p14:creationId xmlns:p14="http://schemas.microsoft.com/office/powerpoint/2010/main" val="2695531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Framework Directive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1975 – original WFD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the environment and human health by preventing or reducing the adverse impacts of the generation &amp; management of waste</a:t>
            </a:r>
            <a:r>
              <a:rPr lang="en-GB" dirty="0"/>
              <a:t>”</a:t>
            </a:r>
          </a:p>
          <a:p>
            <a:r>
              <a:rPr lang="en-GB" dirty="0"/>
              <a:t>1991 – amended, obligation on network of disposal installations</a:t>
            </a:r>
          </a:p>
          <a:p>
            <a:r>
              <a:rPr lang="en-GB" dirty="0"/>
              <a:t>2006 – re-codified, definition highlighted</a:t>
            </a:r>
          </a:p>
          <a:p>
            <a:r>
              <a:rPr lang="en-GB" dirty="0"/>
              <a:t>2008 – waste hierarchy within EU law</a:t>
            </a:r>
          </a:p>
        </p:txBody>
      </p:sp>
    </p:spTree>
    <p:extLst>
      <p:ext uri="{BB962C8B-B14F-4D97-AF65-F5344CB8AC3E}">
        <p14:creationId xmlns:p14="http://schemas.microsoft.com/office/powerpoint/2010/main" val="4186711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provisions (2008)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Sets out collection &amp; transport framework</a:t>
            </a:r>
          </a:p>
          <a:p>
            <a:r>
              <a:rPr lang="en-GB" dirty="0"/>
              <a:t>Boost waste prevention &amp; recycling</a:t>
            </a:r>
          </a:p>
          <a:p>
            <a:r>
              <a:rPr lang="en-GB" dirty="0"/>
              <a:t>Definition of waste, recover &amp; disposal</a:t>
            </a:r>
          </a:p>
          <a:p>
            <a:r>
              <a:rPr lang="en-GB" dirty="0"/>
              <a:t>Procedures applicable to by-products / wastes ceasing to be waste</a:t>
            </a:r>
          </a:p>
          <a:p>
            <a:r>
              <a:rPr lang="en-GB" dirty="0"/>
              <a:t>Duty for separate collection of certain materials</a:t>
            </a:r>
          </a:p>
          <a:p>
            <a:pPr lvl="1"/>
            <a:r>
              <a:rPr lang="en-GB" dirty="0"/>
              <a:t>Paper, metal, plastic, glass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647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European List of Wastes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Article 7 WFD – requires drawing up list of waste</a:t>
            </a:r>
          </a:p>
          <a:p>
            <a:r>
              <a:rPr lang="en-GB" dirty="0"/>
              <a:t>European Waste Catalogue (EWC) (1994)</a:t>
            </a:r>
          </a:p>
          <a:p>
            <a:pPr lvl="1"/>
            <a:r>
              <a:rPr lang="en-GB" dirty="0"/>
              <a:t>20 main chapters</a:t>
            </a:r>
          </a:p>
          <a:p>
            <a:pPr lvl="1"/>
            <a:r>
              <a:rPr lang="en-GB" dirty="0"/>
              <a:t>Individual wastes assigned a 6-digit code</a:t>
            </a:r>
          </a:p>
          <a:p>
            <a:r>
              <a:rPr lang="en-GB" dirty="0"/>
              <a:t>European List of Wastes (</a:t>
            </a:r>
            <a:r>
              <a:rPr lang="en-GB" dirty="0" err="1"/>
              <a:t>LoW</a:t>
            </a:r>
            <a:r>
              <a:rPr lang="en-GB" dirty="0"/>
              <a:t>) (2000)</a:t>
            </a:r>
          </a:p>
          <a:p>
            <a:r>
              <a:rPr lang="en-GB" dirty="0"/>
              <a:t>Required as part of Duty of Care Regulations</a:t>
            </a:r>
          </a:p>
          <a:p>
            <a:r>
              <a:rPr lang="en-GB" dirty="0"/>
              <a:t>Standardise waste description across Europe</a:t>
            </a:r>
          </a:p>
          <a:p>
            <a:r>
              <a:rPr lang="en-GB" dirty="0"/>
              <a:t>Enable monitoring, recording &amp; control</a:t>
            </a:r>
          </a:p>
        </p:txBody>
      </p:sp>
    </p:spTree>
    <p:extLst>
      <p:ext uri="{BB962C8B-B14F-4D97-AF65-F5344CB8AC3E}">
        <p14:creationId xmlns:p14="http://schemas.microsoft.com/office/powerpoint/2010/main" val="358207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Treatment Directives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67833" y="2093040"/>
            <a:ext cx="7408333" cy="3960440"/>
          </a:xfrm>
        </p:spPr>
        <p:txBody>
          <a:bodyPr>
            <a:normAutofit/>
          </a:bodyPr>
          <a:lstStyle/>
          <a:p>
            <a:r>
              <a:rPr lang="en-GB" dirty="0"/>
              <a:t>Landfill Directive (1999/31/EC)</a:t>
            </a:r>
          </a:p>
          <a:p>
            <a:pPr lvl="1"/>
            <a:r>
              <a:rPr lang="en-GB" dirty="0"/>
              <a:t>Prevent or reduce negative environmental effects</a:t>
            </a:r>
          </a:p>
          <a:p>
            <a:pPr lvl="1"/>
            <a:r>
              <a:rPr lang="en-GB" dirty="0"/>
              <a:t>Landfill classification</a:t>
            </a:r>
          </a:p>
          <a:p>
            <a:pPr lvl="1"/>
            <a:r>
              <a:rPr lang="en-GB" dirty="0"/>
              <a:t>Restricting certain wastes going to landfill</a:t>
            </a:r>
          </a:p>
          <a:p>
            <a:pPr lvl="1"/>
            <a:r>
              <a:rPr lang="en-GB" dirty="0"/>
              <a:t>Waste acceptance criteria (WAC)</a:t>
            </a:r>
          </a:p>
          <a:p>
            <a:r>
              <a:rPr lang="en-GB" dirty="0"/>
              <a:t>Waste Incineration Directive (2000/76/EU)</a:t>
            </a:r>
          </a:p>
          <a:p>
            <a:pPr lvl="1"/>
            <a:r>
              <a:rPr lang="en-GB" dirty="0"/>
              <a:t>Prevent or limit negative environmental effects</a:t>
            </a:r>
          </a:p>
          <a:p>
            <a:pPr lvl="1"/>
            <a:r>
              <a:rPr lang="en-GB" dirty="0"/>
              <a:t>Maximum emission levels</a:t>
            </a:r>
          </a:p>
          <a:p>
            <a:pPr lvl="1"/>
            <a:r>
              <a:rPr lang="en-GB" dirty="0"/>
              <a:t>Environmental permits</a:t>
            </a:r>
          </a:p>
          <a:p>
            <a:pPr lvl="1"/>
            <a:r>
              <a:rPr lang="en-GB" dirty="0"/>
              <a:t>Recast into Industrial Emissions Directive 2010</a:t>
            </a:r>
          </a:p>
        </p:txBody>
      </p:sp>
    </p:spTree>
    <p:extLst>
      <p:ext uri="{BB962C8B-B14F-4D97-AF65-F5344CB8AC3E}">
        <p14:creationId xmlns:p14="http://schemas.microsoft.com/office/powerpoint/2010/main" val="409060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Domestic waste policy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Duty to transpose Directives into domestic law</a:t>
            </a:r>
          </a:p>
          <a:p>
            <a:pPr lvl="1"/>
            <a:r>
              <a:rPr lang="en-GB" dirty="0"/>
              <a:t>Environmental Permitting (England &amp; Wales) Regulations 2010, as amended</a:t>
            </a:r>
          </a:p>
          <a:p>
            <a:pPr lvl="1"/>
            <a:r>
              <a:rPr lang="en-GB" dirty="0"/>
              <a:t>Waste (England &amp; Wales) Regulations 2011</a:t>
            </a:r>
          </a:p>
          <a:p>
            <a:r>
              <a:rPr lang="en-GB" dirty="0"/>
              <a:t>Statutory objectives:</a:t>
            </a:r>
          </a:p>
          <a:p>
            <a:pPr lvl="1"/>
            <a:r>
              <a:rPr lang="en-GB" dirty="0"/>
              <a:t>Article 13 – Protection of human health &amp; environment</a:t>
            </a:r>
          </a:p>
          <a:p>
            <a:pPr lvl="1"/>
            <a:r>
              <a:rPr lang="en-GB" dirty="0"/>
              <a:t>Article 16 – Principles of self-sufficiency &amp; proximity</a:t>
            </a:r>
          </a:p>
        </p:txBody>
      </p:sp>
    </p:spTree>
    <p:extLst>
      <p:ext uri="{BB962C8B-B14F-4D97-AF65-F5344CB8AC3E}">
        <p14:creationId xmlns:p14="http://schemas.microsoft.com/office/powerpoint/2010/main" val="2009242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‘waste’?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 – “</a:t>
            </a:r>
            <a:r>
              <a:rPr lang="en-GB" i="1" dirty="0"/>
              <a:t>any substance or object which the holder discards, intends to discard or is required to discard</a:t>
            </a:r>
            <a:r>
              <a:rPr lang="en-GB" dirty="0"/>
              <a:t>”</a:t>
            </a:r>
          </a:p>
          <a:p>
            <a:r>
              <a:rPr lang="en-GB" dirty="0"/>
              <a:t>By-products are not deemed waste (Article 5)</a:t>
            </a:r>
          </a:p>
          <a:p>
            <a:r>
              <a:rPr lang="en-GB" dirty="0"/>
              <a:t>Waste ceases to be waste in certain conditions (Article 6)</a:t>
            </a:r>
          </a:p>
          <a:p>
            <a:r>
              <a:rPr lang="en-GB" dirty="0"/>
              <a:t>Has the substance been consigned to recovery / disposal operation?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073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law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C-304/94 Euro </a:t>
            </a:r>
            <a:r>
              <a:rPr lang="en-GB" dirty="0" err="1"/>
              <a:t>Tombesi</a:t>
            </a:r>
            <a:r>
              <a:rPr lang="en-GB" dirty="0"/>
              <a:t> and </a:t>
            </a:r>
            <a:r>
              <a:rPr lang="en-GB" dirty="0" err="1"/>
              <a:t>Adino</a:t>
            </a:r>
            <a:r>
              <a:rPr lang="en-GB" dirty="0"/>
              <a:t> </a:t>
            </a:r>
            <a:r>
              <a:rPr lang="en-GB" dirty="0" err="1"/>
              <a:t>Tombesi</a:t>
            </a:r>
            <a:r>
              <a:rPr lang="en-GB" dirty="0"/>
              <a:t> [1998]</a:t>
            </a:r>
          </a:p>
          <a:p>
            <a:pPr>
              <a:lnSpc>
                <a:spcPct val="150000"/>
              </a:lnSpc>
            </a:pPr>
            <a:r>
              <a:rPr lang="en-GB" dirty="0"/>
              <a:t>C-129/96 (Inter-</a:t>
            </a:r>
            <a:r>
              <a:rPr lang="en-GB" dirty="0" err="1"/>
              <a:t>Environnement</a:t>
            </a:r>
            <a:r>
              <a:rPr lang="en-GB" dirty="0"/>
              <a:t> </a:t>
            </a:r>
            <a:r>
              <a:rPr lang="en-GB" dirty="0" err="1"/>
              <a:t>Wallonie</a:t>
            </a:r>
            <a:r>
              <a:rPr lang="en-GB" dirty="0"/>
              <a:t> v </a:t>
            </a:r>
            <a:r>
              <a:rPr lang="en-GB" dirty="0" err="1"/>
              <a:t>Région</a:t>
            </a:r>
            <a:r>
              <a:rPr lang="en-GB" dirty="0"/>
              <a:t> </a:t>
            </a:r>
            <a:r>
              <a:rPr lang="en-GB" dirty="0" err="1"/>
              <a:t>Wallone</a:t>
            </a:r>
            <a:r>
              <a:rPr lang="en-GB" dirty="0"/>
              <a:t>) [1998]</a:t>
            </a:r>
          </a:p>
          <a:p>
            <a:pPr>
              <a:lnSpc>
                <a:spcPct val="150000"/>
              </a:lnSpc>
            </a:pPr>
            <a:r>
              <a:rPr lang="en-GB" dirty="0"/>
              <a:t>C-206/88 &amp; C-207/88 (</a:t>
            </a:r>
            <a:r>
              <a:rPr lang="en-GB" dirty="0" err="1"/>
              <a:t>Vessoso</a:t>
            </a:r>
            <a:r>
              <a:rPr lang="en-GB" dirty="0"/>
              <a:t> and Zanetti) [1990]</a:t>
            </a:r>
          </a:p>
          <a:p>
            <a:pPr>
              <a:lnSpc>
                <a:spcPct val="150000"/>
              </a:lnSpc>
            </a:pPr>
            <a:r>
              <a:rPr lang="en-GB" dirty="0"/>
              <a:t>C-9/00 (Palin Granit Oy &amp; </a:t>
            </a:r>
            <a:r>
              <a:rPr lang="en-GB" dirty="0" err="1"/>
              <a:t>Vehmassalon</a:t>
            </a:r>
            <a:r>
              <a:rPr lang="en-GB" dirty="0"/>
              <a:t>) [2002]</a:t>
            </a:r>
          </a:p>
          <a:p>
            <a:pPr>
              <a:lnSpc>
                <a:spcPct val="150000"/>
              </a:lnSpc>
            </a:pPr>
            <a:r>
              <a:rPr lang="en-GB" dirty="0"/>
              <a:t>OSS Group v Environment Agency [2008]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2233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waste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Defined in WFD:</a:t>
            </a:r>
          </a:p>
          <a:p>
            <a:pPr lvl="1"/>
            <a:r>
              <a:rPr lang="en-GB" dirty="0"/>
              <a:t>Controlled</a:t>
            </a:r>
          </a:p>
          <a:p>
            <a:pPr lvl="1"/>
            <a:r>
              <a:rPr lang="en-GB" dirty="0"/>
              <a:t>Hazardous</a:t>
            </a:r>
          </a:p>
          <a:p>
            <a:pPr lvl="1"/>
            <a:r>
              <a:rPr lang="en-GB" dirty="0"/>
              <a:t>Inert</a:t>
            </a:r>
          </a:p>
          <a:p>
            <a:r>
              <a:rPr lang="en-GB" dirty="0"/>
              <a:t>Relates to types of landfill, WAC,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2591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" y="0"/>
            <a:ext cx="9244553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3867" y="6524796"/>
            <a:ext cx="34951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Wales Waste Information 2013</a:t>
            </a:r>
          </a:p>
        </p:txBody>
      </p:sp>
    </p:spTree>
    <p:extLst>
      <p:ext uri="{BB962C8B-B14F-4D97-AF65-F5344CB8AC3E}">
        <p14:creationId xmlns:p14="http://schemas.microsoft.com/office/powerpoint/2010/main" val="304362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Duty of Care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Protection (Duty of Care) Regulations 1991 (as amended)</a:t>
            </a:r>
          </a:p>
          <a:p>
            <a:r>
              <a:rPr lang="en-GB" dirty="0"/>
              <a:t>Waste Duty of Care Code of Practice 2016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import, produce, carry, keep, treat, dispose of or, as a dealer or broker have control of, certain waste</a:t>
            </a:r>
            <a:r>
              <a:rPr lang="en-GB" dirty="0"/>
              <a:t>”</a:t>
            </a:r>
          </a:p>
          <a:p>
            <a:pPr lvl="1"/>
            <a:r>
              <a:rPr lang="en-GB" dirty="0"/>
              <a:t>Applies to controlled wastes (with exceptions)</a:t>
            </a:r>
          </a:p>
          <a:p>
            <a:pPr lvl="1"/>
            <a:r>
              <a:rPr lang="en-GB" dirty="0"/>
              <a:t>Applies until waste has reached its final destination</a:t>
            </a:r>
          </a:p>
          <a:p>
            <a:pPr lvl="2"/>
            <a:r>
              <a:rPr lang="en-GB" dirty="0"/>
              <a:t>Each holder will share obligations</a:t>
            </a:r>
          </a:p>
        </p:txBody>
      </p:sp>
    </p:spTree>
    <p:extLst>
      <p:ext uri="{BB962C8B-B14F-4D97-AF65-F5344CB8AC3E}">
        <p14:creationId xmlns:p14="http://schemas.microsoft.com/office/powerpoint/2010/main" val="7329308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Duty of Care requirements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814733" cy="3705861"/>
          </a:xfrm>
        </p:spPr>
        <p:txBody>
          <a:bodyPr>
            <a:normAutofit/>
          </a:bodyPr>
          <a:lstStyle/>
          <a:p>
            <a:r>
              <a:rPr lang="en-GB" dirty="0"/>
              <a:t>Take ALL reasonable steps to: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/>
              <a:t>Prevent unauthorised or harmful deposit, treatment or disposal of waste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/>
              <a:t>Prevent a breach by any other person to meet the requirement to have a permit or breach permit condition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/>
              <a:t>Prevent escape of waste under your control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/>
              <a:t>Ensure person to whom waste is transferred is authorised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/>
              <a:t>Provide accurate description of waste on transfer, &amp; retain documents</a:t>
            </a:r>
          </a:p>
          <a:p>
            <a:pPr marL="759143" lvl="1" indent="-457200">
              <a:buFont typeface="+mj-lt"/>
              <a:buAutoNum type="arabicPeriod"/>
            </a:pPr>
            <a:r>
              <a:rPr lang="en-GB" dirty="0"/>
              <a:t>Apply the waste hierarchy</a:t>
            </a:r>
          </a:p>
        </p:txBody>
      </p:sp>
    </p:spTree>
    <p:extLst>
      <p:ext uri="{BB962C8B-B14F-4D97-AF65-F5344CB8AC3E}">
        <p14:creationId xmlns:p14="http://schemas.microsoft.com/office/powerpoint/2010/main" val="18969276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carriage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Registration required for carriers, brokers &amp; dealers</a:t>
            </a:r>
          </a:p>
          <a:p>
            <a:pPr lvl="1"/>
            <a:r>
              <a:rPr lang="en-GB" dirty="0"/>
              <a:t>Carrier – person or business transporting waste</a:t>
            </a:r>
          </a:p>
          <a:p>
            <a:pPr lvl="1"/>
            <a:r>
              <a:rPr lang="en-GB" dirty="0"/>
              <a:t>Broker – middle man, arranging for others wastes to be moved by other companies</a:t>
            </a:r>
          </a:p>
          <a:p>
            <a:pPr lvl="1"/>
            <a:r>
              <a:rPr lang="en-GB" dirty="0"/>
              <a:t>Dealer – use an agent to buy waste from others to sell on</a:t>
            </a:r>
          </a:p>
          <a:p>
            <a:r>
              <a:rPr lang="en-GB" dirty="0"/>
              <a:t>Once registered, appear on public register</a:t>
            </a:r>
          </a:p>
        </p:txBody>
      </p:sp>
    </p:spTree>
    <p:extLst>
      <p:ext uri="{BB962C8B-B14F-4D97-AF65-F5344CB8AC3E}">
        <p14:creationId xmlns:p14="http://schemas.microsoft.com/office/powerpoint/2010/main" val="448546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instruments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67833" y="2570592"/>
            <a:ext cx="7408333" cy="3450696"/>
          </a:xfrm>
        </p:spPr>
        <p:txBody>
          <a:bodyPr/>
          <a:lstStyle/>
          <a:p>
            <a:r>
              <a:rPr lang="en-GB" dirty="0"/>
              <a:t>More common in relation to waste management</a:t>
            </a:r>
          </a:p>
          <a:p>
            <a:r>
              <a:rPr lang="en-GB" dirty="0"/>
              <a:t>Landfill Tax</a:t>
            </a:r>
          </a:p>
          <a:p>
            <a:pPr lvl="1"/>
            <a:r>
              <a:rPr lang="en-GB" dirty="0"/>
              <a:t>Introduced under the Finance Act 1996</a:t>
            </a:r>
          </a:p>
          <a:p>
            <a:pPr lvl="1"/>
            <a:r>
              <a:rPr lang="en-GB" dirty="0"/>
              <a:t>Standard (£86.10)</a:t>
            </a:r>
          </a:p>
          <a:p>
            <a:pPr lvl="1"/>
            <a:r>
              <a:rPr lang="en-GB" dirty="0"/>
              <a:t>Inert (£2.70)</a:t>
            </a:r>
          </a:p>
        </p:txBody>
      </p:sp>
      <p:pic>
        <p:nvPicPr>
          <p:cNvPr id="1026" name="Picture 2" descr="Image result for landfill tax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933056"/>
            <a:ext cx="4581525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-3867" y="6524796"/>
            <a:ext cx="23982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360 Environmental</a:t>
            </a:r>
          </a:p>
        </p:txBody>
      </p:sp>
    </p:spTree>
    <p:extLst>
      <p:ext uri="{BB962C8B-B14F-4D97-AF65-F5344CB8AC3E}">
        <p14:creationId xmlns:p14="http://schemas.microsoft.com/office/powerpoint/2010/main" val="33138303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Producer Responsibility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77869"/>
          </a:xfrm>
        </p:spPr>
        <p:txBody>
          <a:bodyPr/>
          <a:lstStyle/>
          <a:p>
            <a:r>
              <a:rPr lang="en-GB" dirty="0"/>
              <a:t>Obligations on businesses that manufacture, import &amp; sell products</a:t>
            </a:r>
          </a:p>
          <a:p>
            <a:r>
              <a:rPr lang="en-GB" dirty="0"/>
              <a:t>Responsibility for end of life environmental impact</a:t>
            </a:r>
          </a:p>
          <a:p>
            <a:r>
              <a:rPr lang="en-GB" dirty="0"/>
              <a:t>Requirements:</a:t>
            </a:r>
          </a:p>
          <a:p>
            <a:pPr lvl="1"/>
            <a:r>
              <a:rPr lang="en-GB" dirty="0"/>
              <a:t>Minimise waste &amp; promote reuse</a:t>
            </a:r>
          </a:p>
          <a:p>
            <a:pPr lvl="1"/>
            <a:r>
              <a:rPr lang="en-GB" dirty="0"/>
              <a:t>Ensure waste products are treated, meeting recovery targets set</a:t>
            </a:r>
          </a:p>
          <a:p>
            <a:pPr lvl="1"/>
            <a:r>
              <a:rPr lang="en-GB" dirty="0"/>
              <a:t>Design products with reduced materials, enhanced reusability &amp; recyclability</a:t>
            </a:r>
          </a:p>
        </p:txBody>
      </p:sp>
    </p:spTree>
    <p:extLst>
      <p:ext uri="{BB962C8B-B14F-4D97-AF65-F5344CB8AC3E}">
        <p14:creationId xmlns:p14="http://schemas.microsoft.com/office/powerpoint/2010/main" val="36753990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Packaging waste</a:t>
            </a:r>
          </a:p>
          <a:p>
            <a:r>
              <a:rPr lang="en-GB" dirty="0"/>
              <a:t>Waste Electrical and Electronic Equipment (WEEE)</a:t>
            </a:r>
          </a:p>
          <a:p>
            <a:r>
              <a:rPr lang="en-GB" dirty="0"/>
              <a:t>End of Life Vehicles (ELVs)</a:t>
            </a:r>
          </a:p>
          <a:p>
            <a:r>
              <a:rPr lang="en-GB" dirty="0"/>
              <a:t>Batteries</a:t>
            </a:r>
          </a:p>
          <a:p>
            <a:r>
              <a:rPr lang="en-GB" dirty="0"/>
              <a:t>Restriction of Hazardous Substances</a:t>
            </a:r>
          </a:p>
        </p:txBody>
      </p:sp>
    </p:spTree>
    <p:extLst>
      <p:ext uri="{BB962C8B-B14F-4D97-AF65-F5344CB8AC3E}">
        <p14:creationId xmlns:p14="http://schemas.microsoft.com/office/powerpoint/2010/main" val="28915730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B86A-6E3A-4CEC-AAE1-276494575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7DF1C-CC14-47B9-A99C-22C8EB0C6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4037747"/>
          </a:xfrm>
        </p:spPr>
        <p:txBody>
          <a:bodyPr/>
          <a:lstStyle/>
          <a:p>
            <a:r>
              <a:rPr lang="en-GB" dirty="0"/>
              <a:t>Section 33 of EPA90 makes it a criminal offence to:</a:t>
            </a:r>
          </a:p>
          <a:p>
            <a:pPr lvl="1"/>
            <a:r>
              <a:rPr lang="en-GB" dirty="0"/>
              <a:t>Deposit controlled waste on or in land (unless permitted)</a:t>
            </a:r>
          </a:p>
          <a:p>
            <a:pPr lvl="1"/>
            <a:r>
              <a:rPr lang="en-GB" dirty="0"/>
              <a:t>Submit controlled waste to any listed operation (unless permitted)</a:t>
            </a:r>
          </a:p>
          <a:p>
            <a:pPr lvl="1"/>
            <a:r>
              <a:rPr lang="en-GB" dirty="0"/>
              <a:t>Knowingly cause or permit either of the above</a:t>
            </a:r>
          </a:p>
          <a:p>
            <a:pPr lvl="1"/>
            <a:r>
              <a:rPr lang="en-GB" dirty="0"/>
              <a:t>Treat, keep or dispose of controlled waste so that pollution is likely</a:t>
            </a:r>
          </a:p>
          <a:p>
            <a:pPr lvl="1"/>
            <a:r>
              <a:rPr lang="en-GB" dirty="0"/>
              <a:t>Extend to controlled wastes (not just deposits)</a:t>
            </a:r>
          </a:p>
          <a:p>
            <a:endParaRPr lang="en-GB" dirty="0"/>
          </a:p>
          <a:p>
            <a:r>
              <a:rPr lang="en-GB" dirty="0"/>
              <a:t>Exclusions:</a:t>
            </a:r>
          </a:p>
          <a:p>
            <a:pPr lvl="1"/>
            <a:r>
              <a:rPr lang="en-GB" dirty="0"/>
              <a:t>Excluded waste operations</a:t>
            </a:r>
          </a:p>
          <a:p>
            <a:pPr lvl="1"/>
            <a:r>
              <a:rPr lang="en-GB" dirty="0"/>
              <a:t>Certain temporary storage activities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7132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0FA21-6455-417A-B174-9E35DC5C5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‘deposit’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F86B-F961-4DCC-948B-395902551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Leigh Land Reclamation v Walsall Metropolitan Borough Council [1991]</a:t>
            </a:r>
          </a:p>
          <a:p>
            <a:r>
              <a:rPr lang="en-GB" dirty="0"/>
              <a:t>R v Metropolitan Stipendiary Magistrate ex ante London Waste Regulation Authority [1993]</a:t>
            </a:r>
          </a:p>
          <a:p>
            <a:r>
              <a:rPr lang="en-GB" dirty="0"/>
              <a:t>Thames Waste Management Ltd v Surrey County Council [1997]</a:t>
            </a:r>
          </a:p>
          <a:p>
            <a:r>
              <a:rPr lang="en-GB" dirty="0"/>
              <a:t>Milton Keynes DC v Fuller [2011]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2470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26E0F-6230-4920-B79D-46223221F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Maximum penalties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31D6C-CECF-4C32-A64C-A534E2FE0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Conviction at Magistrates court:</a:t>
            </a:r>
          </a:p>
          <a:p>
            <a:pPr lvl="1"/>
            <a:r>
              <a:rPr lang="en-GB" dirty="0"/>
              <a:t>12-months imprisonment &amp;/or £50,000 fine</a:t>
            </a:r>
          </a:p>
          <a:p>
            <a:r>
              <a:rPr lang="en-GB" dirty="0"/>
              <a:t>Conviction at Crown Court:</a:t>
            </a:r>
          </a:p>
          <a:p>
            <a:pPr lvl="1"/>
            <a:r>
              <a:rPr lang="en-GB" dirty="0"/>
              <a:t>5-yrs imprisonment &amp;/or unlimited fine</a:t>
            </a:r>
          </a:p>
          <a:p>
            <a:r>
              <a:rPr lang="en-GB" dirty="0"/>
              <a:t>Conviction for individuals AND body corporate</a:t>
            </a:r>
          </a:p>
          <a:p>
            <a:r>
              <a:rPr lang="en-GB" dirty="0"/>
              <a:t>Alternative remedies:</a:t>
            </a:r>
          </a:p>
          <a:p>
            <a:pPr lvl="1"/>
            <a:r>
              <a:rPr lang="en-GB" dirty="0"/>
              <a:t>Compensation for clean-up / waste removal / etc.</a:t>
            </a:r>
          </a:p>
        </p:txBody>
      </p:sp>
    </p:spTree>
    <p:extLst>
      <p:ext uri="{BB962C8B-B14F-4D97-AF65-F5344CB8AC3E}">
        <p14:creationId xmlns:p14="http://schemas.microsoft.com/office/powerpoint/2010/main" val="14202351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AB603-81D0-4FDD-8E43-CFBC1AE2D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BE211-58B4-4BB5-A077-7B2A55D7BB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permitted activities:</a:t>
            </a:r>
          </a:p>
          <a:p>
            <a:pPr lvl="1"/>
            <a:r>
              <a:rPr lang="en-GB" dirty="0"/>
              <a:t>Actions as part of an emergency</a:t>
            </a:r>
          </a:p>
          <a:p>
            <a:endParaRPr lang="en-GB" dirty="0"/>
          </a:p>
          <a:p>
            <a:r>
              <a:rPr lang="en-GB" dirty="0"/>
              <a:t>For unpermitted activities:</a:t>
            </a:r>
          </a:p>
          <a:p>
            <a:pPr lvl="1"/>
            <a:r>
              <a:rPr lang="en-GB" dirty="0"/>
              <a:t>Reasonable precautions &amp; due diligence</a:t>
            </a:r>
          </a:p>
          <a:p>
            <a:pPr lvl="1"/>
            <a:r>
              <a:rPr lang="en-GB" dirty="0"/>
              <a:t>Introduces self-policing into waste disposal chain</a:t>
            </a:r>
          </a:p>
        </p:txBody>
      </p:sp>
    </p:spTree>
    <p:extLst>
      <p:ext uri="{BB962C8B-B14F-4D97-AF65-F5344CB8AC3E}">
        <p14:creationId xmlns:p14="http://schemas.microsoft.com/office/powerpoint/2010/main" val="32595750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814733" cy="3450696"/>
          </a:xfrm>
        </p:spPr>
        <p:txBody>
          <a:bodyPr>
            <a:normAutofit/>
          </a:bodyPr>
          <a:lstStyle/>
          <a:p>
            <a:r>
              <a:rPr lang="en-GB" dirty="0"/>
              <a:t>Environmental law, ch18 (Waste Management)</a:t>
            </a:r>
          </a:p>
          <a:p>
            <a:r>
              <a:rPr lang="en-GB" dirty="0"/>
              <a:t>BBC (</a:t>
            </a:r>
            <a:r>
              <a:rPr lang="en-GB" dirty="0">
                <a:hlinkClick r:id="rId2"/>
              </a:rPr>
              <a:t>www.bbc.co.uk</a:t>
            </a:r>
            <a:r>
              <a:rPr lang="en-GB" dirty="0"/>
              <a:t>) </a:t>
            </a:r>
          </a:p>
          <a:p>
            <a:r>
              <a:rPr lang="en-GB" dirty="0"/>
              <a:t>Arch Daily (</a:t>
            </a:r>
            <a:r>
              <a:rPr lang="en-GB" dirty="0">
                <a:hlinkClick r:id="rId3"/>
              </a:rPr>
              <a:t>www.archdaily.com</a:t>
            </a:r>
            <a:r>
              <a:rPr lang="en-GB" dirty="0"/>
              <a:t>) </a:t>
            </a:r>
          </a:p>
          <a:p>
            <a:r>
              <a:rPr lang="en-GB" dirty="0"/>
              <a:t>Fresh Kills Park Alliance (</a:t>
            </a:r>
            <a:r>
              <a:rPr lang="en-GB" dirty="0">
                <a:hlinkClick r:id="rId4"/>
              </a:rPr>
              <a:t>www.freshkillspark.org</a:t>
            </a:r>
            <a:r>
              <a:rPr lang="en-GB" dirty="0"/>
              <a:t>) </a:t>
            </a:r>
          </a:p>
          <a:p>
            <a:r>
              <a:rPr lang="en-GB" dirty="0"/>
              <a:t>New York Times (</a:t>
            </a:r>
            <a:r>
              <a:rPr lang="en-GB" dirty="0">
                <a:hlinkClick r:id="rId5"/>
              </a:rPr>
              <a:t>www.nytimes.com</a:t>
            </a:r>
            <a:r>
              <a:rPr lang="en-GB" dirty="0"/>
              <a:t>) 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6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Natural Resources Wales (</a:t>
            </a:r>
            <a:r>
              <a:rPr lang="en-GB" dirty="0">
                <a:hlinkClick r:id="rId7"/>
              </a:rPr>
              <a:t>www.naturalresources.wales</a:t>
            </a:r>
            <a:r>
              <a:rPr lang="en-GB" dirty="0"/>
              <a:t>) 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M6X01894_policy climate ozone air quality</Template>
  <TotalTime>2261</TotalTime>
  <Words>1196</Words>
  <Application>Microsoft Office PowerPoint</Application>
  <PresentationFormat>On-screen Show (4:3)</PresentationFormat>
  <Paragraphs>183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Gill Sans MT</vt:lpstr>
      <vt:lpstr>Gallery</vt:lpstr>
      <vt:lpstr>Waste law</vt:lpstr>
      <vt:lpstr>Overview</vt:lpstr>
      <vt:lpstr>Key challenges</vt:lpstr>
      <vt:lpstr>Regulatory challenges</vt:lpstr>
      <vt:lpstr>Case study – Nantygwyddon landfill</vt:lpstr>
      <vt:lpstr>Case study – Fresh Kills landfill</vt:lpstr>
      <vt:lpstr>PowerPoint Presentation</vt:lpstr>
      <vt:lpstr>Policy developments</vt:lpstr>
      <vt:lpstr>Waste Framework Directive</vt:lpstr>
      <vt:lpstr>Key provisions (2008)</vt:lpstr>
      <vt:lpstr>European List of Wastes</vt:lpstr>
      <vt:lpstr>Waste Treatment Directives</vt:lpstr>
      <vt:lpstr>Domestic waste policy</vt:lpstr>
      <vt:lpstr>What is ‘waste’?</vt:lpstr>
      <vt:lpstr>Case law</vt:lpstr>
      <vt:lpstr>Types of waste</vt:lpstr>
      <vt:lpstr>PowerPoint Presentation</vt:lpstr>
      <vt:lpstr>Duty of Care</vt:lpstr>
      <vt:lpstr>Duty of Care requirements</vt:lpstr>
      <vt:lpstr>Waste carriage</vt:lpstr>
      <vt:lpstr>Economic instruments</vt:lpstr>
      <vt:lpstr>Producer Responsibility</vt:lpstr>
      <vt:lpstr>Applications </vt:lpstr>
      <vt:lpstr>offences</vt:lpstr>
      <vt:lpstr>Definition of ‘deposit’</vt:lpstr>
      <vt:lpstr>Maximum penalties</vt:lpstr>
      <vt:lpstr>defences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Owner</cp:lastModifiedBy>
  <cp:revision>64</cp:revision>
  <dcterms:created xsi:type="dcterms:W3CDTF">2016-08-23T07:49:55Z</dcterms:created>
  <dcterms:modified xsi:type="dcterms:W3CDTF">2018-02-05T16:21:44Z</dcterms:modified>
</cp:coreProperties>
</file>