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6" r:id="rId1"/>
  </p:sldMasterIdLst>
  <p:notesMasterIdLst>
    <p:notesMasterId r:id="rId6"/>
  </p:notesMasterIdLst>
  <p:sldIdLst>
    <p:sldId id="256" r:id="rId2"/>
    <p:sldId id="257" r:id="rId3"/>
    <p:sldId id="258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99368E-C9D3-FA42-B5D5-2FF53C679087}" v="2788" dt="2026-02-14T19:53:35.2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eesah Ali (2519779)" userId="4532d7cf-6725-4baf-a66a-67794d8aeb71" providerId="ADAL" clId="{CA201551-FFBA-4C87-BD10-9A0F5E693F7C}"/>
    <pc:docChg chg="undo custSel mod addSld delSld modSld addMainMaster delMainMaster">
      <pc:chgData name="Aneesah Ali (2519779)" userId="4532d7cf-6725-4baf-a66a-67794d8aeb71" providerId="ADAL" clId="{CA201551-FFBA-4C87-BD10-9A0F5E693F7C}" dt="2026-02-14T19:53:35.238" v="7138" actId="27636"/>
      <pc:docMkLst>
        <pc:docMk/>
      </pc:docMkLst>
      <pc:sldChg chg="addSp delSp modSp mod">
        <pc:chgData name="Aneesah Ali (2519779)" userId="4532d7cf-6725-4baf-a66a-67794d8aeb71" providerId="ADAL" clId="{CA201551-FFBA-4C87-BD10-9A0F5E693F7C}" dt="2026-02-14T19:27:46.675" v="6395" actId="1076"/>
        <pc:sldMkLst>
          <pc:docMk/>
          <pc:sldMk cId="2525399447" sldId="256"/>
        </pc:sldMkLst>
        <pc:spChg chg="add mod">
          <ac:chgData name="Aneesah Ali (2519779)" userId="4532d7cf-6725-4baf-a66a-67794d8aeb71" providerId="ADAL" clId="{CA201551-FFBA-4C87-BD10-9A0F5E693F7C}" dt="2026-02-03T11:17:17.247" v="2790" actId="34135"/>
          <ac:spMkLst>
            <pc:docMk/>
            <pc:sldMk cId="2525399447" sldId="256"/>
            <ac:spMk id="4" creationId="{251FDF17-1CFB-E2FF-B719-18C487F441FC}"/>
          </ac:spMkLst>
        </pc:spChg>
        <pc:spChg chg="add mod">
          <ac:chgData name="Aneesah Ali (2519779)" userId="4532d7cf-6725-4baf-a66a-67794d8aeb71" providerId="ADAL" clId="{CA201551-FFBA-4C87-BD10-9A0F5E693F7C}" dt="2026-02-14T19:27:46.675" v="6395" actId="1076"/>
          <ac:spMkLst>
            <pc:docMk/>
            <pc:sldMk cId="2525399447" sldId="256"/>
            <ac:spMk id="5" creationId="{E2B4B6A0-217E-034D-5329-15834129F5D3}"/>
          </ac:spMkLst>
        </pc:spChg>
        <pc:spChg chg="add mod">
          <ac:chgData name="Aneesah Ali (2519779)" userId="4532d7cf-6725-4baf-a66a-67794d8aeb71" providerId="ADAL" clId="{CA201551-FFBA-4C87-BD10-9A0F5E693F7C}" dt="2026-02-14T18:25:11.765" v="4364" actId="20577"/>
          <ac:spMkLst>
            <pc:docMk/>
            <pc:sldMk cId="2525399447" sldId="256"/>
            <ac:spMk id="6" creationId="{BD81D136-F81B-58D9-F85B-CAC803E3725B}"/>
          </ac:spMkLst>
        </pc:spChg>
        <pc:picChg chg="add del mod">
          <ac:chgData name="Aneesah Ali (2519779)" userId="4532d7cf-6725-4baf-a66a-67794d8aeb71" providerId="ADAL" clId="{CA201551-FFBA-4C87-BD10-9A0F5E693F7C}" dt="2026-02-14T19:27:17.962" v="6389" actId="478"/>
          <ac:picMkLst>
            <pc:docMk/>
            <pc:sldMk cId="2525399447" sldId="256"/>
            <ac:picMk id="2" creationId="{DC20D660-E38B-A068-949E-218AF2E7655B}"/>
          </ac:picMkLst>
        </pc:picChg>
        <pc:picChg chg="add mod">
          <ac:chgData name="Aneesah Ali (2519779)" userId="4532d7cf-6725-4baf-a66a-67794d8aeb71" providerId="ADAL" clId="{CA201551-FFBA-4C87-BD10-9A0F5E693F7C}" dt="2026-02-14T19:27:43.625" v="6394" actId="14100"/>
          <ac:picMkLst>
            <pc:docMk/>
            <pc:sldMk cId="2525399447" sldId="256"/>
            <ac:picMk id="8" creationId="{593706DB-E50C-09E8-FF84-85F6E4DF5031}"/>
          </ac:picMkLst>
        </pc:picChg>
      </pc:sldChg>
      <pc:sldChg chg="addSp delSp modSp new mod">
        <pc:chgData name="Aneesah Ali (2519779)" userId="4532d7cf-6725-4baf-a66a-67794d8aeb71" providerId="ADAL" clId="{CA201551-FFBA-4C87-BD10-9A0F5E693F7C}" dt="2026-02-14T19:53:35.238" v="7138" actId="27636"/>
        <pc:sldMkLst>
          <pc:docMk/>
          <pc:sldMk cId="667372707" sldId="257"/>
        </pc:sldMkLst>
        <pc:spChg chg="mod">
          <ac:chgData name="Aneesah Ali (2519779)" userId="4532d7cf-6725-4baf-a66a-67794d8aeb71" providerId="ADAL" clId="{CA201551-FFBA-4C87-BD10-9A0F5E693F7C}" dt="2026-02-14T19:42:20.065" v="6808" actId="1076"/>
          <ac:spMkLst>
            <pc:docMk/>
            <pc:sldMk cId="667372707" sldId="257"/>
            <ac:spMk id="2" creationId="{E955FDC9-CDF4-B20D-ACC6-060B423E1DE7}"/>
          </ac:spMkLst>
        </pc:spChg>
        <pc:spChg chg="mod">
          <ac:chgData name="Aneesah Ali (2519779)" userId="4532d7cf-6725-4baf-a66a-67794d8aeb71" providerId="ADAL" clId="{CA201551-FFBA-4C87-BD10-9A0F5E693F7C}" dt="2026-02-14T19:53:35.238" v="7138" actId="27636"/>
          <ac:spMkLst>
            <pc:docMk/>
            <pc:sldMk cId="667372707" sldId="257"/>
            <ac:spMk id="3" creationId="{98626407-50C5-3E2E-12D8-2D3E6C88E2C5}"/>
          </ac:spMkLst>
        </pc:spChg>
        <pc:spChg chg="add mod">
          <ac:chgData name="Aneesah Ali (2519779)" userId="4532d7cf-6725-4baf-a66a-67794d8aeb71" providerId="ADAL" clId="{CA201551-FFBA-4C87-BD10-9A0F5E693F7C}" dt="2026-02-14T19:51:01.509" v="7125" actId="255"/>
          <ac:spMkLst>
            <pc:docMk/>
            <pc:sldMk cId="667372707" sldId="257"/>
            <ac:spMk id="8" creationId="{5092C2B8-927A-148C-CA32-15D3CC5A89E4}"/>
          </ac:spMkLst>
        </pc:spChg>
        <pc:inkChg chg="add reco">
          <ac:chgData name="Aneesah Ali (2519779)" userId="4532d7cf-6725-4baf-a66a-67794d8aeb71" providerId="ADAL" clId="{CA201551-FFBA-4C87-BD10-9A0F5E693F7C}" dt="2026-02-03T11:37:03.641" v="2835"/>
          <ac:inkMkLst>
            <pc:docMk/>
            <pc:sldMk cId="667372707" sldId="257"/>
            <ac:inkMk id="6" creationId="{38E8A71F-A54D-7F7D-D8B5-8AAC44AD71B5}"/>
          </ac:inkMkLst>
        </pc:inkChg>
        <pc:inkChg chg="add">
          <ac:chgData name="Aneesah Ali (2519779)" userId="4532d7cf-6725-4baf-a66a-67794d8aeb71" providerId="ADAL" clId="{CA201551-FFBA-4C87-BD10-9A0F5E693F7C}" dt="2026-02-03T11:37:05.239" v="2836"/>
          <ac:inkMkLst>
            <pc:docMk/>
            <pc:sldMk cId="667372707" sldId="257"/>
            <ac:inkMk id="7" creationId="{C133FA79-F1E4-7A62-C091-E1C229719836}"/>
          </ac:inkMkLst>
        </pc:inkChg>
      </pc:sldChg>
      <pc:sldChg chg="addSp delSp modSp new mod modNotesTx">
        <pc:chgData name="Aneesah Ali (2519779)" userId="4532d7cf-6725-4baf-a66a-67794d8aeb71" providerId="ADAL" clId="{CA201551-FFBA-4C87-BD10-9A0F5E693F7C}" dt="2026-02-14T19:52:46.354" v="7129" actId="12"/>
        <pc:sldMkLst>
          <pc:docMk/>
          <pc:sldMk cId="1435200570" sldId="258"/>
        </pc:sldMkLst>
        <pc:spChg chg="mod">
          <ac:chgData name="Aneesah Ali (2519779)" userId="4532d7cf-6725-4baf-a66a-67794d8aeb71" providerId="ADAL" clId="{CA201551-FFBA-4C87-BD10-9A0F5E693F7C}" dt="2026-02-14T18:31:36.251" v="4402" actId="20577"/>
          <ac:spMkLst>
            <pc:docMk/>
            <pc:sldMk cId="1435200570" sldId="258"/>
            <ac:spMk id="2" creationId="{22753AF1-52AA-1931-F711-24A1A1D547A2}"/>
          </ac:spMkLst>
        </pc:spChg>
        <pc:spChg chg="mod">
          <ac:chgData name="Aneesah Ali (2519779)" userId="4532d7cf-6725-4baf-a66a-67794d8aeb71" providerId="ADAL" clId="{CA201551-FFBA-4C87-BD10-9A0F5E693F7C}" dt="2026-02-14T19:52:46.354" v="7129" actId="12"/>
          <ac:spMkLst>
            <pc:docMk/>
            <pc:sldMk cId="1435200570" sldId="258"/>
            <ac:spMk id="3" creationId="{A1832A82-1265-CC33-4B43-94333FEDAC7F}"/>
          </ac:spMkLst>
        </pc:spChg>
        <pc:spChg chg="add del">
          <ac:chgData name="Aneesah Ali (2519779)" userId="4532d7cf-6725-4baf-a66a-67794d8aeb71" providerId="ADAL" clId="{CA201551-FFBA-4C87-BD10-9A0F5E693F7C}" dt="2026-02-14T18:59:27.749" v="5051" actId="478"/>
          <ac:spMkLst>
            <pc:docMk/>
            <pc:sldMk cId="1435200570" sldId="258"/>
            <ac:spMk id="4" creationId="{A34A8280-A625-9A82-8F84-2D56E7494C42}"/>
          </ac:spMkLst>
        </pc:spChg>
        <pc:spChg chg="add del mod">
          <ac:chgData name="Aneesah Ali (2519779)" userId="4532d7cf-6725-4baf-a66a-67794d8aeb71" providerId="ADAL" clId="{CA201551-FFBA-4C87-BD10-9A0F5E693F7C}" dt="2026-02-14T19:02:01.194" v="5057" actId="478"/>
          <ac:spMkLst>
            <pc:docMk/>
            <pc:sldMk cId="1435200570" sldId="258"/>
            <ac:spMk id="5" creationId="{0E18FD95-A62D-CDBC-A347-06BEECE19BC8}"/>
          </ac:spMkLst>
        </pc:spChg>
        <pc:spChg chg="add del">
          <ac:chgData name="Aneesah Ali (2519779)" userId="4532d7cf-6725-4baf-a66a-67794d8aeb71" providerId="ADAL" clId="{CA201551-FFBA-4C87-BD10-9A0F5E693F7C}" dt="2026-02-14T19:06:07.104" v="5083" actId="478"/>
          <ac:spMkLst>
            <pc:docMk/>
            <pc:sldMk cId="1435200570" sldId="258"/>
            <ac:spMk id="6" creationId="{DAC6D081-3679-225F-3752-8D784B4C11EE}"/>
          </ac:spMkLst>
        </pc:spChg>
        <pc:spChg chg="add mod">
          <ac:chgData name="Aneesah Ali (2519779)" userId="4532d7cf-6725-4baf-a66a-67794d8aeb71" providerId="ADAL" clId="{CA201551-FFBA-4C87-BD10-9A0F5E693F7C}" dt="2026-02-14T19:29:20.056" v="6416" actId="20577"/>
          <ac:spMkLst>
            <pc:docMk/>
            <pc:sldMk cId="1435200570" sldId="258"/>
            <ac:spMk id="10" creationId="{E1052EBF-74FD-151A-6087-B2FBB32A703D}"/>
          </ac:spMkLst>
        </pc:spChg>
        <pc:picChg chg="add mod">
          <ac:chgData name="Aneesah Ali (2519779)" userId="4532d7cf-6725-4baf-a66a-67794d8aeb71" providerId="ADAL" clId="{CA201551-FFBA-4C87-BD10-9A0F5E693F7C}" dt="2026-02-14T19:29:00.737" v="6402" actId="1076"/>
          <ac:picMkLst>
            <pc:docMk/>
            <pc:sldMk cId="1435200570" sldId="258"/>
            <ac:picMk id="9" creationId="{45CCED53-B6A5-DDA2-92E6-47DC2E5EEC61}"/>
          </ac:picMkLst>
        </pc:picChg>
      </pc:sldChg>
      <pc:sldChg chg="modSp new mod">
        <pc:chgData name="Aneesah Ali (2519779)" userId="4532d7cf-6725-4baf-a66a-67794d8aeb71" providerId="ADAL" clId="{CA201551-FFBA-4C87-BD10-9A0F5E693F7C}" dt="2026-02-14T19:46:15.681" v="7029" actId="22"/>
        <pc:sldMkLst>
          <pc:docMk/>
          <pc:sldMk cId="1684299013" sldId="260"/>
        </pc:sldMkLst>
        <pc:spChg chg="mod">
          <ac:chgData name="Aneesah Ali (2519779)" userId="4532d7cf-6725-4baf-a66a-67794d8aeb71" providerId="ADAL" clId="{CA201551-FFBA-4C87-BD10-9A0F5E693F7C}" dt="2026-01-20T12:40:21.989" v="67" actId="20577"/>
          <ac:spMkLst>
            <pc:docMk/>
            <pc:sldMk cId="1684299013" sldId="260"/>
            <ac:spMk id="2" creationId="{63237C07-A36D-9C99-2BD4-0E8CFA2C8CA9}"/>
          </ac:spMkLst>
        </pc:spChg>
        <pc:spChg chg="mod">
          <ac:chgData name="Aneesah Ali (2519779)" userId="4532d7cf-6725-4baf-a66a-67794d8aeb71" providerId="ADAL" clId="{CA201551-FFBA-4C87-BD10-9A0F5E693F7C}" dt="2026-02-14T19:46:15.681" v="7029" actId="22"/>
          <ac:spMkLst>
            <pc:docMk/>
            <pc:sldMk cId="1684299013" sldId="260"/>
            <ac:spMk id="3" creationId="{C99AECF4-A90C-4FFF-EDA8-90A1A9E3329D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03T11:37:01.58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0 698 20968,'0'11'0,"0"1"0,0-1 0,0 6 0,0 0 0,0 1 0,0-1 0,0 0 0,0 0 0,0 0 0,0 0 0,0 0 0,0 0 0,0 3 0,0 0 0,0 3 0,0 0 0,0-6 0,0 2 0,0 4 0,0-4 0,0 4 0,0-4 0,0-2 0,0 8 0,0 1 0,0 3 0,0 0 0,0-7 0,0 9 0,0 3 0,0 4 0,0-4 0,0-5 0,0 1 0,0 3 0,0 1 0,0 0 0,0 0 0,0 1 0,0-7 0,0 1 0,0-1 0,0-1 0,0 5 0,0-5 0,0 2 0,0-1 0,0-1 0,0 3 0,0-3 0,0-2 0,0 5 0,0-3 0,0 1 0,0 1 0,0-6 0,0 3 0,0-1 0,0-4 0,0 4 0,0-3 0,0-1 0,0-2 0,0-2 0,0 1 0,0-1 0,0 0 0,0 0 0,0 0 0,0 0 0,0 0 0,0 0 0,0 1 0,0-1 0,0 0 0,0 2 0,0 2 0,0 2 0,0-1 0,0-4 0,0-1 0,0 0 0,0 0 0,0 0 0,0 0 0,0 0 0,0 0 0,0 3 0,0 0 0,0 3 0,0 0 0,0-4 0,0 2 0,0 2 0,0 5 0,0-5 0,0-2 0,0-2 0,0-2 0,0 2 0,0 4 0,0-4 0,0 4 0,0-4 0,0-2 0,0 0 0,0 0 0,0 1 0,0-1 0,0 0 0,0 0 0,0 2 0,0 2 0,0 2 0,0 5 0,0-5 0,0 0 0,0 2 0,0-1 0,0 7 0,0-3 0,0 3 0,0-1 0,0 3 0,0-3 0,0 1 0,0 5 0,0-8 0,0 5 0,0 1 0,0 0 0,0 0 0,0-1 0,0-5 0,0 5 0,0-5 0,0 5 0,0 1 0,0 0 0,0 2 0,0 2 0,0 2 0,0 0 0,0-6 0,0 3 0,0 2 0,0-2 0,0 5 0,0-3 0,0 1 0,0 0 0,0-5 0,0-1 0,0 0 0,0 6 0,0 0 0,0-2 0,0-2 0,0 6 0,0 4 0,0 3 0,0 3 0,0-1 0,0 0 0,0 3 0,0 3 0,0-4 0,0 4 0,0-4 0,0-1 0,0-1 0,0 2 0,0 3 0,0 1 0,0 5 0,0-3 0,0 4 0,0 8 0,0-3 0,0 6 0,0-3 0,0-3 0,0 1 0,0-1 0,0 1 0,0-1 0,0 6 0,0 3 0,0-1 0,0 0 0,0 2 0,0-8 0,0-3 0,0-1 0,0-5 0,0 4 0,0 4 0,0 3 0,0 4 0,0-2 0,0 6 0,0 4 0,0 1 0,0 1 0,0 2 0,0 3 0,0 6 0,0-42 0,0 0 0,0 3 0,0 0-95,0 1 0,0 0 0,0 3 0,0 0 0,0-4 0,0 0 1,0 3-1,0 2 95,0 2 0,0 1 0,0 4 0,0 1 0,0 0 0,0 1 0,0-1 0,0 0 0,0 2 0,0-1 0,0-2 0,0 1 0,0 3 0,0 0 0,0 1 0,0 0-188,0 1 1,0 1 0,0 0 0,0 2 0,0 0 0,0 2 0,0 1 0,0 1 187,0 1 0,0 1 0,0 7 0,0 1 0,0 1 0,0 0 0,0 1 0,0 1-209,0-1 0,0 0 1,0 3-1,0 0 1,0-31-1,0 0 1,0 1-1,0 0 1,0 1-1,0-1 209,0 0 0,0 1 0,0 0 0,0 2 0,0 1 0,0 0 0,0-3 0,0 0 0,0 0 0,0 2 0,0 0 0,0 0 0,0 2 0,0 0 0,0 0 0,0 2 0,0 0 0,0 0 0,0-1 0,0 1 0,0 0 0,0-1 0,0-1 0,0 1 0,0-1 0,0 1 0,0-1 0,0 3 0,0 0 0,0 1 0,0 1 0,0 1 0,0 0 1,0 1-1,0 0 0,0 0 0,0 0 1,0 0 0,0-1 0,0-1 0,0-1 0,0-1 0,0-5 0,0 0 0,0 0 0,0-2 0,0 0 0,0 0 1,0 31 1,0-2-1,0-5 1,0-2 0,0-2-1,0-2 1,0-3 0,0-1 0,0-2 0,0-2 0,0-5 0,0 0 0,0-1 0,0-1 0,0-2 0,0 1 4,0-2 1,0-1-8,0-8 0,0-2 0,0-3 0,0-2 0,0 42 0</inkml:trace>
  <inkml:trace contextRef="#ctx0" brushRef="#br0" timeOffset="1533">0 44 21275,'0'-12'0,"0"1"0,0 5 0,0-5 0,0 7 0,0 4 0,0 11 0,0 5 0,0 1 0,0-6 0,0 3 0,0 3 0,0 4 0,0 7 0,0-3 0,0 2 0,0 3 0,0 4 0,0 4 0,0 4 0,0 2 0,0 2 0,0 7 0,0 4 0,0 6 0,0 1 0,0 1 0,0-2 0,0-8 0,0 4 0,0-2 0,0 0 0,0-2 0,0-7 0,0-2 0,0 1 0,0 3 0,0-5 0,0 1 0,0 0 0,0-3 0,0 7 0,0-6 0,0-1 0,0-1 0,0-9 0,0-3 0,0-1 0,0 1 0,0-5 0,0-2 0,0-4 0,0-2 0,0-6 0,0 1 0,0 1-2,0-5-4,0-1 4,0-22 1,0 4 1,0-12 0,0-4 0,0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03T11:37:05.23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21175,'0'17'0,"0"0"0,0 0 0,0 0 0,0 1 0,0-1 0,0 0 0,0 2 0,0 2 0,0 2 0,0-2 0,0-2 0,0-2 0,0 0 0,0 0 0,0 0 0,0 0 0,0 0 0,0 0 0,0 1 0,0-1 0,0 0 0,0 0 0,0 0 0,0-6 0,0 1 0,0-8 0,0 3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B9BD09-B957-A744-A7EC-28E5486F6FAF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11D861-7431-DA4C-ABB0-E21E4F464E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902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11D861-7431-DA4C-ABB0-E21E4F464E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034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2007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455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082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2/14/2026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54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800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850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2/14/2026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322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2/14/2026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559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2/14/2026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941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127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954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88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7" r:id="rId1"/>
    <p:sldLayoutId id="2147483908" r:id="rId2"/>
    <p:sldLayoutId id="2147483909" r:id="rId3"/>
    <p:sldLayoutId id="2147483910" r:id="rId4"/>
    <p:sldLayoutId id="2147483911" r:id="rId5"/>
    <p:sldLayoutId id="2147483912" r:id="rId6"/>
    <p:sldLayoutId id="2147483913" r:id="rId7"/>
    <p:sldLayoutId id="2147483914" r:id="rId8"/>
    <p:sldLayoutId id="2147483915" r:id="rId9"/>
    <p:sldLayoutId id="2147483916" r:id="rId10"/>
    <p:sldLayoutId id="214748391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customXml" Target="../ink/ink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Theknowledgeacademy.com" TargetMode="External"/><Relationship Id="rId7" Type="http://schemas.openxmlformats.org/officeDocument/2006/relationships/hyperlink" Target="http://www.cryoserver.com/blog/6-limitations-of-office-365" TargetMode="External"/><Relationship Id="rId2" Type="http://schemas.openxmlformats.org/officeDocument/2006/relationships/hyperlink" Target="http://azurhealthscience.com/the-challenges-medical-writers-have-with-ms-word-why-are-we-still-stuc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pplytosupply.digitalmarketplace.service.gov.uk/g-cloud/services/467659701181137" TargetMode="External"/><Relationship Id="rId5" Type="http://schemas.openxmlformats.org/officeDocument/2006/relationships/hyperlink" Target="http://Service.gov.uk" TargetMode="External"/><Relationship Id="rId4" Type="http://schemas.openxmlformats.org/officeDocument/2006/relationships/hyperlink" Target="http://www.theknowledgeacademy.com/blog/benefits-of-microsoft-offi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51FDF17-1CFB-E2FF-B719-18C487F441F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840242" y="4690555"/>
            <a:ext cx="669994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LCHS4007 </a:t>
            </a:r>
          </a:p>
          <a:p>
            <a:pPr algn="l"/>
            <a:r>
              <a:rPr lang="en-GB"/>
              <a:t>Digital Skills Research Methods </a:t>
            </a:r>
          </a:p>
          <a:p>
            <a:pPr algn="l"/>
            <a:r>
              <a:rPr lang="en-GB"/>
              <a:t>Aneesah 2519779</a:t>
            </a:r>
          </a:p>
          <a:p>
            <a:pPr algn="l"/>
            <a:r>
              <a:rPr lang="en-GB"/>
              <a:t>Iqra 2519897</a:t>
            </a:r>
          </a:p>
          <a:p>
            <a:pPr algn="l"/>
            <a:r>
              <a:rPr lang="en-GB" err="1"/>
              <a:t>Emeline</a:t>
            </a:r>
            <a:r>
              <a:rPr lang="en-GB"/>
              <a:t> </a:t>
            </a:r>
            <a:r>
              <a:rPr lang="en-US" sz="1800"/>
              <a:t>2519589</a:t>
            </a:r>
            <a:endParaRPr lang="en-GB"/>
          </a:p>
          <a:p>
            <a:pPr algn="l"/>
            <a:r>
              <a:rPr lang="en-GB"/>
              <a:t>Bianca </a:t>
            </a:r>
            <a:r>
              <a:rPr lang="en-GB" err="1"/>
              <a:t>Dodgen</a:t>
            </a:r>
            <a:r>
              <a:rPr lang="en-GB"/>
              <a:t> 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B4B6A0-217E-034D-5329-15834129F5D3}"/>
              </a:ext>
            </a:extLst>
          </p:cNvPr>
          <p:cNvSpPr txBox="1"/>
          <p:nvPr/>
        </p:nvSpPr>
        <p:spPr>
          <a:xfrm>
            <a:off x="147961" y="4505889"/>
            <a:ext cx="3279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Figure 1 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81D136-F81B-58D9-F85B-CAC803E3725B}"/>
              </a:ext>
            </a:extLst>
          </p:cNvPr>
          <p:cNvSpPr txBox="1"/>
          <p:nvPr/>
        </p:nvSpPr>
        <p:spPr>
          <a:xfrm>
            <a:off x="4840242" y="774084"/>
            <a:ext cx="651577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/>
              <a:t>How Microsoft Word makes tasks more efficient at Greenfield Home Care Agency </a:t>
            </a:r>
            <a:endParaRPr lang="en-US" sz="32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93706DB-E50C-09E8-FF84-85F6E4DF50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18529"/>
            <a:ext cx="4321612" cy="2884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39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5FDC9-CDF4-B20D-ACC6-060B423E1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901" y="328082"/>
            <a:ext cx="9404723" cy="1400530"/>
          </a:xfrm>
        </p:spPr>
        <p:txBody>
          <a:bodyPr/>
          <a:lstStyle/>
          <a:p>
            <a:r>
              <a:rPr lang="en-GB" sz="2500"/>
              <a:t>Microsoft Word – Improving work Efficiency at Greenfield Home Care Agency </a:t>
            </a:r>
            <a:endParaRPr lang="en-US" sz="2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26407-50C5-3E2E-12D8-2D3E6C88E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992" y="1844394"/>
            <a:ext cx="9130325" cy="42952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/>
              <a:t>Current Task and Challenges at Greenfield</a:t>
            </a:r>
          </a:p>
          <a:p>
            <a:pPr marL="0" indent="0">
              <a:buNone/>
            </a:pPr>
            <a:r>
              <a:rPr lang="en-GB" sz="1800" i="1" u="sng"/>
              <a:t>Current way of Woking: </a:t>
            </a:r>
          </a:p>
          <a:p>
            <a:r>
              <a:rPr lang="en-GB" sz="1200"/>
              <a:t>Staff schedules and care records are often paper – based or stored in separate documents.</a:t>
            </a:r>
          </a:p>
          <a:p>
            <a:r>
              <a:rPr lang="en-GB" sz="1200"/>
              <a:t>Visiting carers rely on handwritten notes or printed schedules.</a:t>
            </a:r>
          </a:p>
          <a:p>
            <a:r>
              <a:rPr lang="en-GB" sz="1200"/>
              <a:t>Information is not always updated in real time</a:t>
            </a:r>
          </a:p>
          <a:p>
            <a:endParaRPr lang="en-GB" sz="1200"/>
          </a:p>
          <a:p>
            <a:pPr marL="0" indent="0">
              <a:buNone/>
            </a:pPr>
            <a:r>
              <a:rPr lang="en-GB" i="1" u="sng"/>
              <a:t>Problems this creates: </a:t>
            </a:r>
          </a:p>
          <a:p>
            <a:pPr marL="0" indent="0">
              <a:buNone/>
            </a:pPr>
            <a:r>
              <a:rPr lang="en-GB" sz="1200"/>
              <a:t>Risk of double – booked or missed client visits </a:t>
            </a:r>
          </a:p>
          <a:p>
            <a:pPr marL="0" indent="0">
              <a:buNone/>
            </a:pPr>
            <a:r>
              <a:rPr lang="en-GB" sz="1200"/>
              <a:t>Medication records may be unclear or incomplete </a:t>
            </a:r>
          </a:p>
          <a:p>
            <a:pPr marL="0" indent="0">
              <a:buNone/>
            </a:pPr>
            <a:r>
              <a:rPr lang="en-GB" sz="1200"/>
              <a:t>Time is wasted checking or correcting information</a:t>
            </a:r>
          </a:p>
          <a:p>
            <a:pPr marL="0" indent="0">
              <a:buNone/>
            </a:pPr>
            <a:endParaRPr lang="en-GB" sz="1200"/>
          </a:p>
          <a:p>
            <a:endParaRPr lang="en-GB" sz="1300"/>
          </a:p>
          <a:p>
            <a:pPr marL="0" indent="0">
              <a:buNone/>
            </a:pPr>
            <a:r>
              <a:rPr lang="en-GB" sz="1300"/>
              <a:t> </a:t>
            </a:r>
          </a:p>
          <a:p>
            <a:endParaRPr lang="en-US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38E8A71F-A54D-7F7D-D8B5-8AAC44AD71B5}"/>
                  </a:ext>
                </a:extLst>
              </p14:cNvPr>
              <p14:cNvContentPartPr/>
              <p14:nvPr/>
            </p14:nvContentPartPr>
            <p14:xfrm>
              <a:off x="6492959" y="1636466"/>
              <a:ext cx="360" cy="622512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38E8A71F-A54D-7F7D-D8B5-8AAC44AD71B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486839" y="1630346"/>
                <a:ext cx="12600" cy="623735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C133FA79-F1E4-7A62-C091-E1C229719836}"/>
                  </a:ext>
                </a:extLst>
              </p14:cNvPr>
              <p14:cNvContentPartPr/>
              <p14:nvPr/>
            </p14:nvContentPartPr>
            <p14:xfrm>
              <a:off x="6492959" y="1608746"/>
              <a:ext cx="360" cy="16668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133FA79-F1E4-7A62-C091-E1C22971983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86839" y="1602626"/>
                <a:ext cx="12600" cy="178920"/>
              </a:xfrm>
              <a:prstGeom prst="rect">
                <a:avLst/>
              </a:prstGeom>
            </p:spPr>
          </p:pic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5092C2B8-927A-148C-CA32-15D3CC5A89E4}"/>
              </a:ext>
            </a:extLst>
          </p:cNvPr>
          <p:cNvSpPr txBox="1"/>
          <p:nvPr/>
        </p:nvSpPr>
        <p:spPr>
          <a:xfrm>
            <a:off x="6579270" y="1797580"/>
            <a:ext cx="523895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1200" i="1" u="sng"/>
              <a:t>Benefits of Microsoft Word at Greenfield staff: </a:t>
            </a:r>
          </a:p>
          <a:p>
            <a:r>
              <a:rPr lang="en-GB" sz="1200"/>
              <a:t>Files storage saves time compared to paper records </a:t>
            </a:r>
          </a:p>
          <a:p>
            <a:r>
              <a:rPr lang="en-GB" sz="1200"/>
              <a:t>Reduces risks and issues </a:t>
            </a:r>
          </a:p>
          <a:p>
            <a:r>
              <a:rPr lang="en-GB" sz="1200"/>
              <a:t>Easy to use </a:t>
            </a:r>
          </a:p>
          <a:p>
            <a:r>
              <a:rPr lang="en-GB" sz="1200"/>
              <a:t>Can be accessed by office staff</a:t>
            </a:r>
          </a:p>
          <a:p>
            <a:r>
              <a:rPr lang="en-GB" sz="1200"/>
              <a:t>Improves planning </a:t>
            </a:r>
          </a:p>
          <a:p>
            <a:r>
              <a:rPr lang="en-GB" sz="1200"/>
              <a:t>(NHS &amp; Social Care Microsoft 365 Readiness – Digital Marketplace” 2023)</a:t>
            </a:r>
          </a:p>
          <a:p>
            <a:endParaRPr lang="en-GB" sz="1200"/>
          </a:p>
          <a:p>
            <a:pPr marL="0" indent="0">
              <a:buNone/>
            </a:pPr>
            <a:r>
              <a:rPr lang="en-GB" sz="1200" i="1" u="sng"/>
              <a:t>Limitations of  Word:</a:t>
            </a:r>
          </a:p>
          <a:p>
            <a:r>
              <a:rPr lang="en-GB" sz="1200"/>
              <a:t>Staff may need training to use word confidently </a:t>
            </a:r>
          </a:p>
          <a:p>
            <a:r>
              <a:rPr lang="en-GB" sz="1200"/>
              <a:t>Requires proper access controls to protect sensitive client data</a:t>
            </a:r>
          </a:p>
          <a:p>
            <a:r>
              <a:rPr lang="en-GB" sz="1200"/>
              <a:t>Having to deal with large volumes of regulatory documents</a:t>
            </a:r>
          </a:p>
          <a:p>
            <a:r>
              <a:rPr lang="en-GB" sz="1200"/>
              <a:t>Word changes can get overloaded with comments and edits that makes it nearly impossible to navigate, which increases the risk of missed errors or overlooked suggestions.(Tilly, 2024) </a:t>
            </a:r>
          </a:p>
          <a:p>
            <a:pPr marL="0" indent="0">
              <a:buNone/>
            </a:pPr>
            <a:r>
              <a:rPr lang="en-GB" sz="1200"/>
              <a:t>Internet limitations can cause issues depending on what service provider Greenfield Home Care Agency are with. (6 Limitations of Office 365, 2024)</a:t>
            </a:r>
          </a:p>
        </p:txBody>
      </p:sp>
    </p:spTree>
    <p:extLst>
      <p:ext uri="{BB962C8B-B14F-4D97-AF65-F5344CB8AC3E}">
        <p14:creationId xmlns:p14="http://schemas.microsoft.com/office/powerpoint/2010/main" val="667372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53AF1-52AA-1931-F711-24A1A1D54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9874" y="176510"/>
            <a:ext cx="7729728" cy="1188720"/>
          </a:xfrm>
        </p:spPr>
        <p:txBody>
          <a:bodyPr/>
          <a:lstStyle/>
          <a:p>
            <a:r>
              <a:rPr lang="en-GB"/>
              <a:t>How Microsoft Word Improves Efficiency 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32A82-1265-CC33-4B43-94333FEDA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318" y="1441946"/>
            <a:ext cx="11672545" cy="5416054"/>
          </a:xfrm>
        </p:spPr>
        <p:txBody>
          <a:bodyPr>
            <a:normAutofit/>
          </a:bodyPr>
          <a:lstStyle/>
          <a:p>
            <a:r>
              <a:rPr lang="en-GB"/>
              <a:t>Microsoft word is easy to use this will make it efficient for medical staff to use</a:t>
            </a:r>
          </a:p>
          <a:p>
            <a:r>
              <a:rPr lang="en-GB"/>
              <a:t>Microsoft word is a versatile application to use in the medical field it can be used to import medical data, writing letters, and to stay up to date with medical records.</a:t>
            </a:r>
          </a:p>
          <a:p>
            <a:r>
              <a:rPr lang="en-GB"/>
              <a:t>Microsoft word has advanced security features which allows patient data to be kept secure this is better then having paper documentation as they do at Greenfield Home Care Agency</a:t>
            </a:r>
          </a:p>
          <a:p>
            <a:r>
              <a:rPr lang="en-GB"/>
              <a:t>Microsoft word is a widely compatible software and can be used to communicate across multiple departments making communication more efficient.</a:t>
            </a:r>
          </a:p>
          <a:p>
            <a:r>
              <a:rPr lang="en-GB"/>
              <a:t>Word can be used for Microsoft teams for creating and editing documents, staff meetings, store and share files, and for real time collaboration between staff members. (TheKnowledgeAcademy,2024)</a:t>
            </a:r>
          </a:p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5CCED53-B6A5-DDA2-92E6-47DC2E5EEC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126684" y="4390858"/>
            <a:ext cx="3645139" cy="20503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052EBF-74FD-151A-6087-B2FBB32A703D}"/>
              </a:ext>
            </a:extLst>
          </p:cNvPr>
          <p:cNvSpPr txBox="1"/>
          <p:nvPr/>
        </p:nvSpPr>
        <p:spPr>
          <a:xfrm>
            <a:off x="8126684" y="6499467"/>
            <a:ext cx="3240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Figure 2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2005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37C07-A36D-9C99-2BD4-0E8CFA2C8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AECF4-A90C-4FFF-EDA8-90A1A9E33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5" y="2638044"/>
            <a:ext cx="8298767" cy="4219956"/>
          </a:xfrm>
        </p:spPr>
        <p:txBody>
          <a:bodyPr>
            <a:normAutofit/>
          </a:bodyPr>
          <a:lstStyle/>
          <a:p>
            <a:r>
              <a:rPr lang="en-GB"/>
              <a:t>Sarah, T. “The challenges Medical Writers have with MS Word: why are we still stuck? – Azur Health Science.” Azur Health Science, 10 Sept. 2024, </a:t>
            </a:r>
            <a:r>
              <a:rPr lang="en-GB" b="0" i="0">
                <a:effectLst/>
                <a:latin typeface="Helvetica" pitchFamily="2" charset="0"/>
                <a:hlinkClick r:id="rId2"/>
              </a:rPr>
              <a:t>http://</a:t>
            </a:r>
            <a:r>
              <a:rPr lang="en-GB" b="0" i="0" err="1">
                <a:effectLst/>
                <a:latin typeface="Helvetica" pitchFamily="2" charset="0"/>
                <a:hlinkClick r:id="rId2"/>
              </a:rPr>
              <a:t>azurhealthscience.com</a:t>
            </a:r>
            <a:r>
              <a:rPr lang="en-GB" b="0" i="0">
                <a:effectLst/>
                <a:latin typeface="Helvetica" pitchFamily="2" charset="0"/>
                <a:hlinkClick r:id="rId2"/>
              </a:rPr>
              <a:t>/the-challenges-medical-writers-have-with-ms-word-why-are-we-still-stuck/</a:t>
            </a:r>
            <a:endParaRPr lang="en-GB">
              <a:effectLst/>
              <a:latin typeface="Helvetica" pitchFamily="2" charset="0"/>
            </a:endParaRPr>
          </a:p>
          <a:p>
            <a:r>
              <a:rPr lang="en-GB" err="1"/>
              <a:t>TheknowledgeAcacdemy</a:t>
            </a:r>
            <a:r>
              <a:rPr lang="en-GB"/>
              <a:t>. “Key benefits of Microsoft office:  An Overview.”</a:t>
            </a:r>
            <a:r>
              <a:rPr lang="en-GB" b="0" i="0">
                <a:effectLst/>
                <a:latin typeface="Helvetica" pitchFamily="2" charset="0"/>
                <a:hlinkClick r:id="rId3"/>
              </a:rPr>
              <a:t> http://</a:t>
            </a:r>
            <a:r>
              <a:rPr lang="en-GB" b="0" i="0" err="1">
                <a:effectLst/>
                <a:latin typeface="Helvetica" pitchFamily="2" charset="0"/>
                <a:hlinkClick r:id="rId3"/>
              </a:rPr>
              <a:t>Theknowledgeacademy.com</a:t>
            </a:r>
            <a:r>
              <a:rPr lang="en-GB">
                <a:latin typeface="Helvetica" pitchFamily="2" charset="0"/>
              </a:rPr>
              <a:t>, 2024, </a:t>
            </a:r>
            <a:r>
              <a:rPr lang="en-GB" b="0" i="0">
                <a:effectLst/>
                <a:latin typeface="Helvetica" pitchFamily="2" charset="0"/>
                <a:hlinkClick r:id="rId4"/>
              </a:rPr>
              <a:t>http://www.theknowledgeacademy.com/blog/benefits-of-microsoft-office/</a:t>
            </a:r>
            <a:endParaRPr lang="en-GB">
              <a:effectLst/>
              <a:latin typeface="Helvetica" pitchFamily="2" charset="0"/>
            </a:endParaRPr>
          </a:p>
          <a:p>
            <a:r>
              <a:rPr lang="en-GB">
                <a:effectLst/>
                <a:latin typeface="Helvetica" pitchFamily="2" charset="0"/>
              </a:rPr>
              <a:t>NHS &amp; Social Care Microsoft 365 Readiness – Digital Marketplace.” </a:t>
            </a:r>
            <a:r>
              <a:rPr lang="en-GB" b="0" i="0">
                <a:effectLst/>
                <a:latin typeface="Helvetica" pitchFamily="2" charset="0"/>
                <a:hlinkClick r:id="rId5"/>
              </a:rPr>
              <a:t>http://Service.gov.uk</a:t>
            </a:r>
            <a:r>
              <a:rPr lang="en-GB">
                <a:latin typeface="Helvetica" pitchFamily="2" charset="0"/>
              </a:rPr>
              <a:t>, 2023, </a:t>
            </a:r>
            <a:r>
              <a:rPr lang="en-GB" b="0" i="0">
                <a:effectLst/>
                <a:latin typeface="Helvetica" pitchFamily="2" charset="0"/>
                <a:hlinkClick r:id="rId6"/>
              </a:rPr>
              <a:t>http://www.applytosupply.digitalmarketplace.service.gov.uk/g-cloud/services/467659701181137</a:t>
            </a:r>
            <a:endParaRPr lang="en-GB">
              <a:latin typeface="Helvetica" pitchFamily="2" charset="0"/>
            </a:endParaRPr>
          </a:p>
          <a:p>
            <a:r>
              <a:rPr lang="en-GB">
                <a:latin typeface="Helvetica" pitchFamily="2" charset="0"/>
              </a:rPr>
              <a:t>6 Limitations of Office 365. </a:t>
            </a:r>
            <a:r>
              <a:rPr lang="en-GB" err="1">
                <a:latin typeface="Helvetica" pitchFamily="2" charset="0"/>
              </a:rPr>
              <a:t>Cryoserver</a:t>
            </a:r>
            <a:r>
              <a:rPr lang="en-GB">
                <a:latin typeface="Helvetica" pitchFamily="2" charset="0"/>
              </a:rPr>
              <a:t>, 2024, </a:t>
            </a:r>
            <a:r>
              <a:rPr lang="en-GB" b="0" i="0">
                <a:effectLst/>
                <a:latin typeface="Helvetica" pitchFamily="2" charset="0"/>
                <a:hlinkClick r:id="rId7"/>
              </a:rPr>
              <a:t>http://</a:t>
            </a:r>
            <a:r>
              <a:rPr lang="en-GB" b="0" i="0" err="1">
                <a:effectLst/>
                <a:latin typeface="Helvetica" pitchFamily="2" charset="0"/>
                <a:hlinkClick r:id="rId7"/>
              </a:rPr>
              <a:t>www.cryoserver.com</a:t>
            </a:r>
            <a:r>
              <a:rPr lang="en-GB" b="0" i="0">
                <a:effectLst/>
                <a:latin typeface="Helvetica" pitchFamily="2" charset="0"/>
                <a:hlinkClick r:id="rId7"/>
              </a:rPr>
              <a:t>/blog/6-limitations-of-office-365</a:t>
            </a:r>
            <a:endParaRPr lang="en-GB">
              <a:effectLst/>
              <a:latin typeface="Helvetica" pitchFamily="2" charset="0"/>
            </a:endParaRPr>
          </a:p>
          <a:p>
            <a:endParaRPr lang="en-GB" b="0" i="0">
              <a:effectLst/>
              <a:latin typeface="Helvetica" pitchFamily="2" charset="0"/>
            </a:endParaRPr>
          </a:p>
          <a:p>
            <a:endParaRPr lang="en-GB">
              <a:effectLst/>
              <a:latin typeface="Helvetica" pitchFamily="2" charset="0"/>
            </a:endParaRPr>
          </a:p>
          <a:p>
            <a:endParaRPr lang="en-GB">
              <a:effectLst/>
              <a:latin typeface="Helvetica" pitchFamily="2" charset="0"/>
            </a:endParaRPr>
          </a:p>
          <a:p>
            <a:endParaRPr lang="en-GB">
              <a:effectLst/>
              <a:latin typeface="Helvetica" pitchFamily="2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29901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Parcel</vt:lpstr>
      <vt:lpstr>PowerPoint Presentation</vt:lpstr>
      <vt:lpstr>Microsoft Word – Improving work Efficiency at Greenfield Home Care Agency </vt:lpstr>
      <vt:lpstr>How Microsoft Word Improves Efficiency 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Aneesah Ali (2519779)</dc:creator>
  <cp:revision>1</cp:revision>
  <dcterms:created xsi:type="dcterms:W3CDTF">2026-01-20T12:34:51Z</dcterms:created>
  <dcterms:modified xsi:type="dcterms:W3CDTF">2026-02-14T19:54:19Z</dcterms:modified>
</cp:coreProperties>
</file>