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4" r:id="rId13"/>
    <p:sldId id="270" r:id="rId14"/>
    <p:sldId id="271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5D2C7B-4861-D2D8-385C-6767BC1847A9}" v="17" dt="2024-06-09T16:23:40.7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Hand Drawn Graphs">
            <a:extLst>
              <a:ext uri="{FF2B5EF4-FFF2-40B4-BE49-F238E27FC236}">
                <a16:creationId xmlns:a16="http://schemas.microsoft.com/office/drawing/2014/main" id="{2EC6909B-AD8A-D6B4-E05A-1F9F25389A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Data Analysis and Interpretation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                                                                                               </a:t>
            </a:r>
            <a:r>
              <a:rPr lang="en-GB" dirty="0">
                <a:solidFill>
                  <a:srgbClr val="FF0000"/>
                </a:solidFill>
              </a:rPr>
              <a:t>           </a:t>
            </a:r>
            <a:r>
              <a:rPr lang="en-GB" sz="3200" b="1" dirty="0"/>
              <a:t> Ms. </a:t>
            </a:r>
            <a:r>
              <a:rPr lang="en-GB" sz="3200" b="1" err="1"/>
              <a:t>Arpu</a:t>
            </a:r>
            <a:r>
              <a:rPr lang="en-GB" sz="3200" b="1" dirty="0"/>
              <a:t> Kumar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DC8E9-4C6F-D5F7-8D77-B74D02098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685" y="350196"/>
            <a:ext cx="5175022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How to Transcribe your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02498-E982-B5A4-E450-B7EDDAED8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595" y="2267894"/>
            <a:ext cx="5190112" cy="40884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Raw transcription – all material needs to be transcribed, as accurately as possible. Include all hesitations, repetitions etc. </a:t>
            </a:r>
          </a:p>
          <a:p>
            <a:r>
              <a:rPr lang="en-GB" sz="2000" dirty="0">
                <a:ea typeface="+mn-lt"/>
                <a:cs typeface="+mn-lt"/>
              </a:rPr>
              <a:t>If not in English, translate the raw translation. Ensure that this translation is checked by a very competent speaker of both languages. </a:t>
            </a:r>
            <a:endParaRPr lang="en-GB"/>
          </a:p>
          <a:p>
            <a:r>
              <a:rPr lang="en-GB" sz="2000" dirty="0">
                <a:ea typeface="+mn-lt"/>
                <a:cs typeface="+mn-lt"/>
              </a:rPr>
              <a:t>Refine transcription – remove extraneous material but keep a copy </a:t>
            </a:r>
            <a:endParaRPr lang="en-GB" sz="2000" dirty="0"/>
          </a:p>
        </p:txBody>
      </p:sp>
      <p:pic>
        <p:nvPicPr>
          <p:cNvPr id="13" name="Picture 12" descr="Sticky notes on a wall">
            <a:extLst>
              <a:ext uri="{FF2B5EF4-FFF2-40B4-BE49-F238E27FC236}">
                <a16:creationId xmlns:a16="http://schemas.microsoft.com/office/drawing/2014/main" id="{474D23BC-F779-DDA8-DB2C-AA984FB61F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82" r="19876" b="10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265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5C179-5701-71E1-2179-396256359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 fontScale="90000"/>
          </a:bodyPr>
          <a:lstStyle/>
          <a:p>
            <a:r>
              <a:rPr lang="en-GB" sz="4000" dirty="0"/>
              <a:t>Analyse and Coding for Qualitative Research</a:t>
            </a:r>
          </a:p>
        </p:txBody>
      </p:sp>
      <p:pic>
        <p:nvPicPr>
          <p:cNvPr id="5" name="Picture 4" descr="Programming data on computer monitor">
            <a:extLst>
              <a:ext uri="{FF2B5EF4-FFF2-40B4-BE49-F238E27FC236}">
                <a16:creationId xmlns:a16="http://schemas.microsoft.com/office/drawing/2014/main" id="{0844D598-E7B4-E34E-1466-7909C4CFD0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94" r="2160" b="-4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6EA1E-2093-618A-F5C8-3D5EF553F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Read through all of your material. Identify themes in your data. They may (or may not) reflect your questions. </a:t>
            </a:r>
          </a:p>
          <a:p>
            <a:r>
              <a:rPr lang="en-GB" sz="2000">
                <a:ea typeface="+mn-lt"/>
                <a:cs typeface="+mn-lt"/>
              </a:rPr>
              <a:t> Develop a coding system for your themes – e.g. ‘digital marketing’ </a:t>
            </a:r>
          </a:p>
          <a:p>
            <a:r>
              <a:rPr lang="en-GB" sz="2000">
                <a:ea typeface="+mn-lt"/>
                <a:cs typeface="+mn-lt"/>
              </a:rPr>
              <a:t>Allocate codes to all chunks of your data which you think are relevant.. New themes/codes may emerge in the process.  Always note the respondent ID with any data that you code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634194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15BA3C-59C6-0BC4-B8E6-9806A6489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Analysis cont..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F9B02B85-D3E3-561B-C979-156215917A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42" r="31010" b="9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D7166-F858-70DA-791F-82F874FE8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Group themes together into categories (groups of related themes) </a:t>
            </a:r>
          </a:p>
          <a:p>
            <a:r>
              <a:rPr lang="en-GB" sz="2000">
                <a:ea typeface="+mn-lt"/>
                <a:cs typeface="+mn-lt"/>
              </a:rPr>
              <a:t>Create a spreadsheet that contains your categories and themes, together with the appropriate data sections. This spreadsheet is a working document and should only be displayed as an Appendix or not at all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21635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124EB-E23D-F4BE-7EB2-702E77145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60F82-3236-612D-9F32-9360605B0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Use your summary section from each theme to discuss and interpret the data. </a:t>
            </a:r>
          </a:p>
          <a:p>
            <a:r>
              <a:rPr lang="en-GB" sz="1700">
                <a:ea typeface="+mn-lt"/>
                <a:cs typeface="+mn-lt"/>
              </a:rPr>
              <a:t>The discussion of qualitative data should ‘tell a story’ – match your discussion with your research objectives. Which findings were expected? Did they confirm existing literature? Or not? Are they entirely new? Refer back to the literature. </a:t>
            </a:r>
          </a:p>
          <a:p>
            <a:r>
              <a:rPr lang="en-GB" sz="1700">
                <a:ea typeface="+mn-lt"/>
                <a:cs typeface="+mn-lt"/>
              </a:rPr>
              <a:t>If appropriate, develop a framework out of your categories and themes that reflects the relationships of themes in your data</a:t>
            </a:r>
            <a:endParaRPr lang="en-GB" sz="1700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09A49A51-4894-DF7D-8B3D-E60789DAFB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16" r="21689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453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7F998-E93E-24F8-C9D7-4B98A16C8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Quantitative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95694-BAD1-A8B7-F034-7E48D9370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7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 i="1">
                <a:ea typeface="+mn-lt"/>
                <a:cs typeface="+mn-lt"/>
              </a:rPr>
              <a:t>Rubbish in , Rubbish out = clean scripts/data</a:t>
            </a:r>
            <a:endParaRPr lang="en-US" sz="1700" i="1"/>
          </a:p>
          <a:p>
            <a:endParaRPr lang="en-GB" sz="1700">
              <a:ea typeface="+mn-lt"/>
              <a:cs typeface="+mn-lt"/>
            </a:endParaRPr>
          </a:p>
          <a:p>
            <a:r>
              <a:rPr lang="en-GB" sz="1700">
                <a:ea typeface="+mn-lt"/>
                <a:cs typeface="+mn-lt"/>
              </a:rPr>
              <a:t>Your questions need to capture what you want to know  They need to be carefully worded, free from bias, not leading to an answer, unambiguous. </a:t>
            </a:r>
          </a:p>
          <a:p>
            <a:r>
              <a:rPr lang="en-GB" sz="1700">
                <a:ea typeface="+mn-lt"/>
                <a:cs typeface="+mn-lt"/>
              </a:rPr>
              <a:t>You need to decide on your analysis before you design your survey  For example: What type of questions do you need if you want to run ANOVA tests</a:t>
            </a:r>
            <a:endParaRPr lang="en-GB" sz="1700"/>
          </a:p>
        </p:txBody>
      </p:sp>
      <p:pic>
        <p:nvPicPr>
          <p:cNvPr id="15" name="Picture 14" descr="Colourful art materials">
            <a:extLst>
              <a:ext uri="{FF2B5EF4-FFF2-40B4-BE49-F238E27FC236}">
                <a16:creationId xmlns:a16="http://schemas.microsoft.com/office/drawing/2014/main" id="{8FA09DA6-C356-41AC-DAE6-F43416851D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84" r="17503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801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E6BEE4-ED0C-EF84-D601-D4ABF2155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Presenting your quantitative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10D18-6501-858C-A706-F32A18D91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Start this chapter with a repetition of your research objectives and the hypotheses that re associated with each objective. Then present your findings </a:t>
            </a:r>
          </a:p>
          <a:p>
            <a:r>
              <a:rPr lang="en-GB" sz="2000">
                <a:ea typeface="+mn-lt"/>
                <a:cs typeface="+mn-lt"/>
              </a:rPr>
              <a:t>Begin with a table of the demographics of the respondents with frequencies and percentages </a:t>
            </a:r>
            <a:endParaRPr lang="en-GB" sz="2000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37E3A8D7-16C3-0F18-DD6B-7128E8E126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26" r="15717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325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95433-5804-6D75-4EE1-EF511870A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Some more info on Quantitative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0B45C-7ECE-0249-63CA-0A2742F96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 At the bare minimum, significant differences between different respondent groups and any questions with multiple answer possibilities should be analysed by using cross tabulations and chi-square analysis </a:t>
            </a:r>
          </a:p>
          <a:p>
            <a:r>
              <a:rPr lang="en-GB" sz="2000">
                <a:ea typeface="+mn-lt"/>
                <a:cs typeface="+mn-lt"/>
              </a:rPr>
              <a:t>You can use SPSS, Excel or any other programme for your analysis</a:t>
            </a:r>
            <a:endParaRPr lang="en-GB" sz="200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C1E352FD-3347-89B4-7C0D-ECDC3D08A9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89" r="22150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1707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E3F5D-BA0A-3B06-4344-3E4812C2B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Graphs and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77714-8D40-B345-416A-BCF464279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Use tables and graphs, quantitative data as text is very difficult to read.  </a:t>
            </a:r>
          </a:p>
          <a:p>
            <a:r>
              <a:rPr lang="en-GB" sz="2000">
                <a:ea typeface="+mn-lt"/>
                <a:cs typeface="+mn-lt"/>
              </a:rPr>
              <a:t>Use your common sense – which type of graph adds value?  Don’t forget to label your graphs! </a:t>
            </a:r>
          </a:p>
          <a:p>
            <a:r>
              <a:rPr lang="en-GB" sz="2000">
                <a:ea typeface="+mn-lt"/>
                <a:cs typeface="+mn-lt"/>
              </a:rPr>
              <a:t>Ensure your graph or table fits onto one page </a:t>
            </a:r>
          </a:p>
          <a:p>
            <a:r>
              <a:rPr lang="en-GB" sz="2000">
                <a:ea typeface="+mn-lt"/>
                <a:cs typeface="+mn-lt"/>
              </a:rPr>
              <a:t>Only include key data in the main body of your text, put extra tables into the Appendix </a:t>
            </a:r>
            <a:endParaRPr lang="en-GB" sz="200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27902EF1-575E-CFD1-E683-628ACCFB6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89" r="22150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82584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118DF-501A-A2FF-67B4-51501935D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Limitations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1ABB4-6B0A-2704-943F-73AFFE907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dirty="0">
                <a:ea typeface="+mn-lt"/>
                <a:cs typeface="+mn-lt"/>
              </a:rPr>
              <a:t>The order of these two elements can vary, sometimes people prefer recommendations followed by conclusions; other people prefer them the other way around. It is not important which order is chosen. The following elements should be included, Recommendations for managerial practice </a:t>
            </a:r>
            <a:endParaRPr lang="en-GB" sz="1700">
              <a:ea typeface="+mn-lt"/>
              <a:cs typeface="+mn-lt"/>
            </a:endParaRPr>
          </a:p>
          <a:p>
            <a:r>
              <a:rPr lang="en-GB" sz="1700" dirty="0">
                <a:ea typeface="+mn-lt"/>
                <a:cs typeface="+mn-lt"/>
              </a:rPr>
              <a:t>Contributions to theory </a:t>
            </a:r>
          </a:p>
          <a:p>
            <a:r>
              <a:rPr lang="en-GB" sz="1700" dirty="0">
                <a:ea typeface="+mn-lt"/>
                <a:cs typeface="+mn-lt"/>
              </a:rPr>
              <a:t>Managerial implications </a:t>
            </a:r>
          </a:p>
          <a:p>
            <a:r>
              <a:rPr lang="en-GB" sz="1700" dirty="0">
                <a:ea typeface="+mn-lt"/>
                <a:cs typeface="+mn-lt"/>
              </a:rPr>
              <a:t> Limitations of the study leading to areas of further research  Conclusions This is the most important chapter of your dissertation! (This means you need to spend time on it!)</a:t>
            </a:r>
            <a:endParaRPr lang="en-GB" sz="1700" dirty="0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32A9E9AB-A2A1-B875-771E-C5728F5FCF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719" r="-6" b="-6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89716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53875-14D9-7D1D-438A-C4F85B3EC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2563E-34D2-2704-36BD-75834D1FC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030" y="2033031"/>
            <a:ext cx="5683967" cy="4207048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000">
              <a:ea typeface="+mn-lt"/>
              <a:cs typeface="+mn-lt"/>
            </a:endParaRPr>
          </a:p>
          <a:p>
            <a:r>
              <a:rPr lang="en-GB" sz="3200" dirty="0">
                <a:ea typeface="+mn-lt"/>
                <a:cs typeface="+mn-lt"/>
              </a:rPr>
              <a:t>Limitations of the study leading to areas of further research  </a:t>
            </a:r>
          </a:p>
          <a:p>
            <a:r>
              <a:rPr lang="en-GB" sz="3200" dirty="0">
                <a:ea typeface="+mn-lt"/>
                <a:cs typeface="+mn-lt"/>
              </a:rPr>
              <a:t>Conclusions This is the most important chapter of your dissertation! (This means you need to spend time on it!)</a:t>
            </a:r>
            <a:endParaRPr lang="en-GB" sz="3200"/>
          </a:p>
          <a:p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02D153-8BE8-6C04-9F4E-2CDE1A89FF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80" r="34367" b="6249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5982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B5B47-5CC0-40D5-061C-840F0027F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Cont...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768FE080-C3E4-6ECD-F947-D2DDF35A57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73" r="31297" b="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EF18D-F327-B0EF-27AC-C8026251F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Always be critical and avoid description (of the literature, background, findings) </a:t>
            </a:r>
          </a:p>
          <a:p>
            <a:r>
              <a:rPr lang="en-GB" sz="2000">
                <a:ea typeface="+mn-lt"/>
                <a:cs typeface="+mn-lt"/>
              </a:rPr>
              <a:t> Link chapters and paragraphs </a:t>
            </a:r>
          </a:p>
          <a:p>
            <a:r>
              <a:rPr lang="en-GB" sz="2000">
                <a:ea typeface="+mn-lt"/>
                <a:cs typeface="+mn-lt"/>
              </a:rPr>
              <a:t>Use critical language </a:t>
            </a:r>
          </a:p>
          <a:p>
            <a:r>
              <a:rPr lang="en-GB" sz="2000">
                <a:ea typeface="+mn-lt"/>
                <a:cs typeface="+mn-lt"/>
              </a:rPr>
              <a:t> Allow enough time for editing and proof reading </a:t>
            </a:r>
          </a:p>
          <a:p>
            <a:r>
              <a:rPr lang="en-GB" sz="2000">
                <a:ea typeface="+mn-lt"/>
                <a:cs typeface="+mn-lt"/>
              </a:rPr>
              <a:t>Reference, reference, reference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853969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46109C4D-FF39-E874-6785-2B998EDE95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52" r="34320" b="9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D70DB-FE9F-1262-2477-D45E910FB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Some prompts for 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4D8FA-125D-51A7-4A0A-D1CD45FC4C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Before proceeding to examine X, it will be necessary to … </a:t>
            </a:r>
          </a:p>
          <a:p>
            <a:r>
              <a:rPr lang="en-GB" sz="2000" dirty="0">
                <a:ea typeface="+mn-lt"/>
                <a:cs typeface="+mn-lt"/>
              </a:rPr>
              <a:t> Before employing these theories to examine X, it is necessary to …  So far this paper/chapter has focussed on X. The following section will discuss … </a:t>
            </a:r>
          </a:p>
          <a:p>
            <a:r>
              <a:rPr lang="en-GB" sz="2000" dirty="0">
                <a:ea typeface="+mn-lt"/>
                <a:cs typeface="+mn-lt"/>
              </a:rPr>
              <a:t> This chapter follows on from the previous chapter, which (examined/laid out/outlined) X. </a:t>
            </a:r>
          </a:p>
          <a:p>
            <a:r>
              <a:rPr lang="en-GB" sz="2000" dirty="0">
                <a:ea typeface="+mn-lt"/>
                <a:cs typeface="+mn-lt"/>
              </a:rPr>
              <a:t> This chapter has demonstrated that … It is now necessary to explain the course of … 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412986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1CD10EB3-FCFF-770A-EED3-E9F835795C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35" r="26989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2D5720-AA57-5420-DD65-4471602F8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Cont...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0BF91-5D9F-0A68-CAF4-D94E273E0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Arial"/>
                <a:cs typeface="Arial"/>
              </a:rPr>
              <a:t>Having discussed how to construct X, the final section of this paper addresses ways of … </a:t>
            </a:r>
            <a:endParaRPr lang="en-US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 This section has analysed the causes of X and has argued that … The next part of this paper … In addition, it is important to ask … </a:t>
            </a:r>
          </a:p>
          <a:p>
            <a:r>
              <a:rPr lang="en-GB" sz="2000">
                <a:latin typeface="Arial"/>
                <a:cs typeface="Arial"/>
              </a:rPr>
              <a:t>However, this system also has a number of serious drawbacks. </a:t>
            </a:r>
          </a:p>
          <a:p>
            <a:r>
              <a:rPr lang="en-GB" sz="2000">
                <a:latin typeface="Arial"/>
                <a:cs typeface="Arial"/>
              </a:rPr>
              <a:t>Despite this, little progress has been made in the …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06219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Data Analysis and Interpretation</vt:lpstr>
      <vt:lpstr>How to Transcribe your data?</vt:lpstr>
      <vt:lpstr>Analyse and Coding for Qualitative Research</vt:lpstr>
      <vt:lpstr>Analysis cont..</vt:lpstr>
      <vt:lpstr>Cont..</vt:lpstr>
      <vt:lpstr>Quantitative Analysis</vt:lpstr>
      <vt:lpstr>Presenting your quantitative data</vt:lpstr>
      <vt:lpstr>Some more info on Quantitative Analysis</vt:lpstr>
      <vt:lpstr>Graphs and Tables</vt:lpstr>
      <vt:lpstr>Limitations and Recommendations</vt:lpstr>
      <vt:lpstr>Cont..</vt:lpstr>
      <vt:lpstr>Cont...</vt:lpstr>
      <vt:lpstr>Some prompts for academic writing</vt:lpstr>
      <vt:lpstr>Cont...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187</cp:revision>
  <dcterms:created xsi:type="dcterms:W3CDTF">2024-06-05T09:40:26Z</dcterms:created>
  <dcterms:modified xsi:type="dcterms:W3CDTF">2024-06-09T17:56:54Z</dcterms:modified>
</cp:coreProperties>
</file>