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08" r:id="rId1"/>
  </p:sldMasterIdLst>
  <p:notesMasterIdLst>
    <p:notesMasterId r:id="rId11"/>
  </p:notesMasterIdLst>
  <p:sldIdLst>
    <p:sldId id="257" r:id="rId2"/>
    <p:sldId id="315" r:id="rId3"/>
    <p:sldId id="317" r:id="rId4"/>
    <p:sldId id="303" r:id="rId5"/>
    <p:sldId id="310" r:id="rId6"/>
    <p:sldId id="311" r:id="rId7"/>
    <p:sldId id="312" r:id="rId8"/>
    <p:sldId id="318" r:id="rId9"/>
    <p:sldId id="313" r:id="rId10"/>
  </p:sldIdLst>
  <p:sldSz cx="12192000" cy="6858000"/>
  <p:notesSz cx="6858000" cy="9144000"/>
  <p:embeddedFontLst>
    <p:embeddedFont>
      <p:font typeface="Wingdings 3" panose="05040102010807070707" pitchFamily="18" charset="2"/>
      <p:regular r:id="rId12"/>
    </p:embeddedFont>
    <p:embeddedFont>
      <p:font typeface="Century Gothic" panose="020B0502020202020204" pitchFamily="34" charset="0"/>
      <p:regular r:id="rId13"/>
      <p:bold r:id="rId14"/>
      <p:italic r:id="rId15"/>
      <p:boldItalic r:id="rId16"/>
    </p:embeddedFont>
    <p:embeddedFont>
      <p:font typeface="Calibri" panose="020F0502020204030204" pitchFamily="34" charset="0"/>
      <p:regular r:id="rId17"/>
      <p:bold r:id="rId18"/>
      <p:italic r:id="rId19"/>
      <p:boldItalic r:id="rId20"/>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E3FDE45-AF77-4B5C-9715-49D594BDF05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121" autoAdjust="0"/>
    <p:restoredTop sz="94660"/>
  </p:normalViewPr>
  <p:slideViewPr>
    <p:cSldViewPr snapToGrid="0" showGuides="1">
      <p:cViewPr varScale="1">
        <p:scale>
          <a:sx n="84" d="100"/>
          <a:sy n="84" d="100"/>
        </p:scale>
        <p:origin x="42" y="19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font" Target="fonts/font9.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4.fntdata"/><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8.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F8AE66-3524-4E8B-9E47-FF68E5D3151E}" type="datetimeFigureOut">
              <a:rPr lang="en-GB" smtClean="0"/>
              <a:t>06/10/2020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DEA4D6-B027-42B4-A724-437B4F85FDAB}" type="slidenum">
              <a:rPr lang="en-GB" smtClean="0"/>
              <a:t>‹#›</a:t>
            </a:fld>
            <a:endParaRPr lang="en-GB"/>
          </a:p>
        </p:txBody>
      </p:sp>
    </p:spTree>
    <p:extLst>
      <p:ext uri="{BB962C8B-B14F-4D97-AF65-F5344CB8AC3E}">
        <p14:creationId xmlns:p14="http://schemas.microsoft.com/office/powerpoint/2010/main" val="38467028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4665E195-C89C-4871-8AE9-903FDB8B6D9D}" type="datetimeFigureOut">
              <a:rPr lang="en-US" smtClean="0"/>
              <a:t>10/6/2020</a:t>
            </a:fld>
            <a:endParaRPr lang="en-US"/>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r>
              <a:rPr lang="en-US" smtClean="0"/>
              <a:t>Add a footer</a:t>
            </a:r>
            <a:endParaRPr lang="en-US"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062D6987-FB6D-4DB8-81B8-AD0F35E3BB5F}" type="slidenum">
              <a:rPr lang="en-US" smtClean="0"/>
              <a:t>‹#›</a:t>
            </a:fld>
            <a:endParaRPr lang="en-US"/>
          </a:p>
        </p:txBody>
      </p:sp>
    </p:spTree>
    <p:extLst>
      <p:ext uri="{BB962C8B-B14F-4D97-AF65-F5344CB8AC3E}">
        <p14:creationId xmlns:p14="http://schemas.microsoft.com/office/powerpoint/2010/main" val="20963884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665E195-C89C-4871-8AE9-903FDB8B6D9D}" type="datetimeFigureOut">
              <a:rPr lang="en-US" smtClean="0"/>
              <a:t>10/6/2020</a:t>
            </a:fld>
            <a:endParaRPr lang="en-US"/>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0852205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665E195-C89C-4871-8AE9-903FDB8B6D9D}" type="datetimeFigureOut">
              <a:rPr lang="en-US" smtClean="0"/>
              <a:t>10/6/2020</a:t>
            </a:fld>
            <a:endParaRPr lang="en-US"/>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24114212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665E195-C89C-4871-8AE9-903FDB8B6D9D}" type="datetimeFigureOut">
              <a:rPr lang="en-US" smtClean="0"/>
              <a:t>10/6/2020</a:t>
            </a:fld>
            <a:endParaRPr lang="en-US"/>
          </a:p>
        </p:txBody>
      </p:sp>
      <p:sp>
        <p:nvSpPr>
          <p:cNvPr id="6" name="Footer Placeholder 5"/>
          <p:cNvSpPr>
            <a:spLocks noGrp="1"/>
          </p:cNvSpPr>
          <p:nvPr>
            <p:ph type="ftr" sz="quarter" idx="11"/>
          </p:nvPr>
        </p:nvSpPr>
        <p:spPr/>
        <p:txBody>
          <a:bodyPr/>
          <a:lstStyle/>
          <a:p>
            <a:r>
              <a:rPr lang="en-US" smtClean="0"/>
              <a:t>Add a footer</a:t>
            </a:r>
            <a:endParaRPr lang="en-US" dirty="0"/>
          </a:p>
        </p:txBody>
      </p:sp>
      <p:sp>
        <p:nvSpPr>
          <p:cNvPr id="7" name="Slide Number Placeholder 6"/>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8598114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665E195-C89C-4871-8AE9-903FDB8B6D9D}" type="datetimeFigureOut">
              <a:rPr lang="en-US" smtClean="0"/>
              <a:t>10/6/2020</a:t>
            </a:fld>
            <a:endParaRPr lang="en-US"/>
          </a:p>
        </p:txBody>
      </p:sp>
      <p:sp>
        <p:nvSpPr>
          <p:cNvPr id="8" name="Footer Placeholder 7"/>
          <p:cNvSpPr>
            <a:spLocks noGrp="1"/>
          </p:cNvSpPr>
          <p:nvPr>
            <p:ph type="ftr" sz="quarter" idx="11"/>
          </p:nvPr>
        </p:nvSpPr>
        <p:spPr/>
        <p:txBody>
          <a:bodyPr/>
          <a:lstStyle/>
          <a:p>
            <a:r>
              <a:rPr lang="en-US" smtClean="0"/>
              <a:t>Add a footer</a:t>
            </a:r>
            <a:endParaRPr lang="en-US" dirty="0"/>
          </a:p>
        </p:txBody>
      </p:sp>
      <p:sp>
        <p:nvSpPr>
          <p:cNvPr id="9" name="Slide Number Placeholder 8"/>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0353986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665E195-C89C-4871-8AE9-903FDB8B6D9D}" type="datetimeFigureOut">
              <a:rPr lang="en-US" smtClean="0"/>
              <a:t>10/6/2020</a:t>
            </a:fld>
            <a:endParaRPr lang="en-US"/>
          </a:p>
        </p:txBody>
      </p:sp>
      <p:sp>
        <p:nvSpPr>
          <p:cNvPr id="4" name="Footer Placeholder 3"/>
          <p:cNvSpPr>
            <a:spLocks noGrp="1"/>
          </p:cNvSpPr>
          <p:nvPr>
            <p:ph type="ftr" sz="quarter" idx="11"/>
          </p:nvPr>
        </p:nvSpPr>
        <p:spPr/>
        <p:txBody>
          <a:bodyPr/>
          <a:lstStyle/>
          <a:p>
            <a:r>
              <a:rPr lang="en-US" smtClean="0"/>
              <a:t>Add a footer</a:t>
            </a:r>
            <a:endParaRPr lang="en-US" dirty="0"/>
          </a:p>
        </p:txBody>
      </p:sp>
      <p:sp>
        <p:nvSpPr>
          <p:cNvPr id="5" name="Slide Number Placeholder 4"/>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36519266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65E195-C89C-4871-8AE9-903FDB8B6D9D}" type="datetimeFigureOut">
              <a:rPr lang="en-US" smtClean="0"/>
              <a:t>10/6/2020</a:t>
            </a:fld>
            <a:endParaRPr lang="en-US"/>
          </a:p>
        </p:txBody>
      </p:sp>
      <p:sp>
        <p:nvSpPr>
          <p:cNvPr id="3" name="Footer Placeholder 2"/>
          <p:cNvSpPr>
            <a:spLocks noGrp="1"/>
          </p:cNvSpPr>
          <p:nvPr>
            <p:ph type="ftr" sz="quarter" idx="11"/>
          </p:nvPr>
        </p:nvSpPr>
        <p:spPr/>
        <p:txBody>
          <a:bodyPr/>
          <a:lstStyle/>
          <a:p>
            <a:r>
              <a:rPr lang="en-US" smtClean="0"/>
              <a:t>Add a footer</a:t>
            </a:r>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5602548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665E195-C89C-4871-8AE9-903FDB8B6D9D}" type="datetimeFigureOut">
              <a:rPr lang="en-US" smtClean="0"/>
              <a:t>10/6/2020</a:t>
            </a:fld>
            <a:endParaRPr lang="en-US"/>
          </a:p>
        </p:txBody>
      </p:sp>
      <p:sp>
        <p:nvSpPr>
          <p:cNvPr id="6" name="Footer Placeholder 5"/>
          <p:cNvSpPr>
            <a:spLocks noGrp="1"/>
          </p:cNvSpPr>
          <p:nvPr>
            <p:ph type="ftr" sz="quarter" idx="11"/>
          </p:nvPr>
        </p:nvSpPr>
        <p:spPr/>
        <p:txBody>
          <a:bodyPr/>
          <a:lstStyle/>
          <a:p>
            <a:r>
              <a:rPr lang="en-US" smtClean="0"/>
              <a:t>Add a footer</a:t>
            </a:r>
            <a:endParaRPr lang="en-US"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30591312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665E195-C89C-4871-8AE9-903FDB8B6D9D}" type="datetimeFigureOut">
              <a:rPr lang="en-US" smtClean="0"/>
              <a:t>10/6/2020</a:t>
            </a:fld>
            <a:endParaRPr lang="en-US"/>
          </a:p>
        </p:txBody>
      </p:sp>
      <p:sp>
        <p:nvSpPr>
          <p:cNvPr id="6" name="Footer Placeholder 5"/>
          <p:cNvSpPr>
            <a:spLocks noGrp="1"/>
          </p:cNvSpPr>
          <p:nvPr>
            <p:ph type="ftr" sz="quarter" idx="11"/>
          </p:nvPr>
        </p:nvSpPr>
        <p:spPr/>
        <p:txBody>
          <a:bodyPr/>
          <a:lstStyle/>
          <a:p>
            <a:r>
              <a:rPr lang="en-US" smtClean="0"/>
              <a:t>Add a footer</a:t>
            </a:r>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0186411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665E195-C89C-4871-8AE9-903FDB8B6D9D}" type="datetimeFigureOut">
              <a:rPr lang="en-US" smtClean="0"/>
              <a:pPr/>
              <a:t>10/6/2020</a:t>
            </a:fld>
            <a:endParaRPr lang="en-US"/>
          </a:p>
        </p:txBody>
      </p:sp>
      <p:sp>
        <p:nvSpPr>
          <p:cNvPr id="6" name="Footer Placeholder 5"/>
          <p:cNvSpPr>
            <a:spLocks noGrp="1"/>
          </p:cNvSpPr>
          <p:nvPr>
            <p:ph type="ftr" sz="quarter" idx="11"/>
          </p:nvPr>
        </p:nvSpPr>
        <p:spPr/>
        <p:txBody>
          <a:bodyPr/>
          <a:lstStyle/>
          <a:p>
            <a:r>
              <a:rPr lang="en-US" smtClean="0"/>
              <a:t>Add a footer</a:t>
            </a:r>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62D6987-FB6D-4DB8-81B8-AD0F35E3BB5F}" type="slidenum">
              <a:rPr lang="en-US" smtClean="0"/>
              <a:pPr/>
              <a:t>‹#›</a:t>
            </a:fld>
            <a:endParaRPr lang="en-US"/>
          </a:p>
        </p:txBody>
      </p:sp>
    </p:spTree>
    <p:extLst>
      <p:ext uri="{BB962C8B-B14F-4D97-AF65-F5344CB8AC3E}">
        <p14:creationId xmlns:p14="http://schemas.microsoft.com/office/powerpoint/2010/main" val="22624189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665E195-C89C-4871-8AE9-903FDB8B6D9D}" type="datetimeFigureOut">
              <a:rPr lang="en-US" smtClean="0"/>
              <a:pPr/>
              <a:t>10/6/2020</a:t>
            </a:fld>
            <a:endParaRPr lang="en-US"/>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62D6987-FB6D-4DB8-81B8-AD0F35E3BB5F}" type="slidenum">
              <a:rPr lang="en-US" smtClean="0"/>
              <a:pPr/>
              <a:t>‹#›</a:t>
            </a:fld>
            <a:endParaRPr lang="en-US"/>
          </a:p>
        </p:txBody>
      </p:sp>
    </p:spTree>
    <p:extLst>
      <p:ext uri="{BB962C8B-B14F-4D97-AF65-F5344CB8AC3E}">
        <p14:creationId xmlns:p14="http://schemas.microsoft.com/office/powerpoint/2010/main" val="2982358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665E195-C89C-4871-8AE9-903FDB8B6D9D}" type="datetimeFigureOut">
              <a:rPr lang="en-US" smtClean="0"/>
              <a:pPr/>
              <a:t>10/6/2020</a:t>
            </a:fld>
            <a:endParaRPr lang="en-US"/>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62D6987-FB6D-4DB8-81B8-AD0F35E3BB5F}" type="slidenum">
              <a:rPr lang="en-US" smtClean="0"/>
              <a:pPr/>
              <a:t>‹#›</a:t>
            </a:fld>
            <a:endParaRPr lang="en-US"/>
          </a:p>
        </p:txBody>
      </p:sp>
    </p:spTree>
    <p:extLst>
      <p:ext uri="{BB962C8B-B14F-4D97-AF65-F5344CB8AC3E}">
        <p14:creationId xmlns:p14="http://schemas.microsoft.com/office/powerpoint/2010/main" val="20210445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665E195-C89C-4871-8AE9-903FDB8B6D9D}" type="datetimeFigureOut">
              <a:rPr lang="en-US" smtClean="0"/>
              <a:pPr/>
              <a:t>10/6/2020</a:t>
            </a:fld>
            <a:endParaRPr lang="en-US"/>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62D6987-FB6D-4DB8-81B8-AD0F35E3BB5F}" type="slidenum">
              <a:rPr lang="en-US" smtClean="0"/>
              <a:pPr/>
              <a:t>‹#›</a:t>
            </a:fld>
            <a:endParaRPr lang="en-US"/>
          </a:p>
        </p:txBody>
      </p:sp>
    </p:spTree>
    <p:extLst>
      <p:ext uri="{BB962C8B-B14F-4D97-AF65-F5344CB8AC3E}">
        <p14:creationId xmlns:p14="http://schemas.microsoft.com/office/powerpoint/2010/main" val="4339810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665E195-C89C-4871-8AE9-903FDB8B6D9D}" type="datetimeFigureOut">
              <a:rPr lang="en-US" smtClean="0"/>
              <a:pPr/>
              <a:t>10/6/2020</a:t>
            </a:fld>
            <a:endParaRPr lang="en-US"/>
          </a:p>
        </p:txBody>
      </p:sp>
      <p:sp>
        <p:nvSpPr>
          <p:cNvPr id="8" name="Footer Placeholder 7"/>
          <p:cNvSpPr>
            <a:spLocks noGrp="1"/>
          </p:cNvSpPr>
          <p:nvPr>
            <p:ph type="ftr" sz="quarter" idx="11"/>
          </p:nvPr>
        </p:nvSpPr>
        <p:spPr/>
        <p:txBody>
          <a:bodyPr/>
          <a:lstStyle/>
          <a:p>
            <a:r>
              <a:rPr lang="en-US" smtClean="0"/>
              <a:t>Add a footer</a:t>
            </a:r>
            <a:endParaRPr lang="en-US" dirty="0"/>
          </a:p>
        </p:txBody>
      </p:sp>
      <p:sp>
        <p:nvSpPr>
          <p:cNvPr id="9" name="Slide Number Placeholder 8"/>
          <p:cNvSpPr>
            <a:spLocks noGrp="1"/>
          </p:cNvSpPr>
          <p:nvPr>
            <p:ph type="sldNum" sz="quarter" idx="12"/>
          </p:nvPr>
        </p:nvSpPr>
        <p:spPr/>
        <p:txBody>
          <a:bodyPr/>
          <a:lstStyle/>
          <a:p>
            <a:fld id="{062D6987-FB6D-4DB8-81B8-AD0F35E3BB5F}" type="slidenum">
              <a:rPr lang="en-US" smtClean="0"/>
              <a:pPr/>
              <a:t>‹#›</a:t>
            </a:fld>
            <a:endParaRPr lang="en-US"/>
          </a:p>
        </p:txBody>
      </p:sp>
    </p:spTree>
    <p:extLst>
      <p:ext uri="{BB962C8B-B14F-4D97-AF65-F5344CB8AC3E}">
        <p14:creationId xmlns:p14="http://schemas.microsoft.com/office/powerpoint/2010/main" val="3403449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665E195-C89C-4871-8AE9-903FDB8B6D9D}" type="datetimeFigureOut">
              <a:rPr lang="en-US" smtClean="0"/>
              <a:pPr/>
              <a:t>10/6/2020</a:t>
            </a:fld>
            <a:endParaRPr lang="en-US"/>
          </a:p>
        </p:txBody>
      </p:sp>
      <p:sp>
        <p:nvSpPr>
          <p:cNvPr id="8" name="Footer Placeholder 7"/>
          <p:cNvSpPr>
            <a:spLocks noGrp="1"/>
          </p:cNvSpPr>
          <p:nvPr>
            <p:ph type="ftr" sz="quarter" idx="11"/>
          </p:nvPr>
        </p:nvSpPr>
        <p:spPr/>
        <p:txBody>
          <a:bodyPr/>
          <a:lstStyle/>
          <a:p>
            <a:r>
              <a:rPr lang="en-US" smtClean="0"/>
              <a:t>Add a footer</a:t>
            </a:r>
            <a:endParaRPr lang="en-US" dirty="0"/>
          </a:p>
        </p:txBody>
      </p:sp>
      <p:sp>
        <p:nvSpPr>
          <p:cNvPr id="9" name="Slide Number Placeholder 8"/>
          <p:cNvSpPr>
            <a:spLocks noGrp="1"/>
          </p:cNvSpPr>
          <p:nvPr>
            <p:ph type="sldNum" sz="quarter" idx="12"/>
          </p:nvPr>
        </p:nvSpPr>
        <p:spPr/>
        <p:txBody>
          <a:bodyPr/>
          <a:lstStyle/>
          <a:p>
            <a:fld id="{062D6987-FB6D-4DB8-81B8-AD0F35E3BB5F}" type="slidenum">
              <a:rPr lang="en-US" smtClean="0"/>
              <a:pPr/>
              <a:t>‹#›</a:t>
            </a:fld>
            <a:endParaRPr lang="en-US"/>
          </a:p>
        </p:txBody>
      </p:sp>
    </p:spTree>
    <p:extLst>
      <p:ext uri="{BB962C8B-B14F-4D97-AF65-F5344CB8AC3E}">
        <p14:creationId xmlns:p14="http://schemas.microsoft.com/office/powerpoint/2010/main" val="26621101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665E195-C89C-4871-8AE9-903FDB8B6D9D}" type="datetimeFigureOut">
              <a:rPr lang="en-US" smtClean="0"/>
              <a:t>10/6/2020</a:t>
            </a:fld>
            <a:endParaRPr lang="en-US"/>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0638980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665E195-C89C-4871-8AE9-903FDB8B6D9D}" type="datetimeFigureOut">
              <a:rPr lang="en-US" smtClean="0"/>
              <a:t>10/6/2020</a:t>
            </a:fld>
            <a:endParaRPr lang="en-US"/>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31387376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4665E195-C89C-4871-8AE9-903FDB8B6D9D}" type="datetimeFigureOut">
              <a:rPr lang="en-US" smtClean="0"/>
              <a:pPr/>
              <a:t>10/6/2020</a:t>
            </a:fld>
            <a:endParaRPr lang="en-US"/>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r>
              <a:rPr lang="en-US" smtClean="0"/>
              <a:t>Add a footer</a:t>
            </a:r>
            <a:endParaRPr lang="en-US" dirty="0"/>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062D6987-FB6D-4DB8-81B8-AD0F35E3BB5F}" type="slidenum">
              <a:rPr lang="en-US" smtClean="0"/>
              <a:pPr/>
              <a:t>‹#›</a:t>
            </a:fld>
            <a:endParaRPr lang="en-US"/>
          </a:p>
        </p:txBody>
      </p:sp>
    </p:spTree>
    <p:extLst>
      <p:ext uri="{BB962C8B-B14F-4D97-AF65-F5344CB8AC3E}">
        <p14:creationId xmlns:p14="http://schemas.microsoft.com/office/powerpoint/2010/main" val="382725401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34186" y="2070979"/>
            <a:ext cx="8825658" cy="2677648"/>
          </a:xfrm>
        </p:spPr>
        <p:txBody>
          <a:bodyPr>
            <a:normAutofit/>
          </a:bodyPr>
          <a:lstStyle/>
          <a:p>
            <a:r>
              <a:rPr lang="en-US" sz="4400" dirty="0" smtClean="0"/>
              <a:t>ECHC 7002 The Counselling Reflexive Practitioner</a:t>
            </a:r>
            <a:br>
              <a:rPr lang="en-US" sz="4400" dirty="0" smtClean="0"/>
            </a:br>
            <a:endParaRPr lang="en-US" dirty="0" smtClean="0"/>
          </a:p>
        </p:txBody>
      </p:sp>
      <p:sp>
        <p:nvSpPr>
          <p:cNvPr id="3" name="Subtitle 2"/>
          <p:cNvSpPr>
            <a:spLocks noGrp="1"/>
          </p:cNvSpPr>
          <p:nvPr>
            <p:ph type="subTitle" idx="1"/>
          </p:nvPr>
        </p:nvSpPr>
        <p:spPr>
          <a:xfrm>
            <a:off x="1154955" y="4152181"/>
            <a:ext cx="9484290" cy="1486619"/>
          </a:xfrm>
        </p:spPr>
        <p:txBody>
          <a:bodyPr>
            <a:normAutofit/>
          </a:bodyPr>
          <a:lstStyle/>
          <a:p>
            <a:r>
              <a:rPr lang="en-US" dirty="0" smtClean="0"/>
              <a:t>Week 2: Exploration of heuristic process and phases </a:t>
            </a:r>
          </a:p>
          <a:p>
            <a:endParaRPr lang="en-US" dirty="0"/>
          </a:p>
        </p:txBody>
      </p:sp>
    </p:spTree>
    <p:extLst>
      <p:ext uri="{BB962C8B-B14F-4D97-AF65-F5344CB8AC3E}">
        <p14:creationId xmlns:p14="http://schemas.microsoft.com/office/powerpoint/2010/main" val="175613618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Tuesday Session: </a:t>
            </a:r>
            <a:endParaRPr lang="en-GB" dirty="0"/>
          </a:p>
        </p:txBody>
      </p:sp>
      <p:sp>
        <p:nvSpPr>
          <p:cNvPr id="3" name="Content Placeholder 2"/>
          <p:cNvSpPr>
            <a:spLocks noGrp="1"/>
          </p:cNvSpPr>
          <p:nvPr>
            <p:ph idx="1"/>
          </p:nvPr>
        </p:nvSpPr>
        <p:spPr/>
        <p:txBody>
          <a:bodyPr>
            <a:normAutofit fontScale="92500" lnSpcReduction="10000"/>
          </a:bodyPr>
          <a:lstStyle/>
          <a:p>
            <a:r>
              <a:rPr lang="en-GB" sz="2400" dirty="0" smtClean="0"/>
              <a:t>Focusing </a:t>
            </a:r>
            <a:r>
              <a:rPr lang="en-GB" sz="2400" dirty="0" smtClean="0"/>
              <a:t>Exercise</a:t>
            </a:r>
          </a:p>
          <a:p>
            <a:r>
              <a:rPr lang="en-GB" sz="2400" dirty="0" smtClean="0"/>
              <a:t>Reflective Writing</a:t>
            </a:r>
            <a:endParaRPr lang="en-GB" sz="2400" dirty="0"/>
          </a:p>
          <a:p>
            <a:r>
              <a:rPr lang="en-GB" sz="2400" dirty="0" smtClean="0"/>
              <a:t>Exploring </a:t>
            </a:r>
            <a:r>
              <a:rPr lang="en-GB" sz="2400" dirty="0"/>
              <a:t>the </a:t>
            </a:r>
            <a:r>
              <a:rPr lang="en-GB" sz="2400" dirty="0" smtClean="0"/>
              <a:t>phenomenon: </a:t>
            </a:r>
            <a:r>
              <a:rPr lang="en-GB" sz="2400" i="1" dirty="0" smtClean="0"/>
              <a:t>Initial </a:t>
            </a:r>
            <a:r>
              <a:rPr lang="en-GB" sz="2400" i="1" dirty="0"/>
              <a:t>Engagement Phase – Soul </a:t>
            </a:r>
            <a:r>
              <a:rPr lang="en-GB" sz="2400" i="1" dirty="0" smtClean="0"/>
              <a:t>Searching</a:t>
            </a:r>
          </a:p>
          <a:p>
            <a:r>
              <a:rPr lang="en-GB" sz="2400" dirty="0" smtClean="0"/>
              <a:t>Ethical Consideration  </a:t>
            </a:r>
          </a:p>
          <a:p>
            <a:r>
              <a:rPr lang="en-GB" sz="2400" dirty="0" smtClean="0"/>
              <a:t>Examples of Heuristic </a:t>
            </a:r>
            <a:r>
              <a:rPr lang="en-GB" sz="2400" dirty="0" smtClean="0"/>
              <a:t>Studies/Papers</a:t>
            </a:r>
          </a:p>
          <a:p>
            <a:r>
              <a:rPr lang="en-GB" sz="2400" dirty="0" smtClean="0"/>
              <a:t>Q &amp; A Feedback</a:t>
            </a:r>
          </a:p>
          <a:p>
            <a:r>
              <a:rPr lang="en-GB" sz="2400" dirty="0" smtClean="0"/>
              <a:t>Personal Tutor Meeting</a:t>
            </a:r>
            <a:endParaRPr lang="en-GB" sz="2400" dirty="0"/>
          </a:p>
        </p:txBody>
      </p:sp>
    </p:spTree>
    <p:extLst>
      <p:ext uri="{BB962C8B-B14F-4D97-AF65-F5344CB8AC3E}">
        <p14:creationId xmlns:p14="http://schemas.microsoft.com/office/powerpoint/2010/main" val="33206347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577101" y="1414733"/>
            <a:ext cx="10806022" cy="5371380"/>
          </a:xfrm>
          <a:prstGeom prst="rect">
            <a:avLst/>
          </a:prstGeom>
        </p:spPr>
      </p:pic>
      <p:sp>
        <p:nvSpPr>
          <p:cNvPr id="6" name="Title 5"/>
          <p:cNvSpPr>
            <a:spLocks noGrp="1"/>
          </p:cNvSpPr>
          <p:nvPr>
            <p:ph type="title"/>
          </p:nvPr>
        </p:nvSpPr>
        <p:spPr>
          <a:xfrm>
            <a:off x="1154953" y="460075"/>
            <a:ext cx="8761413" cy="586597"/>
          </a:xfrm>
        </p:spPr>
        <p:txBody>
          <a:bodyPr/>
          <a:lstStyle/>
          <a:p>
            <a:r>
              <a:rPr lang="en-GB" dirty="0" smtClean="0"/>
              <a:t>The Journey by Mary Oliver </a:t>
            </a:r>
            <a:endParaRPr lang="en-GB" dirty="0"/>
          </a:p>
        </p:txBody>
      </p:sp>
      <p:sp>
        <p:nvSpPr>
          <p:cNvPr id="5" name="Text Placeholder 4"/>
          <p:cNvSpPr>
            <a:spLocks noGrp="1"/>
          </p:cNvSpPr>
          <p:nvPr>
            <p:ph sz="half" idx="1"/>
          </p:nvPr>
        </p:nvSpPr>
        <p:spPr>
          <a:xfrm>
            <a:off x="1154954" y="1115684"/>
            <a:ext cx="4854782" cy="5509403"/>
          </a:xfrm>
        </p:spPr>
        <p:txBody>
          <a:bodyPr>
            <a:noAutofit/>
          </a:bodyPr>
          <a:lstStyle/>
          <a:p>
            <a:pPr marL="0" indent="0" fontAlgn="base">
              <a:buNone/>
            </a:pPr>
            <a:r>
              <a:rPr lang="en-GB" sz="2000" b="1" i="1" dirty="0" smtClean="0">
                <a:solidFill>
                  <a:schemeClr val="bg1"/>
                </a:solidFill>
              </a:rPr>
              <a:t>One </a:t>
            </a:r>
            <a:r>
              <a:rPr lang="en-GB" sz="2000" b="1" i="1" dirty="0">
                <a:solidFill>
                  <a:schemeClr val="bg1"/>
                </a:solidFill>
              </a:rPr>
              <a:t>day you finally knew</a:t>
            </a:r>
            <a:br>
              <a:rPr lang="en-GB" sz="2000" b="1" i="1" dirty="0">
                <a:solidFill>
                  <a:schemeClr val="bg1"/>
                </a:solidFill>
              </a:rPr>
            </a:br>
            <a:r>
              <a:rPr lang="en-GB" sz="2000" b="1" i="1" dirty="0">
                <a:solidFill>
                  <a:schemeClr val="bg1"/>
                </a:solidFill>
              </a:rPr>
              <a:t>what you had to do, and began,</a:t>
            </a:r>
            <a:br>
              <a:rPr lang="en-GB" sz="2000" b="1" i="1" dirty="0">
                <a:solidFill>
                  <a:schemeClr val="bg1"/>
                </a:solidFill>
              </a:rPr>
            </a:br>
            <a:r>
              <a:rPr lang="en-GB" sz="2000" b="1" i="1" dirty="0">
                <a:solidFill>
                  <a:schemeClr val="bg1"/>
                </a:solidFill>
              </a:rPr>
              <a:t>though the voices around you</a:t>
            </a:r>
            <a:br>
              <a:rPr lang="en-GB" sz="2000" b="1" i="1" dirty="0">
                <a:solidFill>
                  <a:schemeClr val="bg1"/>
                </a:solidFill>
              </a:rPr>
            </a:br>
            <a:r>
              <a:rPr lang="en-GB" sz="2000" b="1" i="1" dirty="0">
                <a:solidFill>
                  <a:schemeClr val="bg1"/>
                </a:solidFill>
              </a:rPr>
              <a:t>kept shouting</a:t>
            </a:r>
            <a:br>
              <a:rPr lang="en-GB" sz="2000" b="1" i="1" dirty="0">
                <a:solidFill>
                  <a:schemeClr val="bg1"/>
                </a:solidFill>
              </a:rPr>
            </a:br>
            <a:r>
              <a:rPr lang="en-GB" sz="2000" b="1" i="1" dirty="0">
                <a:solidFill>
                  <a:schemeClr val="bg1"/>
                </a:solidFill>
              </a:rPr>
              <a:t>their bad advice–</a:t>
            </a:r>
            <a:br>
              <a:rPr lang="en-GB" sz="2000" b="1" i="1" dirty="0">
                <a:solidFill>
                  <a:schemeClr val="bg1"/>
                </a:solidFill>
              </a:rPr>
            </a:br>
            <a:r>
              <a:rPr lang="en-GB" sz="2000" b="1" i="1" dirty="0">
                <a:solidFill>
                  <a:schemeClr val="bg1"/>
                </a:solidFill>
              </a:rPr>
              <a:t>though the whole house</a:t>
            </a:r>
            <a:br>
              <a:rPr lang="en-GB" sz="2000" b="1" i="1" dirty="0">
                <a:solidFill>
                  <a:schemeClr val="bg1"/>
                </a:solidFill>
              </a:rPr>
            </a:br>
            <a:r>
              <a:rPr lang="en-GB" sz="2000" b="1" i="1" dirty="0">
                <a:solidFill>
                  <a:schemeClr val="bg1"/>
                </a:solidFill>
              </a:rPr>
              <a:t>began to tremble</a:t>
            </a:r>
            <a:br>
              <a:rPr lang="en-GB" sz="2000" b="1" i="1" dirty="0">
                <a:solidFill>
                  <a:schemeClr val="bg1"/>
                </a:solidFill>
              </a:rPr>
            </a:br>
            <a:r>
              <a:rPr lang="en-GB" sz="2000" b="1" i="1" dirty="0">
                <a:solidFill>
                  <a:schemeClr val="bg1"/>
                </a:solidFill>
              </a:rPr>
              <a:t>and you felt the old tug</a:t>
            </a:r>
            <a:br>
              <a:rPr lang="en-GB" sz="2000" b="1" i="1" dirty="0">
                <a:solidFill>
                  <a:schemeClr val="bg1"/>
                </a:solidFill>
              </a:rPr>
            </a:br>
            <a:r>
              <a:rPr lang="en-GB" sz="2000" b="1" i="1" dirty="0">
                <a:solidFill>
                  <a:schemeClr val="bg1"/>
                </a:solidFill>
              </a:rPr>
              <a:t>at your ankles.</a:t>
            </a:r>
            <a:br>
              <a:rPr lang="en-GB" sz="2000" b="1" i="1" dirty="0">
                <a:solidFill>
                  <a:schemeClr val="bg1"/>
                </a:solidFill>
              </a:rPr>
            </a:br>
            <a:r>
              <a:rPr lang="en-GB" sz="2000" b="1" i="1" dirty="0">
                <a:solidFill>
                  <a:schemeClr val="bg1"/>
                </a:solidFill>
              </a:rPr>
              <a:t>“Mend my life!”</a:t>
            </a:r>
            <a:br>
              <a:rPr lang="en-GB" sz="2000" b="1" i="1" dirty="0">
                <a:solidFill>
                  <a:schemeClr val="bg1"/>
                </a:solidFill>
              </a:rPr>
            </a:br>
            <a:r>
              <a:rPr lang="en-GB" sz="2000" b="1" i="1" dirty="0">
                <a:solidFill>
                  <a:schemeClr val="bg1"/>
                </a:solidFill>
              </a:rPr>
              <a:t>each voice cried.</a:t>
            </a:r>
            <a:br>
              <a:rPr lang="en-GB" sz="2000" b="1" i="1" dirty="0">
                <a:solidFill>
                  <a:schemeClr val="bg1"/>
                </a:solidFill>
              </a:rPr>
            </a:br>
            <a:r>
              <a:rPr lang="en-GB" sz="2000" b="1" i="1" dirty="0">
                <a:solidFill>
                  <a:schemeClr val="bg1"/>
                </a:solidFill>
              </a:rPr>
              <a:t>But you didn’t stop.</a:t>
            </a:r>
            <a:br>
              <a:rPr lang="en-GB" sz="2000" b="1" i="1" dirty="0">
                <a:solidFill>
                  <a:schemeClr val="bg1"/>
                </a:solidFill>
              </a:rPr>
            </a:br>
            <a:r>
              <a:rPr lang="en-GB" sz="2000" b="1" i="1" dirty="0">
                <a:solidFill>
                  <a:schemeClr val="bg1"/>
                </a:solidFill>
              </a:rPr>
              <a:t>You knew what you had to do,</a:t>
            </a:r>
            <a:br>
              <a:rPr lang="en-GB" sz="2000" b="1" i="1" dirty="0">
                <a:solidFill>
                  <a:schemeClr val="bg1"/>
                </a:solidFill>
              </a:rPr>
            </a:br>
            <a:r>
              <a:rPr lang="en-GB" sz="2000" b="1" i="1" dirty="0">
                <a:solidFill>
                  <a:schemeClr val="bg1"/>
                </a:solidFill>
              </a:rPr>
              <a:t>though the wind pried</a:t>
            </a:r>
            <a:br>
              <a:rPr lang="en-GB" sz="2000" b="1" i="1" dirty="0">
                <a:solidFill>
                  <a:schemeClr val="bg1"/>
                </a:solidFill>
              </a:rPr>
            </a:br>
            <a:r>
              <a:rPr lang="en-GB" sz="2000" b="1" i="1" dirty="0">
                <a:solidFill>
                  <a:schemeClr val="bg1"/>
                </a:solidFill>
              </a:rPr>
              <a:t>with its stiff fingers</a:t>
            </a:r>
            <a:br>
              <a:rPr lang="en-GB" sz="2000" b="1" i="1" dirty="0">
                <a:solidFill>
                  <a:schemeClr val="bg1"/>
                </a:solidFill>
              </a:rPr>
            </a:br>
            <a:r>
              <a:rPr lang="en-GB" sz="2000" b="1" i="1" dirty="0">
                <a:solidFill>
                  <a:schemeClr val="bg1"/>
                </a:solidFill>
              </a:rPr>
              <a:t>at the very foundations,</a:t>
            </a:r>
            <a:br>
              <a:rPr lang="en-GB" sz="2000" b="1" i="1" dirty="0">
                <a:solidFill>
                  <a:schemeClr val="bg1"/>
                </a:solidFill>
              </a:rPr>
            </a:br>
            <a:r>
              <a:rPr lang="en-GB" sz="2000" b="1" i="1" dirty="0">
                <a:solidFill>
                  <a:schemeClr val="bg1"/>
                </a:solidFill>
              </a:rPr>
              <a:t>though their melancholy</a:t>
            </a:r>
            <a:br>
              <a:rPr lang="en-GB" sz="2000" b="1" i="1" dirty="0">
                <a:solidFill>
                  <a:schemeClr val="bg1"/>
                </a:solidFill>
              </a:rPr>
            </a:br>
            <a:r>
              <a:rPr lang="en-GB" sz="2000" b="1" i="1" dirty="0">
                <a:solidFill>
                  <a:schemeClr val="bg1"/>
                </a:solidFill>
              </a:rPr>
              <a:t>was terrible.</a:t>
            </a:r>
            <a:br>
              <a:rPr lang="en-GB" sz="2000" b="1" i="1" dirty="0">
                <a:solidFill>
                  <a:schemeClr val="bg1"/>
                </a:solidFill>
              </a:rPr>
            </a:br>
            <a:r>
              <a:rPr lang="en-GB" sz="1000" b="1" i="1" dirty="0" smtClean="0">
                <a:solidFill>
                  <a:schemeClr val="tx1"/>
                </a:solidFill>
              </a:rPr>
              <a:t>.</a:t>
            </a:r>
            <a:endParaRPr lang="en-GB" sz="1000" b="1" i="1" dirty="0">
              <a:solidFill>
                <a:schemeClr val="tx1"/>
              </a:solidFill>
            </a:endParaRPr>
          </a:p>
        </p:txBody>
      </p:sp>
      <p:sp>
        <p:nvSpPr>
          <p:cNvPr id="7" name="Content Placeholder 6"/>
          <p:cNvSpPr>
            <a:spLocks noGrp="1"/>
          </p:cNvSpPr>
          <p:nvPr>
            <p:ph sz="half" idx="2"/>
          </p:nvPr>
        </p:nvSpPr>
        <p:spPr>
          <a:xfrm>
            <a:off x="6208712" y="1115685"/>
            <a:ext cx="4825159" cy="5446142"/>
          </a:xfrm>
        </p:spPr>
        <p:txBody>
          <a:bodyPr>
            <a:noAutofit/>
          </a:bodyPr>
          <a:lstStyle/>
          <a:p>
            <a:r>
              <a:rPr lang="en-GB" sz="2000" b="1" i="1" dirty="0">
                <a:solidFill>
                  <a:schemeClr val="bg1"/>
                </a:solidFill>
              </a:rPr>
              <a:t>It was already late</a:t>
            </a:r>
            <a:br>
              <a:rPr lang="en-GB" sz="2000" b="1" i="1" dirty="0">
                <a:solidFill>
                  <a:schemeClr val="bg1"/>
                </a:solidFill>
              </a:rPr>
            </a:br>
            <a:r>
              <a:rPr lang="en-GB" sz="2000" b="1" i="1" dirty="0">
                <a:solidFill>
                  <a:schemeClr val="bg1"/>
                </a:solidFill>
              </a:rPr>
              <a:t>enough, and a wild night,</a:t>
            </a:r>
            <a:br>
              <a:rPr lang="en-GB" sz="2000" b="1" i="1" dirty="0">
                <a:solidFill>
                  <a:schemeClr val="bg1"/>
                </a:solidFill>
              </a:rPr>
            </a:br>
            <a:r>
              <a:rPr lang="en-GB" sz="2000" b="1" i="1" dirty="0">
                <a:solidFill>
                  <a:schemeClr val="bg1"/>
                </a:solidFill>
              </a:rPr>
              <a:t>and the road full of fallen</a:t>
            </a:r>
            <a:br>
              <a:rPr lang="en-GB" sz="2000" b="1" i="1" dirty="0">
                <a:solidFill>
                  <a:schemeClr val="bg1"/>
                </a:solidFill>
              </a:rPr>
            </a:br>
            <a:r>
              <a:rPr lang="en-GB" sz="2000" b="1" i="1" dirty="0">
                <a:solidFill>
                  <a:schemeClr val="bg1"/>
                </a:solidFill>
              </a:rPr>
              <a:t>branches and stones.</a:t>
            </a:r>
            <a:br>
              <a:rPr lang="en-GB" sz="2000" b="1" i="1" dirty="0">
                <a:solidFill>
                  <a:schemeClr val="bg1"/>
                </a:solidFill>
              </a:rPr>
            </a:br>
            <a:r>
              <a:rPr lang="en-GB" sz="2000" b="1" i="1" dirty="0">
                <a:solidFill>
                  <a:schemeClr val="bg1"/>
                </a:solidFill>
              </a:rPr>
              <a:t>But little by little,</a:t>
            </a:r>
            <a:br>
              <a:rPr lang="en-GB" sz="2000" b="1" i="1" dirty="0">
                <a:solidFill>
                  <a:schemeClr val="bg1"/>
                </a:solidFill>
              </a:rPr>
            </a:br>
            <a:r>
              <a:rPr lang="en-GB" sz="2000" b="1" i="1" dirty="0">
                <a:solidFill>
                  <a:schemeClr val="bg1"/>
                </a:solidFill>
              </a:rPr>
              <a:t>as you left their voices behind,</a:t>
            </a:r>
            <a:br>
              <a:rPr lang="en-GB" sz="2000" b="1" i="1" dirty="0">
                <a:solidFill>
                  <a:schemeClr val="bg1"/>
                </a:solidFill>
              </a:rPr>
            </a:br>
            <a:r>
              <a:rPr lang="en-GB" sz="2000" b="1" i="1" dirty="0">
                <a:solidFill>
                  <a:schemeClr val="bg1"/>
                </a:solidFill>
              </a:rPr>
              <a:t>the stars began to burn</a:t>
            </a:r>
            <a:br>
              <a:rPr lang="en-GB" sz="2000" b="1" i="1" dirty="0">
                <a:solidFill>
                  <a:schemeClr val="bg1"/>
                </a:solidFill>
              </a:rPr>
            </a:br>
            <a:r>
              <a:rPr lang="en-GB" sz="2000" b="1" i="1" dirty="0">
                <a:solidFill>
                  <a:schemeClr val="bg1"/>
                </a:solidFill>
              </a:rPr>
              <a:t>through the sheets of clouds,</a:t>
            </a:r>
            <a:br>
              <a:rPr lang="en-GB" sz="2000" b="1" i="1" dirty="0">
                <a:solidFill>
                  <a:schemeClr val="bg1"/>
                </a:solidFill>
              </a:rPr>
            </a:br>
            <a:r>
              <a:rPr lang="en-GB" sz="2000" b="1" i="1" dirty="0">
                <a:solidFill>
                  <a:schemeClr val="bg1"/>
                </a:solidFill>
              </a:rPr>
              <a:t>and there was a new voice</a:t>
            </a:r>
            <a:br>
              <a:rPr lang="en-GB" sz="2000" b="1" i="1" dirty="0">
                <a:solidFill>
                  <a:schemeClr val="bg1"/>
                </a:solidFill>
              </a:rPr>
            </a:br>
            <a:r>
              <a:rPr lang="en-GB" sz="2000" b="1" i="1" dirty="0">
                <a:solidFill>
                  <a:schemeClr val="bg1"/>
                </a:solidFill>
              </a:rPr>
              <a:t>which you slowly</a:t>
            </a:r>
            <a:br>
              <a:rPr lang="en-GB" sz="2000" b="1" i="1" dirty="0">
                <a:solidFill>
                  <a:schemeClr val="bg1"/>
                </a:solidFill>
              </a:rPr>
            </a:br>
            <a:r>
              <a:rPr lang="en-GB" sz="2000" b="1" i="1" dirty="0">
                <a:solidFill>
                  <a:schemeClr val="bg1"/>
                </a:solidFill>
              </a:rPr>
              <a:t>recognized as your own,</a:t>
            </a:r>
            <a:br>
              <a:rPr lang="en-GB" sz="2000" b="1" i="1" dirty="0">
                <a:solidFill>
                  <a:schemeClr val="bg1"/>
                </a:solidFill>
              </a:rPr>
            </a:br>
            <a:r>
              <a:rPr lang="en-GB" sz="2000" b="1" i="1" dirty="0">
                <a:solidFill>
                  <a:schemeClr val="bg1"/>
                </a:solidFill>
              </a:rPr>
              <a:t>that kept you company</a:t>
            </a:r>
            <a:br>
              <a:rPr lang="en-GB" sz="2000" b="1" i="1" dirty="0">
                <a:solidFill>
                  <a:schemeClr val="bg1"/>
                </a:solidFill>
              </a:rPr>
            </a:br>
            <a:r>
              <a:rPr lang="en-GB" sz="2000" b="1" i="1" dirty="0">
                <a:solidFill>
                  <a:schemeClr val="bg1"/>
                </a:solidFill>
              </a:rPr>
              <a:t>as you strode deeper and deeper</a:t>
            </a:r>
            <a:br>
              <a:rPr lang="en-GB" sz="2000" b="1" i="1" dirty="0">
                <a:solidFill>
                  <a:schemeClr val="bg1"/>
                </a:solidFill>
              </a:rPr>
            </a:br>
            <a:r>
              <a:rPr lang="en-GB" sz="2000" b="1" i="1" dirty="0">
                <a:solidFill>
                  <a:schemeClr val="bg1"/>
                </a:solidFill>
              </a:rPr>
              <a:t>into the world,</a:t>
            </a:r>
            <a:br>
              <a:rPr lang="en-GB" sz="2000" b="1" i="1" dirty="0">
                <a:solidFill>
                  <a:schemeClr val="bg1"/>
                </a:solidFill>
              </a:rPr>
            </a:br>
            <a:r>
              <a:rPr lang="en-GB" sz="2000" b="1" i="1" dirty="0">
                <a:solidFill>
                  <a:schemeClr val="bg1"/>
                </a:solidFill>
              </a:rPr>
              <a:t>determined to do</a:t>
            </a:r>
            <a:br>
              <a:rPr lang="en-GB" sz="2000" b="1" i="1" dirty="0">
                <a:solidFill>
                  <a:schemeClr val="bg1"/>
                </a:solidFill>
              </a:rPr>
            </a:br>
            <a:r>
              <a:rPr lang="en-GB" sz="2000" b="1" i="1" dirty="0">
                <a:solidFill>
                  <a:schemeClr val="bg1"/>
                </a:solidFill>
              </a:rPr>
              <a:t>the only thing you could do–</a:t>
            </a:r>
            <a:br>
              <a:rPr lang="en-GB" sz="2000" b="1" i="1" dirty="0">
                <a:solidFill>
                  <a:schemeClr val="bg1"/>
                </a:solidFill>
              </a:rPr>
            </a:br>
            <a:r>
              <a:rPr lang="en-GB" sz="2000" b="1" i="1" dirty="0">
                <a:solidFill>
                  <a:schemeClr val="bg1"/>
                </a:solidFill>
              </a:rPr>
              <a:t>determined to save</a:t>
            </a:r>
            <a:br>
              <a:rPr lang="en-GB" sz="2000" b="1" i="1" dirty="0">
                <a:solidFill>
                  <a:schemeClr val="bg1"/>
                </a:solidFill>
              </a:rPr>
            </a:br>
            <a:r>
              <a:rPr lang="en-GB" sz="2000" b="1" i="1" dirty="0">
                <a:solidFill>
                  <a:schemeClr val="bg1"/>
                </a:solidFill>
              </a:rPr>
              <a:t>the only life you could save.</a:t>
            </a:r>
          </a:p>
          <a:p>
            <a:endParaRPr lang="en-GB" sz="2000" dirty="0"/>
          </a:p>
        </p:txBody>
      </p:sp>
    </p:spTree>
    <p:extLst>
      <p:ext uri="{BB962C8B-B14F-4D97-AF65-F5344CB8AC3E}">
        <p14:creationId xmlns:p14="http://schemas.microsoft.com/office/powerpoint/2010/main" val="36520773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534838" y="483080"/>
            <a:ext cx="11110822" cy="5095396"/>
          </a:xfrm>
          <a:prstGeom prst="rect">
            <a:avLst/>
          </a:prstGeom>
        </p:spPr>
      </p:pic>
    </p:spTree>
    <p:extLst>
      <p:ext uri="{BB962C8B-B14F-4D97-AF65-F5344CB8AC3E}">
        <p14:creationId xmlns:p14="http://schemas.microsoft.com/office/powerpoint/2010/main" val="7448012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err="1" smtClean="0"/>
              <a:t>Moustakas</a:t>
            </a:r>
            <a:r>
              <a:rPr lang="en-GB" sz="3200" b="1" dirty="0"/>
              <a:t>' core processes of heuristic </a:t>
            </a:r>
            <a:r>
              <a:rPr lang="en-GB" sz="3200" b="1" dirty="0" smtClean="0"/>
              <a:t>inquiry</a:t>
            </a:r>
            <a:r>
              <a:rPr lang="en-GB" sz="3200" dirty="0"/>
              <a:t>               </a:t>
            </a:r>
            <a:r>
              <a:rPr lang="en-GB" sz="2000" b="1" dirty="0"/>
              <a:t>(</a:t>
            </a:r>
            <a:r>
              <a:rPr lang="en-GB" sz="2000" b="1" dirty="0" err="1"/>
              <a:t>Moustakas</a:t>
            </a:r>
            <a:r>
              <a:rPr lang="en-GB" sz="2000" b="1" dirty="0"/>
              <a:t>, 1990, p. 15-27)</a:t>
            </a:r>
            <a:endParaRPr lang="en-GB" sz="2000" dirty="0"/>
          </a:p>
        </p:txBody>
      </p:sp>
      <p:sp>
        <p:nvSpPr>
          <p:cNvPr id="3" name="Content Placeholder 2"/>
          <p:cNvSpPr>
            <a:spLocks noGrp="1"/>
          </p:cNvSpPr>
          <p:nvPr>
            <p:ph sz="half" idx="1"/>
          </p:nvPr>
        </p:nvSpPr>
        <p:spPr>
          <a:xfrm>
            <a:off x="1154954" y="2603501"/>
            <a:ext cx="4854782" cy="3371730"/>
          </a:xfrm>
        </p:spPr>
        <p:txBody>
          <a:bodyPr>
            <a:normAutofit/>
          </a:bodyPr>
          <a:lstStyle/>
          <a:p>
            <a:r>
              <a:rPr lang="en-GB" sz="3200" b="1" dirty="0" smtClean="0"/>
              <a:t>Identify </a:t>
            </a:r>
            <a:r>
              <a:rPr lang="en-GB" sz="3200" b="1" dirty="0"/>
              <a:t>with the focus of the inquiry</a:t>
            </a:r>
          </a:p>
          <a:p>
            <a:r>
              <a:rPr lang="en-GB" sz="3200" b="1" dirty="0" smtClean="0"/>
              <a:t>Self </a:t>
            </a:r>
            <a:r>
              <a:rPr lang="en-GB" sz="3200" b="1" dirty="0"/>
              <a:t>dialogue</a:t>
            </a:r>
          </a:p>
          <a:p>
            <a:r>
              <a:rPr lang="en-GB" sz="3200" b="1" dirty="0" smtClean="0"/>
              <a:t>Tacit </a:t>
            </a:r>
            <a:r>
              <a:rPr lang="en-GB" sz="3200" b="1" dirty="0"/>
              <a:t>knowing</a:t>
            </a:r>
          </a:p>
          <a:p>
            <a:r>
              <a:rPr lang="en-GB" sz="3200" b="1" dirty="0" smtClean="0"/>
              <a:t>Intuition</a:t>
            </a:r>
            <a:endParaRPr lang="en-GB" sz="3200" b="1" dirty="0"/>
          </a:p>
          <a:p>
            <a:pPr marL="0" indent="0">
              <a:buNone/>
            </a:pPr>
            <a:endParaRPr lang="en-GB" sz="2400" b="1" dirty="0" smtClean="0"/>
          </a:p>
          <a:p>
            <a:endParaRPr lang="en-GB" dirty="0"/>
          </a:p>
        </p:txBody>
      </p:sp>
      <p:sp>
        <p:nvSpPr>
          <p:cNvPr id="5" name="Content Placeholder 4"/>
          <p:cNvSpPr>
            <a:spLocks noGrp="1"/>
          </p:cNvSpPr>
          <p:nvPr>
            <p:ph sz="half" idx="2"/>
          </p:nvPr>
        </p:nvSpPr>
        <p:spPr/>
        <p:txBody>
          <a:bodyPr>
            <a:normAutofit/>
          </a:bodyPr>
          <a:lstStyle/>
          <a:p>
            <a:r>
              <a:rPr lang="en-GB" sz="3200" b="1" dirty="0" smtClean="0"/>
              <a:t>Indwelling</a:t>
            </a:r>
            <a:endParaRPr lang="en-GB" sz="3200" b="1" dirty="0"/>
          </a:p>
          <a:p>
            <a:r>
              <a:rPr lang="en-GB" sz="3200" b="1" dirty="0"/>
              <a:t>Focussing</a:t>
            </a:r>
          </a:p>
          <a:p>
            <a:r>
              <a:rPr lang="en-GB" sz="3200" b="1" dirty="0"/>
              <a:t>Internal Frame of Reference </a:t>
            </a:r>
          </a:p>
          <a:p>
            <a:endParaRPr lang="en-GB" sz="3200" dirty="0"/>
          </a:p>
        </p:txBody>
      </p:sp>
    </p:spTree>
    <p:extLst>
      <p:ext uri="{BB962C8B-B14F-4D97-AF65-F5344CB8AC3E}">
        <p14:creationId xmlns:p14="http://schemas.microsoft.com/office/powerpoint/2010/main" val="18224437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3" y="753374"/>
            <a:ext cx="8761413" cy="1431984"/>
          </a:xfrm>
        </p:spPr>
        <p:txBody>
          <a:bodyPr/>
          <a:lstStyle/>
          <a:p>
            <a:r>
              <a:rPr lang="en-GB" sz="3200" b="1" dirty="0" err="1"/>
              <a:t>Moustakas</a:t>
            </a:r>
            <a:r>
              <a:rPr lang="en-GB" sz="3200" b="1" dirty="0"/>
              <a:t>' phases of heuristic inquiry (p. 27-37)</a:t>
            </a:r>
            <a:br>
              <a:rPr lang="en-GB" sz="3200" b="1" dirty="0"/>
            </a:br>
            <a:endParaRPr lang="en-GB" sz="3200" dirty="0"/>
          </a:p>
        </p:txBody>
      </p:sp>
      <p:sp>
        <p:nvSpPr>
          <p:cNvPr id="3" name="Content Placeholder 2"/>
          <p:cNvSpPr>
            <a:spLocks noGrp="1"/>
          </p:cNvSpPr>
          <p:nvPr>
            <p:ph sz="half" idx="1"/>
          </p:nvPr>
        </p:nvSpPr>
        <p:spPr/>
        <p:txBody>
          <a:bodyPr>
            <a:normAutofit/>
          </a:bodyPr>
          <a:lstStyle/>
          <a:p>
            <a:r>
              <a:rPr lang="en-GB" sz="3200" b="1" dirty="0"/>
              <a:t>Initial </a:t>
            </a:r>
            <a:r>
              <a:rPr lang="en-GB" sz="3200" b="1" dirty="0" smtClean="0"/>
              <a:t>engagement</a:t>
            </a:r>
          </a:p>
          <a:p>
            <a:r>
              <a:rPr lang="en-GB" sz="3200" b="1" dirty="0" smtClean="0"/>
              <a:t>Immersion</a:t>
            </a:r>
          </a:p>
          <a:p>
            <a:r>
              <a:rPr lang="en-GB" sz="3200" b="1" dirty="0" smtClean="0"/>
              <a:t>Incubation</a:t>
            </a:r>
          </a:p>
          <a:p>
            <a:r>
              <a:rPr lang="en-GB" sz="3200" b="1" dirty="0" smtClean="0"/>
              <a:t>Illumination</a:t>
            </a:r>
            <a:endParaRPr lang="en-GB" sz="3200" dirty="0"/>
          </a:p>
        </p:txBody>
      </p:sp>
      <p:sp>
        <p:nvSpPr>
          <p:cNvPr id="4" name="Content Placeholder 3"/>
          <p:cNvSpPr>
            <a:spLocks noGrp="1"/>
          </p:cNvSpPr>
          <p:nvPr>
            <p:ph sz="half" idx="2"/>
          </p:nvPr>
        </p:nvSpPr>
        <p:spPr/>
        <p:txBody>
          <a:bodyPr>
            <a:normAutofit/>
          </a:bodyPr>
          <a:lstStyle/>
          <a:p>
            <a:r>
              <a:rPr lang="en-GB" sz="3200" b="1" dirty="0" smtClean="0"/>
              <a:t>Explication</a:t>
            </a:r>
          </a:p>
          <a:p>
            <a:r>
              <a:rPr lang="en-GB" sz="3200" b="1" dirty="0"/>
              <a:t>Creative </a:t>
            </a:r>
            <a:r>
              <a:rPr lang="en-GB" sz="3200" b="1" dirty="0" smtClean="0"/>
              <a:t>synthesis</a:t>
            </a:r>
          </a:p>
          <a:p>
            <a:r>
              <a:rPr lang="en-GB" sz="3200" b="1" dirty="0"/>
              <a:t>Validation of the heuristic inquiry</a:t>
            </a:r>
            <a:endParaRPr lang="en-GB" sz="3200" dirty="0"/>
          </a:p>
        </p:txBody>
      </p:sp>
    </p:spTree>
    <p:extLst>
      <p:ext uri="{BB962C8B-B14F-4D97-AF65-F5344CB8AC3E}">
        <p14:creationId xmlns:p14="http://schemas.microsoft.com/office/powerpoint/2010/main" val="14126130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smtClean="0"/>
              <a:t>Initial Engagement</a:t>
            </a:r>
            <a:endParaRPr lang="en-GB" b="1" dirty="0"/>
          </a:p>
        </p:txBody>
      </p:sp>
      <p:sp>
        <p:nvSpPr>
          <p:cNvPr id="6" name="Content Placeholder 5"/>
          <p:cNvSpPr>
            <a:spLocks noGrp="1"/>
          </p:cNvSpPr>
          <p:nvPr>
            <p:ph idx="1"/>
          </p:nvPr>
        </p:nvSpPr>
        <p:spPr/>
        <p:txBody>
          <a:bodyPr/>
          <a:lstStyle/>
          <a:p>
            <a:pPr marL="0" indent="0">
              <a:buNone/>
            </a:pPr>
            <a:r>
              <a:rPr lang="en-GB" b="1" i="1" dirty="0"/>
              <a:t>The task of the first phase is to discover an intense interest, a passionate concern that calls out to the researcher, one that holds important social meanings and personal, compelling implications. The research question that emerges lingers with the researcher, awaiting the disciplined commitment that will reveal its underlying meanings</a:t>
            </a:r>
            <a:r>
              <a:rPr lang="en-GB" b="1" i="1" dirty="0" smtClean="0"/>
              <a:t>. (</a:t>
            </a:r>
            <a:r>
              <a:rPr lang="en-GB" b="1" i="1" dirty="0" err="1" smtClean="0"/>
              <a:t>Moustakas</a:t>
            </a:r>
            <a:r>
              <a:rPr lang="en-GB" b="1" i="1" dirty="0" smtClean="0"/>
              <a:t>, 1990) </a:t>
            </a:r>
          </a:p>
          <a:p>
            <a:r>
              <a:rPr lang="en-GB" b="1" i="1" dirty="0" smtClean="0"/>
              <a:t>Autobiographical experience (Sultan, 2019 p.10), though internal and personal to you, is potentially of social and universal significance. </a:t>
            </a:r>
          </a:p>
          <a:p>
            <a:r>
              <a:rPr lang="en-GB" b="1" i="1" dirty="0" smtClean="0"/>
              <a:t>The experience or phenomenon is so deeply felt that it arouses one central question you are unable to ignore. It choose you</a:t>
            </a:r>
            <a:r>
              <a:rPr lang="en-GB" b="1" dirty="0" smtClean="0"/>
              <a:t>….(Sultan, 2019 p.10)</a:t>
            </a:r>
            <a:endParaRPr lang="en-GB" b="1" dirty="0"/>
          </a:p>
        </p:txBody>
      </p:sp>
    </p:spTree>
    <p:extLst>
      <p:ext uri="{BB962C8B-B14F-4D97-AF65-F5344CB8AC3E}">
        <p14:creationId xmlns:p14="http://schemas.microsoft.com/office/powerpoint/2010/main" val="29138432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Ethical Consideration?</a:t>
            </a:r>
            <a:endParaRPr lang="en-GB" b="1" dirty="0">
              <a:solidFill>
                <a:schemeClr val="bg1"/>
              </a:solidFill>
            </a:endParaRPr>
          </a:p>
        </p:txBody>
      </p:sp>
      <p:pic>
        <p:nvPicPr>
          <p:cNvPr id="4" name="Content Placeholder 3"/>
          <p:cNvPicPr>
            <a:picLocks noGrp="1" noChangeAspect="1"/>
          </p:cNvPicPr>
          <p:nvPr>
            <p:ph idx="1"/>
          </p:nvPr>
        </p:nvPicPr>
        <p:blipFill>
          <a:blip r:embed="rId2"/>
          <a:stretch>
            <a:fillRect/>
          </a:stretch>
        </p:blipFill>
        <p:spPr>
          <a:xfrm>
            <a:off x="1380225" y="2306128"/>
            <a:ext cx="9195759" cy="3620009"/>
          </a:xfrm>
          <a:prstGeom prst="rect">
            <a:avLst/>
          </a:prstGeom>
        </p:spPr>
      </p:pic>
    </p:spTree>
    <p:extLst>
      <p:ext uri="{BB962C8B-B14F-4D97-AF65-F5344CB8AC3E}">
        <p14:creationId xmlns:p14="http://schemas.microsoft.com/office/powerpoint/2010/main" val="42124632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Discussion &amp; Feedback</a:t>
            </a:r>
            <a:endParaRPr lang="en-GB" b="1" dirty="0"/>
          </a:p>
        </p:txBody>
      </p:sp>
      <p:pic>
        <p:nvPicPr>
          <p:cNvPr id="2050" name="Picture 2" descr="Speech, Bubble, Communication, Speak"/>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98430" y="2403894"/>
            <a:ext cx="9437298" cy="35270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97505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6670</TotalTime>
  <Words>457</Words>
  <Application>Microsoft Office PowerPoint</Application>
  <PresentationFormat>Widescreen</PresentationFormat>
  <Paragraphs>35</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Wingdings 3</vt:lpstr>
      <vt:lpstr>Arial</vt:lpstr>
      <vt:lpstr>Century Gothic</vt:lpstr>
      <vt:lpstr>Calibri</vt:lpstr>
      <vt:lpstr>Ion Boardroom</vt:lpstr>
      <vt:lpstr>ECHC 7002 The Counselling Reflexive Practitioner </vt:lpstr>
      <vt:lpstr>Tuesday Session: </vt:lpstr>
      <vt:lpstr>The Journey by Mary Oliver </vt:lpstr>
      <vt:lpstr>PowerPoint Presentation</vt:lpstr>
      <vt:lpstr>Moustakas' core processes of heuristic inquiry               (Moustakas, 1990, p. 15-27)</vt:lpstr>
      <vt:lpstr>Moustakas' phases of heuristic inquiry (p. 27-37) </vt:lpstr>
      <vt:lpstr>Initial Engagement</vt:lpstr>
      <vt:lpstr>Ethical Consideration?</vt:lpstr>
      <vt:lpstr>Discussion &amp; Feedback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Relationships</dc:title>
  <dc:creator>Andrea Williams</dc:creator>
  <cp:lastModifiedBy>Ruth Groff</cp:lastModifiedBy>
  <cp:revision>122</cp:revision>
  <dcterms:created xsi:type="dcterms:W3CDTF">2018-10-15T20:48:49Z</dcterms:created>
  <dcterms:modified xsi:type="dcterms:W3CDTF">2020-10-06T06:55:43Z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74064600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