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7" r:id="rId2"/>
    <p:sldId id="258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242A"/>
    <a:srgbClr val="A02319"/>
    <a:srgbClr val="8690D6"/>
    <a:srgbClr val="E2D8BD"/>
    <a:srgbClr val="E2D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9" d="100"/>
          <a:sy n="49" d="100"/>
        </p:scale>
        <p:origin x="2813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4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573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8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7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0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6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36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68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379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2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74000">
              <a:schemeClr val="accent5">
                <a:lumMod val="60000"/>
                <a:lumOff val="40000"/>
              </a:schemeClr>
            </a:gs>
            <a:gs pos="83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3DEBB-FD7F-4F74-9394-83B89A08B9F4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19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hotel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872" y="-283997"/>
            <a:ext cx="7375744" cy="124836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91945" y="54391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</a:t>
            </a:r>
            <a:r>
              <a:rPr lang="en-US" sz="6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otel</a:t>
            </a:r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T</a:t>
            </a:r>
            <a:r>
              <a:rPr lang="en-US" sz="6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rinity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7F5827-7899-4985-9A30-CC5A70C2354C}"/>
              </a:ext>
            </a:extLst>
          </p:cNvPr>
          <p:cNvSpPr/>
          <p:nvPr/>
        </p:nvSpPr>
        <p:spPr>
          <a:xfrm>
            <a:off x="548640" y="1684020"/>
            <a:ext cx="576072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Giddyup Std" panose="03050402040302040404" pitchFamily="66" charset="0"/>
                <a:cs typeface="Times New Roman"/>
              </a:rPr>
              <a:t>42 Brighton Street, London</a:t>
            </a:r>
            <a:endParaRPr lang="en-US" sz="28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FA6827-C435-4F22-BB4B-8665A6904EF9}"/>
              </a:ext>
            </a:extLst>
          </p:cNvPr>
          <p:cNvSpPr/>
          <p:nvPr/>
        </p:nvSpPr>
        <p:spPr>
          <a:xfrm>
            <a:off x="3771901" y="2202637"/>
            <a:ext cx="2537460" cy="3155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rgbClr val="1F242A"/>
                </a:solidFill>
                <a:latin typeface="Rage Italic" panose="030705020405070703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www.trinityhotel.uk</a:t>
            </a:r>
            <a:endParaRPr lang="en-US" sz="2500" b="1" dirty="0">
              <a:solidFill>
                <a:srgbClr val="1F242A"/>
              </a:solidFill>
              <a:latin typeface="Rage Italic" panose="030705020405070703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CB6B6-6899-4502-9DAB-B614ACACDF4B}"/>
              </a:ext>
            </a:extLst>
          </p:cNvPr>
          <p:cNvSpPr/>
          <p:nvPr/>
        </p:nvSpPr>
        <p:spPr>
          <a:xfrm>
            <a:off x="403860" y="2232660"/>
            <a:ext cx="2929890" cy="2248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  <a:latin typeface="Bauhaus 93" panose="04030905020B02020C02" pitchFamily="82" charset="0"/>
              </a:rPr>
              <a:t>Phone</a:t>
            </a:r>
            <a:r>
              <a:rPr lang="en-US" sz="2500" b="1" dirty="0">
                <a:solidFill>
                  <a:schemeClr val="tx1"/>
                </a:solidFill>
              </a:rPr>
              <a:t>: +</a:t>
            </a:r>
            <a:r>
              <a:rPr lang="en-US" sz="2500" b="1" dirty="0">
                <a:solidFill>
                  <a:schemeClr val="tx1"/>
                </a:solidFill>
                <a:latin typeface="Old English Text MT" panose="03040902040508030806" pitchFamily="66" charset="0"/>
              </a:rPr>
              <a:t>123456789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31CB30-21E5-4C08-82F1-A4D9173B9EEC}"/>
              </a:ext>
            </a:extLst>
          </p:cNvPr>
          <p:cNvSpPr/>
          <p:nvPr/>
        </p:nvSpPr>
        <p:spPr>
          <a:xfrm>
            <a:off x="682816" y="2611814"/>
            <a:ext cx="5669849" cy="45128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Entrée</a:t>
            </a:r>
            <a:endParaRPr lang="en-US" sz="11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algn="ctr"/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Rage Italic" panose="03070502040507070304" pitchFamily="66" charset="0"/>
              </a:rPr>
              <a:t>(Mon – Thu, 11 am – 4 pm)</a:t>
            </a:r>
          </a:p>
          <a:p>
            <a:r>
              <a:rPr lang="en-US" sz="1100" spc="60" dirty="0">
                <a:solidFill>
                  <a:srgbClr val="1F242A"/>
                </a:solidFill>
                <a:latin typeface="Times New Roman"/>
                <a:cs typeface="Times New Roman"/>
              </a:rPr>
              <a:t>Served with the choice of rice or beans. Each item (without vegetable) comes with at least 2 glasses of wines. </a:t>
            </a:r>
          </a:p>
        </p:txBody>
      </p:sp>
      <p:sp>
        <p:nvSpPr>
          <p:cNvPr id="13" name="object 18">
            <a:extLst>
              <a:ext uri="{FF2B5EF4-FFF2-40B4-BE49-F238E27FC236}">
                <a16:creationId xmlns:a16="http://schemas.microsoft.com/office/drawing/2014/main" id="{1BF28BE4-2AEF-4BAC-AF40-A68E339075A7}"/>
              </a:ext>
            </a:extLst>
          </p:cNvPr>
          <p:cNvSpPr txBox="1"/>
          <p:nvPr/>
        </p:nvSpPr>
        <p:spPr>
          <a:xfrm>
            <a:off x="740602" y="3874099"/>
            <a:ext cx="5521192" cy="3182538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23495">
              <a:lnSpc>
                <a:spcPct val="101200"/>
              </a:lnSpc>
              <a:spcBef>
                <a:spcPts val="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Governador</a:t>
            </a:r>
            <a:r>
              <a:rPr sz="2000" spc="-204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two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corn 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rosted shrimp,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</a:t>
            </a:r>
            <a:r>
              <a:rPr sz="1200" spc="-10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cheese,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red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onion,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mild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chile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poblano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chipotle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38735" indent="-635">
              <a:lnSpc>
                <a:spcPct val="101200"/>
              </a:lnSpc>
              <a:spcBef>
                <a:spcPts val="6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Jalisco</a:t>
            </a:r>
            <a:r>
              <a:rPr sz="2000" spc="-9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pulled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pork tacos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lime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cabbage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mix,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queso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cotija</a:t>
            </a:r>
            <a:r>
              <a:rPr sz="1200" spc="-9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</a:t>
            </a:r>
            <a:r>
              <a:rPr sz="1200" spc="23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080">
              <a:lnSpc>
                <a:spcPct val="104800"/>
              </a:lnSpc>
              <a:spcBef>
                <a:spcPts val="62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chilangos</a:t>
            </a:r>
            <a:r>
              <a:rPr sz="2000" spc="-1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(</a:t>
            </a: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spicy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)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soft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corn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melted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jack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cheese,</a:t>
            </a:r>
            <a:r>
              <a:rPr sz="1200" spc="-11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Angus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Reserve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steak,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red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onions,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adobo,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Olvera’s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21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115570">
              <a:lnSpc>
                <a:spcPct val="104800"/>
              </a:lnSpc>
              <a:spcBef>
                <a:spcPts val="615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surf &amp; turf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two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crispy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flour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jack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cheese,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Angus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Reserve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5" dirty="0">
                <a:solidFill>
                  <a:srgbClr val="1F242A"/>
                </a:solidFill>
                <a:latin typeface="Times New Roman"/>
                <a:cs typeface="Times New Roman"/>
              </a:rPr>
              <a:t>steak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garlic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shrimp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lime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cabagge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mix,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pico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de 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gallo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Olvera’s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17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16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9055">
              <a:lnSpc>
                <a:spcPct val="101200"/>
              </a:lnSpc>
              <a:spcBef>
                <a:spcPts val="6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tiarosa</a:t>
            </a:r>
            <a:r>
              <a:rPr sz="2000" spc="-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corn tortillas,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Olvera's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special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birria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beef,</a:t>
            </a:r>
            <a:r>
              <a:rPr sz="1200" spc="-6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sauce, lettuce,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cotija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cheese</a:t>
            </a:r>
            <a:r>
              <a:rPr sz="1200" spc="2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16</a:t>
            </a:r>
            <a:endParaRPr sz="1200" b="1" dirty="0">
              <a:latin typeface="Times New Roman"/>
              <a:cs typeface="Times New Roman"/>
            </a:endParaRPr>
          </a:p>
        </p:txBody>
      </p:sp>
      <p:sp>
        <p:nvSpPr>
          <p:cNvPr id="16" name="object 16">
            <a:extLst>
              <a:ext uri="{FF2B5EF4-FFF2-40B4-BE49-F238E27FC236}">
                <a16:creationId xmlns:a16="http://schemas.microsoft.com/office/drawing/2014/main" id="{399B3AB7-60FD-4218-BFE4-99096DA9BFF8}"/>
              </a:ext>
            </a:extLst>
          </p:cNvPr>
          <p:cNvSpPr txBox="1"/>
          <p:nvPr/>
        </p:nvSpPr>
        <p:spPr>
          <a:xfrm>
            <a:off x="548640" y="7376700"/>
            <a:ext cx="2241359" cy="5180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BEVERAGES</a:t>
            </a:r>
            <a:endParaRPr lang="en-US"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$2.99</a:t>
            </a:r>
          </a:p>
        </p:txBody>
      </p:sp>
      <p:graphicFrame>
        <p:nvGraphicFramePr>
          <p:cNvPr id="21" name="Table 9">
            <a:extLst>
              <a:ext uri="{FF2B5EF4-FFF2-40B4-BE49-F238E27FC236}">
                <a16:creationId xmlns:a16="http://schemas.microsoft.com/office/drawing/2014/main" id="{489B9ED3-14DD-4A17-9D32-7D43821AC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802408"/>
              </p:ext>
            </p:extLst>
          </p:nvPr>
        </p:nvGraphicFramePr>
        <p:xfrm>
          <a:off x="414592" y="8058150"/>
          <a:ext cx="2509454" cy="26579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4726">
                  <a:extLst>
                    <a:ext uri="{9D8B030D-6E8A-4147-A177-3AD203B41FA5}">
                      <a16:colId xmlns:a16="http://schemas.microsoft.com/office/drawing/2014/main" val="1309892740"/>
                    </a:ext>
                  </a:extLst>
                </a:gridCol>
                <a:gridCol w="1254728">
                  <a:extLst>
                    <a:ext uri="{9D8B030D-6E8A-4147-A177-3AD203B41FA5}">
                      <a16:colId xmlns:a16="http://schemas.microsoft.com/office/drawing/2014/main" val="2969675434"/>
                    </a:ext>
                  </a:extLst>
                </a:gridCol>
              </a:tblGrid>
              <a:tr h="2657946"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Sprite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Dr Pepper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Coca-Cola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Diet Coke 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Horchata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Jamaica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Orange Bang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 err="1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Jarrtitos</a:t>
                      </a:r>
                      <a:endParaRPr lang="en-US" sz="1600" b="1" kern="1200" spc="45" dirty="0">
                        <a:solidFill>
                          <a:srgbClr val="231F20"/>
                        </a:solidFill>
                        <a:latin typeface="Rage Italic" panose="03070502040507070304" pitchFamily="66" charset="0"/>
                        <a:ea typeface="+mn-ea"/>
                        <a:cs typeface="Times New Roman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Mexican Coca-Cola 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Iced Tea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Lemonade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Milk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Orange Juice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Apple Juice</a:t>
                      </a:r>
                    </a:p>
                    <a:p>
                      <a:pPr marL="114300" marR="0" lvl="0" indent="-1143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spc="45" dirty="0" err="1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Topochico</a:t>
                      </a:r>
                      <a:endParaRPr lang="en-US" sz="1600" b="1" kern="1200" spc="45" dirty="0">
                        <a:solidFill>
                          <a:srgbClr val="231F20"/>
                        </a:solidFill>
                        <a:latin typeface="Rage Italic" panose="03070502040507070304" pitchFamily="66" charset="0"/>
                        <a:ea typeface="+mn-ea"/>
                        <a:cs typeface="Times New Roman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9842987"/>
                  </a:ext>
                </a:extLst>
              </a:tr>
            </a:tbl>
          </a:graphicData>
        </a:graphic>
      </p:graphicFrame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1102360" y="11127383"/>
            <a:ext cx="4043679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 defTabSz="914400">
              <a:lnSpc>
                <a:spcPct val="108300"/>
              </a:lnSpc>
              <a:spcBef>
                <a:spcPts val="100"/>
              </a:spcBef>
            </a:pP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*These items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are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cooked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to </a:t>
            </a:r>
            <a:r>
              <a:rPr sz="1000" spc="-35" dirty="0">
                <a:solidFill>
                  <a:srgbClr val="1F242A"/>
                </a:solidFill>
                <a:latin typeface="Georgia"/>
                <a:cs typeface="Georgia"/>
              </a:rPr>
              <a:t>order.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Consuming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raw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undercooked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meats, 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poultry,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seafood,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eggs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may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increase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your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risk </a:t>
            </a:r>
            <a:r>
              <a:rPr sz="1000" spc="-50" dirty="0">
                <a:solidFill>
                  <a:srgbClr val="1F242A"/>
                </a:solidFill>
                <a:latin typeface="Georgia"/>
                <a:cs typeface="Georgia"/>
              </a:rPr>
              <a:t>of food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borne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illness, 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especially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if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you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have 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certain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medical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conditions.</a:t>
            </a:r>
            <a:endParaRPr sz="1000" dirty="0">
              <a:solidFill>
                <a:prstClr val="black"/>
              </a:solidFill>
              <a:latin typeface="Georgia"/>
              <a:cs typeface="Georgia"/>
            </a:endParaRPr>
          </a:p>
        </p:txBody>
      </p:sp>
      <p:sp>
        <p:nvSpPr>
          <p:cNvPr id="23" name="object 14">
            <a:extLst>
              <a:ext uri="{FF2B5EF4-FFF2-40B4-BE49-F238E27FC236}">
                <a16:creationId xmlns:a16="http://schemas.microsoft.com/office/drawing/2014/main" id="{C1CF1261-20F9-42D6-8FA8-039F6326D9B0}"/>
              </a:ext>
            </a:extLst>
          </p:cNvPr>
          <p:cNvSpPr txBox="1"/>
          <p:nvPr/>
        </p:nvSpPr>
        <p:spPr>
          <a:xfrm>
            <a:off x="3124200" y="7894791"/>
            <a:ext cx="3137594" cy="3157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14935">
              <a:lnSpc>
                <a:spcPct val="106000"/>
              </a:lnSpc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Carnitas cadereyta </a:t>
            </a:r>
            <a:r>
              <a:rPr sz="1000" spc="30" dirty="0">
                <a:solidFill>
                  <a:srgbClr val="231F20"/>
                </a:solidFill>
                <a:latin typeface="Times New Roman"/>
                <a:cs typeface="Times New Roman"/>
              </a:rPr>
              <a:t>Home  </a:t>
            </a:r>
            <a:r>
              <a:rPr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Town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Favorite, </a:t>
            </a:r>
            <a:r>
              <a:rPr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tender </a:t>
            </a:r>
            <a:r>
              <a:rPr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pork 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meat, rosted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tomatillo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salsa, 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onions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micro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cilantro</a:t>
            </a:r>
            <a:r>
              <a:rPr sz="1000" spc="10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-20" dirty="0">
                <a:solidFill>
                  <a:srgbClr val="231F20"/>
                </a:solidFill>
                <a:latin typeface="Times New Roman"/>
                <a:cs typeface="Times New Roman"/>
              </a:rPr>
              <a:t>16</a:t>
            </a:r>
            <a:endParaRPr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Chile Verde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lean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pork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rib </a:t>
            </a:r>
            <a:r>
              <a:rPr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meat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with</a:t>
            </a:r>
            <a:r>
              <a:rPr sz="1000" spc="-15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roasted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tomatillo </a:t>
            </a:r>
            <a:r>
              <a:rPr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salsa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</a:t>
            </a:r>
            <a:r>
              <a:rPr sz="1000" spc="-7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micro 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cilantro</a:t>
            </a:r>
            <a:r>
              <a:rPr sz="1000" spc="254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-15" dirty="0">
                <a:solidFill>
                  <a:srgbClr val="231F20"/>
                </a:solidFill>
                <a:latin typeface="Times New Roman"/>
                <a:cs typeface="Times New Roman"/>
              </a:rPr>
              <a:t>15</a:t>
            </a: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Oaxaca chicken mole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two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bone-in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pieces,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dipped</a:t>
            </a:r>
            <a:r>
              <a:rPr lang="en-US" sz="1000" spc="-10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in </a:t>
            </a:r>
            <a:r>
              <a:rPr lang="en-US" sz="1000" spc="30" dirty="0">
                <a:solidFill>
                  <a:srgbClr val="231F20"/>
                </a:solidFill>
                <a:latin typeface="Times New Roman"/>
                <a:cs typeface="Times New Roman"/>
              </a:rPr>
              <a:t>mole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from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region </a:t>
            </a:r>
            <a:r>
              <a:rPr lang="en-US" sz="1000" spc="-20" dirty="0">
                <a:solidFill>
                  <a:srgbClr val="231F20"/>
                </a:solidFill>
                <a:latin typeface="Times New Roman"/>
                <a:cs typeface="Times New Roman"/>
              </a:rPr>
              <a:t>of</a:t>
            </a:r>
            <a:r>
              <a:rPr lang="en-US" sz="1000" spc="-9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Oaxaca, 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sesame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seeds</a:t>
            </a:r>
            <a:r>
              <a:rPr lang="en-US" sz="1000" spc="21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-40" dirty="0">
                <a:solidFill>
                  <a:srgbClr val="231F20"/>
                </a:solidFill>
                <a:latin typeface="Times New Roman"/>
                <a:cs typeface="Times New Roman"/>
              </a:rPr>
              <a:t>14</a:t>
            </a:r>
            <a:endParaRPr lang="en-US"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Flautas Jalisco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four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rolled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crisp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flautas</a:t>
            </a:r>
            <a:r>
              <a:rPr lang="en-US" sz="1000" spc="-6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with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chicken,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jack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cheese </a:t>
            </a:r>
            <a:r>
              <a:rPr lang="en-US"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</a:t>
            </a:r>
            <a:r>
              <a:rPr lang="en-US" sz="1000" spc="-11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mild 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chiles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poblanos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served </a:t>
            </a:r>
            <a:r>
              <a:rPr lang="en-US"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with 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guacamole, 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sour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cream,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Chile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de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arbol dip</a:t>
            </a:r>
            <a:r>
              <a:rPr lang="en-US" sz="1000" spc="19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-40" dirty="0">
                <a:solidFill>
                  <a:srgbClr val="231F20"/>
                </a:solidFill>
                <a:latin typeface="Times New Roman"/>
                <a:cs typeface="Times New Roman"/>
              </a:rPr>
              <a:t>14</a:t>
            </a:r>
            <a:endParaRPr lang="en-US" sz="1000" dirty="0"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sz="1000" dirty="0">
              <a:latin typeface="Times New Roman"/>
              <a:cs typeface="Times New Roman"/>
            </a:endParaRPr>
          </a:p>
        </p:txBody>
      </p:sp>
      <p:sp>
        <p:nvSpPr>
          <p:cNvPr id="24" name="object 16">
            <a:extLst>
              <a:ext uri="{FF2B5EF4-FFF2-40B4-BE49-F238E27FC236}">
                <a16:creationId xmlns:a16="http://schemas.microsoft.com/office/drawing/2014/main" id="{66D9A1E3-E4D1-483E-8DD8-EAA92DB4FF47}"/>
              </a:ext>
            </a:extLst>
          </p:cNvPr>
          <p:cNvSpPr txBox="1"/>
          <p:nvPr/>
        </p:nvSpPr>
        <p:spPr>
          <a:xfrm>
            <a:off x="3572317" y="7376700"/>
            <a:ext cx="2241359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2800" b="1" spc="65" dirty="0" err="1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Favourites</a:t>
            </a:r>
            <a:endParaRPr lang="en-US"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1818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872" y="-291676"/>
            <a:ext cx="7375744" cy="124836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91945" y="54391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</a:t>
            </a:r>
            <a:r>
              <a:rPr lang="en-US" sz="6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otel</a:t>
            </a:r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T</a:t>
            </a:r>
            <a:r>
              <a:rPr lang="en-US" sz="6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rinity</a:t>
            </a:r>
          </a:p>
        </p:txBody>
      </p:sp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591945" y="1582882"/>
            <a:ext cx="5760720" cy="1013508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Vrinda" panose="020B0502040204020203" pitchFamily="34" charset="0"/>
              </a:rPr>
              <a:t>References</a:t>
            </a:r>
            <a:endParaRPr lang="en-US" sz="1800" b="1" kern="0" dirty="0">
              <a:solidFill>
                <a:srgbClr val="000000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Bartos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, J., 2011.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safety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Detroit: Greenhaven Press.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Standards, 2017.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Cooking for people with food allergies | Food Standards ...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&lt;https://www.foodstandards.gov.scot/consumers/food-safety/food-allergies/cooking-for-people-with-allergies&gt;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FDA, 2012.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Allergies | FDA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&lt;https://www.fda.gov/food/food-labeling-nutrition/food-allergies&gt;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FSA, 2012.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allergy and intolerance | Food Standards Agency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&lt;https://www.food.gov.uk/safety-hygiene/food-allergy-and-intolerance&gt;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Griffith, C., 2005.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British food journal: an international multi-disciplinary journal for the dissemination of food-related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Bradford, England: Emerald Group Pub.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Safety Guidance, 2011.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Managing Food Allergies in the Workplace | Safety Guidance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&lt;https://www.highspeedtraining.co.uk/hub/food-allergies-in-the-workplace/&gt;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Taylor-Butler, C., 2008.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safety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New York, NY: Children's Press.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601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537</Words>
  <Application>Microsoft Office PowerPoint</Application>
  <PresentationFormat>Widescreen</PresentationFormat>
  <Paragraphs>48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Arial</vt:lpstr>
      <vt:lpstr>Bauhaus 93</vt:lpstr>
      <vt:lpstr>Calibri</vt:lpstr>
      <vt:lpstr>Calibri Light</vt:lpstr>
      <vt:lpstr>Forte</vt:lpstr>
      <vt:lpstr>Georgia</vt:lpstr>
      <vt:lpstr>Giddyup Std</vt:lpstr>
      <vt:lpstr>Old English Text MT</vt:lpstr>
      <vt:lpstr>Rage Italic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2021-10-31T17:44:57Z</dcterms:created>
  <dcterms:modified xsi:type="dcterms:W3CDTF">2022-02-28T13:19:23Z</dcterms:modified>
</cp:coreProperties>
</file>