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4" r:id="rId10"/>
    <p:sldId id="266" r:id="rId11"/>
    <p:sldId id="272" r:id="rId12"/>
    <p:sldId id="267" r:id="rId13"/>
    <p:sldId id="268" r:id="rId14"/>
    <p:sldId id="269" r:id="rId15"/>
    <p:sldId id="270" r:id="rId16"/>
    <p:sldId id="274" r:id="rId17"/>
    <p:sldId id="275"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846"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oleObject" Target="Book2"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2"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Book2"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rendline>
            <c:trendlineType val="linear"/>
            <c:dispRSqr val="0"/>
            <c:dispEq val="0"/>
          </c:trendline>
          <c:xVal>
            <c:numRef>
              <c:f>Sheet1!$D$4:$D$7</c:f>
              <c:numCache>
                <c:formatCode>General</c:formatCode>
                <c:ptCount val="4"/>
                <c:pt idx="0">
                  <c:v>0</c:v>
                </c:pt>
                <c:pt idx="1">
                  <c:v>1</c:v>
                </c:pt>
                <c:pt idx="2">
                  <c:v>2</c:v>
                </c:pt>
                <c:pt idx="3">
                  <c:v>3</c:v>
                </c:pt>
              </c:numCache>
            </c:numRef>
          </c:xVal>
          <c:yVal>
            <c:numRef>
              <c:f>Sheet1!$E$4:$E$7</c:f>
              <c:numCache>
                <c:formatCode>General</c:formatCode>
                <c:ptCount val="4"/>
                <c:pt idx="0">
                  <c:v>0</c:v>
                </c:pt>
                <c:pt idx="1">
                  <c:v>1</c:v>
                </c:pt>
                <c:pt idx="2">
                  <c:v>2</c:v>
                </c:pt>
                <c:pt idx="3">
                  <c:v>3</c:v>
                </c:pt>
              </c:numCache>
            </c:numRef>
          </c:yVal>
          <c:smooth val="1"/>
          <c:extLst>
            <c:ext xmlns:c16="http://schemas.microsoft.com/office/drawing/2014/chart" uri="{C3380CC4-5D6E-409C-BE32-E72D297353CC}">
              <c16:uniqueId val="{00000001-AF71-40E2-BE64-40CB10A900F6}"/>
            </c:ext>
          </c:extLst>
        </c:ser>
        <c:dLbls>
          <c:showLegendKey val="0"/>
          <c:showVal val="0"/>
          <c:showCatName val="0"/>
          <c:showSerName val="0"/>
          <c:showPercent val="0"/>
          <c:showBubbleSize val="0"/>
        </c:dLbls>
        <c:axId val="96834624"/>
        <c:axId val="96835200"/>
      </c:scatterChart>
      <c:valAx>
        <c:axId val="96834624"/>
        <c:scaling>
          <c:orientation val="minMax"/>
        </c:scaling>
        <c:delete val="0"/>
        <c:axPos val="b"/>
        <c:majorGridlines/>
        <c:minorGridlines/>
        <c:title>
          <c:tx>
            <c:rich>
              <a:bodyPr/>
              <a:lstStyle/>
              <a:p>
                <a:pPr>
                  <a:defRPr/>
                </a:pPr>
                <a:r>
                  <a:rPr lang="en-GB"/>
                  <a:t>x</a:t>
                </a:r>
              </a:p>
            </c:rich>
          </c:tx>
          <c:overlay val="0"/>
        </c:title>
        <c:numFmt formatCode="General" sourceLinked="1"/>
        <c:majorTickMark val="out"/>
        <c:minorTickMark val="none"/>
        <c:tickLblPos val="nextTo"/>
        <c:crossAx val="96835200"/>
        <c:crosses val="autoZero"/>
        <c:crossBetween val="midCat"/>
      </c:valAx>
      <c:valAx>
        <c:axId val="96835200"/>
        <c:scaling>
          <c:orientation val="minMax"/>
        </c:scaling>
        <c:delete val="0"/>
        <c:axPos val="l"/>
        <c:majorGridlines/>
        <c:minorGridlines/>
        <c:title>
          <c:tx>
            <c:rich>
              <a:bodyPr/>
              <a:lstStyle/>
              <a:p>
                <a:pPr>
                  <a:defRPr/>
                </a:pPr>
                <a:r>
                  <a:rPr lang="en-GB" dirty="0"/>
                  <a:t>h(x)</a:t>
                </a:r>
              </a:p>
            </c:rich>
          </c:tx>
          <c:overlay val="0"/>
        </c:title>
        <c:numFmt formatCode="General" sourceLinked="1"/>
        <c:majorTickMark val="out"/>
        <c:minorTickMark val="none"/>
        <c:tickLblPos val="nextTo"/>
        <c:crossAx val="96834624"/>
        <c:crosses val="autoZero"/>
        <c:crossBetween val="midCat"/>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rendline>
            <c:trendlineType val="linear"/>
            <c:dispRSqr val="0"/>
            <c:dispEq val="0"/>
          </c:trendline>
          <c:xVal>
            <c:numRef>
              <c:f>Sheet1!$D$4:$D$7</c:f>
              <c:numCache>
                <c:formatCode>General</c:formatCode>
                <c:ptCount val="4"/>
                <c:pt idx="0">
                  <c:v>0</c:v>
                </c:pt>
                <c:pt idx="1">
                  <c:v>1</c:v>
                </c:pt>
                <c:pt idx="2">
                  <c:v>2</c:v>
                </c:pt>
                <c:pt idx="3">
                  <c:v>3</c:v>
                </c:pt>
              </c:numCache>
            </c:numRef>
          </c:xVal>
          <c:yVal>
            <c:numRef>
              <c:f>Sheet1!$E$4:$E$7</c:f>
              <c:numCache>
                <c:formatCode>General</c:formatCode>
                <c:ptCount val="4"/>
                <c:pt idx="0">
                  <c:v>0</c:v>
                </c:pt>
                <c:pt idx="1">
                  <c:v>1</c:v>
                </c:pt>
                <c:pt idx="2">
                  <c:v>2</c:v>
                </c:pt>
                <c:pt idx="3">
                  <c:v>3</c:v>
                </c:pt>
              </c:numCache>
            </c:numRef>
          </c:yVal>
          <c:smooth val="1"/>
          <c:extLst>
            <c:ext xmlns:c16="http://schemas.microsoft.com/office/drawing/2014/chart" uri="{C3380CC4-5D6E-409C-BE32-E72D297353CC}">
              <c16:uniqueId val="{00000001-E21B-4DFC-A26F-63836BB8C2EF}"/>
            </c:ext>
          </c:extLst>
        </c:ser>
        <c:ser>
          <c:idx val="1"/>
          <c:order val="1"/>
          <c:tx>
            <c:v>y</c:v>
          </c:tx>
          <c:xVal>
            <c:numRef>
              <c:f>Sheet1!$D$4:$D$7</c:f>
              <c:numCache>
                <c:formatCode>General</c:formatCode>
                <c:ptCount val="4"/>
                <c:pt idx="0">
                  <c:v>0</c:v>
                </c:pt>
                <c:pt idx="1">
                  <c:v>1</c:v>
                </c:pt>
                <c:pt idx="2">
                  <c:v>2</c:v>
                </c:pt>
                <c:pt idx="3">
                  <c:v>3</c:v>
                </c:pt>
              </c:numCache>
            </c:numRef>
          </c:xVal>
          <c:yVal>
            <c:numRef>
              <c:f>Sheet1!$G$4:$G$7</c:f>
              <c:numCache>
                <c:formatCode>General</c:formatCode>
                <c:ptCount val="4"/>
                <c:pt idx="0">
                  <c:v>0</c:v>
                </c:pt>
                <c:pt idx="1">
                  <c:v>0.5</c:v>
                </c:pt>
                <c:pt idx="2">
                  <c:v>1</c:v>
                </c:pt>
                <c:pt idx="3">
                  <c:v>1.5</c:v>
                </c:pt>
              </c:numCache>
            </c:numRef>
          </c:yVal>
          <c:smooth val="1"/>
          <c:extLst>
            <c:ext xmlns:c16="http://schemas.microsoft.com/office/drawing/2014/chart" uri="{C3380CC4-5D6E-409C-BE32-E72D297353CC}">
              <c16:uniqueId val="{00000002-E21B-4DFC-A26F-63836BB8C2EF}"/>
            </c:ext>
          </c:extLst>
        </c:ser>
        <c:ser>
          <c:idx val="2"/>
          <c:order val="2"/>
          <c:tx>
            <c:v>z</c:v>
          </c:tx>
          <c:xVal>
            <c:numRef>
              <c:f>Sheet1!$D$4:$D$7</c:f>
              <c:numCache>
                <c:formatCode>General</c:formatCode>
                <c:ptCount val="4"/>
                <c:pt idx="0">
                  <c:v>0</c:v>
                </c:pt>
                <c:pt idx="1">
                  <c:v>1</c:v>
                </c:pt>
                <c:pt idx="2">
                  <c:v>2</c:v>
                </c:pt>
                <c:pt idx="3">
                  <c:v>3</c:v>
                </c:pt>
              </c:numCache>
            </c:numRef>
          </c:xVal>
          <c:yVal>
            <c:numRef>
              <c:f>Sheet1!$I$4:$I$7</c:f>
              <c:numCache>
                <c:formatCode>General</c:formatCode>
                <c:ptCount val="4"/>
                <c:pt idx="0">
                  <c:v>0</c:v>
                </c:pt>
                <c:pt idx="1">
                  <c:v>2</c:v>
                </c:pt>
                <c:pt idx="2">
                  <c:v>4</c:v>
                </c:pt>
                <c:pt idx="3">
                  <c:v>6</c:v>
                </c:pt>
              </c:numCache>
            </c:numRef>
          </c:yVal>
          <c:smooth val="1"/>
          <c:extLst>
            <c:ext xmlns:c16="http://schemas.microsoft.com/office/drawing/2014/chart" uri="{C3380CC4-5D6E-409C-BE32-E72D297353CC}">
              <c16:uniqueId val="{00000003-E21B-4DFC-A26F-63836BB8C2EF}"/>
            </c:ext>
          </c:extLst>
        </c:ser>
        <c:dLbls>
          <c:showLegendKey val="0"/>
          <c:showVal val="0"/>
          <c:showCatName val="0"/>
          <c:showSerName val="0"/>
          <c:showPercent val="0"/>
          <c:showBubbleSize val="0"/>
        </c:dLbls>
        <c:axId val="96807168"/>
        <c:axId val="96807744"/>
      </c:scatterChart>
      <c:valAx>
        <c:axId val="96807168"/>
        <c:scaling>
          <c:orientation val="minMax"/>
        </c:scaling>
        <c:delete val="0"/>
        <c:axPos val="b"/>
        <c:majorGridlines/>
        <c:minorGridlines/>
        <c:title>
          <c:tx>
            <c:rich>
              <a:bodyPr/>
              <a:lstStyle/>
              <a:p>
                <a:pPr>
                  <a:defRPr/>
                </a:pPr>
                <a:r>
                  <a:rPr lang="en-GB"/>
                  <a:t>x</a:t>
                </a:r>
              </a:p>
            </c:rich>
          </c:tx>
          <c:overlay val="0"/>
        </c:title>
        <c:numFmt formatCode="General" sourceLinked="1"/>
        <c:majorTickMark val="out"/>
        <c:minorTickMark val="none"/>
        <c:tickLblPos val="nextTo"/>
        <c:crossAx val="96807744"/>
        <c:crosses val="autoZero"/>
        <c:crossBetween val="midCat"/>
      </c:valAx>
      <c:valAx>
        <c:axId val="96807744"/>
        <c:scaling>
          <c:orientation val="minMax"/>
        </c:scaling>
        <c:delete val="0"/>
        <c:axPos val="l"/>
        <c:majorGridlines/>
        <c:minorGridlines/>
        <c:title>
          <c:tx>
            <c:rich>
              <a:bodyPr/>
              <a:lstStyle/>
              <a:p>
                <a:pPr>
                  <a:defRPr/>
                </a:pPr>
                <a:r>
                  <a:rPr lang="en-GB"/>
                  <a:t>h(x) in red; training data (y) in blue</a:t>
                </a:r>
              </a:p>
            </c:rich>
          </c:tx>
          <c:overlay val="0"/>
        </c:title>
        <c:numFmt formatCode="General" sourceLinked="1"/>
        <c:majorTickMark val="out"/>
        <c:minorTickMark val="none"/>
        <c:tickLblPos val="nextTo"/>
        <c:crossAx val="96807168"/>
        <c:crosses val="autoZero"/>
        <c:crossBetween val="midCat"/>
      </c:valAx>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Sheet1!$L$2</c:f>
              <c:strCache>
                <c:ptCount val="1"/>
                <c:pt idx="0">
                  <c:v>J()</c:v>
                </c:pt>
              </c:strCache>
            </c:strRef>
          </c:tx>
          <c:xVal>
            <c:numRef>
              <c:f>Sheet1!$K$3:$K$7</c:f>
              <c:numCache>
                <c:formatCode>General</c:formatCode>
                <c:ptCount val="5"/>
                <c:pt idx="0">
                  <c:v>0</c:v>
                </c:pt>
                <c:pt idx="1">
                  <c:v>0.5</c:v>
                </c:pt>
                <c:pt idx="2">
                  <c:v>1</c:v>
                </c:pt>
                <c:pt idx="3">
                  <c:v>1.5</c:v>
                </c:pt>
                <c:pt idx="4">
                  <c:v>2</c:v>
                </c:pt>
              </c:numCache>
            </c:numRef>
          </c:xVal>
          <c:yVal>
            <c:numRef>
              <c:f>Sheet1!$L$3:$L$7</c:f>
              <c:numCache>
                <c:formatCode>General</c:formatCode>
                <c:ptCount val="5"/>
                <c:pt idx="0">
                  <c:v>2.3333333333333335</c:v>
                </c:pt>
                <c:pt idx="1">
                  <c:v>0.58333333333333337</c:v>
                </c:pt>
                <c:pt idx="2">
                  <c:v>0</c:v>
                </c:pt>
                <c:pt idx="3">
                  <c:v>0.58333333333333337</c:v>
                </c:pt>
                <c:pt idx="4">
                  <c:v>2.3333333333333335</c:v>
                </c:pt>
              </c:numCache>
            </c:numRef>
          </c:yVal>
          <c:smooth val="1"/>
          <c:extLst>
            <c:ext xmlns:c16="http://schemas.microsoft.com/office/drawing/2014/chart" uri="{C3380CC4-5D6E-409C-BE32-E72D297353CC}">
              <c16:uniqueId val="{00000000-B89E-4ADE-B640-E1EFBF64C0BD}"/>
            </c:ext>
          </c:extLst>
        </c:ser>
        <c:dLbls>
          <c:showLegendKey val="0"/>
          <c:showVal val="0"/>
          <c:showCatName val="0"/>
          <c:showSerName val="0"/>
          <c:showPercent val="0"/>
          <c:showBubbleSize val="0"/>
        </c:dLbls>
        <c:axId val="96809472"/>
        <c:axId val="96805440"/>
      </c:scatterChart>
      <c:valAx>
        <c:axId val="96809472"/>
        <c:scaling>
          <c:orientation val="minMax"/>
        </c:scaling>
        <c:delete val="0"/>
        <c:axPos val="b"/>
        <c:majorGridlines/>
        <c:minorGridlines/>
        <c:title>
          <c:tx>
            <c:rich>
              <a:bodyPr/>
              <a:lstStyle/>
              <a:p>
                <a:pPr>
                  <a:defRPr/>
                </a:pPr>
                <a:r>
                  <a:rPr lang="en-GB">
                    <a:latin typeface="Symbol" panose="05050102010706020507" pitchFamily="18" charset="2"/>
                  </a:rPr>
                  <a:t>Q1</a:t>
                </a:r>
                <a:r>
                  <a:rPr lang="en-GB" baseline="0">
                    <a:latin typeface="Symbol" panose="05050102010706020507" pitchFamily="18" charset="2"/>
                  </a:rPr>
                  <a:t> </a:t>
                </a:r>
                <a:r>
                  <a:rPr lang="en-GB"/>
                  <a:t> value</a:t>
                </a:r>
              </a:p>
            </c:rich>
          </c:tx>
          <c:overlay val="0"/>
        </c:title>
        <c:numFmt formatCode="General" sourceLinked="1"/>
        <c:majorTickMark val="out"/>
        <c:minorTickMark val="none"/>
        <c:tickLblPos val="nextTo"/>
        <c:crossAx val="96805440"/>
        <c:crosses val="autoZero"/>
        <c:crossBetween val="midCat"/>
      </c:valAx>
      <c:valAx>
        <c:axId val="96805440"/>
        <c:scaling>
          <c:orientation val="minMax"/>
        </c:scaling>
        <c:delete val="0"/>
        <c:axPos val="l"/>
        <c:majorGridlines/>
        <c:minorGridlines/>
        <c:title>
          <c:tx>
            <c:rich>
              <a:bodyPr/>
              <a:lstStyle/>
              <a:p>
                <a:pPr>
                  <a:defRPr/>
                </a:pPr>
                <a:r>
                  <a:rPr lang="en-US">
                    <a:latin typeface="+mn-lt"/>
                  </a:rPr>
                  <a:t>J</a:t>
                </a:r>
                <a:r>
                  <a:rPr lang="en-US">
                    <a:latin typeface="Symbol" panose="05050102010706020507" pitchFamily="18" charset="2"/>
                  </a:rPr>
                  <a:t>(q1</a:t>
                </a:r>
                <a:r>
                  <a:rPr lang="en-US"/>
                  <a:t>)</a:t>
                </a:r>
              </a:p>
            </c:rich>
          </c:tx>
          <c:overlay val="0"/>
        </c:title>
        <c:numFmt formatCode="General" sourceLinked="1"/>
        <c:majorTickMark val="out"/>
        <c:minorTickMark val="none"/>
        <c:tickLblPos val="nextTo"/>
        <c:crossAx val="96809472"/>
        <c:crosses val="autoZero"/>
        <c:crossBetween val="midCat"/>
      </c:valAx>
    </c:plotArea>
    <c:legend>
      <c:legendPos val="r"/>
      <c:overlay val="0"/>
    </c:legend>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961032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7827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DD711-C638-4C15-9BDE-DAB72958879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653259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8DD711-C638-4C15-9BDE-DAB729588795}" type="datetimeFigureOut">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420260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48DD711-C638-4C15-9BDE-DAB729588795}" type="datetimeFigureOut">
              <a:rPr lang="en-GB" smtClean="0"/>
              <a:t>30/09/2020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3525393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48DD711-C638-4C15-9BDE-DAB729588795}" type="datetimeFigureOut">
              <a:rPr lang="en-GB" smtClean="0"/>
              <a:t>30/09/2020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313604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8DD711-C638-4C15-9BDE-DAB729588795}" type="datetimeFigureOut">
              <a:rPr lang="en-GB" smtClean="0"/>
              <a:t>30/09/2020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608515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8DD711-C638-4C15-9BDE-DAB729588795}" type="datetimeFigureOut">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361217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8DD711-C638-4C15-9BDE-DAB729588795}" type="datetimeFigureOut">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875626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831979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963710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8DD711-C638-4C15-9BDE-DAB729588795}" type="datetimeFigureOut">
              <a:rPr lang="en-GB" smtClean="0"/>
              <a:t>30/09/2020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5F9001-9D93-4FBB-8286-652C5FAC03E6}" type="slidenum">
              <a:rPr lang="en-GB" smtClean="0"/>
              <a:t>‹#›</a:t>
            </a:fld>
            <a:endParaRPr lang="en-GB"/>
          </a:p>
        </p:txBody>
      </p:sp>
    </p:spTree>
    <p:extLst>
      <p:ext uri="{BB962C8B-B14F-4D97-AF65-F5344CB8AC3E}">
        <p14:creationId xmlns:p14="http://schemas.microsoft.com/office/powerpoint/2010/main" val="1690879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chart" Target="../charts/char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coursera.org/learn/machine-learn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Advanced AI and Machine Learning</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300455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of Machine Learning</a:t>
            </a:r>
          </a:p>
        </p:txBody>
      </p:sp>
      <p:sp>
        <p:nvSpPr>
          <p:cNvPr id="3" name="Content Placeholder 2"/>
          <p:cNvSpPr>
            <a:spLocks noGrp="1"/>
          </p:cNvSpPr>
          <p:nvPr>
            <p:ph idx="1"/>
          </p:nvPr>
        </p:nvSpPr>
        <p:spPr/>
        <p:txBody>
          <a:bodyPr/>
          <a:lstStyle/>
          <a:p>
            <a:r>
              <a:rPr lang="en-GB" dirty="0"/>
              <a:t>The Science of getting computers to learn, without being explicitly programmed. (Ng, Andrew).</a:t>
            </a:r>
          </a:p>
          <a:p>
            <a:pPr marL="0" indent="0">
              <a:buNone/>
            </a:pPr>
            <a:r>
              <a:rPr lang="en-GB" dirty="0"/>
              <a:t>Machine learning is the subfield of computer science that "gives computers the ability to learn without being explicitly programmed" (Arthur Samuel, 1959).</a:t>
            </a:r>
          </a:p>
          <a:p>
            <a:endParaRPr lang="en-GB" dirty="0"/>
          </a:p>
        </p:txBody>
      </p:sp>
    </p:spTree>
    <p:extLst>
      <p:ext uri="{BB962C8B-B14F-4D97-AF65-F5344CB8AC3E}">
        <p14:creationId xmlns:p14="http://schemas.microsoft.com/office/powerpoint/2010/main" val="2140950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Machine Learning solves these kind of problems:-</a:t>
            </a:r>
          </a:p>
        </p:txBody>
      </p:sp>
      <p:sp>
        <p:nvSpPr>
          <p:cNvPr id="3" name="TextBox 2"/>
          <p:cNvSpPr txBox="1"/>
          <p:nvPr/>
        </p:nvSpPr>
        <p:spPr>
          <a:xfrm>
            <a:off x="1259632" y="1916832"/>
            <a:ext cx="5328592" cy="3539430"/>
          </a:xfrm>
          <a:prstGeom prst="rect">
            <a:avLst/>
          </a:prstGeom>
          <a:noFill/>
        </p:spPr>
        <p:txBody>
          <a:bodyPr wrap="square" rtlCol="0">
            <a:spAutoFit/>
          </a:bodyPr>
          <a:lstStyle/>
          <a:p>
            <a:r>
              <a:rPr lang="en-GB" sz="3200" dirty="0"/>
              <a:t>Supervised Learning</a:t>
            </a:r>
          </a:p>
          <a:p>
            <a:pPr marL="742950" lvl="1" indent="-285750">
              <a:buFont typeface="Arial" panose="020B0604020202020204" pitchFamily="34" charset="0"/>
              <a:buChar char="•"/>
            </a:pPr>
            <a:r>
              <a:rPr lang="en-GB" sz="3200" dirty="0"/>
              <a:t>Classification and </a:t>
            </a:r>
          </a:p>
          <a:p>
            <a:pPr marL="742950" lvl="1" indent="-285750">
              <a:buFont typeface="Arial" panose="020B0604020202020204" pitchFamily="34" charset="0"/>
              <a:buChar char="•"/>
            </a:pPr>
            <a:r>
              <a:rPr lang="en-GB" sz="3200" dirty="0"/>
              <a:t>Regression</a:t>
            </a:r>
          </a:p>
          <a:p>
            <a:r>
              <a:rPr lang="en-GB" sz="3200" dirty="0"/>
              <a:t>Unsupervised Learning</a:t>
            </a:r>
          </a:p>
          <a:p>
            <a:pPr marL="742950" lvl="1" indent="-285750">
              <a:buFont typeface="Arial" panose="020B0604020202020204" pitchFamily="34" charset="0"/>
              <a:buChar char="•"/>
            </a:pPr>
            <a:r>
              <a:rPr lang="en-GB" sz="3200" dirty="0"/>
              <a:t>Identifying classes</a:t>
            </a:r>
          </a:p>
          <a:p>
            <a:pPr marL="742950" lvl="1" indent="-285750">
              <a:buFont typeface="Arial" panose="020B0604020202020204" pitchFamily="34" charset="0"/>
              <a:buChar char="•"/>
            </a:pPr>
            <a:r>
              <a:rPr lang="en-GB" sz="3200" dirty="0"/>
              <a:t>Clustering</a:t>
            </a:r>
          </a:p>
          <a:p>
            <a:r>
              <a:rPr lang="en-GB" sz="3200" dirty="0"/>
              <a:t>Reinforcement Learning</a:t>
            </a:r>
          </a:p>
        </p:txBody>
      </p:sp>
    </p:spTree>
    <p:extLst>
      <p:ext uri="{BB962C8B-B14F-4D97-AF65-F5344CB8AC3E}">
        <p14:creationId xmlns:p14="http://schemas.microsoft.com/office/powerpoint/2010/main" val="2759996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Supervised Learning</a:t>
            </a:r>
          </a:p>
        </p:txBody>
      </p:sp>
      <p:sp>
        <p:nvSpPr>
          <p:cNvPr id="13" name="Right Arrow 12"/>
          <p:cNvSpPr/>
          <p:nvPr/>
        </p:nvSpPr>
        <p:spPr>
          <a:xfrm>
            <a:off x="1793059" y="2074764"/>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V="1">
            <a:off x="4044017" y="2074764"/>
            <a:ext cx="2472200" cy="1908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p:nvSpPr>
        <p:spPr>
          <a:xfrm>
            <a:off x="5436096" y="2801016"/>
            <a:ext cx="936104" cy="13763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Bent Arrow 22"/>
          <p:cNvSpPr/>
          <p:nvPr/>
        </p:nvSpPr>
        <p:spPr>
          <a:xfrm flipH="1" flipV="1">
            <a:off x="5173412" y="5229200"/>
            <a:ext cx="1969175" cy="648072"/>
          </a:xfrm>
          <a:prstGeom prst="bentArrow">
            <a:avLst>
              <a:gd name="adj1" fmla="val 16578"/>
              <a:gd name="adj2" fmla="val 29582"/>
              <a:gd name="adj3" fmla="val 50000"/>
              <a:gd name="adj4" fmla="val 2130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ight Arrow 23"/>
          <p:cNvSpPr/>
          <p:nvPr/>
        </p:nvSpPr>
        <p:spPr>
          <a:xfrm rot="5400000">
            <a:off x="6766902" y="3510711"/>
            <a:ext cx="707056" cy="1376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edefined Process 24"/>
          <p:cNvSpPr/>
          <p:nvPr/>
        </p:nvSpPr>
        <p:spPr>
          <a:xfrm>
            <a:off x="2423837" y="1556792"/>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Extract Feature</a:t>
            </a:r>
          </a:p>
          <a:p>
            <a:r>
              <a:rPr lang="en-GB" dirty="0"/>
              <a:t>Vectors</a:t>
            </a:r>
          </a:p>
        </p:txBody>
      </p:sp>
      <p:sp>
        <p:nvSpPr>
          <p:cNvPr id="26" name="Flowchart: Data 25"/>
          <p:cNvSpPr/>
          <p:nvPr/>
        </p:nvSpPr>
        <p:spPr>
          <a:xfrm>
            <a:off x="539552" y="1719862"/>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
        <p:nvSpPr>
          <p:cNvPr id="27" name="Flowchart: Predefined Process 26"/>
          <p:cNvSpPr/>
          <p:nvPr/>
        </p:nvSpPr>
        <p:spPr>
          <a:xfrm>
            <a:off x="6278491" y="3933057"/>
            <a:ext cx="1728192" cy="129614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Machine Learning Algorithm</a:t>
            </a:r>
          </a:p>
          <a:p>
            <a:pPr algn="ctr"/>
            <a:endParaRPr lang="en-GB" dirty="0"/>
          </a:p>
        </p:txBody>
      </p:sp>
      <p:sp>
        <p:nvSpPr>
          <p:cNvPr id="29" name="Flowchart: Data 28"/>
          <p:cNvSpPr/>
          <p:nvPr/>
        </p:nvSpPr>
        <p:spPr>
          <a:xfrm>
            <a:off x="6326289" y="1654192"/>
            <a:ext cx="1632596" cy="1571807"/>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
        <p:nvSpPr>
          <p:cNvPr id="32" name="Flowchart: Predefined Process 31"/>
          <p:cNvSpPr/>
          <p:nvPr/>
        </p:nvSpPr>
        <p:spPr>
          <a:xfrm>
            <a:off x="4224037" y="2640408"/>
            <a:ext cx="1212059" cy="585591"/>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Label vectors</a:t>
            </a:r>
          </a:p>
        </p:txBody>
      </p:sp>
      <p:sp>
        <p:nvSpPr>
          <p:cNvPr id="33" name="Down Arrow 32"/>
          <p:cNvSpPr/>
          <p:nvPr/>
        </p:nvSpPr>
        <p:spPr>
          <a:xfrm>
            <a:off x="4830066" y="2223918"/>
            <a:ext cx="169365" cy="3945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ounded Rectangle 39"/>
          <p:cNvSpPr/>
          <p:nvPr/>
        </p:nvSpPr>
        <p:spPr>
          <a:xfrm>
            <a:off x="3563887" y="4920300"/>
            <a:ext cx="1632257" cy="16050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Predictive Model</a:t>
            </a:r>
          </a:p>
          <a:p>
            <a:pPr algn="ctr"/>
            <a:endParaRPr lang="en-GB" dirty="0"/>
          </a:p>
        </p:txBody>
      </p:sp>
      <p:sp>
        <p:nvSpPr>
          <p:cNvPr id="41" name="Right Arrow 40"/>
          <p:cNvSpPr/>
          <p:nvPr/>
        </p:nvSpPr>
        <p:spPr>
          <a:xfrm flipH="1">
            <a:off x="2760045" y="5553237"/>
            <a:ext cx="803836" cy="1695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ounded Rectangle 41"/>
          <p:cNvSpPr/>
          <p:nvPr/>
        </p:nvSpPr>
        <p:spPr>
          <a:xfrm>
            <a:off x="971600" y="5373216"/>
            <a:ext cx="1788445" cy="5040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Labelled Test Data</a:t>
            </a:r>
          </a:p>
        </p:txBody>
      </p:sp>
      <p:sp>
        <p:nvSpPr>
          <p:cNvPr id="43" name="Bent Arrow 42"/>
          <p:cNvSpPr/>
          <p:nvPr/>
        </p:nvSpPr>
        <p:spPr>
          <a:xfrm rot="5400000">
            <a:off x="3893177" y="4214999"/>
            <a:ext cx="856141" cy="554463"/>
          </a:xfrm>
          <a:prstGeom prst="bentArrow">
            <a:avLst>
              <a:gd name="adj1" fmla="val 12428"/>
              <a:gd name="adj2" fmla="val 29582"/>
              <a:gd name="adj3" fmla="val 50000"/>
              <a:gd name="adj4" fmla="val 109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4" name="Right Arrow 43"/>
          <p:cNvSpPr/>
          <p:nvPr/>
        </p:nvSpPr>
        <p:spPr>
          <a:xfrm>
            <a:off x="1782302" y="3915005"/>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lowchart: Predefined Process 44"/>
          <p:cNvSpPr/>
          <p:nvPr/>
        </p:nvSpPr>
        <p:spPr>
          <a:xfrm>
            <a:off x="2413080" y="3397033"/>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Extract Feature</a:t>
            </a:r>
          </a:p>
          <a:p>
            <a:r>
              <a:rPr lang="en-GB" dirty="0"/>
              <a:t>Vectors</a:t>
            </a:r>
          </a:p>
        </p:txBody>
      </p:sp>
      <p:sp>
        <p:nvSpPr>
          <p:cNvPr id="46" name="Flowchart: Data 45"/>
          <p:cNvSpPr/>
          <p:nvPr/>
        </p:nvSpPr>
        <p:spPr>
          <a:xfrm>
            <a:off x="528795" y="3560103"/>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Tree>
    <p:extLst>
      <p:ext uri="{BB962C8B-B14F-4D97-AF65-F5344CB8AC3E}">
        <p14:creationId xmlns:p14="http://schemas.microsoft.com/office/powerpoint/2010/main" val="2760991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Unsupervised  Learning</a:t>
            </a:r>
          </a:p>
        </p:txBody>
      </p:sp>
      <p:sp>
        <p:nvSpPr>
          <p:cNvPr id="13" name="Right Arrow 12"/>
          <p:cNvSpPr/>
          <p:nvPr/>
        </p:nvSpPr>
        <p:spPr>
          <a:xfrm>
            <a:off x="1793059" y="2074764"/>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V="1">
            <a:off x="4044017" y="2074764"/>
            <a:ext cx="2472200" cy="1908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Bent Arrow 22"/>
          <p:cNvSpPr/>
          <p:nvPr/>
        </p:nvSpPr>
        <p:spPr>
          <a:xfrm flipH="1" flipV="1">
            <a:off x="5173412" y="5229200"/>
            <a:ext cx="1969175" cy="648072"/>
          </a:xfrm>
          <a:prstGeom prst="bentArrow">
            <a:avLst>
              <a:gd name="adj1" fmla="val 16578"/>
              <a:gd name="adj2" fmla="val 29582"/>
              <a:gd name="adj3" fmla="val 50000"/>
              <a:gd name="adj4" fmla="val 2130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ight Arrow 23"/>
          <p:cNvSpPr/>
          <p:nvPr/>
        </p:nvSpPr>
        <p:spPr>
          <a:xfrm rot="5400000">
            <a:off x="6766902" y="3510711"/>
            <a:ext cx="707056" cy="1376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edefined Process 24"/>
          <p:cNvSpPr/>
          <p:nvPr/>
        </p:nvSpPr>
        <p:spPr>
          <a:xfrm>
            <a:off x="2423837" y="1556792"/>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Extract Feature</a:t>
            </a:r>
          </a:p>
          <a:p>
            <a:r>
              <a:rPr lang="en-GB" dirty="0"/>
              <a:t>Vectors</a:t>
            </a:r>
          </a:p>
        </p:txBody>
      </p:sp>
      <p:sp>
        <p:nvSpPr>
          <p:cNvPr id="26" name="Flowchart: Data 25"/>
          <p:cNvSpPr/>
          <p:nvPr/>
        </p:nvSpPr>
        <p:spPr>
          <a:xfrm>
            <a:off x="539552" y="1719862"/>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
        <p:nvSpPr>
          <p:cNvPr id="27" name="Flowchart: Predefined Process 26"/>
          <p:cNvSpPr/>
          <p:nvPr/>
        </p:nvSpPr>
        <p:spPr>
          <a:xfrm>
            <a:off x="6278491" y="3933057"/>
            <a:ext cx="1728192" cy="129614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Machine Learning Algorithm</a:t>
            </a:r>
          </a:p>
          <a:p>
            <a:pPr algn="ctr"/>
            <a:endParaRPr lang="en-GB" dirty="0"/>
          </a:p>
        </p:txBody>
      </p:sp>
      <p:sp>
        <p:nvSpPr>
          <p:cNvPr id="29" name="Flowchart: Data 28"/>
          <p:cNvSpPr/>
          <p:nvPr/>
        </p:nvSpPr>
        <p:spPr>
          <a:xfrm>
            <a:off x="6326289" y="1654192"/>
            <a:ext cx="1632596" cy="1571807"/>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
        <p:nvSpPr>
          <p:cNvPr id="39" name="Bent Arrow 38"/>
          <p:cNvSpPr/>
          <p:nvPr/>
        </p:nvSpPr>
        <p:spPr>
          <a:xfrm rot="5400000">
            <a:off x="3893177" y="4214999"/>
            <a:ext cx="856141" cy="554463"/>
          </a:xfrm>
          <a:prstGeom prst="bentArrow">
            <a:avLst>
              <a:gd name="adj1" fmla="val 12428"/>
              <a:gd name="adj2" fmla="val 29582"/>
              <a:gd name="adj3" fmla="val 50000"/>
              <a:gd name="adj4" fmla="val 109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0" name="Rounded Rectangle 39"/>
          <p:cNvSpPr/>
          <p:nvPr/>
        </p:nvSpPr>
        <p:spPr>
          <a:xfrm>
            <a:off x="3563887" y="4920300"/>
            <a:ext cx="1632257" cy="16050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Predictive Model</a:t>
            </a:r>
          </a:p>
          <a:p>
            <a:pPr algn="ctr"/>
            <a:endParaRPr lang="en-GB" dirty="0"/>
          </a:p>
        </p:txBody>
      </p:sp>
      <p:sp>
        <p:nvSpPr>
          <p:cNvPr id="41" name="Right Arrow 40"/>
          <p:cNvSpPr/>
          <p:nvPr/>
        </p:nvSpPr>
        <p:spPr>
          <a:xfrm flipH="1">
            <a:off x="2760045" y="5553237"/>
            <a:ext cx="803836" cy="1695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ounded Rectangle 41"/>
          <p:cNvSpPr/>
          <p:nvPr/>
        </p:nvSpPr>
        <p:spPr>
          <a:xfrm>
            <a:off x="971600" y="5373216"/>
            <a:ext cx="1788445" cy="5040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Labelled Test Data</a:t>
            </a:r>
          </a:p>
        </p:txBody>
      </p:sp>
      <p:sp>
        <p:nvSpPr>
          <p:cNvPr id="19" name="Right Arrow 18"/>
          <p:cNvSpPr/>
          <p:nvPr/>
        </p:nvSpPr>
        <p:spPr>
          <a:xfrm>
            <a:off x="1782302" y="3915005"/>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Predefined Process 19"/>
          <p:cNvSpPr/>
          <p:nvPr/>
        </p:nvSpPr>
        <p:spPr>
          <a:xfrm>
            <a:off x="2413080" y="3397033"/>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Extract Feature</a:t>
            </a:r>
          </a:p>
          <a:p>
            <a:r>
              <a:rPr lang="en-GB" dirty="0"/>
              <a:t>Vectors</a:t>
            </a:r>
          </a:p>
        </p:txBody>
      </p:sp>
      <p:sp>
        <p:nvSpPr>
          <p:cNvPr id="21" name="Flowchart: Data 20"/>
          <p:cNvSpPr/>
          <p:nvPr/>
        </p:nvSpPr>
        <p:spPr>
          <a:xfrm>
            <a:off x="528795" y="3560103"/>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Tree>
    <p:extLst>
      <p:ext uri="{BB962C8B-B14F-4D97-AF65-F5344CB8AC3E}">
        <p14:creationId xmlns:p14="http://schemas.microsoft.com/office/powerpoint/2010/main" val="804569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548680"/>
            <a:ext cx="7772400" cy="1470025"/>
          </a:xfrm>
        </p:spPr>
        <p:txBody>
          <a:bodyPr/>
          <a:lstStyle/>
          <a:p>
            <a:r>
              <a:rPr lang="en-GB" dirty="0"/>
              <a:t>Linear Regression</a:t>
            </a:r>
          </a:p>
        </p:txBody>
      </p:sp>
      <p:sp>
        <p:nvSpPr>
          <p:cNvPr id="3" name="Subtitle 2"/>
          <p:cNvSpPr>
            <a:spLocks noGrp="1"/>
          </p:cNvSpPr>
          <p:nvPr>
            <p:ph type="subTitle" idx="1"/>
          </p:nvPr>
        </p:nvSpPr>
        <p:spPr>
          <a:xfrm>
            <a:off x="1403648" y="1844824"/>
            <a:ext cx="6400800" cy="1752600"/>
          </a:xfrm>
        </p:spPr>
        <p:txBody>
          <a:bodyPr>
            <a:normAutofit fontScale="62500" lnSpcReduction="20000"/>
          </a:bodyPr>
          <a:lstStyle/>
          <a:p>
            <a:r>
              <a:rPr lang="en-GB" dirty="0"/>
              <a:t>A Supervised Learning Algorithm.</a:t>
            </a:r>
          </a:p>
          <a:p>
            <a:r>
              <a:rPr lang="en-GB" dirty="0"/>
              <a:t> Right answers provided with all example data (labelled data).</a:t>
            </a:r>
          </a:p>
          <a:p>
            <a:r>
              <a:rPr lang="en-GB" dirty="0"/>
              <a:t>Regression problems tries to generate a model and predict a real-valued output from a new input. It fits a curve to the given example data.</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3645024"/>
            <a:ext cx="2828925"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979712" y="6426324"/>
            <a:ext cx="3384376" cy="369332"/>
          </a:xfrm>
          <a:prstGeom prst="rect">
            <a:avLst/>
          </a:prstGeom>
          <a:noFill/>
        </p:spPr>
        <p:txBody>
          <a:bodyPr wrap="square" rtlCol="0">
            <a:spAutoFit/>
          </a:bodyPr>
          <a:lstStyle/>
          <a:p>
            <a:r>
              <a:rPr lang="en-GB" dirty="0"/>
              <a:t>Example of linear regression [3]</a:t>
            </a:r>
          </a:p>
        </p:txBody>
      </p:sp>
    </p:spTree>
    <p:extLst>
      <p:ext uri="{BB962C8B-B14F-4D97-AF65-F5344CB8AC3E}">
        <p14:creationId xmlns:p14="http://schemas.microsoft.com/office/powerpoint/2010/main" val="620982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examples of linear regression (</a:t>
            </a:r>
            <a:r>
              <a:rPr lang="en-GB" dirty="0" err="1"/>
              <a:t>Matlab</a:t>
            </a:r>
            <a:r>
              <a:rPr lang="en-GB" dirty="0"/>
              <a:t> data) </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3645024"/>
            <a:ext cx="5239816" cy="21575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340768"/>
            <a:ext cx="4488405"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6" name="TextBox 5"/>
              <p:cNvSpPr txBox="1"/>
              <p:nvPr/>
            </p:nvSpPr>
            <p:spPr>
              <a:xfrm>
                <a:off x="6156176" y="1700808"/>
                <a:ext cx="2664296" cy="4247317"/>
              </a:xfrm>
              <a:prstGeom prst="rect">
                <a:avLst/>
              </a:prstGeom>
              <a:noFill/>
            </p:spPr>
            <p:txBody>
              <a:bodyPr wrap="square" rtlCol="0">
                <a:spAutoFit/>
              </a:bodyPr>
              <a:lstStyle/>
              <a:p>
                <a:r>
                  <a:rPr lang="en-GB" dirty="0"/>
                  <a:t>The estimated line is the model.  We can predict a new value by reading the graph in the usual way.</a:t>
                </a:r>
              </a:p>
              <a:p>
                <a:r>
                  <a:rPr lang="en-GB" dirty="0"/>
                  <a:t>In the first example the curve is:</a:t>
                </a:r>
              </a:p>
              <a:p>
                <a:r>
                  <a:rPr lang="en-GB" dirty="0"/>
                  <a:t>h(x)=𝜃1*x+</a:t>
                </a:r>
                <a:r>
                  <a:rPr lang="en-GB" dirty="0">
                    <a:ea typeface="Cambria Math"/>
                  </a:rPr>
                  <a:t> </a:t>
                </a:r>
                <a14:m>
                  <m:oMath xmlns:m="http://schemas.openxmlformats.org/officeDocument/2006/math">
                    <m:r>
                      <a:rPr lang="en-GB" i="1">
                        <a:latin typeface="Cambria Math"/>
                        <a:ea typeface="Cambria Math"/>
                      </a:rPr>
                      <m:t>𝜃</m:t>
                    </m:r>
                  </m:oMath>
                </a14:m>
                <a:r>
                  <a:rPr lang="en-GB" dirty="0"/>
                  <a:t>0 where </a:t>
                </a:r>
              </a:p>
              <a:p>
                <a14:m>
                  <m:oMath xmlns:m="http://schemas.openxmlformats.org/officeDocument/2006/math">
                    <m:r>
                      <a:rPr lang="en-GB" i="1">
                        <a:latin typeface="Cambria Math"/>
                        <a:ea typeface="Cambria Math"/>
                      </a:rPr>
                      <m:t>𝜃</m:t>
                    </m:r>
                  </m:oMath>
                </a14:m>
                <a:r>
                  <a:rPr lang="en-GB" dirty="0"/>
                  <a:t>1= -0.1828 and </a:t>
                </a:r>
              </a:p>
              <a:p>
                <a14:m>
                  <m:oMath xmlns:m="http://schemas.openxmlformats.org/officeDocument/2006/math">
                    <m:r>
                      <a:rPr lang="en-GB" i="1">
                        <a:latin typeface="Cambria Math"/>
                        <a:ea typeface="Cambria Math"/>
                      </a:rPr>
                      <m:t>𝜃</m:t>
                    </m:r>
                  </m:oMath>
                </a14:m>
                <a:r>
                  <a:rPr lang="en-GB" dirty="0"/>
                  <a:t>0= 0.4972.</a:t>
                </a:r>
              </a:p>
              <a:p>
                <a:r>
                  <a:rPr lang="en-GB" dirty="0"/>
                  <a:t>Q: If you find that a new x value is 0.6 what is the predicted output of this model?</a:t>
                </a:r>
              </a:p>
              <a:p>
                <a:r>
                  <a:rPr lang="en-GB" dirty="0" err="1"/>
                  <a:t>Ans</a:t>
                </a:r>
                <a:endParaRPr lang="en-GB" dirty="0"/>
              </a:p>
              <a:p>
                <a:r>
                  <a:rPr lang="en-GB" dirty="0"/>
                  <a:t>:    0.38752</a:t>
                </a:r>
              </a:p>
            </p:txBody>
          </p:sp>
        </mc:Choice>
        <mc:Fallback xmlns="">
          <p:sp>
            <p:nvSpPr>
              <p:cNvPr id="6" name="TextBox 5"/>
              <p:cNvSpPr txBox="1">
                <a:spLocks noRot="1" noChangeAspect="1" noMove="1" noResize="1" noEditPoints="1" noAdjustHandles="1" noChangeArrowheads="1" noChangeShapeType="1" noTextEdit="1"/>
              </p:cNvSpPr>
              <p:nvPr/>
            </p:nvSpPr>
            <p:spPr>
              <a:xfrm>
                <a:off x="6156176" y="1700808"/>
                <a:ext cx="2664296" cy="4247317"/>
              </a:xfrm>
              <a:prstGeom prst="rect">
                <a:avLst/>
              </a:prstGeom>
              <a:blipFill rotWithShape="1">
                <a:blip r:embed="rId4"/>
                <a:stretch>
                  <a:fillRect l="-2059" t="-717" r="-686" b="-1291"/>
                </a:stretch>
              </a:blipFill>
            </p:spPr>
            <p:txBody>
              <a:bodyPr/>
              <a:lstStyle/>
              <a:p>
                <a:r>
                  <a:rPr lang="en-GB">
                    <a:noFill/>
                  </a:rPr>
                  <a:t> </a:t>
                </a:r>
              </a:p>
            </p:txBody>
          </p:sp>
        </mc:Fallback>
      </mc:AlternateContent>
    </p:spTree>
    <p:extLst>
      <p:ext uri="{BB962C8B-B14F-4D97-AF65-F5344CB8AC3E}">
        <p14:creationId xmlns:p14="http://schemas.microsoft.com/office/powerpoint/2010/main" val="1414450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260648"/>
            <a:ext cx="6840760" cy="1908215"/>
          </a:xfrm>
          <a:prstGeom prst="rect">
            <a:avLst/>
          </a:prstGeom>
          <a:noFill/>
        </p:spPr>
        <p:txBody>
          <a:bodyPr wrap="square" rtlCol="0">
            <a:spAutoFit/>
          </a:bodyPr>
          <a:lstStyle/>
          <a:p>
            <a:r>
              <a:rPr lang="en-GB" sz="2800" dirty="0"/>
              <a:t>A note on Notation</a:t>
            </a:r>
          </a:p>
          <a:p>
            <a:endParaRPr lang="en-GB" sz="2400" dirty="0"/>
          </a:p>
          <a:p>
            <a:r>
              <a:rPr lang="en-GB" sz="2400" dirty="0"/>
              <a:t>Typically we have a training data set consisting of rows of data, </a:t>
            </a:r>
            <a:r>
              <a:rPr lang="en-GB" sz="2400" dirty="0" err="1"/>
              <a:t>eg</a:t>
            </a:r>
            <a:r>
              <a:rPr lang="en-GB" sz="2400" dirty="0"/>
              <a:t>:-</a:t>
            </a:r>
          </a:p>
          <a:p>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3084489195"/>
              </p:ext>
            </p:extLst>
          </p:nvPr>
        </p:nvGraphicFramePr>
        <p:xfrm>
          <a:off x="1043608" y="1988840"/>
          <a:ext cx="3888432" cy="3439212"/>
        </p:xfrm>
        <a:graphic>
          <a:graphicData uri="http://schemas.openxmlformats.org/drawingml/2006/table">
            <a:tbl>
              <a:tblPr firstRow="1" bandRow="1">
                <a:tableStyleId>{5C22544A-7EE6-4342-B048-85BDC9FD1C3A}</a:tableStyleId>
              </a:tblPr>
              <a:tblGrid>
                <a:gridCol w="1152128">
                  <a:extLst>
                    <a:ext uri="{9D8B030D-6E8A-4147-A177-3AD203B41FA5}">
                      <a16:colId xmlns:a16="http://schemas.microsoft.com/office/drawing/2014/main" val="20000"/>
                    </a:ext>
                  </a:extLst>
                </a:gridCol>
                <a:gridCol w="1440160">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tblGrid>
              <a:tr h="420802">
                <a:tc>
                  <a:txBody>
                    <a:bodyPr/>
                    <a:lstStyle/>
                    <a:p>
                      <a:r>
                        <a:rPr lang="en-GB" dirty="0"/>
                        <a:t>Data row (</a:t>
                      </a:r>
                      <a:r>
                        <a:rPr lang="en-GB" dirty="0" err="1"/>
                        <a:t>i</a:t>
                      </a:r>
                      <a:r>
                        <a:rPr lang="en-GB" dirty="0"/>
                        <a:t>)</a:t>
                      </a:r>
                    </a:p>
                  </a:txBody>
                  <a:tcPr/>
                </a:tc>
                <a:tc>
                  <a:txBody>
                    <a:bodyPr/>
                    <a:lstStyle/>
                    <a:p>
                      <a:r>
                        <a:rPr lang="en-GB" dirty="0"/>
                        <a:t>Independent variable (x)</a:t>
                      </a:r>
                    </a:p>
                  </a:txBody>
                  <a:tcPr/>
                </a:tc>
                <a:tc>
                  <a:txBody>
                    <a:bodyPr/>
                    <a:lstStyle/>
                    <a:p>
                      <a:r>
                        <a:rPr lang="en-GB" dirty="0"/>
                        <a:t>Dependent variable</a:t>
                      </a:r>
                      <a:r>
                        <a:rPr lang="en-GB" baseline="0" dirty="0"/>
                        <a:t>  (y) </a:t>
                      </a:r>
                      <a:endParaRPr lang="en-GB" dirty="0"/>
                    </a:p>
                  </a:txBody>
                  <a:tcPr/>
                </a:tc>
                <a:extLst>
                  <a:ext uri="{0D108BD9-81ED-4DB2-BD59-A6C34878D82A}">
                    <a16:rowId xmlns:a16="http://schemas.microsoft.com/office/drawing/2014/main" val="10000"/>
                  </a:ext>
                </a:extLst>
              </a:tr>
              <a:tr h="420802">
                <a:tc>
                  <a:txBody>
                    <a:bodyPr/>
                    <a:lstStyle/>
                    <a:p>
                      <a:r>
                        <a:rPr lang="en-GB" sz="2000" b="1" dirty="0"/>
                        <a:t>1</a:t>
                      </a:r>
                    </a:p>
                  </a:txBody>
                  <a:tcPr/>
                </a:tc>
                <a:tc>
                  <a:txBody>
                    <a:bodyPr/>
                    <a:lstStyle/>
                    <a:p>
                      <a:pPr algn="r" fontAlgn="b"/>
                      <a:r>
                        <a:rPr lang="en-GB" sz="2000" b="1" i="0" u="none" strike="noStrike" dirty="0">
                          <a:solidFill>
                            <a:srgbClr val="000000"/>
                          </a:solidFill>
                          <a:effectLst/>
                          <a:latin typeface="Calibri"/>
                        </a:rPr>
                        <a:t>0.1</a:t>
                      </a:r>
                    </a:p>
                  </a:txBody>
                  <a:tcPr marL="9525" marR="9525" marT="9525" marB="0" anchor="b"/>
                </a:tc>
                <a:tc>
                  <a:txBody>
                    <a:bodyPr/>
                    <a:lstStyle/>
                    <a:p>
                      <a:pPr algn="r" fontAlgn="b"/>
                      <a:r>
                        <a:rPr lang="en-GB" sz="2000" b="1" i="0" u="none" strike="noStrike">
                          <a:solidFill>
                            <a:srgbClr val="000000"/>
                          </a:solidFill>
                          <a:effectLst/>
                          <a:latin typeface="Calibri"/>
                        </a:rPr>
                        <a:t>0.47892</a:t>
                      </a:r>
                    </a:p>
                  </a:txBody>
                  <a:tcPr marL="9525" marR="9525" marT="9525" marB="0" anchor="b"/>
                </a:tc>
                <a:extLst>
                  <a:ext uri="{0D108BD9-81ED-4DB2-BD59-A6C34878D82A}">
                    <a16:rowId xmlns:a16="http://schemas.microsoft.com/office/drawing/2014/main" val="10001"/>
                  </a:ext>
                </a:extLst>
              </a:tr>
              <a:tr h="420802">
                <a:tc>
                  <a:txBody>
                    <a:bodyPr/>
                    <a:lstStyle/>
                    <a:p>
                      <a:r>
                        <a:rPr lang="en-GB" sz="2000" b="1" dirty="0"/>
                        <a:t>2</a:t>
                      </a:r>
                    </a:p>
                  </a:txBody>
                  <a:tcPr/>
                </a:tc>
                <a:tc>
                  <a:txBody>
                    <a:bodyPr/>
                    <a:lstStyle/>
                    <a:p>
                      <a:pPr algn="r" fontAlgn="b"/>
                      <a:r>
                        <a:rPr lang="en-GB" sz="2000" b="1" i="0" u="none" strike="noStrike" dirty="0">
                          <a:solidFill>
                            <a:srgbClr val="000000"/>
                          </a:solidFill>
                          <a:effectLst/>
                          <a:latin typeface="Calibri"/>
                        </a:rPr>
                        <a:t>0.2</a:t>
                      </a:r>
                    </a:p>
                  </a:txBody>
                  <a:tcPr marL="9525" marR="9525" marT="9525" marB="0" anchor="b"/>
                </a:tc>
                <a:tc>
                  <a:txBody>
                    <a:bodyPr/>
                    <a:lstStyle/>
                    <a:p>
                      <a:pPr algn="r" fontAlgn="b"/>
                      <a:r>
                        <a:rPr lang="en-GB" sz="2000" b="1" i="0" u="none" strike="noStrike">
                          <a:solidFill>
                            <a:srgbClr val="000000"/>
                          </a:solidFill>
                          <a:effectLst/>
                          <a:latin typeface="Calibri"/>
                        </a:rPr>
                        <a:t>0.46064</a:t>
                      </a:r>
                    </a:p>
                  </a:txBody>
                  <a:tcPr marL="9525" marR="9525" marT="9525" marB="0" anchor="b"/>
                </a:tc>
                <a:extLst>
                  <a:ext uri="{0D108BD9-81ED-4DB2-BD59-A6C34878D82A}">
                    <a16:rowId xmlns:a16="http://schemas.microsoft.com/office/drawing/2014/main" val="10002"/>
                  </a:ext>
                </a:extLst>
              </a:tr>
              <a:tr h="420802">
                <a:tc>
                  <a:txBody>
                    <a:bodyPr/>
                    <a:lstStyle/>
                    <a:p>
                      <a:r>
                        <a:rPr lang="en-GB" sz="2000" b="1" dirty="0"/>
                        <a:t>3</a:t>
                      </a:r>
                    </a:p>
                  </a:txBody>
                  <a:tcPr/>
                </a:tc>
                <a:tc>
                  <a:txBody>
                    <a:bodyPr/>
                    <a:lstStyle/>
                    <a:p>
                      <a:pPr algn="r" fontAlgn="b"/>
                      <a:r>
                        <a:rPr lang="en-GB" sz="2000" b="1" i="0" u="none" strike="noStrike" dirty="0">
                          <a:solidFill>
                            <a:srgbClr val="000000"/>
                          </a:solidFill>
                          <a:effectLst/>
                          <a:latin typeface="Calibri"/>
                        </a:rPr>
                        <a:t>0.3</a:t>
                      </a:r>
                    </a:p>
                  </a:txBody>
                  <a:tcPr marL="9525" marR="9525" marT="9525" marB="0" anchor="b"/>
                </a:tc>
                <a:tc>
                  <a:txBody>
                    <a:bodyPr/>
                    <a:lstStyle/>
                    <a:p>
                      <a:pPr algn="r" fontAlgn="b"/>
                      <a:r>
                        <a:rPr lang="en-GB" sz="2000" b="1" i="0" u="none" strike="noStrike">
                          <a:solidFill>
                            <a:srgbClr val="000000"/>
                          </a:solidFill>
                          <a:effectLst/>
                          <a:latin typeface="Calibri"/>
                        </a:rPr>
                        <a:t>0.44236</a:t>
                      </a:r>
                    </a:p>
                  </a:txBody>
                  <a:tcPr marL="9525" marR="9525" marT="9525" marB="0" anchor="b"/>
                </a:tc>
                <a:extLst>
                  <a:ext uri="{0D108BD9-81ED-4DB2-BD59-A6C34878D82A}">
                    <a16:rowId xmlns:a16="http://schemas.microsoft.com/office/drawing/2014/main" val="10003"/>
                  </a:ext>
                </a:extLst>
              </a:tr>
              <a:tr h="420802">
                <a:tc>
                  <a:txBody>
                    <a:bodyPr/>
                    <a:lstStyle/>
                    <a:p>
                      <a:r>
                        <a:rPr lang="en-GB" sz="2000" b="1" dirty="0"/>
                        <a:t>4</a:t>
                      </a:r>
                    </a:p>
                  </a:txBody>
                  <a:tcPr/>
                </a:tc>
                <a:tc>
                  <a:txBody>
                    <a:bodyPr/>
                    <a:lstStyle/>
                    <a:p>
                      <a:pPr algn="r" fontAlgn="b"/>
                      <a:r>
                        <a:rPr lang="en-GB" sz="2000" b="1" i="0" u="none" strike="noStrike" dirty="0">
                          <a:solidFill>
                            <a:srgbClr val="000000"/>
                          </a:solidFill>
                          <a:effectLst/>
                          <a:latin typeface="Calibri"/>
                        </a:rPr>
                        <a:t>0.4</a:t>
                      </a:r>
                    </a:p>
                  </a:txBody>
                  <a:tcPr marL="9525" marR="9525" marT="9525" marB="0" anchor="b"/>
                </a:tc>
                <a:tc>
                  <a:txBody>
                    <a:bodyPr/>
                    <a:lstStyle/>
                    <a:p>
                      <a:pPr algn="r" fontAlgn="b"/>
                      <a:r>
                        <a:rPr lang="en-GB" sz="2000" b="1" i="0" u="none" strike="noStrike">
                          <a:solidFill>
                            <a:srgbClr val="000000"/>
                          </a:solidFill>
                          <a:effectLst/>
                          <a:latin typeface="Calibri"/>
                        </a:rPr>
                        <a:t>0.42408</a:t>
                      </a:r>
                    </a:p>
                  </a:txBody>
                  <a:tcPr marL="9525" marR="9525" marT="9525" marB="0" anchor="b"/>
                </a:tc>
                <a:extLst>
                  <a:ext uri="{0D108BD9-81ED-4DB2-BD59-A6C34878D82A}">
                    <a16:rowId xmlns:a16="http://schemas.microsoft.com/office/drawing/2014/main" val="10004"/>
                  </a:ext>
                </a:extLst>
              </a:tr>
              <a:tr h="420802">
                <a:tc>
                  <a:txBody>
                    <a:bodyPr/>
                    <a:lstStyle/>
                    <a:p>
                      <a:r>
                        <a:rPr lang="en-GB" sz="2000" b="1" dirty="0"/>
                        <a:t>5</a:t>
                      </a:r>
                    </a:p>
                  </a:txBody>
                  <a:tcPr/>
                </a:tc>
                <a:tc>
                  <a:txBody>
                    <a:bodyPr/>
                    <a:lstStyle/>
                    <a:p>
                      <a:pPr algn="r" fontAlgn="b"/>
                      <a:r>
                        <a:rPr lang="en-GB" sz="2000" b="1" i="0" u="none" strike="noStrike" dirty="0">
                          <a:solidFill>
                            <a:srgbClr val="000000"/>
                          </a:solidFill>
                          <a:effectLst/>
                          <a:latin typeface="Calibri"/>
                        </a:rPr>
                        <a:t>0.5</a:t>
                      </a:r>
                    </a:p>
                  </a:txBody>
                  <a:tcPr marL="9525" marR="9525" marT="9525" marB="0" anchor="b"/>
                </a:tc>
                <a:tc>
                  <a:txBody>
                    <a:bodyPr/>
                    <a:lstStyle/>
                    <a:p>
                      <a:pPr algn="r" fontAlgn="b"/>
                      <a:r>
                        <a:rPr lang="en-GB" sz="2000" b="1" i="0" u="none" strike="noStrike" dirty="0">
                          <a:solidFill>
                            <a:srgbClr val="000000"/>
                          </a:solidFill>
                          <a:effectLst/>
                          <a:latin typeface="Calibri"/>
                        </a:rPr>
                        <a:t>0.4058</a:t>
                      </a:r>
                    </a:p>
                  </a:txBody>
                  <a:tcPr marL="9525" marR="9525" marT="9525" marB="0" anchor="b"/>
                </a:tc>
                <a:extLst>
                  <a:ext uri="{0D108BD9-81ED-4DB2-BD59-A6C34878D82A}">
                    <a16:rowId xmlns:a16="http://schemas.microsoft.com/office/drawing/2014/main" val="10005"/>
                  </a:ext>
                </a:extLst>
              </a:tr>
              <a:tr h="420802">
                <a:tc>
                  <a:txBody>
                    <a:bodyPr/>
                    <a:lstStyle/>
                    <a:p>
                      <a:r>
                        <a:rPr lang="en-GB" sz="2000" b="1" dirty="0"/>
                        <a:t>6</a:t>
                      </a:r>
                    </a:p>
                  </a:txBody>
                  <a:tcPr/>
                </a:tc>
                <a:tc>
                  <a:txBody>
                    <a:bodyPr/>
                    <a:lstStyle/>
                    <a:p>
                      <a:pPr algn="r" fontAlgn="b"/>
                      <a:r>
                        <a:rPr lang="en-GB" sz="2000" b="1" i="0" u="none" strike="noStrike">
                          <a:solidFill>
                            <a:srgbClr val="000000"/>
                          </a:solidFill>
                          <a:effectLst/>
                          <a:latin typeface="Calibri"/>
                        </a:rPr>
                        <a:t>0.6</a:t>
                      </a:r>
                    </a:p>
                  </a:txBody>
                  <a:tcPr marL="9525" marR="9525" marT="9525" marB="0" anchor="b"/>
                </a:tc>
                <a:tc>
                  <a:txBody>
                    <a:bodyPr/>
                    <a:lstStyle/>
                    <a:p>
                      <a:pPr algn="r" fontAlgn="b"/>
                      <a:r>
                        <a:rPr lang="en-GB" sz="2000" b="1" i="0" u="none" strike="noStrike" dirty="0">
                          <a:solidFill>
                            <a:srgbClr val="000000"/>
                          </a:solidFill>
                          <a:effectLst/>
                          <a:latin typeface="Calibri"/>
                        </a:rPr>
                        <a:t>0.38752</a:t>
                      </a:r>
                    </a:p>
                  </a:txBody>
                  <a:tcPr marL="9525" marR="9525" marT="9525" marB="0" anchor="b"/>
                </a:tc>
                <a:extLst>
                  <a:ext uri="{0D108BD9-81ED-4DB2-BD59-A6C34878D82A}">
                    <a16:rowId xmlns:a16="http://schemas.microsoft.com/office/drawing/2014/main" val="10006"/>
                  </a:ext>
                </a:extLst>
              </a:tr>
            </a:tbl>
          </a:graphicData>
        </a:graphic>
      </p:graphicFrame>
      <mc:AlternateContent xmlns:mc="http://schemas.openxmlformats.org/markup-compatibility/2006">
        <mc:Choice xmlns:a14="http://schemas.microsoft.com/office/drawing/2010/main" Requires="a14">
          <p:sp>
            <p:nvSpPr>
              <p:cNvPr id="4" name="TextBox 3"/>
              <p:cNvSpPr txBox="1"/>
              <p:nvPr/>
            </p:nvSpPr>
            <p:spPr>
              <a:xfrm>
                <a:off x="5292080" y="1700808"/>
                <a:ext cx="3384376" cy="4558748"/>
              </a:xfrm>
              <a:prstGeom prst="rect">
                <a:avLst/>
              </a:prstGeom>
              <a:noFill/>
            </p:spPr>
            <p:txBody>
              <a:bodyPr wrap="square" rtlCol="0">
                <a:spAutoFit/>
              </a:bodyPr>
              <a:lstStyle/>
              <a:p>
                <a:r>
                  <a:rPr lang="en-GB" dirty="0"/>
                  <a:t>We refer to a row of data  using a superscript in brackets, for example </a:t>
                </a:r>
                <a14:m>
                  <m:oMath xmlns:m="http://schemas.openxmlformats.org/officeDocument/2006/math">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r>
                  <a:rPr lang="en-GB" dirty="0"/>
                  <a:t> or </a:t>
                </a:r>
                <a14:m>
                  <m:oMath xmlns:m="http://schemas.openxmlformats.org/officeDocument/2006/math">
                    <m:sSup>
                      <m:sSupPr>
                        <m:ctrlPr>
                          <a:rPr lang="en-GB" i="1" dirty="0">
                            <a:latin typeface="Cambria Math" panose="02040503050406030204" pitchFamily="18" charset="0"/>
                          </a:rPr>
                        </m:ctrlPr>
                      </m:sSupPr>
                      <m:e>
                        <m:r>
                          <a:rPr lang="en-GB" b="0" i="1" dirty="0" smtClean="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a:t> Note this has nothing to do with exponentiation.  </a:t>
                </a:r>
              </a:p>
              <a:p>
                <a:endParaRPr lang="en-GB" dirty="0"/>
              </a:p>
              <a:p>
                <a:r>
                  <a:rPr lang="en-GB" dirty="0"/>
                  <a:t>For example row two’s x value is written as </a:t>
                </a:r>
                <a14:m>
                  <m:oMath xmlns:m="http://schemas.openxmlformats.org/officeDocument/2006/math">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b="0" i="1" dirty="0" smtClean="0">
                            <a:latin typeface="Cambria Math"/>
                          </a:rPr>
                          <m:t>2</m:t>
                        </m:r>
                        <m:r>
                          <a:rPr lang="en-GB" i="1" dirty="0">
                            <a:latin typeface="Cambria Math"/>
                          </a:rPr>
                          <m:t>)</m:t>
                        </m:r>
                      </m:sup>
                    </m:sSup>
                  </m:oMath>
                </a14:m>
                <a:r>
                  <a:rPr lang="en-GB" dirty="0"/>
                  <a:t> and is equal to 0.2.  The first row might not be labelled one – it could be zero. </a:t>
                </a:r>
              </a:p>
              <a:p>
                <a:r>
                  <a:rPr lang="en-GB" dirty="0"/>
                  <a:t>If we had found a predictor function (also called the hypothesis)  that describes the relationship between x and y we can now write it as:-</a:t>
                </a:r>
              </a:p>
              <a:p>
                <a:pPr/>
                <a14:m>
                  <m:oMathPara xmlns:m="http://schemas.openxmlformats.org/officeDocument/2006/math">
                    <m:oMathParaPr>
                      <m:jc m:val="centerGroup"/>
                    </m:oMathParaPr>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p:txBody>
          </p:sp>
        </mc:Choice>
        <mc:Fallback>
          <p:sp>
            <p:nvSpPr>
              <p:cNvPr id="4" name="TextBox 3"/>
              <p:cNvSpPr txBox="1">
                <a:spLocks noRot="1" noChangeAspect="1" noMove="1" noResize="1" noEditPoints="1" noAdjustHandles="1" noChangeArrowheads="1" noChangeShapeType="1" noTextEdit="1"/>
              </p:cNvSpPr>
              <p:nvPr/>
            </p:nvSpPr>
            <p:spPr>
              <a:xfrm>
                <a:off x="5292080" y="1700808"/>
                <a:ext cx="3384376" cy="4558748"/>
              </a:xfrm>
              <a:prstGeom prst="rect">
                <a:avLst/>
              </a:prstGeom>
              <a:blipFill>
                <a:blip r:embed="rId2"/>
                <a:stretch>
                  <a:fillRect l="-1441" t="-668" r="-3964" b="-267"/>
                </a:stretch>
              </a:blipFill>
            </p:spPr>
            <p:txBody>
              <a:bodyPr/>
              <a:lstStyle/>
              <a:p>
                <a:r>
                  <a:rPr lang="en-GB">
                    <a:noFill/>
                  </a:rPr>
                  <a:t> </a:t>
                </a:r>
              </a:p>
            </p:txBody>
          </p:sp>
        </mc:Fallback>
      </mc:AlternateContent>
    </p:spTree>
    <p:extLst>
      <p:ext uri="{BB962C8B-B14F-4D97-AF65-F5344CB8AC3E}">
        <p14:creationId xmlns:p14="http://schemas.microsoft.com/office/powerpoint/2010/main" val="2754133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475656" y="1196752"/>
                <a:ext cx="6552728" cy="4402744"/>
              </a:xfrm>
              <a:prstGeom prst="rect">
                <a:avLst/>
              </a:prstGeom>
              <a:noFill/>
            </p:spPr>
            <p:txBody>
              <a:bodyPr wrap="square" rtlCol="0">
                <a:spAutoFit/>
              </a:bodyPr>
              <a:lstStyle/>
              <a:p>
                <a:r>
                  <a:rPr lang="en-GB" dirty="0"/>
                  <a:t>Our goal is to fit the line to the training data by choosing appropriate parameters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b="0" i="1" smtClean="0">
                        <a:latin typeface="Cambria Math"/>
                      </a:rPr>
                      <m:t> </m:t>
                    </m:r>
                    <m:r>
                      <a:rPr lang="en-GB" b="0" i="1" smtClean="0">
                        <a:latin typeface="Cambria Math"/>
                      </a:rPr>
                      <m:t>𝑎𝑛𝑑</m:t>
                    </m:r>
                    <m:r>
                      <a:rPr lang="en-GB" b="0" i="1" smtClean="0">
                        <a:latin typeface="Cambria Math"/>
                      </a:rPr>
                      <m:t> </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in the function </a:t>
                </a:r>
              </a:p>
              <a:p>
                <a:pPr/>
                <a14:m>
                  <m:oMathPara xmlns:m="http://schemas.openxmlformats.org/officeDocument/2006/math">
                    <m:oMathParaPr>
                      <m:jc m:val="centerGroup"/>
                    </m:oMathParaPr>
                    <m:oMath xmlns:m="http://schemas.openxmlformats.org/officeDocument/2006/math">
                      <m:sSub>
                        <m:sSubPr>
                          <m:ctrlPr>
                            <a:rPr lang="en-GB" i="1" dirty="0">
                              <a:latin typeface="Cambria Math" panose="02040503050406030204" pitchFamily="18" charset="0"/>
                            </a:rPr>
                          </m:ctrlPr>
                        </m:sSubPr>
                        <m:e>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a:p>
                <a:endParaRPr lang="en-GB" dirty="0"/>
              </a:p>
              <a:p>
                <a:r>
                  <a:rPr lang="en-GB" dirty="0"/>
                  <a:t>To do this we use a minimization technique that finds the best fit by minimising the “squared error” function:-</a:t>
                </a:r>
              </a:p>
              <a:p>
                <a:endParaRPr lang="en-GB" dirty="0"/>
              </a:p>
              <a:p>
                <a:r>
                  <a:rPr lang="en-GB" dirty="0"/>
                  <a:t>J(</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a:ea typeface="Cambria Math"/>
                          </a:rPr>
                          <m:t>𝜃</m:t>
                        </m:r>
                      </m:e>
                      <m:sub>
                        <m:r>
                          <a:rPr lang="en-GB" b="0" i="1" smtClean="0">
                            <a:latin typeface="Cambria Math"/>
                          </a:rPr>
                          <m:t>0</m:t>
                        </m:r>
                      </m:sub>
                    </m:sSub>
                    <m:r>
                      <a:rPr lang="en-GB" b="0" i="1" smtClean="0">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rPr>
                          <m:t>1</m:t>
                        </m:r>
                      </m:sub>
                    </m:sSub>
                    <m:r>
                      <a:rPr lang="en-GB" b="0" i="1" smtClean="0">
                        <a:latin typeface="Cambria Math"/>
                      </a:rPr>
                      <m:t>)= </m:t>
                    </m:r>
                    <m:f>
                      <m:fPr>
                        <m:ctrlPr>
                          <a:rPr lang="en-GB" i="1">
                            <a:latin typeface="Cambria Math" panose="02040503050406030204" pitchFamily="18" charset="0"/>
                          </a:rPr>
                        </m:ctrlPr>
                      </m:fPr>
                      <m:num>
                        <m:r>
                          <a:rPr lang="en-GB" i="1">
                            <a:latin typeface="Cambria Math"/>
                          </a:rPr>
                          <m:t>1</m:t>
                        </m:r>
                      </m:num>
                      <m:den>
                        <m:r>
                          <a:rPr lang="en-GB" b="0" i="1" smtClean="0">
                            <a:latin typeface="Cambria Math"/>
                          </a:rPr>
                          <m:t>2</m:t>
                        </m:r>
                        <m:r>
                          <a:rPr lang="en-GB" i="1">
                            <a:latin typeface="Cambria Math"/>
                          </a:rPr>
                          <m:t>𝑚</m:t>
                        </m:r>
                      </m:den>
                    </m:f>
                    <m:nary>
                      <m:naryPr>
                        <m:chr m:val="∑"/>
                        <m:ctrlPr>
                          <a:rPr lang="en-GB" i="1" smtClean="0">
                            <a:latin typeface="Cambria Math" panose="02040503050406030204" pitchFamily="18" charset="0"/>
                          </a:rPr>
                        </m:ctrlPr>
                      </m:naryPr>
                      <m:sub>
                        <m:r>
                          <m:rPr>
                            <m:brk m:alnAt="23"/>
                          </m:rPr>
                          <a:rPr lang="en-GB" b="0" i="1" smtClean="0">
                            <a:latin typeface="Cambria Math"/>
                          </a:rPr>
                          <m:t>𝑖</m:t>
                        </m:r>
                        <m:r>
                          <a:rPr lang="en-GB" b="0" i="1" smtClean="0">
                            <a:latin typeface="Cambria Math"/>
                          </a:rPr>
                          <m:t>=1</m:t>
                        </m:r>
                      </m:sub>
                      <m:sup>
                        <m:r>
                          <a:rPr lang="en-GB" b="0" i="1" smtClean="0">
                            <a:latin typeface="Cambria Math"/>
                          </a:rPr>
                          <m:t>𝑚</m:t>
                        </m:r>
                      </m:sup>
                      <m:e>
                        <m:r>
                          <a:rPr lang="en-GB" b="0" i="1" smtClean="0">
                            <a:latin typeface="Cambria Math"/>
                          </a:rPr>
                          <m:t> </m:t>
                        </m:r>
                      </m:e>
                    </m:nary>
                    <m:sSup>
                      <m:sSupPr>
                        <m:ctrlPr>
                          <a:rPr lang="en-GB" i="1" dirty="0" smtClean="0">
                            <a:latin typeface="Cambria Math" panose="02040503050406030204" pitchFamily="18" charset="0"/>
                          </a:rPr>
                        </m:ctrlPr>
                      </m:sSupPr>
                      <m:e>
                        <m:r>
                          <m:rPr>
                            <m:nor/>
                          </m:rPr>
                          <a:rPr lang="en-GB" dirty="0"/>
                          <m:t>(</m:t>
                        </m:r>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b="0" i="1" dirty="0" smtClean="0">
                            <a:latin typeface="Cambria Math"/>
                          </a:rPr>
                          <m:t>2</m:t>
                        </m:r>
                      </m:sup>
                    </m:sSup>
                  </m:oMath>
                </a14:m>
                <a:endParaRPr lang="en-GB" dirty="0"/>
              </a:p>
              <a:p>
                <a:endParaRPr lang="en-GB" dirty="0"/>
              </a:p>
              <a:p>
                <a:r>
                  <a:rPr lang="en-GB" dirty="0"/>
                  <a:t>Where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r>
                  <a:rPr lang="en-GB" dirty="0"/>
                  <a:t>And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r>
                      <a:rPr lang="en-GB" i="1">
                        <a:latin typeface="Cambria Math"/>
                      </a:rPr>
                      <m:t>)</m:t>
                    </m:r>
                  </m:oMath>
                </a14:m>
                <a:r>
                  <a:rPr lang="en-GB" dirty="0"/>
                  <a:t>  is called the cost function (or sometimes the loss function).</a:t>
                </a:r>
              </a:p>
              <a:p>
                <a:endParaRPr lang="en-GB" dirty="0"/>
              </a:p>
              <a:p>
                <a:r>
                  <a:rPr lang="en-GB" dirty="0"/>
                  <a:t>In other words, our goal is to find values of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 </m:t>
                    </m:r>
                    <m:r>
                      <a:rPr lang="en-GB" i="1">
                        <a:latin typeface="Cambria Math"/>
                      </a:rPr>
                      <m:t>𝑎𝑛𝑑</m:t>
                    </m:r>
                    <m:r>
                      <a:rPr lang="en-GB" i="1">
                        <a:latin typeface="Cambria Math"/>
                      </a:rPr>
                      <m:t> </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 </m:t>
                    </m:r>
                  </m:oMath>
                </a14:m>
                <a:r>
                  <a:rPr lang="en-GB" dirty="0"/>
                  <a:t>that minimise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rPr>
                      <m:t>)</m:t>
                    </m:r>
                  </m:oMath>
                </a14:m>
                <a:r>
                  <a:rPr lang="en-GB" dirty="0"/>
                  <a:t>.</a:t>
                </a:r>
              </a:p>
            </p:txBody>
          </p:sp>
        </mc:Choice>
        <mc:Fallback xmlns="">
          <p:sp>
            <p:nvSpPr>
              <p:cNvPr id="2" name="TextBox 1"/>
              <p:cNvSpPr txBox="1">
                <a:spLocks noRot="1" noChangeAspect="1" noMove="1" noResize="1" noEditPoints="1" noAdjustHandles="1" noChangeArrowheads="1" noChangeShapeType="1" noTextEdit="1"/>
              </p:cNvSpPr>
              <p:nvPr/>
            </p:nvSpPr>
            <p:spPr>
              <a:xfrm>
                <a:off x="1475656" y="1196752"/>
                <a:ext cx="6552728" cy="4402744"/>
              </a:xfrm>
              <a:prstGeom prst="rect">
                <a:avLst/>
              </a:prstGeom>
              <a:blipFill rotWithShape="1">
                <a:blip r:embed="rId2"/>
                <a:stretch>
                  <a:fillRect l="-744" t="-692" r="-558" b="-1107"/>
                </a:stretch>
              </a:blipFill>
            </p:spPr>
            <p:txBody>
              <a:bodyPr/>
              <a:lstStyle/>
              <a:p>
                <a:r>
                  <a:rPr lang="en-GB">
                    <a:noFill/>
                  </a:rPr>
                  <a:t> </a:t>
                </a:r>
              </a:p>
            </p:txBody>
          </p:sp>
        </mc:Fallback>
      </mc:AlternateContent>
    </p:spTree>
    <p:extLst>
      <p:ext uri="{BB962C8B-B14F-4D97-AF65-F5344CB8AC3E}">
        <p14:creationId xmlns:p14="http://schemas.microsoft.com/office/powerpoint/2010/main" val="1252672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323528" y="332656"/>
                <a:ext cx="8280920" cy="1211807"/>
              </a:xfrm>
              <a:prstGeom prst="rect">
                <a:avLst/>
              </a:prstGeom>
              <a:noFill/>
            </p:spPr>
            <p:txBody>
              <a:bodyPr wrap="square" rtlCol="0">
                <a:spAutoFit/>
              </a:bodyPr>
              <a:lstStyle/>
              <a:p>
                <a:r>
                  <a:rPr lang="en-GB" dirty="0"/>
                  <a:t>Here is  a simple example [1] that computes the cost function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when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b="0" i="1" smtClean="0">
                        <a:latin typeface="Cambria Math"/>
                      </a:rPr>
                      <m:t>=0</m:t>
                    </m:r>
                  </m:oMath>
                </a14:m>
                <a:r>
                  <a:rPr lang="en-GB" b="0" dirty="0"/>
                  <a:t>, </a:t>
                </a:r>
                <a:r>
                  <a:rPr lang="en-GB" dirty="0"/>
                  <a:t>and the hypothesis representation is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r>
                  <a:rPr lang="en-GB" dirty="0"/>
                  <a:t>The training data is quite artificial and actually the best fit line goes through every point.  In reality  the training data look more like that shown in the graph on slide 6.</a:t>
                </a:r>
              </a:p>
            </p:txBody>
          </p:sp>
        </mc:Choice>
        <mc:Fallback xmlns="">
          <p:sp>
            <p:nvSpPr>
              <p:cNvPr id="2" name="TextBox 1"/>
              <p:cNvSpPr txBox="1">
                <a:spLocks noRot="1" noChangeAspect="1" noMove="1" noResize="1" noEditPoints="1" noAdjustHandles="1" noChangeArrowheads="1" noChangeShapeType="1" noTextEdit="1"/>
              </p:cNvSpPr>
              <p:nvPr/>
            </p:nvSpPr>
            <p:spPr>
              <a:xfrm>
                <a:off x="323528" y="332656"/>
                <a:ext cx="8280920" cy="1211807"/>
              </a:xfrm>
              <a:prstGeom prst="rect">
                <a:avLst/>
              </a:prstGeom>
              <a:blipFill rotWithShape="1">
                <a:blip r:embed="rId2"/>
                <a:stretch>
                  <a:fillRect l="-589" t="-2525" b="-7576"/>
                </a:stretch>
              </a:blipFill>
            </p:spPr>
            <p:txBody>
              <a:bodyPr/>
              <a:lstStyle/>
              <a:p>
                <a:r>
                  <a:rPr lang="en-GB">
                    <a:noFill/>
                  </a:rPr>
                  <a:t> </a:t>
                </a:r>
              </a:p>
            </p:txBody>
          </p:sp>
        </mc:Fallback>
      </mc:AlternateContent>
      <p:graphicFrame>
        <p:nvGraphicFramePr>
          <p:cNvPr id="3" name="Table 2"/>
          <p:cNvGraphicFramePr>
            <a:graphicFrameLocks noGrp="1"/>
          </p:cNvGraphicFramePr>
          <p:nvPr>
            <p:extLst>
              <p:ext uri="{D42A27DB-BD31-4B8C-83A1-F6EECF244321}">
                <p14:modId xmlns:p14="http://schemas.microsoft.com/office/powerpoint/2010/main" val="2630821900"/>
              </p:ext>
            </p:extLst>
          </p:nvPr>
        </p:nvGraphicFramePr>
        <p:xfrm>
          <a:off x="1043608" y="1924828"/>
          <a:ext cx="3888432" cy="2152244"/>
        </p:xfrm>
        <a:graphic>
          <a:graphicData uri="http://schemas.openxmlformats.org/drawingml/2006/table">
            <a:tbl>
              <a:tblPr firstRow="1" bandRow="1">
                <a:tableStyleId>{5C22544A-7EE6-4342-B048-85BDC9FD1C3A}</a:tableStyleId>
              </a:tblPr>
              <a:tblGrid>
                <a:gridCol w="1152128">
                  <a:extLst>
                    <a:ext uri="{9D8B030D-6E8A-4147-A177-3AD203B41FA5}">
                      <a16:colId xmlns:a16="http://schemas.microsoft.com/office/drawing/2014/main" val="20000"/>
                    </a:ext>
                  </a:extLst>
                </a:gridCol>
                <a:gridCol w="1440160">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tblGrid>
              <a:tr h="420802">
                <a:tc>
                  <a:txBody>
                    <a:bodyPr/>
                    <a:lstStyle/>
                    <a:p>
                      <a:r>
                        <a:rPr lang="en-GB" dirty="0"/>
                        <a:t>Data row (</a:t>
                      </a:r>
                      <a:r>
                        <a:rPr lang="en-GB" dirty="0" err="1"/>
                        <a:t>i</a:t>
                      </a:r>
                      <a:r>
                        <a:rPr lang="en-GB" dirty="0"/>
                        <a:t>)</a:t>
                      </a:r>
                    </a:p>
                  </a:txBody>
                  <a:tcPr/>
                </a:tc>
                <a:tc>
                  <a:txBody>
                    <a:bodyPr/>
                    <a:lstStyle/>
                    <a:p>
                      <a:r>
                        <a:rPr lang="en-GB" dirty="0"/>
                        <a:t>Independent variable (x)</a:t>
                      </a:r>
                    </a:p>
                  </a:txBody>
                  <a:tcPr/>
                </a:tc>
                <a:tc>
                  <a:txBody>
                    <a:bodyPr/>
                    <a:lstStyle/>
                    <a:p>
                      <a:r>
                        <a:rPr lang="en-GB" dirty="0"/>
                        <a:t>Dependent variable</a:t>
                      </a:r>
                      <a:r>
                        <a:rPr lang="en-GB" baseline="0" dirty="0"/>
                        <a:t>  (y) </a:t>
                      </a:r>
                      <a:endParaRPr lang="en-GB" dirty="0"/>
                    </a:p>
                  </a:txBody>
                  <a:tcPr/>
                </a:tc>
                <a:extLst>
                  <a:ext uri="{0D108BD9-81ED-4DB2-BD59-A6C34878D82A}">
                    <a16:rowId xmlns:a16="http://schemas.microsoft.com/office/drawing/2014/main" val="10000"/>
                  </a:ext>
                </a:extLst>
              </a:tr>
              <a:tr h="420802">
                <a:tc>
                  <a:txBody>
                    <a:bodyPr/>
                    <a:lstStyle/>
                    <a:p>
                      <a:r>
                        <a:rPr lang="en-GB" sz="2000" b="1" dirty="0"/>
                        <a:t>1</a:t>
                      </a:r>
                    </a:p>
                  </a:txBody>
                  <a:tcPr/>
                </a:tc>
                <a:tc>
                  <a:txBody>
                    <a:bodyPr/>
                    <a:lstStyle/>
                    <a:p>
                      <a:pPr algn="r" fontAlgn="b"/>
                      <a:r>
                        <a:rPr lang="en-GB" sz="2000" b="1" i="0" u="none" strike="noStrike" dirty="0">
                          <a:solidFill>
                            <a:srgbClr val="000000"/>
                          </a:solidFill>
                          <a:effectLst/>
                          <a:latin typeface="Calibri"/>
                        </a:rPr>
                        <a:t>1</a:t>
                      </a:r>
                    </a:p>
                  </a:txBody>
                  <a:tcPr marL="9525" marR="9525" marT="9525" marB="0" anchor="b"/>
                </a:tc>
                <a:tc>
                  <a:txBody>
                    <a:bodyPr/>
                    <a:lstStyle/>
                    <a:p>
                      <a:pPr algn="r" fontAlgn="b"/>
                      <a:r>
                        <a:rPr lang="en-GB" sz="2000" b="1" i="0" u="none" strike="noStrike" dirty="0">
                          <a:solidFill>
                            <a:srgbClr val="000000"/>
                          </a:solidFill>
                          <a:effectLst/>
                          <a:latin typeface="Calibri"/>
                        </a:rPr>
                        <a:t>1</a:t>
                      </a:r>
                    </a:p>
                  </a:txBody>
                  <a:tcPr marL="9525" marR="9525" marT="9525" marB="0" anchor="b"/>
                </a:tc>
                <a:extLst>
                  <a:ext uri="{0D108BD9-81ED-4DB2-BD59-A6C34878D82A}">
                    <a16:rowId xmlns:a16="http://schemas.microsoft.com/office/drawing/2014/main" val="10001"/>
                  </a:ext>
                </a:extLst>
              </a:tr>
              <a:tr h="420802">
                <a:tc>
                  <a:txBody>
                    <a:bodyPr/>
                    <a:lstStyle/>
                    <a:p>
                      <a:r>
                        <a:rPr lang="en-GB" sz="2000" b="1" dirty="0"/>
                        <a:t>2</a:t>
                      </a:r>
                    </a:p>
                  </a:txBody>
                  <a:tcPr/>
                </a:tc>
                <a:tc>
                  <a:txBody>
                    <a:bodyPr/>
                    <a:lstStyle/>
                    <a:p>
                      <a:pPr algn="r" fontAlgn="b"/>
                      <a:r>
                        <a:rPr lang="en-GB" sz="2000" b="1" i="0" u="none" strike="noStrike" dirty="0">
                          <a:solidFill>
                            <a:srgbClr val="000000"/>
                          </a:solidFill>
                          <a:effectLst/>
                          <a:latin typeface="Calibri"/>
                        </a:rPr>
                        <a:t>2</a:t>
                      </a:r>
                    </a:p>
                  </a:txBody>
                  <a:tcPr marL="9525" marR="9525" marT="9525" marB="0" anchor="b"/>
                </a:tc>
                <a:tc>
                  <a:txBody>
                    <a:bodyPr/>
                    <a:lstStyle/>
                    <a:p>
                      <a:pPr algn="r" fontAlgn="b"/>
                      <a:r>
                        <a:rPr lang="en-GB" sz="2000" b="1" i="0" u="none" strike="noStrike" dirty="0">
                          <a:solidFill>
                            <a:srgbClr val="000000"/>
                          </a:solidFill>
                          <a:effectLst/>
                          <a:latin typeface="Calibri"/>
                        </a:rPr>
                        <a:t>2</a:t>
                      </a:r>
                    </a:p>
                  </a:txBody>
                  <a:tcPr marL="9525" marR="9525" marT="9525" marB="0" anchor="b"/>
                </a:tc>
                <a:extLst>
                  <a:ext uri="{0D108BD9-81ED-4DB2-BD59-A6C34878D82A}">
                    <a16:rowId xmlns:a16="http://schemas.microsoft.com/office/drawing/2014/main" val="10002"/>
                  </a:ext>
                </a:extLst>
              </a:tr>
              <a:tr h="332228">
                <a:tc>
                  <a:txBody>
                    <a:bodyPr/>
                    <a:lstStyle/>
                    <a:p>
                      <a:r>
                        <a:rPr lang="en-GB" sz="2000" b="1" dirty="0"/>
                        <a:t>3</a:t>
                      </a:r>
                    </a:p>
                  </a:txBody>
                  <a:tcPr/>
                </a:tc>
                <a:tc>
                  <a:txBody>
                    <a:bodyPr/>
                    <a:lstStyle/>
                    <a:p>
                      <a:pPr algn="r" fontAlgn="b"/>
                      <a:r>
                        <a:rPr lang="en-GB" sz="2000" b="1" i="0" u="none" strike="noStrike" dirty="0">
                          <a:solidFill>
                            <a:srgbClr val="000000"/>
                          </a:solidFill>
                          <a:effectLst/>
                          <a:latin typeface="Calibri"/>
                        </a:rPr>
                        <a:t>3</a:t>
                      </a:r>
                    </a:p>
                  </a:txBody>
                  <a:tcPr marL="9525" marR="9525" marT="9525" marB="0" anchor="b"/>
                </a:tc>
                <a:tc>
                  <a:txBody>
                    <a:bodyPr/>
                    <a:lstStyle/>
                    <a:p>
                      <a:pPr algn="r" fontAlgn="b"/>
                      <a:r>
                        <a:rPr lang="en-GB" sz="2000" b="1" i="0" u="none" strike="noStrike" dirty="0">
                          <a:solidFill>
                            <a:srgbClr val="000000"/>
                          </a:solidFill>
                          <a:effectLst/>
                          <a:latin typeface="Calibri"/>
                        </a:rPr>
                        <a:t>3</a:t>
                      </a:r>
                    </a:p>
                  </a:txBody>
                  <a:tcPr marL="9525" marR="9525" marT="9525" marB="0" anchor="b"/>
                </a:tc>
                <a:extLst>
                  <a:ext uri="{0D108BD9-81ED-4DB2-BD59-A6C34878D82A}">
                    <a16:rowId xmlns:a16="http://schemas.microsoft.com/office/drawing/2014/main" val="10003"/>
                  </a:ext>
                </a:extLst>
              </a:tr>
            </a:tbl>
          </a:graphicData>
        </a:graphic>
      </p:graphicFrame>
      <mc:AlternateContent xmlns:mc="http://schemas.openxmlformats.org/markup-compatibility/2006" xmlns:a14="http://schemas.microsoft.com/office/drawing/2010/main">
        <mc:Choice Requires="a14">
          <p:sp>
            <p:nvSpPr>
              <p:cNvPr id="4" name="TextBox 3"/>
              <p:cNvSpPr txBox="1"/>
              <p:nvPr/>
            </p:nvSpPr>
            <p:spPr>
              <a:xfrm>
                <a:off x="5436096" y="1988840"/>
                <a:ext cx="2880320" cy="3981796"/>
              </a:xfrm>
              <a:prstGeom prst="rect">
                <a:avLst/>
              </a:prstGeom>
              <a:noFill/>
            </p:spPr>
            <p:txBody>
              <a:bodyPr wrap="square" rtlCol="0">
                <a:spAutoFit/>
              </a:bodyPr>
              <a:lstStyle/>
              <a:p>
                <a:r>
                  <a:rPr lang="en-GB" dirty="0"/>
                  <a:t>Size of data set, m = 3.</a:t>
                </a:r>
              </a:p>
              <a:p>
                <a:r>
                  <a:rPr lang="en-GB" dirty="0"/>
                  <a:t>As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oMath>
                </a14:m>
                <a:r>
                  <a:rPr lang="en-GB" dirty="0"/>
                  <a:t> = 0 then</a:t>
                </a:r>
              </a:p>
              <a:p>
                <a:r>
                  <a:rPr lang="en-GB" dirty="0"/>
                  <a:t>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r>
                  <a:rPr lang="en-GB" dirty="0"/>
                  <a:t>Since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oMath>
                </a14:m>
                <a:r>
                  <a:rPr lang="en-GB" dirty="0"/>
                  <a:t> = 0 then this is a straight line graph through the origin and the gradient is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a:t>.  If we plot the data our training set looks like the graph to the left and our ultimate goal, remember, is to find a line that fits this data – i.e. to find the  parameter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that fits the data best. </a:t>
                </a:r>
              </a:p>
            </p:txBody>
          </p:sp>
        </mc:Choice>
        <mc:Fallback xmlns="">
          <p:sp>
            <p:nvSpPr>
              <p:cNvPr id="4" name="TextBox 3"/>
              <p:cNvSpPr txBox="1">
                <a:spLocks noRot="1" noChangeAspect="1" noMove="1" noResize="1" noEditPoints="1" noAdjustHandles="1" noChangeArrowheads="1" noChangeShapeType="1" noTextEdit="1"/>
              </p:cNvSpPr>
              <p:nvPr/>
            </p:nvSpPr>
            <p:spPr>
              <a:xfrm>
                <a:off x="5436096" y="1988840"/>
                <a:ext cx="2880320" cy="3981796"/>
              </a:xfrm>
              <a:prstGeom prst="rect">
                <a:avLst/>
              </a:prstGeom>
              <a:blipFill rotWithShape="1">
                <a:blip r:embed="rId3"/>
                <a:stretch>
                  <a:fillRect l="-1907" t="-766" r="-3178" b="-1531"/>
                </a:stretch>
              </a:blipFill>
            </p:spPr>
            <p:txBody>
              <a:bodyPr/>
              <a:lstStyle/>
              <a:p>
                <a:r>
                  <a:rPr lang="en-GB">
                    <a:noFill/>
                  </a:rPr>
                  <a:t> </a:t>
                </a:r>
              </a:p>
            </p:txBody>
          </p:sp>
        </mc:Fallback>
      </mc:AlternateContent>
      <p:graphicFrame>
        <p:nvGraphicFramePr>
          <p:cNvPr id="6" name="Chart 5"/>
          <p:cNvGraphicFramePr>
            <a:graphicFrameLocks/>
          </p:cNvGraphicFramePr>
          <p:nvPr>
            <p:extLst>
              <p:ext uri="{D42A27DB-BD31-4B8C-83A1-F6EECF244321}">
                <p14:modId xmlns:p14="http://schemas.microsoft.com/office/powerpoint/2010/main" val="105592917"/>
              </p:ext>
            </p:extLst>
          </p:nvPr>
        </p:nvGraphicFramePr>
        <p:xfrm>
          <a:off x="899592" y="4149080"/>
          <a:ext cx="4032448" cy="2448272"/>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065766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p:cNvSpPr txBox="1"/>
              <p:nvPr/>
            </p:nvSpPr>
            <p:spPr>
              <a:xfrm>
                <a:off x="1259632" y="404664"/>
                <a:ext cx="6192688" cy="2308324"/>
              </a:xfrm>
              <a:prstGeom prst="rect">
                <a:avLst/>
              </a:prstGeom>
              <a:noFill/>
            </p:spPr>
            <p:txBody>
              <a:bodyPr wrap="square" rtlCol="0">
                <a:spAutoFit/>
              </a:bodyPr>
              <a:lstStyle/>
              <a:p>
                <a:r>
                  <a:rPr lang="en-GB" dirty="0"/>
                  <a:t>Remember the function we’re trying to predict has one variable, x and we predict the y value given x. The training data (in blue in the graph) shows the desired relationship, the red line is our current hypothesis with, for example,  our first guess of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oMath>
                </a14:m>
                <a:r>
                  <a:rPr lang="en-GB" dirty="0"/>
                  <a:t> =0.5 and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oMath>
                </a14:m>
                <a:r>
                  <a:rPr lang="en-GB" dirty="0"/>
                  <a:t> =0. </a:t>
                </a:r>
              </a:p>
              <a:p>
                <a:r>
                  <a:rPr lang="en-GB" dirty="0"/>
                  <a:t>If we tried another guess of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oMath>
                </a14:m>
                <a:r>
                  <a:rPr lang="en-GB" dirty="0"/>
                  <a:t> =2  and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oMath>
                </a14:m>
                <a:r>
                  <a:rPr lang="en-GB" dirty="0"/>
                  <a:t> =0 we would get the plot shown in green.  </a:t>
                </a:r>
              </a:p>
              <a:p>
                <a:endParaRPr lang="en-GB" dirty="0"/>
              </a:p>
            </p:txBody>
          </p:sp>
        </mc:Choice>
        <mc:Fallback xmlns="">
          <p:sp>
            <p:nvSpPr>
              <p:cNvPr id="3" name="TextBox 2"/>
              <p:cNvSpPr txBox="1">
                <a:spLocks noRot="1" noChangeAspect="1" noMove="1" noResize="1" noEditPoints="1" noAdjustHandles="1" noChangeArrowheads="1" noChangeShapeType="1" noTextEdit="1"/>
              </p:cNvSpPr>
              <p:nvPr/>
            </p:nvSpPr>
            <p:spPr>
              <a:xfrm>
                <a:off x="1259632" y="404664"/>
                <a:ext cx="6192688" cy="2308324"/>
              </a:xfrm>
              <a:prstGeom prst="rect">
                <a:avLst/>
              </a:prstGeom>
              <a:blipFill rotWithShape="1">
                <a:blip r:embed="rId2"/>
                <a:stretch>
                  <a:fillRect l="-887" t="-1319" r="-118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2915816" y="2742963"/>
                <a:ext cx="2285176" cy="3808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p:txBody>
          </p:sp>
        </mc:Choice>
        <mc:Fallback xmlns="">
          <p:sp>
            <p:nvSpPr>
              <p:cNvPr id="4" name="Rectangle 3"/>
              <p:cNvSpPr>
                <a:spLocks noRot="1" noChangeAspect="1" noMove="1" noResize="1" noEditPoints="1" noAdjustHandles="1" noChangeArrowheads="1" noChangeShapeType="1" noTextEdit="1"/>
              </p:cNvSpPr>
              <p:nvPr/>
            </p:nvSpPr>
            <p:spPr>
              <a:xfrm>
                <a:off x="2915816" y="2742963"/>
                <a:ext cx="2285176" cy="380810"/>
              </a:xfrm>
              <a:prstGeom prst="rect">
                <a:avLst/>
              </a:prstGeom>
              <a:blipFill rotWithShape="1">
                <a:blip r:embed="rId3"/>
                <a:stretch>
                  <a:fillRect b="-12903"/>
                </a:stretch>
              </a:blipFill>
            </p:spPr>
            <p:txBody>
              <a:bodyPr/>
              <a:lstStyle/>
              <a:p>
                <a:r>
                  <a:rPr lang="en-GB">
                    <a:noFill/>
                  </a:rPr>
                  <a:t> </a:t>
                </a:r>
              </a:p>
            </p:txBody>
          </p:sp>
        </mc:Fallback>
      </mc:AlternateContent>
      <p:graphicFrame>
        <p:nvGraphicFramePr>
          <p:cNvPr id="5" name="Chart 4"/>
          <p:cNvGraphicFramePr>
            <a:graphicFrameLocks/>
          </p:cNvGraphicFramePr>
          <p:nvPr>
            <p:extLst>
              <p:ext uri="{D42A27DB-BD31-4B8C-83A1-F6EECF244321}">
                <p14:modId xmlns:p14="http://schemas.microsoft.com/office/powerpoint/2010/main" val="2492058517"/>
              </p:ext>
            </p:extLst>
          </p:nvPr>
        </p:nvGraphicFramePr>
        <p:xfrm>
          <a:off x="2069976" y="3356992"/>
          <a:ext cx="4572000"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558378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475656" y="1124744"/>
                <a:ext cx="6696744" cy="3294748"/>
              </a:xfrm>
              <a:prstGeom prst="rect">
                <a:avLst/>
              </a:prstGeom>
              <a:noFill/>
            </p:spPr>
            <p:txBody>
              <a:bodyPr wrap="square" rtlCol="0">
                <a:spAutoFit/>
              </a:bodyPr>
              <a:lstStyle/>
              <a:p>
                <a:r>
                  <a:rPr lang="en-GB" dirty="0"/>
                  <a:t>We use the cost function to find the best fit by trying different values of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  The best fit will have the lowest “cost” or “loss.”</a:t>
                </a:r>
              </a:p>
              <a:p>
                <a:endParaRPr lang="en-GB" dirty="0"/>
              </a:p>
              <a:p>
                <a:r>
                  <a:rPr lang="en-GB" dirty="0"/>
                  <a:t>Recall:</a:t>
                </a:r>
              </a:p>
              <a:p>
                <a:r>
                  <a:rPr lang="en-GB" dirty="0"/>
                  <a:t>The cost function  with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oMath>
                </a14:m>
                <a:r>
                  <a:rPr lang="en-GB" dirty="0"/>
                  <a:t>= 0  is, </a:t>
                </a:r>
              </a:p>
              <a:p>
                <a:endParaRPr lang="en-GB" dirty="0"/>
              </a:p>
              <a:p>
                <a:r>
                  <a:rPr lang="en-GB" dirty="0"/>
                  <a:t>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 </m:t>
                    </m:r>
                    <m:f>
                      <m:fPr>
                        <m:ctrlPr>
                          <a:rPr lang="en-GB" i="1">
                            <a:latin typeface="Cambria Math" panose="02040503050406030204" pitchFamily="18" charset="0"/>
                          </a:rPr>
                        </m:ctrlPr>
                      </m:fPr>
                      <m:num>
                        <m:r>
                          <a:rPr lang="en-GB" i="1">
                            <a:latin typeface="Cambria Math"/>
                          </a:rPr>
                          <m:t>1</m:t>
                        </m:r>
                      </m:num>
                      <m:den>
                        <m:r>
                          <a:rPr lang="en-GB" i="1">
                            <a:latin typeface="Cambria Math"/>
                          </a:rPr>
                          <m:t>2</m:t>
                        </m:r>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sSup>
                      <m:sSupPr>
                        <m:ctrlPr>
                          <a:rPr lang="en-GB" i="1" dirty="0">
                            <a:latin typeface="Cambria Math" panose="02040503050406030204" pitchFamily="18" charset="0"/>
                          </a:rPr>
                        </m:ctrlPr>
                      </m:sSupPr>
                      <m:e>
                        <m:r>
                          <m:rPr>
                            <m:nor/>
                          </m:rPr>
                          <a:rPr lang="en-GB" dirty="0"/>
                          <m:t>(</m:t>
                        </m:r>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i="1" dirty="0">
                            <a:latin typeface="Cambria Math"/>
                          </a:rPr>
                          <m:t>2</m:t>
                        </m:r>
                      </m:sup>
                    </m:sSup>
                  </m:oMath>
                </a14:m>
                <a:endParaRPr lang="en-GB" dirty="0"/>
              </a:p>
              <a:p>
                <a:endParaRPr lang="en-GB" dirty="0"/>
              </a:p>
              <a:p>
                <a:r>
                  <a:rPr lang="en-GB" dirty="0"/>
                  <a:t>Where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endParaRPr lang="en-GB" dirty="0"/>
              </a:p>
              <a:p>
                <a:r>
                  <a:rPr lang="en-GB" dirty="0"/>
                  <a:t>and m = 3;</a:t>
                </a:r>
                <a14:m>
                  <m:oMath xmlns:m="http://schemas.openxmlformats.org/officeDocument/2006/math">
                    <m:sSup>
                      <m:sSupPr>
                        <m:ctrlPr>
                          <a:rPr lang="en-GB" i="1" dirty="0">
                            <a:latin typeface="Cambria Math" panose="02040503050406030204" pitchFamily="18" charset="0"/>
                          </a:rPr>
                        </m:ctrlPr>
                      </m:sSupPr>
                      <m:e>
                        <m:r>
                          <a:rPr lang="en-GB" b="0" i="1" dirty="0" smtClean="0">
                            <a:latin typeface="Cambria Math"/>
                          </a:rPr>
                          <m:t> </m:t>
                        </m:r>
                        <m:r>
                          <a:rPr lang="en-GB" i="1" dirty="0">
                            <a:latin typeface="Cambria Math"/>
                          </a:rPr>
                          <m:t>𝑥</m:t>
                        </m:r>
                      </m:e>
                      <m:sup>
                        <m:r>
                          <a:rPr lang="en-GB" i="1" dirty="0">
                            <a:latin typeface="Cambria Math"/>
                          </a:rPr>
                          <m:t>(1)</m:t>
                        </m:r>
                      </m:sup>
                    </m:sSup>
                  </m:oMath>
                </a14:m>
                <a:r>
                  <a:rPr lang="en-GB" dirty="0"/>
                  <a:t>=1; </a:t>
                </a:r>
                <a14:m>
                  <m:oMath xmlns:m="http://schemas.openxmlformats.org/officeDocument/2006/math">
                    <m:sSup>
                      <m:sSupPr>
                        <m:ctrlPr>
                          <a:rPr lang="en-GB" i="1" dirty="0">
                            <a:latin typeface="Cambria Math" panose="02040503050406030204" pitchFamily="18" charset="0"/>
                          </a:rPr>
                        </m:ctrlPr>
                      </m:sSupPr>
                      <m:e>
                        <m:sSup>
                          <m:sSupPr>
                            <m:ctrlPr>
                              <a:rPr lang="en-GB" i="1" dirty="0">
                                <a:latin typeface="Cambria Math" panose="02040503050406030204" pitchFamily="18" charset="0"/>
                              </a:rPr>
                            </m:ctrlPr>
                          </m:sSupPr>
                          <m:e>
                            <m:r>
                              <a:rPr lang="en-GB" b="0" i="1" dirty="0" smtClean="0">
                                <a:latin typeface="Cambria Math"/>
                              </a:rPr>
                              <m:t>𝑦</m:t>
                            </m:r>
                          </m:e>
                          <m:sup>
                            <m:r>
                              <a:rPr lang="en-GB" i="1" dirty="0">
                                <a:latin typeface="Cambria Math"/>
                              </a:rPr>
                              <m:t>(1)</m:t>
                            </m:r>
                          </m:sup>
                        </m:sSup>
                        <m:r>
                          <m:rPr>
                            <m:nor/>
                          </m:rPr>
                          <a:rPr lang="en-GB" dirty="0"/>
                          <m:t>=1</m:t>
                        </m:r>
                        <m:r>
                          <a:rPr lang="en-GB" b="0" i="1" dirty="0" smtClean="0">
                            <a:latin typeface="Cambria Math"/>
                          </a:rPr>
                          <m:t>; </m:t>
                        </m:r>
                        <m:r>
                          <a:rPr lang="en-GB" i="1" dirty="0">
                            <a:latin typeface="Cambria Math"/>
                          </a:rPr>
                          <m:t>𝑥</m:t>
                        </m:r>
                      </m:e>
                      <m:sup>
                        <m:r>
                          <a:rPr lang="en-GB" i="1" dirty="0">
                            <a:latin typeface="Cambria Math"/>
                          </a:rPr>
                          <m:t>(2)</m:t>
                        </m:r>
                      </m:sup>
                    </m:sSup>
                    <m:r>
                      <a:rPr lang="en-GB" dirty="0">
                        <a:latin typeface="Cambria Math"/>
                      </a:rPr>
                      <m:t>=2;</m:t>
                    </m:r>
                    <m:sSup>
                      <m:sSupPr>
                        <m:ctrlPr>
                          <a:rPr lang="en-GB" i="1" dirty="0">
                            <a:latin typeface="Cambria Math" panose="02040503050406030204" pitchFamily="18" charset="0"/>
                          </a:rPr>
                        </m:ctrlPr>
                      </m:sSupPr>
                      <m:e>
                        <m:r>
                          <a:rPr lang="en-GB" b="0" i="1" dirty="0" smtClean="0">
                            <a:latin typeface="Cambria Math"/>
                          </a:rPr>
                          <m:t> </m:t>
                        </m:r>
                        <m:r>
                          <a:rPr lang="en-GB" i="1" dirty="0">
                            <a:latin typeface="Cambria Math"/>
                          </a:rPr>
                          <m:t>𝑦</m:t>
                        </m:r>
                      </m:e>
                      <m:sup>
                        <m:r>
                          <a:rPr lang="en-GB" i="1" dirty="0">
                            <a:latin typeface="Cambria Math"/>
                          </a:rPr>
                          <m:t>(</m:t>
                        </m:r>
                        <m:r>
                          <a:rPr lang="en-GB" b="0" i="1" dirty="0" smtClean="0">
                            <a:latin typeface="Cambria Math"/>
                          </a:rPr>
                          <m:t>2</m:t>
                        </m:r>
                        <m:r>
                          <a:rPr lang="en-GB" i="1" dirty="0">
                            <a:latin typeface="Cambria Math"/>
                          </a:rPr>
                          <m:t>)</m:t>
                        </m:r>
                      </m:sup>
                    </m:sSup>
                    <m:r>
                      <m:rPr>
                        <m:nor/>
                      </m:rPr>
                      <a:rPr lang="en-GB" dirty="0"/>
                      <m:t>=</m:t>
                    </m:r>
                    <m:r>
                      <m:rPr>
                        <m:nor/>
                      </m:rPr>
                      <a:rPr lang="en-GB" b="0" i="0" dirty="0" smtClean="0"/>
                      <m:t>2;  </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(3)</m:t>
                        </m:r>
                      </m:sup>
                    </m:sSup>
                    <m:r>
                      <a:rPr lang="en-GB" i="1" dirty="0">
                        <a:latin typeface="Cambria Math"/>
                      </a:rPr>
                      <m:t>=3</m:t>
                    </m:r>
                    <m:r>
                      <a:rPr lang="en-GB" b="0" i="1" dirty="0" smtClean="0">
                        <a:latin typeface="Cambria Math"/>
                      </a:rPr>
                      <m:t>;</m:t>
                    </m:r>
                    <m:r>
                      <a:rPr lang="en-GB" i="1" dirty="0">
                        <a:latin typeface="Cambria Math"/>
                      </a:rPr>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b="0" i="1" dirty="0" smtClean="0">
                            <a:latin typeface="Cambria Math"/>
                          </a:rPr>
                          <m:t>3</m:t>
                        </m:r>
                        <m:r>
                          <a:rPr lang="en-GB" i="1" dirty="0">
                            <a:latin typeface="Cambria Math"/>
                          </a:rPr>
                          <m:t>)</m:t>
                        </m:r>
                      </m:sup>
                    </m:sSup>
                    <m:r>
                      <m:rPr>
                        <m:nor/>
                      </m:rPr>
                      <a:rPr lang="en-GB" dirty="0"/>
                      <m:t>=</m:t>
                    </m:r>
                    <m:r>
                      <m:rPr>
                        <m:nor/>
                      </m:rPr>
                      <a:rPr lang="en-GB" b="0" i="0" dirty="0" smtClean="0"/>
                      <m:t>3</m:t>
                    </m:r>
                  </m:oMath>
                </a14:m>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1475656" y="1124744"/>
                <a:ext cx="6696744" cy="3294748"/>
              </a:xfrm>
              <a:prstGeom prst="rect">
                <a:avLst/>
              </a:prstGeom>
              <a:blipFill rotWithShape="1">
                <a:blip r:embed="rId2"/>
                <a:stretch>
                  <a:fillRect l="-728" t="-926" b="-2222"/>
                </a:stretch>
              </a:blipFill>
            </p:spPr>
            <p:txBody>
              <a:bodyPr/>
              <a:lstStyle/>
              <a:p>
                <a:r>
                  <a:rPr lang="en-GB">
                    <a:noFill/>
                  </a:rPr>
                  <a:t> </a:t>
                </a:r>
              </a:p>
            </p:txBody>
          </p:sp>
        </mc:Fallback>
      </mc:AlternateContent>
    </p:spTree>
    <p:extLst>
      <p:ext uri="{BB962C8B-B14F-4D97-AF65-F5344CB8AC3E}">
        <p14:creationId xmlns:p14="http://schemas.microsoft.com/office/powerpoint/2010/main" val="3463362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331640" y="404664"/>
                <a:ext cx="5328592" cy="6115777"/>
              </a:xfrm>
              <a:prstGeom prst="rect">
                <a:avLst/>
              </a:prstGeom>
              <a:noFill/>
            </p:spPr>
            <p:txBody>
              <a:bodyPr wrap="square" rtlCol="0">
                <a:spAutoFit/>
              </a:bodyPr>
              <a:lstStyle/>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0:</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b="0" i="1" smtClean="0">
                            <a:latin typeface="Cambria Math"/>
                          </a:rPr>
                          <m:t>6</m:t>
                        </m:r>
                      </m:den>
                    </m:f>
                    <m:r>
                      <a:rPr lang="en-GB" b="0" i="1" smtClean="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0−1</m:t>
                        </m:r>
                        <m:r>
                          <m:rPr>
                            <m:nor/>
                          </m:rPr>
                          <a:rPr lang="en-GB" dirty="0"/>
                          <m:t>)</m:t>
                        </m:r>
                      </m:e>
                      <m:sup>
                        <m:r>
                          <a:rPr lang="en-GB" i="1" dirty="0" smtClean="0">
                            <a:latin typeface="Cambria Math"/>
                          </a:rPr>
                          <m:t>2</m:t>
                        </m:r>
                      </m:sup>
                    </m:sSup>
                    <m:r>
                      <a:rPr lang="en-GB" b="0" i="1" dirty="0" smtClean="0">
                        <a:latin typeface="Cambria Math"/>
                      </a:rPr>
                      <m:t>+</m:t>
                    </m:r>
                    <m:sSup>
                      <m:sSupPr>
                        <m:ctrlPr>
                          <a:rPr lang="en-GB" i="1" dirty="0">
                            <a:latin typeface="Cambria Math" panose="02040503050406030204" pitchFamily="18" charset="0"/>
                          </a:rPr>
                        </m:ctrlPr>
                      </m:sSupPr>
                      <m:e>
                        <m:r>
                          <m:rPr>
                            <m:nor/>
                          </m:rPr>
                          <a:rPr lang="en-GB" dirty="0"/>
                          <m:t>(</m:t>
                        </m:r>
                        <m:r>
                          <a:rPr lang="en-GB" i="1" dirty="0">
                            <a:latin typeface="Cambria Math"/>
                          </a:rPr>
                          <m:t>0−</m:t>
                        </m:r>
                        <m:r>
                          <m:rPr>
                            <m:nor/>
                          </m:rPr>
                          <a:rPr lang="en-GB" b="0" i="0" dirty="0" smtClean="0">
                            <a:latin typeface="Cambria Math"/>
                          </a:rPr>
                          <m:t>2</m:t>
                        </m:r>
                        <m:r>
                          <m:rPr>
                            <m:nor/>
                          </m:rPr>
                          <a:rPr lang="en-GB" dirty="0"/>
                          <m:t>)</m:t>
                        </m:r>
                      </m:e>
                      <m:sup>
                        <m:r>
                          <a:rPr lang="en-GB" i="1" dirty="0">
                            <a:latin typeface="Cambria Math"/>
                          </a:rPr>
                          <m:t>2</m:t>
                        </m:r>
                      </m:sup>
                    </m:sSup>
                    <m:r>
                      <a:rPr lang="en-GB" b="0" i="0" dirty="0" smtClean="0">
                        <a:latin typeface="Cambria Math"/>
                      </a:rPr>
                      <m:t>+</m:t>
                    </m:r>
                    <m:sSup>
                      <m:sSupPr>
                        <m:ctrlPr>
                          <a:rPr lang="en-GB" i="1" dirty="0">
                            <a:latin typeface="Cambria Math" panose="02040503050406030204" pitchFamily="18" charset="0"/>
                          </a:rPr>
                        </m:ctrlPr>
                      </m:sSupPr>
                      <m:e>
                        <m:r>
                          <m:rPr>
                            <m:nor/>
                          </m:rPr>
                          <a:rPr lang="en-GB" dirty="0"/>
                          <m:t>(</m:t>
                        </m:r>
                        <m:r>
                          <a:rPr lang="en-GB" i="1" dirty="0">
                            <a:latin typeface="Cambria Math"/>
                          </a:rPr>
                          <m:t>0−</m:t>
                        </m:r>
                        <m:r>
                          <m:rPr>
                            <m:nor/>
                          </m:rPr>
                          <a:rPr lang="en-GB" b="0" i="0" dirty="0" smtClean="0">
                            <a:latin typeface="Cambria Math"/>
                          </a:rPr>
                          <m:t>3</m:t>
                        </m:r>
                        <m:r>
                          <m:rPr>
                            <m:nor/>
                          </m:rPr>
                          <a:rPr lang="en-GB" dirty="0"/>
                          <m:t>)</m:t>
                        </m:r>
                      </m:e>
                      <m:sup>
                        <m:r>
                          <a:rPr lang="en-GB" i="1" dirty="0">
                            <a:latin typeface="Cambria Math"/>
                          </a:rPr>
                          <m:t>2</m:t>
                        </m:r>
                      </m:sup>
                    </m:sSup>
                  </m:oMath>
                </a14:m>
                <a:r>
                  <a:rPr lang="en-GB" dirty="0"/>
                  <a:t>)</a:t>
                </a:r>
              </a:p>
              <a:p>
                <a:r>
                  <a:rPr lang="en-GB" dirty="0"/>
                  <a:t>J(0) = 14/6  or 2.333</a:t>
                </a:r>
              </a:p>
              <a:p>
                <a:endParaRPr lang="en-GB" dirty="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0.5:</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smtClean="0"/>
                          <m:t>(</m:t>
                        </m:r>
                        <m:f>
                          <m:fPr>
                            <m:ctrlPr>
                              <a:rPr lang="en-GB" i="1">
                                <a:latin typeface="Cambria Math" panose="02040503050406030204" pitchFamily="18" charset="0"/>
                              </a:rPr>
                            </m:ctrlPr>
                          </m:fPr>
                          <m:num>
                            <m:r>
                              <a:rPr lang="en-GB" i="1">
                                <a:latin typeface="Cambria Math"/>
                              </a:rPr>
                              <m:t>1</m:t>
                            </m:r>
                          </m:num>
                          <m:den>
                            <m:r>
                              <a:rPr lang="en-GB" b="0" i="1" smtClean="0">
                                <a:latin typeface="Cambria Math"/>
                              </a:rPr>
                              <m:t>2</m:t>
                            </m:r>
                          </m:den>
                        </m:f>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2</m:t>
                            </m:r>
                          </m:num>
                          <m:den>
                            <m:r>
                              <a:rPr lang="en-GB" b="0" i="1" smtClean="0">
                                <a:latin typeface="Cambria Math"/>
                              </a:rPr>
                              <m:t>2</m:t>
                            </m:r>
                          </m:den>
                        </m:f>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3</m:t>
                            </m:r>
                          </m:num>
                          <m:den>
                            <m:r>
                              <a:rPr lang="en-GB" b="0" i="1" smtClean="0">
                                <a:latin typeface="Cambria Math"/>
                              </a:rPr>
                              <m:t>2</m:t>
                            </m:r>
                          </m:den>
                        </m:f>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6</m:t>
                        </m:r>
                      </m:den>
                    </m:f>
                  </m:oMath>
                </a14:m>
                <a:r>
                  <a:rPr lang="en-GB" dirty="0"/>
                  <a:t>(</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b="0" i="1" smtClean="0">
                            <a:latin typeface="Cambria Math"/>
                          </a:rPr>
                          <m:t>4</m:t>
                        </m:r>
                      </m:den>
                    </m:f>
                    <m:r>
                      <a:rPr lang="en-GB" b="0" i="1" smtClean="0">
                        <a:latin typeface="Cambria Math"/>
                      </a:rPr>
                      <m:t>+1</m:t>
                    </m:r>
                    <m:r>
                      <a:rPr lang="en-GB" i="1">
                        <a:latin typeface="Cambria Math"/>
                      </a:rPr>
                      <m:t>+</m:t>
                    </m:r>
                    <m:f>
                      <m:fPr>
                        <m:ctrlPr>
                          <a:rPr lang="en-GB" i="1">
                            <a:latin typeface="Cambria Math" panose="02040503050406030204" pitchFamily="18" charset="0"/>
                          </a:rPr>
                        </m:ctrlPr>
                      </m:fPr>
                      <m:num>
                        <m:r>
                          <a:rPr lang="en-GB" b="0" i="1" smtClean="0">
                            <a:latin typeface="Cambria Math"/>
                          </a:rPr>
                          <m:t>9</m:t>
                        </m:r>
                      </m:num>
                      <m:den>
                        <m:r>
                          <a:rPr lang="en-GB" i="1">
                            <a:latin typeface="Cambria Math"/>
                          </a:rPr>
                          <m:t>4</m:t>
                        </m:r>
                      </m:den>
                    </m:f>
                    <m:r>
                      <a:rPr lang="en-GB" b="0" i="1" smtClean="0">
                        <a:latin typeface="Cambria Math"/>
                      </a:rPr>
                      <m:t>)</m:t>
                    </m:r>
                    <m:r>
                      <a:rPr lang="en-GB" b="0" i="0" smtClean="0">
                        <a:latin typeface="Cambria Math"/>
                      </a:rPr>
                      <m:t> </m:t>
                    </m:r>
                    <m:r>
                      <m:rPr>
                        <m:sty m:val="p"/>
                      </m:rPr>
                      <a:rPr lang="en-GB" b="0" i="0" smtClean="0">
                        <a:latin typeface="Cambria Math"/>
                      </a:rPr>
                      <m:t>or</m:t>
                    </m:r>
                    <m:r>
                      <a:rPr lang="en-GB" b="0" i="0" smtClean="0">
                        <a:latin typeface="Cambria Math"/>
                      </a:rPr>
                      <m:t>  </m:t>
                    </m:r>
                    <m:f>
                      <m:fPr>
                        <m:ctrlPr>
                          <a:rPr lang="en-GB" i="1">
                            <a:latin typeface="Cambria Math" panose="02040503050406030204" pitchFamily="18" charset="0"/>
                          </a:rPr>
                        </m:ctrlPr>
                      </m:fPr>
                      <m:num>
                        <m:r>
                          <a:rPr lang="en-GB" b="0" i="1" smtClean="0">
                            <a:latin typeface="Cambria Math"/>
                          </a:rPr>
                          <m:t>14</m:t>
                        </m:r>
                      </m:num>
                      <m:den>
                        <m:r>
                          <a:rPr lang="en-GB" b="0" i="1" smtClean="0">
                            <a:latin typeface="Cambria Math"/>
                          </a:rPr>
                          <m:t>2</m:t>
                        </m:r>
                        <m:r>
                          <a:rPr lang="en-GB" i="1">
                            <a:latin typeface="Cambria Math"/>
                          </a:rPr>
                          <m:t>4</m:t>
                        </m:r>
                      </m:den>
                    </m:f>
                  </m:oMath>
                </a14:m>
                <a:endParaRPr lang="en-GB" dirty="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1:</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1</m:t>
                        </m:r>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2</m:t>
                        </m:r>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3</m:t>
                        </m:r>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6</m:t>
                        </m:r>
                      </m:den>
                    </m:f>
                  </m:oMath>
                </a14:m>
                <a:r>
                  <a:rPr lang="en-GB" dirty="0"/>
                  <a:t>(0</a:t>
                </a:r>
                <a14:m>
                  <m:oMath xmlns:m="http://schemas.openxmlformats.org/officeDocument/2006/math">
                    <m:r>
                      <a:rPr lang="en-GB" i="1">
                        <a:latin typeface="Cambria Math"/>
                      </a:rPr>
                      <m:t>+</m:t>
                    </m:r>
                    <m:r>
                      <a:rPr lang="en-GB" b="0" i="1" smtClean="0">
                        <a:latin typeface="Cambria Math"/>
                      </a:rPr>
                      <m:t> 0</m:t>
                    </m:r>
                    <m:r>
                      <a:rPr lang="en-GB" i="1">
                        <a:latin typeface="Cambria Math"/>
                      </a:rPr>
                      <m:t>+</m:t>
                    </m:r>
                    <m:r>
                      <a:rPr lang="en-GB" b="0" i="1" smtClean="0">
                        <a:latin typeface="Cambria Math"/>
                      </a:rPr>
                      <m:t>0</m:t>
                    </m:r>
                    <m:r>
                      <a:rPr lang="en-GB" i="1">
                        <a:latin typeface="Cambria Math"/>
                      </a:rPr>
                      <m:t>)</m:t>
                    </m:r>
                    <m:r>
                      <a:rPr lang="en-GB" b="0" i="1" smtClean="0">
                        <a:latin typeface="Cambria Math"/>
                      </a:rPr>
                      <m:t> </m:t>
                    </m:r>
                    <m:r>
                      <a:rPr lang="en-GB" b="0" i="1" smtClean="0">
                        <a:latin typeface="Cambria Math"/>
                      </a:rPr>
                      <m:t>𝑜𝑟</m:t>
                    </m:r>
                    <m:r>
                      <a:rPr lang="en-GB" b="0" i="1" smtClean="0">
                        <a:latin typeface="Cambria Math"/>
                      </a:rPr>
                      <m:t> 0</m:t>
                    </m:r>
                  </m:oMath>
                </a14:m>
                <a:endParaRPr lang="en-GB" dirty="0"/>
              </a:p>
              <a:p>
                <a:endParaRPr lang="en-GB" dirty="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1.5:</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i="1">
                                <a:latin typeface="Cambria Math"/>
                              </a:rPr>
                              <m:t>3</m:t>
                            </m:r>
                          </m:num>
                          <m:den>
                            <m:r>
                              <a:rPr lang="en-GB" i="1">
                                <a:latin typeface="Cambria Math"/>
                              </a:rPr>
                              <m:t>2</m:t>
                            </m:r>
                          </m:den>
                        </m:f>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6</m:t>
                            </m:r>
                          </m:num>
                          <m:den>
                            <m:r>
                              <a:rPr lang="en-GB" i="1">
                                <a:latin typeface="Cambria Math"/>
                              </a:rPr>
                              <m:t>2</m:t>
                            </m:r>
                          </m:den>
                        </m:f>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9</m:t>
                            </m:r>
                          </m:num>
                          <m:den>
                            <m:r>
                              <a:rPr lang="en-GB" i="1">
                                <a:latin typeface="Cambria Math"/>
                              </a:rPr>
                              <m:t>2</m:t>
                            </m:r>
                          </m:den>
                        </m:f>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6</m:t>
                        </m:r>
                      </m:den>
                    </m:f>
                  </m:oMath>
                </a14:m>
                <a:r>
                  <a:rPr lang="en-GB" dirty="0"/>
                  <a:t>(</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4</m:t>
                        </m:r>
                      </m:den>
                    </m:f>
                    <m:r>
                      <a:rPr lang="en-GB" i="1">
                        <a:latin typeface="Cambria Math"/>
                      </a:rPr>
                      <m:t>+</m:t>
                    </m:r>
                    <m:r>
                      <a:rPr lang="en-GB" b="0" i="1" smtClean="0">
                        <a:latin typeface="Cambria Math"/>
                      </a:rPr>
                      <m:t>1</m:t>
                    </m:r>
                    <m:r>
                      <a:rPr lang="en-GB" i="1">
                        <a:latin typeface="Cambria Math"/>
                      </a:rPr>
                      <m:t>+</m:t>
                    </m:r>
                    <m:f>
                      <m:fPr>
                        <m:ctrlPr>
                          <a:rPr lang="en-GB" i="1">
                            <a:latin typeface="Cambria Math" panose="02040503050406030204" pitchFamily="18" charset="0"/>
                          </a:rPr>
                        </m:ctrlPr>
                      </m:fPr>
                      <m:num>
                        <m:r>
                          <a:rPr lang="en-GB" i="1">
                            <a:latin typeface="Cambria Math"/>
                          </a:rPr>
                          <m:t>9</m:t>
                        </m:r>
                      </m:num>
                      <m:den>
                        <m:r>
                          <a:rPr lang="en-GB" i="1">
                            <a:latin typeface="Cambria Math"/>
                          </a:rPr>
                          <m:t>4</m:t>
                        </m:r>
                      </m:den>
                    </m:f>
                    <m:r>
                      <a:rPr lang="en-GB" i="1">
                        <a:latin typeface="Cambria Math"/>
                      </a:rPr>
                      <m:t>)</m:t>
                    </m:r>
                  </m:oMath>
                </a14:m>
                <a:r>
                  <a:rPr lang="en-GB" dirty="0"/>
                  <a:t> or </a:t>
                </a:r>
                <a14:m>
                  <m:oMath xmlns:m="http://schemas.openxmlformats.org/officeDocument/2006/math">
                    <m:f>
                      <m:fPr>
                        <m:ctrlPr>
                          <a:rPr lang="en-GB" i="1">
                            <a:latin typeface="Cambria Math" panose="02040503050406030204" pitchFamily="18" charset="0"/>
                          </a:rPr>
                        </m:ctrlPr>
                      </m:fPr>
                      <m:num>
                        <m:r>
                          <a:rPr lang="en-GB" i="1">
                            <a:latin typeface="Cambria Math"/>
                          </a:rPr>
                          <m:t>14</m:t>
                        </m:r>
                      </m:num>
                      <m:den>
                        <m:r>
                          <a:rPr lang="en-GB" i="1">
                            <a:latin typeface="Cambria Math"/>
                          </a:rPr>
                          <m:t>24</m:t>
                        </m:r>
                      </m:den>
                    </m:f>
                    <m:r>
                      <a:rPr lang="en-GB" i="1">
                        <a:latin typeface="Cambria Math"/>
                      </a:rPr>
                      <m:t> </m:t>
                    </m:r>
                  </m:oMath>
                </a14:m>
                <a:endParaRPr lang="en-GB" u="sng" dirty="0"/>
              </a:p>
              <a:p>
                <a:endParaRPr lang="en-GB" u="sng" dirty="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2:</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2</m:t>
                        </m:r>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4</m:t>
                        </m:r>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6</m:t>
                        </m:r>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14/6  or 2.333</a:t>
                </a:r>
              </a:p>
            </p:txBody>
          </p:sp>
        </mc:Choice>
        <mc:Fallback xmlns="">
          <p:sp>
            <p:nvSpPr>
              <p:cNvPr id="2" name="TextBox 1"/>
              <p:cNvSpPr txBox="1">
                <a:spLocks noRot="1" noChangeAspect="1" noMove="1" noResize="1" noEditPoints="1" noAdjustHandles="1" noChangeArrowheads="1" noChangeShapeType="1" noTextEdit="1"/>
              </p:cNvSpPr>
              <p:nvPr/>
            </p:nvSpPr>
            <p:spPr>
              <a:xfrm>
                <a:off x="1331640" y="404664"/>
                <a:ext cx="5328592" cy="6115777"/>
              </a:xfrm>
              <a:prstGeom prst="rect">
                <a:avLst/>
              </a:prstGeom>
              <a:blipFill rotWithShape="1">
                <a:blip r:embed="rId2"/>
                <a:stretch>
                  <a:fillRect l="-914" t="-498" b="-598"/>
                </a:stretch>
              </a:blipFill>
            </p:spPr>
            <p:txBody>
              <a:bodyPr/>
              <a:lstStyle/>
              <a:p>
                <a:r>
                  <a:rPr lang="en-GB">
                    <a:noFill/>
                  </a:rPr>
                  <a:t> </a:t>
                </a:r>
              </a:p>
            </p:txBody>
          </p:sp>
        </mc:Fallback>
      </mc:AlternateContent>
    </p:spTree>
    <p:extLst>
      <p:ext uri="{BB962C8B-B14F-4D97-AF65-F5344CB8AC3E}">
        <p14:creationId xmlns:p14="http://schemas.microsoft.com/office/powerpoint/2010/main" val="2819464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p:cNvGraphicFramePr>
            <a:graphicFrameLocks/>
          </p:cNvGraphicFramePr>
          <p:nvPr>
            <p:extLst>
              <p:ext uri="{D42A27DB-BD31-4B8C-83A1-F6EECF244321}">
                <p14:modId xmlns:p14="http://schemas.microsoft.com/office/powerpoint/2010/main" val="1726502053"/>
              </p:ext>
            </p:extLst>
          </p:nvPr>
        </p:nvGraphicFramePr>
        <p:xfrm>
          <a:off x="467544" y="1285608"/>
          <a:ext cx="5958408" cy="4251920"/>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p:cNvSpPr txBox="1"/>
          <p:nvPr/>
        </p:nvSpPr>
        <p:spPr>
          <a:xfrm>
            <a:off x="1187624" y="704457"/>
            <a:ext cx="4248472" cy="400110"/>
          </a:xfrm>
          <a:prstGeom prst="rect">
            <a:avLst/>
          </a:prstGeom>
          <a:noFill/>
        </p:spPr>
        <p:txBody>
          <a:bodyPr wrap="square" rtlCol="0">
            <a:spAutoFit/>
          </a:bodyPr>
          <a:lstStyle/>
          <a:p>
            <a:r>
              <a:rPr lang="en-GB" sz="2000" b="1" dirty="0"/>
              <a:t>Plot of Cost function J against </a:t>
            </a:r>
            <a:r>
              <a:rPr lang="en-GB" sz="2000" b="1" dirty="0">
                <a:latin typeface="Symbol" panose="05050102010706020507" pitchFamily="18" charset="2"/>
              </a:rPr>
              <a:t>q1</a:t>
            </a:r>
            <a:endParaRPr lang="en-GB" sz="2000" b="1" dirty="0"/>
          </a:p>
        </p:txBody>
      </p:sp>
      <p:graphicFrame>
        <p:nvGraphicFramePr>
          <p:cNvPr id="4" name="Table 3"/>
          <p:cNvGraphicFramePr>
            <a:graphicFrameLocks noGrp="1"/>
          </p:cNvGraphicFramePr>
          <p:nvPr>
            <p:extLst>
              <p:ext uri="{D42A27DB-BD31-4B8C-83A1-F6EECF244321}">
                <p14:modId xmlns:p14="http://schemas.microsoft.com/office/powerpoint/2010/main" val="692853073"/>
              </p:ext>
            </p:extLst>
          </p:nvPr>
        </p:nvGraphicFramePr>
        <p:xfrm>
          <a:off x="6804248" y="1412776"/>
          <a:ext cx="1368152" cy="2160240"/>
        </p:xfrm>
        <a:graphic>
          <a:graphicData uri="http://schemas.openxmlformats.org/drawingml/2006/table">
            <a:tbl>
              <a:tblPr firstRow="1" bandRow="1">
                <a:tableStyleId>{5C22544A-7EE6-4342-B048-85BDC9FD1C3A}</a:tableStyleId>
              </a:tblPr>
              <a:tblGrid>
                <a:gridCol w="504056">
                  <a:extLst>
                    <a:ext uri="{9D8B030D-6E8A-4147-A177-3AD203B41FA5}">
                      <a16:colId xmlns:a16="http://schemas.microsoft.com/office/drawing/2014/main" val="20000"/>
                    </a:ext>
                  </a:extLst>
                </a:gridCol>
                <a:gridCol w="864096">
                  <a:extLst>
                    <a:ext uri="{9D8B030D-6E8A-4147-A177-3AD203B41FA5}">
                      <a16:colId xmlns:a16="http://schemas.microsoft.com/office/drawing/2014/main" val="20001"/>
                    </a:ext>
                  </a:extLst>
                </a:gridCol>
              </a:tblGrid>
              <a:tr h="360040">
                <a:tc>
                  <a:txBody>
                    <a:bodyPr/>
                    <a:lstStyle/>
                    <a:p>
                      <a:pPr algn="ctr" fontAlgn="b"/>
                      <a:r>
                        <a:rPr lang="en-GB" sz="1600" b="0" i="0" u="none" strike="noStrike" dirty="0">
                          <a:solidFill>
                            <a:srgbClr val="000000"/>
                          </a:solidFill>
                          <a:effectLst/>
                          <a:latin typeface="Symbol"/>
                        </a:rPr>
                        <a:t>q1</a:t>
                      </a:r>
                    </a:p>
                  </a:txBody>
                  <a:tcPr marL="9525" marR="9525" marT="9525" marB="0" anchor="b"/>
                </a:tc>
                <a:tc>
                  <a:txBody>
                    <a:bodyPr/>
                    <a:lstStyle/>
                    <a:p>
                      <a:pPr algn="ctr" fontAlgn="b"/>
                      <a:r>
                        <a:rPr lang="en-GB" sz="1600" b="0" i="0" u="none" strike="noStrike" dirty="0">
                          <a:solidFill>
                            <a:srgbClr val="000000"/>
                          </a:solidFill>
                          <a:effectLst/>
                          <a:latin typeface="Calibri"/>
                        </a:rPr>
                        <a:t>J()</a:t>
                      </a:r>
                    </a:p>
                  </a:txBody>
                  <a:tcPr marL="9525" marR="9525" marT="9525" marB="0" anchor="b"/>
                </a:tc>
                <a:extLst>
                  <a:ext uri="{0D108BD9-81ED-4DB2-BD59-A6C34878D82A}">
                    <a16:rowId xmlns:a16="http://schemas.microsoft.com/office/drawing/2014/main" val="10000"/>
                  </a:ext>
                </a:extLst>
              </a:tr>
              <a:tr h="360040">
                <a:tc>
                  <a:txBody>
                    <a:bodyPr/>
                    <a:lstStyle/>
                    <a:p>
                      <a:pPr algn="r" fontAlgn="b"/>
                      <a:r>
                        <a:rPr lang="en-GB" sz="1600" b="0" i="0" u="none" strike="noStrike" dirty="0">
                          <a:solidFill>
                            <a:srgbClr val="000000"/>
                          </a:solidFill>
                          <a:effectLst/>
                          <a:latin typeface="Calibri"/>
                        </a:rPr>
                        <a:t>0</a:t>
                      </a:r>
                    </a:p>
                  </a:txBody>
                  <a:tcPr marL="9525" marR="9525" marT="9525" marB="0" anchor="b"/>
                </a:tc>
                <a:tc>
                  <a:txBody>
                    <a:bodyPr/>
                    <a:lstStyle/>
                    <a:p>
                      <a:pPr algn="r" fontAlgn="b"/>
                      <a:r>
                        <a:rPr lang="en-GB" sz="1600" b="0" i="0" u="none" strike="noStrike" dirty="0">
                          <a:solidFill>
                            <a:srgbClr val="000000"/>
                          </a:solidFill>
                          <a:effectLst/>
                          <a:latin typeface="Calibri"/>
                        </a:rPr>
                        <a:t>2.333</a:t>
                      </a:r>
                    </a:p>
                  </a:txBody>
                  <a:tcPr marL="9525" marR="9525" marT="9525" marB="0" anchor="b"/>
                </a:tc>
                <a:extLst>
                  <a:ext uri="{0D108BD9-81ED-4DB2-BD59-A6C34878D82A}">
                    <a16:rowId xmlns:a16="http://schemas.microsoft.com/office/drawing/2014/main" val="10001"/>
                  </a:ext>
                </a:extLst>
              </a:tr>
              <a:tr h="360040">
                <a:tc>
                  <a:txBody>
                    <a:bodyPr/>
                    <a:lstStyle/>
                    <a:p>
                      <a:pPr algn="r" fontAlgn="b"/>
                      <a:r>
                        <a:rPr lang="en-GB" sz="1600" b="0" i="0" u="none" strike="noStrike" dirty="0">
                          <a:solidFill>
                            <a:srgbClr val="000000"/>
                          </a:solidFill>
                          <a:effectLst/>
                          <a:latin typeface="Calibri"/>
                        </a:rPr>
                        <a:t>0.5</a:t>
                      </a:r>
                    </a:p>
                  </a:txBody>
                  <a:tcPr marL="9525" marR="9525" marT="9525" marB="0" anchor="b"/>
                </a:tc>
                <a:tc>
                  <a:txBody>
                    <a:bodyPr/>
                    <a:lstStyle/>
                    <a:p>
                      <a:pPr algn="r" fontAlgn="b"/>
                      <a:r>
                        <a:rPr lang="en-GB" sz="1600" b="0" i="0" u="none" strike="noStrike" dirty="0">
                          <a:solidFill>
                            <a:srgbClr val="000000"/>
                          </a:solidFill>
                          <a:effectLst/>
                          <a:latin typeface="Calibri"/>
                        </a:rPr>
                        <a:t>0.583</a:t>
                      </a:r>
                    </a:p>
                  </a:txBody>
                  <a:tcPr marL="9525" marR="9525" marT="9525" marB="0" anchor="b"/>
                </a:tc>
                <a:extLst>
                  <a:ext uri="{0D108BD9-81ED-4DB2-BD59-A6C34878D82A}">
                    <a16:rowId xmlns:a16="http://schemas.microsoft.com/office/drawing/2014/main" val="10002"/>
                  </a:ext>
                </a:extLst>
              </a:tr>
              <a:tr h="360040">
                <a:tc>
                  <a:txBody>
                    <a:bodyPr/>
                    <a:lstStyle/>
                    <a:p>
                      <a:pPr algn="r" fontAlgn="b"/>
                      <a:r>
                        <a:rPr lang="en-GB" sz="1600" b="0" i="0" u="none" strike="noStrike">
                          <a:solidFill>
                            <a:srgbClr val="000000"/>
                          </a:solidFill>
                          <a:effectLst/>
                          <a:latin typeface="Calibri"/>
                        </a:rPr>
                        <a:t>1</a:t>
                      </a:r>
                    </a:p>
                  </a:txBody>
                  <a:tcPr marL="9525" marR="9525" marT="9525" marB="0" anchor="b"/>
                </a:tc>
                <a:tc>
                  <a:txBody>
                    <a:bodyPr/>
                    <a:lstStyle/>
                    <a:p>
                      <a:pPr algn="r" fontAlgn="b"/>
                      <a:r>
                        <a:rPr lang="en-GB" sz="1600" b="0" i="0" u="none" strike="noStrike" dirty="0">
                          <a:solidFill>
                            <a:srgbClr val="000000"/>
                          </a:solidFill>
                          <a:effectLst/>
                          <a:latin typeface="Calibri"/>
                        </a:rPr>
                        <a:t>0</a:t>
                      </a:r>
                    </a:p>
                  </a:txBody>
                  <a:tcPr marL="9525" marR="9525" marT="9525" marB="0" anchor="b"/>
                </a:tc>
                <a:extLst>
                  <a:ext uri="{0D108BD9-81ED-4DB2-BD59-A6C34878D82A}">
                    <a16:rowId xmlns:a16="http://schemas.microsoft.com/office/drawing/2014/main" val="10003"/>
                  </a:ext>
                </a:extLst>
              </a:tr>
              <a:tr h="360040">
                <a:tc>
                  <a:txBody>
                    <a:bodyPr/>
                    <a:lstStyle/>
                    <a:p>
                      <a:pPr algn="r" fontAlgn="b"/>
                      <a:r>
                        <a:rPr lang="en-GB" sz="1600" b="0" i="0" u="none" strike="noStrike">
                          <a:solidFill>
                            <a:srgbClr val="000000"/>
                          </a:solidFill>
                          <a:effectLst/>
                          <a:latin typeface="Calibri"/>
                        </a:rPr>
                        <a:t>1.5</a:t>
                      </a:r>
                    </a:p>
                  </a:txBody>
                  <a:tcPr marL="9525" marR="9525" marT="9525" marB="0" anchor="b"/>
                </a:tc>
                <a:tc>
                  <a:txBody>
                    <a:bodyPr/>
                    <a:lstStyle/>
                    <a:p>
                      <a:pPr algn="r" fontAlgn="b"/>
                      <a:r>
                        <a:rPr lang="en-GB" sz="1600" b="0" i="0" u="none" strike="noStrike" dirty="0">
                          <a:solidFill>
                            <a:srgbClr val="000000"/>
                          </a:solidFill>
                          <a:effectLst/>
                          <a:latin typeface="Calibri"/>
                        </a:rPr>
                        <a:t>0.583</a:t>
                      </a:r>
                    </a:p>
                  </a:txBody>
                  <a:tcPr marL="9525" marR="9525" marT="9525" marB="0" anchor="b"/>
                </a:tc>
                <a:extLst>
                  <a:ext uri="{0D108BD9-81ED-4DB2-BD59-A6C34878D82A}">
                    <a16:rowId xmlns:a16="http://schemas.microsoft.com/office/drawing/2014/main" val="10004"/>
                  </a:ext>
                </a:extLst>
              </a:tr>
              <a:tr h="360040">
                <a:tc>
                  <a:txBody>
                    <a:bodyPr/>
                    <a:lstStyle/>
                    <a:p>
                      <a:pPr algn="r" fontAlgn="b"/>
                      <a:r>
                        <a:rPr lang="en-GB" sz="1600" b="0" i="0" u="none" strike="noStrike">
                          <a:solidFill>
                            <a:srgbClr val="000000"/>
                          </a:solidFill>
                          <a:effectLst/>
                          <a:latin typeface="Calibri"/>
                        </a:rPr>
                        <a:t>2</a:t>
                      </a:r>
                    </a:p>
                  </a:txBody>
                  <a:tcPr marL="9525" marR="9525" marT="9525" marB="0" anchor="b"/>
                </a:tc>
                <a:tc>
                  <a:txBody>
                    <a:bodyPr/>
                    <a:lstStyle/>
                    <a:p>
                      <a:pPr algn="r" fontAlgn="b"/>
                      <a:r>
                        <a:rPr lang="en-GB" sz="1600" b="0" i="0" u="none" strike="noStrike" dirty="0">
                          <a:solidFill>
                            <a:srgbClr val="000000"/>
                          </a:solidFill>
                          <a:effectLst/>
                          <a:latin typeface="Calibri"/>
                        </a:rPr>
                        <a:t>2.333</a:t>
                      </a:r>
                    </a:p>
                  </a:txBody>
                  <a:tcPr marL="9525" marR="9525" marT="9525" marB="0" anchor="b"/>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1077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827584" y="971436"/>
                <a:ext cx="6840760" cy="2308324"/>
              </a:xfrm>
              <a:prstGeom prst="rect">
                <a:avLst/>
              </a:prstGeom>
              <a:noFill/>
            </p:spPr>
            <p:txBody>
              <a:bodyPr wrap="square" rtlCol="0">
                <a:spAutoFit/>
              </a:bodyPr>
              <a:lstStyle/>
              <a:p>
                <a:r>
                  <a:rPr lang="en-GB" dirty="0"/>
                  <a:t>Notice that as</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changes the cost function has a minimum at</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 1, which is the gradient  of the line that gives a perfect fit.</a:t>
                </a:r>
              </a:p>
              <a:p>
                <a:endParaRPr lang="en-GB" dirty="0"/>
              </a:p>
              <a:p>
                <a:r>
                  <a:rPr lang="en-GB" dirty="0"/>
                  <a:t>Recall how we found maxima and minima using differentiation in our maths classes?  Why don’t we do this with the cost function, J?  Recall we differentiate with respect to our variable of interest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in our example) and set the derivative function to zero.  We re-arrange to find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Let’s do it.</a:t>
                </a:r>
              </a:p>
            </p:txBody>
          </p:sp>
        </mc:Choice>
        <mc:Fallback xmlns="">
          <p:sp>
            <p:nvSpPr>
              <p:cNvPr id="2" name="TextBox 1"/>
              <p:cNvSpPr txBox="1">
                <a:spLocks noRot="1" noChangeAspect="1" noMove="1" noResize="1" noEditPoints="1" noAdjustHandles="1" noChangeArrowheads="1" noChangeShapeType="1" noTextEdit="1"/>
              </p:cNvSpPr>
              <p:nvPr/>
            </p:nvSpPr>
            <p:spPr>
              <a:xfrm>
                <a:off x="827584" y="971436"/>
                <a:ext cx="6840760" cy="2308324"/>
              </a:xfrm>
              <a:prstGeom prst="rect">
                <a:avLst/>
              </a:prstGeom>
              <a:blipFill rotWithShape="1">
                <a:blip r:embed="rId2"/>
                <a:stretch>
                  <a:fillRect l="-802" t="-1319" r="-89" b="-316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TextBox 2"/>
              <p:cNvSpPr txBox="1"/>
              <p:nvPr/>
            </p:nvSpPr>
            <p:spPr>
              <a:xfrm>
                <a:off x="1039799" y="3501008"/>
                <a:ext cx="6984776" cy="2511200"/>
              </a:xfrm>
              <a:prstGeom prst="rect">
                <a:avLst/>
              </a:prstGeom>
              <a:noFill/>
            </p:spPr>
            <p:txBody>
              <a:bodyPr wrap="square" rtlCol="0">
                <a:spAutoFit/>
              </a:bodyPr>
              <a:lstStyle/>
              <a:p>
                <a:r>
                  <a:rPr lang="en-GB" dirty="0"/>
                  <a:t>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 </m:t>
                    </m:r>
                    <m:f>
                      <m:fPr>
                        <m:ctrlPr>
                          <a:rPr lang="en-GB" i="1">
                            <a:latin typeface="Cambria Math" panose="02040503050406030204" pitchFamily="18" charset="0"/>
                          </a:rPr>
                        </m:ctrlPr>
                      </m:fPr>
                      <m:num>
                        <m:r>
                          <a:rPr lang="en-GB" i="1">
                            <a:latin typeface="Cambria Math"/>
                          </a:rPr>
                          <m:t>1</m:t>
                        </m:r>
                      </m:num>
                      <m:den>
                        <m:r>
                          <a:rPr lang="en-GB" i="1">
                            <a:latin typeface="Cambria Math"/>
                          </a:rPr>
                          <m:t>2</m:t>
                        </m:r>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sSup>
                      <m:sSupPr>
                        <m:ctrlPr>
                          <a:rPr lang="en-GB" i="1" dirty="0">
                            <a:latin typeface="Cambria Math" panose="02040503050406030204" pitchFamily="18" charset="0"/>
                          </a:rPr>
                        </m:ctrlPr>
                      </m:sSupPr>
                      <m:e>
                        <m:r>
                          <m:rPr>
                            <m:nor/>
                          </m:rPr>
                          <a:rPr lang="en-GB" dirty="0"/>
                          <m:t>(</m:t>
                        </m:r>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i="1" dirty="0">
                            <a:latin typeface="Cambria Math"/>
                          </a:rPr>
                          <m:t>2</m:t>
                        </m:r>
                      </m:sup>
                    </m:sSup>
                  </m:oMath>
                </a14:m>
                <a:endParaRPr lang="en-GB" dirty="0"/>
              </a:p>
              <a:p>
                <a:r>
                  <a:rPr lang="en-GB" dirty="0"/>
                  <a:t>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m:t>
                    </m:r>
                  </m:oMath>
                </a14:m>
                <a:r>
                  <a:rPr lang="en-GB" dirty="0"/>
                  <a:t> </a:t>
                </a:r>
                <a14:m>
                  <m:oMath xmlns:m="http://schemas.openxmlformats.org/officeDocument/2006/math">
                    <m:f>
                      <m:fPr>
                        <m:ctrlPr>
                          <a:rPr lang="en-GB" i="1">
                            <a:latin typeface="Cambria Math" panose="02040503050406030204" pitchFamily="18" charset="0"/>
                          </a:rPr>
                        </m:ctrlPr>
                      </m:fPr>
                      <m:num>
                        <m:r>
                          <a:rPr lang="en-GB" b="0" i="1" smtClean="0">
                            <a:latin typeface="Cambria Math"/>
                          </a:rPr>
                          <m:t>2</m:t>
                        </m:r>
                      </m:num>
                      <m:den>
                        <m:r>
                          <a:rPr lang="en-GB" i="1">
                            <a:latin typeface="Cambria Math"/>
                          </a:rPr>
                          <m:t>2</m:t>
                        </m:r>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a:rPr lang="en-GB" b="0" i="1" smtClean="0">
                            <a:latin typeface="Cambria Math"/>
                            <a:ea typeface="Cambria Math"/>
                          </a:rPr>
                          <m:t>′</m:t>
                        </m:r>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e>
                    </m:nary>
                    <m:sSub>
                      <m:sSubPr>
                        <m:ctrlPr>
                          <a:rPr lang="en-GB" i="1" dirty="0">
                            <a:latin typeface="Cambria Math" panose="02040503050406030204" pitchFamily="18" charset="0"/>
                          </a:rPr>
                        </m:ctrlPr>
                      </m:sSubPr>
                      <m:e>
                        <m:r>
                          <a:rPr lang="en-GB" b="0" i="1" dirty="0" smtClean="0">
                            <a:latin typeface="Cambria Math"/>
                          </a:rPr>
                          <m:t>(</m:t>
                        </m:r>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a:t>)</a:t>
                </a:r>
              </a:p>
              <a:p>
                <a:r>
                  <a:rPr lang="en-GB" dirty="0"/>
                  <a:t>            = </a:t>
                </a:r>
                <a14:m>
                  <m:oMath xmlns:m="http://schemas.openxmlformats.org/officeDocument/2006/math">
                    <m:f>
                      <m:fPr>
                        <m:ctrlPr>
                          <a:rPr lang="en-GB" i="1">
                            <a:latin typeface="Cambria Math" panose="02040503050406030204" pitchFamily="18" charset="0"/>
                          </a:rPr>
                        </m:ctrlPr>
                      </m:fPr>
                      <m:num>
                        <m:r>
                          <a:rPr lang="en-GB" b="0" i="1" smtClean="0">
                            <a:latin typeface="Cambria Math"/>
                          </a:rPr>
                          <m:t>1</m:t>
                        </m:r>
                      </m:num>
                      <m:den>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r>
                      <a:rPr lang="en-GB" b="0" i="1" smtClean="0">
                        <a:latin typeface="Cambria Math"/>
                      </a:rPr>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a:t>))</a:t>
                </a:r>
              </a:p>
              <a:p>
                <a:endParaRPr lang="en-GB" dirty="0"/>
              </a:p>
              <a:p>
                <a:r>
                  <a:rPr lang="en-GB" dirty="0"/>
                  <a:t>Now set this to 0 (to locate a point of zero gradient) and solve for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oMath>
                </a14:m>
                <a:r>
                  <a:rPr lang="en-GB" dirty="0"/>
                  <a:t>.</a:t>
                </a:r>
              </a:p>
              <a:p>
                <a:r>
                  <a:rPr lang="en-GB" dirty="0"/>
                  <a:t>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𝑚</m:t>
                        </m:r>
                      </m:den>
                    </m:f>
                  </m:oMath>
                </a14:m>
                <a:r>
                  <a:rPr lang="en-GB" dirty="0"/>
                  <a:t>(</a:t>
                </a:r>
                <a14:m>
                  <m:oMath xmlns:m="http://schemas.openxmlformats.org/officeDocument/2006/math">
                    <m:r>
                      <a:rPr lang="en-GB" b="0" i="1" dirty="0" smtClean="0">
                        <a:latin typeface="Cambria Math"/>
                      </a:rPr>
                      <m:t>1(</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- 1) +2(2</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-2) + 3(3</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-3)) =0, therefore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 1.</a:t>
                </a:r>
              </a:p>
              <a:p>
                <a:endParaRPr lang="en-GB" dirty="0"/>
              </a:p>
            </p:txBody>
          </p:sp>
        </mc:Choice>
        <mc:Fallback xmlns="">
          <p:sp>
            <p:nvSpPr>
              <p:cNvPr id="3" name="TextBox 2"/>
              <p:cNvSpPr txBox="1">
                <a:spLocks noRot="1" noChangeAspect="1" noMove="1" noResize="1" noEditPoints="1" noAdjustHandles="1" noChangeArrowheads="1" noChangeShapeType="1" noTextEdit="1"/>
              </p:cNvSpPr>
              <p:nvPr/>
            </p:nvSpPr>
            <p:spPr>
              <a:xfrm>
                <a:off x="1039799" y="3501008"/>
                <a:ext cx="6984776" cy="2511200"/>
              </a:xfrm>
              <a:prstGeom prst="rect">
                <a:avLst/>
              </a:prstGeom>
              <a:blipFill rotWithShape="1">
                <a:blip r:embed="rId3"/>
                <a:stretch>
                  <a:fillRect l="-786" t="-14806"/>
                </a:stretch>
              </a:blipFill>
            </p:spPr>
            <p:txBody>
              <a:bodyPr/>
              <a:lstStyle/>
              <a:p>
                <a:r>
                  <a:rPr lang="en-GB">
                    <a:noFill/>
                  </a:rPr>
                  <a:t> </a:t>
                </a:r>
              </a:p>
            </p:txBody>
          </p:sp>
        </mc:Fallback>
      </mc:AlternateContent>
    </p:spTree>
    <p:extLst>
      <p:ext uri="{BB962C8B-B14F-4D97-AF65-F5344CB8AC3E}">
        <p14:creationId xmlns:p14="http://schemas.microsoft.com/office/powerpoint/2010/main" val="235035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611560" y="404664"/>
                <a:ext cx="7920880" cy="1477328"/>
              </a:xfrm>
              <a:prstGeom prst="rect">
                <a:avLst/>
              </a:prstGeom>
              <a:noFill/>
            </p:spPr>
            <p:txBody>
              <a:bodyPr wrap="square" rtlCol="0">
                <a:spAutoFit/>
              </a:bodyPr>
              <a:lstStyle/>
              <a:p>
                <a:r>
                  <a:rPr lang="en-GB" dirty="0"/>
                  <a:t>The last example showed us the principle behind finding the minimum of the cost function with only one variable,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in the cost function J().  If we now used two variables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b="0" i="0" smtClean="0">
                        <a:latin typeface="Cambria Math"/>
                      </a:rPr>
                      <m:t> </m:t>
                    </m:r>
                    <m:r>
                      <m:rPr>
                        <m:sty m:val="p"/>
                      </m:rPr>
                      <a:rPr lang="en-GB" b="0" i="0" smtClean="0">
                        <a:latin typeface="Cambria Math"/>
                      </a:rPr>
                      <m:t>and</m:t>
                    </m:r>
                    <m:r>
                      <a:rPr lang="en-GB" b="0" i="0" smtClean="0">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a:t>) then the cost function becomes a two dimensions space and looks “bowl” shaped for our example of finding the best fit line h(x)=𝜃1*x+</a:t>
                </a:r>
                <a:r>
                  <a:rPr lang="en-GB" dirty="0">
                    <a:ea typeface="Cambria Math"/>
                  </a:rPr>
                  <a:t> </a:t>
                </a:r>
                <a14:m>
                  <m:oMath xmlns:m="http://schemas.openxmlformats.org/officeDocument/2006/math">
                    <m:r>
                      <a:rPr lang="en-GB" i="1">
                        <a:latin typeface="Cambria Math"/>
                        <a:ea typeface="Cambria Math"/>
                      </a:rPr>
                      <m:t>𝜃</m:t>
                    </m:r>
                  </m:oMath>
                </a14:m>
                <a:r>
                  <a:rPr lang="en-GB" dirty="0"/>
                  <a:t>0.</a:t>
                </a:r>
              </a:p>
              <a:p>
                <a:r>
                  <a:rPr lang="en-GB" dirty="0"/>
                  <a:t>Here is a plot representing a cost function, J as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a:t>vary [1].  </a:t>
                </a:r>
              </a:p>
            </p:txBody>
          </p:sp>
        </mc:Choice>
        <mc:Fallback xmlns="">
          <p:sp>
            <p:nvSpPr>
              <p:cNvPr id="2" name="TextBox 1"/>
              <p:cNvSpPr txBox="1">
                <a:spLocks noRot="1" noChangeAspect="1" noMove="1" noResize="1" noEditPoints="1" noAdjustHandles="1" noChangeArrowheads="1" noChangeShapeType="1" noTextEdit="1"/>
              </p:cNvSpPr>
              <p:nvPr/>
            </p:nvSpPr>
            <p:spPr>
              <a:xfrm>
                <a:off x="611560" y="404664"/>
                <a:ext cx="7920880" cy="1477328"/>
              </a:xfrm>
              <a:prstGeom prst="rect">
                <a:avLst/>
              </a:prstGeom>
              <a:blipFill rotWithShape="1">
                <a:blip r:embed="rId2"/>
                <a:stretch>
                  <a:fillRect l="-615" t="-2058" r="-231" b="-5350"/>
                </a:stretch>
              </a:blipFill>
            </p:spPr>
            <p:txBody>
              <a:bodyPr/>
              <a:lstStyle/>
              <a:p>
                <a:r>
                  <a:rPr lang="en-GB">
                    <a:noFill/>
                  </a:rPr>
                  <a:t> </a:t>
                </a:r>
              </a:p>
            </p:txBody>
          </p:sp>
        </mc:Fallback>
      </mc:AlternateContent>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375" y="2205201"/>
            <a:ext cx="5602833" cy="4228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xmlns:a14="http://schemas.microsoft.com/office/drawing/2010/main">
        <mc:Choice Requires="a14">
          <p:sp>
            <p:nvSpPr>
              <p:cNvPr id="3" name="TextBox 2"/>
              <p:cNvSpPr txBox="1"/>
              <p:nvPr/>
            </p:nvSpPr>
            <p:spPr>
              <a:xfrm>
                <a:off x="6876256" y="2564904"/>
                <a:ext cx="1656184" cy="3139321"/>
              </a:xfrm>
              <a:prstGeom prst="rect">
                <a:avLst/>
              </a:prstGeom>
              <a:noFill/>
            </p:spPr>
            <p:txBody>
              <a:bodyPr wrap="square" rtlCol="0">
                <a:spAutoFit/>
              </a:bodyPr>
              <a:lstStyle/>
              <a:p>
                <a:r>
                  <a:rPr lang="en-GB" dirty="0"/>
                  <a:t>The best fit occurs when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a:latin typeface="Cambria Math"/>
                      </a:rPr>
                      <m:t>, </m:t>
                    </m:r>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a:t>) is a minimum-  i.e. at the lowest point.  This occurs for our example </a:t>
                </a:r>
              </a:p>
              <a:p>
                <a:r>
                  <a:rPr lang="en-GB" dirty="0"/>
                  <a:t>when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b="0" i="1" smtClean="0">
                        <a:latin typeface="Cambria Math"/>
                      </a:rPr>
                      <m:t>=</m:t>
                    </m:r>
                    <m:r>
                      <a:rPr lang="en-GB" b="0" i="0" smtClean="0">
                        <a:latin typeface="Cambria Math"/>
                      </a:rPr>
                      <m:t>0</m:t>
                    </m:r>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r>
                      <a:rPr lang="en-GB" b="0" i="0" smtClean="0">
                        <a:latin typeface="Cambria Math"/>
                        <a:ea typeface="Cambria Math"/>
                      </a:rPr>
                      <m:t>=1</m:t>
                    </m:r>
                  </m:oMath>
                </a14:m>
                <a:r>
                  <a:rPr lang="en-GB" dirty="0"/>
                  <a:t>.</a:t>
                </a:r>
              </a:p>
            </p:txBody>
          </p:sp>
        </mc:Choice>
        <mc:Fallback xmlns="">
          <p:sp>
            <p:nvSpPr>
              <p:cNvPr id="3" name="TextBox 2"/>
              <p:cNvSpPr txBox="1">
                <a:spLocks noRot="1" noChangeAspect="1" noMove="1" noResize="1" noEditPoints="1" noAdjustHandles="1" noChangeArrowheads="1" noChangeShapeType="1" noTextEdit="1"/>
              </p:cNvSpPr>
              <p:nvPr/>
            </p:nvSpPr>
            <p:spPr>
              <a:xfrm>
                <a:off x="6876256" y="2564904"/>
                <a:ext cx="1656184" cy="3139321"/>
              </a:xfrm>
              <a:prstGeom prst="rect">
                <a:avLst/>
              </a:prstGeom>
              <a:blipFill rotWithShape="1">
                <a:blip r:embed="rId4"/>
                <a:stretch>
                  <a:fillRect l="-3309" t="-971" b="-2136"/>
                </a:stretch>
              </a:blipFill>
            </p:spPr>
            <p:txBody>
              <a:bodyPr/>
              <a:lstStyle/>
              <a:p>
                <a:r>
                  <a:rPr lang="en-GB">
                    <a:noFill/>
                  </a:rPr>
                  <a:t> </a:t>
                </a:r>
              </a:p>
            </p:txBody>
          </p:sp>
        </mc:Fallback>
      </mc:AlternateContent>
    </p:spTree>
    <p:extLst>
      <p:ext uri="{BB962C8B-B14F-4D97-AF65-F5344CB8AC3E}">
        <p14:creationId xmlns:p14="http://schemas.microsoft.com/office/powerpoint/2010/main" val="311294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p:cNvSpPr txBox="1"/>
              <p:nvPr/>
            </p:nvSpPr>
            <p:spPr>
              <a:xfrm>
                <a:off x="539552" y="620688"/>
                <a:ext cx="8021488" cy="5632311"/>
              </a:xfrm>
              <a:prstGeom prst="rect">
                <a:avLst/>
              </a:prstGeom>
              <a:noFill/>
            </p:spPr>
            <p:txBody>
              <a:bodyPr wrap="square" rtlCol="0">
                <a:spAutoFit/>
              </a:bodyPr>
              <a:lstStyle/>
              <a:p>
                <a:r>
                  <a:rPr lang="en-GB" dirty="0"/>
                  <a:t>There is a method that can be used to solve the cost function equation exactly (it’s called the normal equations method), but this method becomes increasing slow as the size of the data increases.  The general idea is to write down a set of equations linear  in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sSub>
                  </m:oMath>
                </a14:m>
                <a:r>
                  <a:rPr lang="en-GB" dirty="0"/>
                  <a:t> , each equation representing a line with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b="0" i="0" smtClean="0">
                        <a:latin typeface="Cambria Math"/>
                        <a:ea typeface="Cambria Math"/>
                      </a:rPr>
                      <m:t>,</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x and y  where x and y are the training data.  </a:t>
                </a:r>
                <a:r>
                  <a:rPr lang="en-GB" dirty="0" err="1"/>
                  <a:t>Eg</a:t>
                </a:r>
                <a:r>
                  <a:rPr lang="en-GB" dirty="0"/>
                  <a:t>,</a:t>
                </a:r>
              </a:p>
              <a:p>
                <a:r>
                  <a:rPr lang="en-GB" dirty="0"/>
                  <a:t>if the training data is</a:t>
                </a:r>
                <a:r>
                  <a:rPr lang="en-GB" dirty="0">
                    <a:sym typeface="Wingdings" panose="05000000000000000000" pitchFamily="2" charset="2"/>
                  </a:rPr>
                  <a:t> (1,2), (2,4), (3,6) and (4,8) then the set of equations is: </a:t>
                </a:r>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+ 1</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b="0" i="1" smtClean="0">
                        <a:latin typeface="Cambria Math"/>
                        <a:ea typeface="Cambria Math"/>
                      </a:rPr>
                      <m:t>=2</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+ 2</a:t>
                </a:r>
                <a14:m>
                  <m:oMath xmlns:m="http://schemas.openxmlformats.org/officeDocument/2006/math">
                    <m:sSub>
                      <m:sSubPr>
                        <m:ctrlPr>
                          <a:rPr lang="en-GB" i="1" smtClean="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4</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+3</a:t>
                </a:r>
                <a14:m>
                  <m:oMath xmlns:m="http://schemas.openxmlformats.org/officeDocument/2006/math">
                    <m:sSub>
                      <m:sSubPr>
                        <m:ctrlPr>
                          <a:rPr lang="en-GB" i="1" smtClean="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6</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+ 4</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8</m:t>
                    </m:r>
                  </m:oMath>
                </a14:m>
                <a:endParaRPr lang="en-GB" dirty="0"/>
              </a:p>
              <a:p>
                <a:r>
                  <a:rPr lang="en-GB" dirty="0"/>
                  <a:t>And solve for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oMath>
                </a14:m>
                <a:r>
                  <a:rPr lang="en-GB" dirty="0"/>
                  <a:t> and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a:t>
                </a:r>
              </a:p>
              <a:p>
                <a:endParaRPr lang="en-GB" dirty="0"/>
              </a:p>
              <a:p>
                <a:r>
                  <a:rPr lang="en-GB" dirty="0"/>
                  <a:t>Note that this system of equations is over determined.</a:t>
                </a:r>
              </a:p>
              <a:p>
                <a:endParaRPr lang="en-GB" dirty="0"/>
              </a:p>
              <a:p>
                <a:r>
                  <a:rPr lang="en-GB" dirty="0"/>
                  <a:t>A better way to find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for real systems with a lot of training data is to use gradient descent.  This method is very useful in several machine learning algorithms, not just in regression.  Why? Because it finds good solutions where the cost function is complex with several local minima (remember hill climbing) and can be used where a closed form solution (that finds a solution in a fixed number of steps) is not possible.  Gradient descent method is an iterative method.</a:t>
                </a:r>
              </a:p>
            </p:txBody>
          </p:sp>
        </mc:Choice>
        <mc:Fallback xmlns="">
          <p:sp>
            <p:nvSpPr>
              <p:cNvPr id="3" name="TextBox 2"/>
              <p:cNvSpPr txBox="1">
                <a:spLocks noRot="1" noChangeAspect="1" noMove="1" noResize="1" noEditPoints="1" noAdjustHandles="1" noChangeArrowheads="1" noChangeShapeType="1" noTextEdit="1"/>
              </p:cNvSpPr>
              <p:nvPr/>
            </p:nvSpPr>
            <p:spPr>
              <a:xfrm>
                <a:off x="539552" y="620688"/>
                <a:ext cx="8021488" cy="5632311"/>
              </a:xfrm>
              <a:prstGeom prst="rect">
                <a:avLst/>
              </a:prstGeom>
              <a:blipFill rotWithShape="1">
                <a:blip r:embed="rId2"/>
                <a:stretch>
                  <a:fillRect l="-684" t="-541" r="-1141" b="-758"/>
                </a:stretch>
              </a:blipFill>
            </p:spPr>
            <p:txBody>
              <a:bodyPr/>
              <a:lstStyle/>
              <a:p>
                <a:r>
                  <a:rPr lang="en-GB">
                    <a:noFill/>
                  </a:rPr>
                  <a:t> </a:t>
                </a:r>
              </a:p>
            </p:txBody>
          </p:sp>
        </mc:Fallback>
      </mc:AlternateContent>
    </p:spTree>
    <p:extLst>
      <p:ext uri="{BB962C8B-B14F-4D97-AF65-F5344CB8AC3E}">
        <p14:creationId xmlns:p14="http://schemas.microsoft.com/office/powerpoint/2010/main" val="2046123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764704"/>
            <a:ext cx="6768752" cy="2585323"/>
          </a:xfrm>
          <a:prstGeom prst="rect">
            <a:avLst/>
          </a:prstGeom>
          <a:noFill/>
        </p:spPr>
        <p:txBody>
          <a:bodyPr wrap="square" rtlCol="0">
            <a:spAutoFit/>
          </a:bodyPr>
          <a:lstStyle/>
          <a:p>
            <a:r>
              <a:rPr lang="en-GB" dirty="0"/>
              <a:t>References:</a:t>
            </a:r>
          </a:p>
          <a:p>
            <a:r>
              <a:rPr lang="en-GB" dirty="0"/>
              <a:t>[1] Machine Learning,  Andrew Ng, Stanford University, </a:t>
            </a:r>
            <a:r>
              <a:rPr lang="en-GB" dirty="0">
                <a:hlinkClick r:id="rId2"/>
              </a:rPr>
              <a:t>https://www.coursera.org/learn/machine-learning/</a:t>
            </a:r>
            <a:endParaRPr lang="en-GB" dirty="0"/>
          </a:p>
          <a:p>
            <a:endParaRPr lang="en-GB" dirty="0"/>
          </a:p>
          <a:p>
            <a:r>
              <a:rPr lang="en-GB" dirty="0"/>
              <a:t>[2] Pattern Recognition and Machine Learning (Information Science and Statistics),.2nd  Edition, C Bishop - Springer, New York, 2007</a:t>
            </a:r>
          </a:p>
          <a:p>
            <a:endParaRPr lang="en-GB" dirty="0"/>
          </a:p>
          <a:p>
            <a:r>
              <a:rPr lang="en-GB" dirty="0"/>
              <a:t>[3] Wikipedia</a:t>
            </a:r>
          </a:p>
          <a:p>
            <a:endParaRPr lang="en-GB" dirty="0"/>
          </a:p>
        </p:txBody>
      </p:sp>
    </p:spTree>
    <p:extLst>
      <p:ext uri="{BB962C8B-B14F-4D97-AF65-F5344CB8AC3E}">
        <p14:creationId xmlns:p14="http://schemas.microsoft.com/office/powerpoint/2010/main" val="2554787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20917</TotalTime>
  <Words>1642</Words>
  <Application>Microsoft Office PowerPoint</Application>
  <PresentationFormat>On-screen Show (4:3)</PresentationFormat>
  <Paragraphs>195</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Cambria Math</vt:lpstr>
      <vt:lpstr>Symbol</vt:lpstr>
      <vt:lpstr>Office Theme</vt:lpstr>
      <vt:lpstr>Advanced AI and Machine Learning</vt:lpstr>
      <vt:lpstr>Definition of Machine Learning</vt:lpstr>
      <vt:lpstr>Machine Learning solves these kind of problems:-</vt:lpstr>
      <vt:lpstr>Supervised Learning</vt:lpstr>
      <vt:lpstr>Unsupervised  Learning</vt:lpstr>
      <vt:lpstr>Linear Regression</vt:lpstr>
      <vt:lpstr>Some examples of linear regression (Matlab data)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AI and Machine Learning</dc:title>
  <dc:creator>Dickers, Gordon</dc:creator>
  <cp:lastModifiedBy>Gordon Dickers</cp:lastModifiedBy>
  <cp:revision>51</cp:revision>
  <dcterms:created xsi:type="dcterms:W3CDTF">2016-09-21T11:48:03Z</dcterms:created>
  <dcterms:modified xsi:type="dcterms:W3CDTF">2020-09-30T19:25:57Z</dcterms:modified>
</cp:coreProperties>
</file>