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header1.xml" ContentType="application/vnd.openxmlformats-officedocument.wordprocessingml.header+xml"/>
  <Override PartName="/word/footer2.xml" ContentType="application/vnd.openxmlformats-officedocument.wordprocessingml.footer+xml"/>
  <Override PartName="/word/footer3.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ackground w:color="FFFFFF" w:themeColor="background1"/>
  <w:body>
    <w:p w14:paraId="1C20542D" w14:textId="39510CB4" w:rsidR="0008682F" w:rsidRPr="00930528" w:rsidRDefault="00F010D5" w:rsidP="00C002B6">
      <w:pPr>
        <w:pStyle w:val="GreenHeading"/>
        <w:ind w:left="0"/>
        <w:rPr>
          <w:rStyle w:val="SubtleEmphasis"/>
          <w:b/>
          <w:bCs/>
          <w:color w:val="000000" w:themeColor="text1"/>
        </w:rPr>
      </w:pPr>
      <w:r w:rsidRPr="00930528">
        <w:rPr>
          <w:rStyle w:val="SubtleEmphasis"/>
          <w:b/>
          <w:bCs/>
          <w:color w:val="000000" w:themeColor="text1"/>
        </w:rPr>
        <w:t xml:space="preserve">  </w:t>
      </w:r>
      <w:bookmarkStart w:id="0" w:name="_Toc133826414"/>
      <w:bookmarkStart w:id="1" w:name="_Toc133826473"/>
      <w:bookmarkStart w:id="2" w:name="_Toc133830840"/>
      <w:r w:rsidR="00BA4510" w:rsidRPr="00930528">
        <w:rPr>
          <w:rStyle w:val="SubtleEmphasis"/>
          <w:b/>
          <w:bCs/>
          <w:color w:val="000000" w:themeColor="text1"/>
        </w:rPr>
        <w:t xml:space="preserve">          </w:t>
      </w:r>
      <w:r w:rsidR="0008682F" w:rsidRPr="00930528">
        <w:rPr>
          <w:rStyle w:val="SubtleEmphasis"/>
          <w:b/>
          <w:bCs/>
          <w:color w:val="000000" w:themeColor="text1"/>
        </w:rPr>
        <w:t xml:space="preserve">MBA Master of Business </w:t>
      </w:r>
      <w:r w:rsidR="006D741B" w:rsidRPr="00930528">
        <w:rPr>
          <w:rStyle w:val="SubtleEmphasis"/>
          <w:b/>
          <w:bCs/>
          <w:color w:val="000000" w:themeColor="text1"/>
        </w:rPr>
        <w:t>A</w:t>
      </w:r>
      <w:r w:rsidR="0008682F" w:rsidRPr="00930528">
        <w:rPr>
          <w:rStyle w:val="SubtleEmphasis"/>
          <w:b/>
          <w:bCs/>
          <w:color w:val="000000" w:themeColor="text1"/>
        </w:rPr>
        <w:t>dministration</w:t>
      </w:r>
      <w:bookmarkEnd w:id="0"/>
      <w:bookmarkEnd w:id="1"/>
      <w:bookmarkEnd w:id="2"/>
      <w:r w:rsidR="0008682F" w:rsidRPr="00930528">
        <w:rPr>
          <w:rStyle w:val="SubtleEmphasis"/>
          <w:b/>
          <w:bCs/>
          <w:color w:val="000000" w:themeColor="text1"/>
        </w:rPr>
        <w:t xml:space="preserve"> </w:t>
      </w:r>
    </w:p>
    <w:p w14:paraId="76FC3782" w14:textId="3AB87BAC" w:rsidR="00B2315D" w:rsidRPr="00B74745" w:rsidRDefault="009B5C31" w:rsidP="006D741B">
      <w:pPr>
        <w:pStyle w:val="GreenHeading"/>
        <w:ind w:left="0"/>
        <w:rPr>
          <w:rStyle w:val="SubtleEmphasis"/>
          <w:b/>
          <w:bCs/>
          <w:color w:val="000000" w:themeColor="text1"/>
        </w:rPr>
      </w:pPr>
      <w:bookmarkStart w:id="3" w:name="_Toc133826415"/>
      <w:bookmarkStart w:id="4" w:name="_Toc133826474"/>
      <w:bookmarkStart w:id="5" w:name="_Toc133830841"/>
      <w:r w:rsidRPr="00154433">
        <w:rPr>
          <w:rStyle w:val="SubtleEmphasis"/>
          <w:b/>
          <w:bCs/>
          <w:noProof/>
        </w:rPr>
        <w:drawing>
          <wp:anchor distT="0" distB="0" distL="114300" distR="114300" simplePos="0" relativeHeight="251664384" behindDoc="0" locked="0" layoutInCell="1" allowOverlap="1" wp14:anchorId="03D26674" wp14:editId="55B414C0">
            <wp:simplePos x="0" y="0"/>
            <wp:positionH relativeFrom="margin">
              <wp:posOffset>-419100</wp:posOffset>
            </wp:positionH>
            <wp:positionV relativeFrom="margin">
              <wp:posOffset>-5173980</wp:posOffset>
            </wp:positionV>
            <wp:extent cx="6918960" cy="3931920"/>
            <wp:effectExtent l="0" t="0" r="0" b="0"/>
            <wp:wrapSquare wrapText="bothSides"/>
            <wp:docPr id="11" name="Picture 11" descr="Logo, company nam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descr="Logo, company name&#10;&#10;Description automatically generated"/>
                    <pic:cNvPicPr/>
                  </pic:nvPicPr>
                  <pic:blipFill>
                    <a:blip r:embed="rId12"/>
                    <a:stretch>
                      <a:fillRect/>
                    </a:stretch>
                  </pic:blipFill>
                  <pic:spPr>
                    <a:xfrm>
                      <a:off x="0" y="0"/>
                      <a:ext cx="6918960" cy="3931920"/>
                    </a:xfrm>
                    <a:prstGeom prst="rect">
                      <a:avLst/>
                    </a:prstGeom>
                  </pic:spPr>
                </pic:pic>
              </a:graphicData>
            </a:graphic>
            <wp14:sizeRelH relativeFrom="margin">
              <wp14:pctWidth>0</wp14:pctWidth>
            </wp14:sizeRelH>
            <wp14:sizeRelV relativeFrom="margin">
              <wp14:pctHeight>0</wp14:pctHeight>
            </wp14:sizeRelV>
          </wp:anchor>
        </w:drawing>
      </w:r>
      <w:r w:rsidR="00F010D5">
        <w:rPr>
          <w:rStyle w:val="SubtleEmphasis"/>
          <w:b/>
          <w:bCs/>
        </w:rPr>
        <w:t xml:space="preserve">    </w:t>
      </w:r>
      <w:r w:rsidR="00BA4510">
        <w:rPr>
          <w:rStyle w:val="SubtleEmphasis"/>
          <w:b/>
          <w:bCs/>
        </w:rPr>
        <w:t xml:space="preserve">        </w:t>
      </w:r>
      <w:r w:rsidR="008C79D8" w:rsidRPr="00154433">
        <w:rPr>
          <w:rStyle w:val="SubtleEmphasis"/>
          <w:b/>
          <w:bCs/>
        </w:rPr>
        <w:t xml:space="preserve"> </w:t>
      </w:r>
      <w:r w:rsidR="008C79D8" w:rsidRPr="00B74745">
        <w:rPr>
          <w:rStyle w:val="SubtleEmphasis"/>
          <w:b/>
          <w:bCs/>
          <w:color w:val="000000" w:themeColor="text1"/>
        </w:rPr>
        <w:t>MARKETING MANAGEMEN</w:t>
      </w:r>
      <w:r w:rsidR="00163B04" w:rsidRPr="00B74745">
        <w:rPr>
          <w:rStyle w:val="SubtleEmphasis"/>
          <w:b/>
          <w:bCs/>
          <w:color w:val="000000" w:themeColor="text1"/>
        </w:rPr>
        <w:t>T SAMSUNG</w:t>
      </w:r>
      <w:bookmarkEnd w:id="3"/>
      <w:bookmarkEnd w:id="4"/>
      <w:bookmarkEnd w:id="5"/>
    </w:p>
    <w:p w14:paraId="6E53D4E7" w14:textId="526D3E2A" w:rsidR="00C002B6" w:rsidRDefault="00F010D5" w:rsidP="00F010D5">
      <w:pPr>
        <w:pStyle w:val="GreenHeading"/>
        <w:ind w:left="0"/>
        <w:rPr>
          <w:rStyle w:val="SubtleEmphasis"/>
          <w:b/>
          <w:bCs/>
          <w:color w:val="000000" w:themeColor="text1"/>
        </w:rPr>
      </w:pPr>
      <w:r w:rsidRPr="00B74745">
        <w:rPr>
          <w:color w:val="000000" w:themeColor="text1"/>
        </w:rPr>
        <w:t xml:space="preserve">                              </w:t>
      </w:r>
      <w:bookmarkStart w:id="6" w:name="_Toc133826416"/>
      <w:bookmarkStart w:id="7" w:name="_Toc133826475"/>
      <w:bookmarkStart w:id="8" w:name="_Toc133830842"/>
      <w:r w:rsidR="00A9675F" w:rsidRPr="00B74745">
        <w:rPr>
          <w:rStyle w:val="SubtleEmphasis"/>
          <w:b/>
          <w:bCs/>
          <w:color w:val="000000" w:themeColor="text1"/>
        </w:rPr>
        <w:t>ASSESTMENT 2</w:t>
      </w:r>
      <w:r w:rsidR="009F4343" w:rsidRPr="00B74745">
        <w:rPr>
          <w:rStyle w:val="SubtleEmphasis"/>
          <w:b/>
          <w:bCs/>
          <w:color w:val="000000" w:themeColor="text1"/>
        </w:rPr>
        <w:t>-</w:t>
      </w:r>
      <w:r w:rsidRPr="00B74745">
        <w:rPr>
          <w:rStyle w:val="SubtleEmphasis"/>
          <w:b/>
          <w:bCs/>
          <w:color w:val="000000" w:themeColor="text1"/>
        </w:rPr>
        <w:t xml:space="preserve"> 25</w:t>
      </w:r>
      <w:bookmarkEnd w:id="6"/>
      <w:bookmarkEnd w:id="7"/>
      <w:bookmarkEnd w:id="8"/>
      <w:r w:rsidR="00BA4510">
        <w:rPr>
          <w:rStyle w:val="SubtleEmphasis"/>
          <w:b/>
          <w:bCs/>
          <w:color w:val="000000" w:themeColor="text1"/>
        </w:rPr>
        <w:t>%</w:t>
      </w:r>
    </w:p>
    <w:p w14:paraId="6A286314" w14:textId="77777777" w:rsidR="00BA4510" w:rsidRDefault="00BA4510" w:rsidP="00F010D5">
      <w:pPr>
        <w:pStyle w:val="GreenHeading"/>
        <w:ind w:left="0"/>
        <w:rPr>
          <w:rStyle w:val="SubtleEmphasis"/>
          <w:b/>
          <w:bCs/>
          <w:color w:val="000000" w:themeColor="text1"/>
        </w:rPr>
      </w:pPr>
    </w:p>
    <w:p w14:paraId="547BCEF5" w14:textId="77777777" w:rsidR="00BA4510" w:rsidRPr="00B74745" w:rsidRDefault="00BA4510" w:rsidP="00F010D5">
      <w:pPr>
        <w:pStyle w:val="GreenHeading"/>
        <w:ind w:left="0"/>
        <w:rPr>
          <w:rStyle w:val="SubtleEmphasis"/>
          <w:b/>
          <w:bCs/>
          <w:color w:val="000000" w:themeColor="text1"/>
        </w:rPr>
      </w:pPr>
    </w:p>
    <w:p w14:paraId="5B6CEC28" w14:textId="77777777" w:rsidR="009F4343" w:rsidRPr="00154433" w:rsidRDefault="009F4343" w:rsidP="00F010D5">
      <w:pPr>
        <w:pStyle w:val="GreenHeading"/>
        <w:ind w:left="0"/>
        <w:rPr>
          <w:rStyle w:val="SubtleEmphasis"/>
          <w:b/>
          <w:bCs/>
        </w:rPr>
      </w:pPr>
    </w:p>
    <w:p w14:paraId="593A540B" w14:textId="77777777" w:rsidR="00930528" w:rsidRDefault="00930528" w:rsidP="00163B04">
      <w:pPr>
        <w:pStyle w:val="GreenHeading"/>
        <w:rPr>
          <w:rStyle w:val="SubtleEmphasis"/>
          <w:b/>
          <w:bCs/>
          <w:color w:val="000000" w:themeColor="text1"/>
        </w:rPr>
      </w:pPr>
      <w:bookmarkStart w:id="9" w:name="_Toc133826417"/>
      <w:bookmarkStart w:id="10" w:name="_Toc133826476"/>
      <w:bookmarkStart w:id="11" w:name="_Toc133830843"/>
    </w:p>
    <w:p w14:paraId="63996B44" w14:textId="7958A838" w:rsidR="00163B04" w:rsidRPr="00B74745" w:rsidRDefault="00163B04" w:rsidP="00163B04">
      <w:pPr>
        <w:pStyle w:val="GreenHeading"/>
        <w:rPr>
          <w:rStyle w:val="SubtleEmphasis"/>
          <w:b/>
          <w:bCs/>
          <w:color w:val="000000" w:themeColor="text1"/>
        </w:rPr>
      </w:pPr>
      <w:r w:rsidRPr="00B74745">
        <w:rPr>
          <w:rStyle w:val="SubtleEmphasis"/>
          <w:b/>
          <w:bCs/>
          <w:color w:val="000000" w:themeColor="text1"/>
        </w:rPr>
        <w:lastRenderedPageBreak/>
        <w:t xml:space="preserve">Moodle code: </w:t>
      </w:r>
      <w:r w:rsidR="0078614B" w:rsidRPr="00B74745">
        <w:rPr>
          <w:rStyle w:val="SubtleEmphasis"/>
          <w:b/>
          <w:bCs/>
          <w:color w:val="000000" w:themeColor="text1"/>
        </w:rPr>
        <w:t>Marketing management</w:t>
      </w:r>
      <w:r w:rsidRPr="00B74745">
        <w:rPr>
          <w:rStyle w:val="SubtleEmphasis"/>
          <w:b/>
          <w:bCs/>
          <w:color w:val="000000" w:themeColor="text1"/>
        </w:rPr>
        <w:t xml:space="preserve"> (LCBB</w:t>
      </w:r>
      <w:r w:rsidR="0078614B" w:rsidRPr="00B74745">
        <w:rPr>
          <w:rStyle w:val="SubtleEmphasis"/>
          <w:b/>
          <w:bCs/>
          <w:color w:val="000000" w:themeColor="text1"/>
        </w:rPr>
        <w:t>7001</w:t>
      </w:r>
      <w:r w:rsidRPr="00B74745">
        <w:rPr>
          <w:rStyle w:val="SubtleEmphasis"/>
          <w:b/>
          <w:bCs/>
          <w:color w:val="000000" w:themeColor="text1"/>
        </w:rPr>
        <w:t>)</w:t>
      </w:r>
      <w:bookmarkEnd w:id="9"/>
      <w:bookmarkEnd w:id="10"/>
      <w:bookmarkEnd w:id="11"/>
      <w:r w:rsidRPr="00B74745">
        <w:rPr>
          <w:rStyle w:val="SubtleEmphasis"/>
          <w:b/>
          <w:bCs/>
          <w:color w:val="000000" w:themeColor="text1"/>
        </w:rPr>
        <w:t xml:space="preserve"> </w:t>
      </w:r>
    </w:p>
    <w:p w14:paraId="18583006" w14:textId="3C380F32" w:rsidR="00C002B6" w:rsidRPr="00B74745" w:rsidRDefault="00163B04" w:rsidP="00C002B6">
      <w:pPr>
        <w:pStyle w:val="GreenHeading"/>
        <w:rPr>
          <w:rStyle w:val="SubtleEmphasis"/>
          <w:b/>
          <w:bCs/>
          <w:color w:val="000000" w:themeColor="text1"/>
        </w:rPr>
      </w:pPr>
      <w:r w:rsidRPr="00B74745">
        <w:rPr>
          <w:rStyle w:val="SubtleEmphasis"/>
          <w:b/>
          <w:bCs/>
          <w:color w:val="000000" w:themeColor="text1"/>
        </w:rPr>
        <w:t xml:space="preserve"> </w:t>
      </w:r>
      <w:bookmarkStart w:id="12" w:name="_Toc133826418"/>
      <w:bookmarkStart w:id="13" w:name="_Toc133826477"/>
      <w:bookmarkStart w:id="14" w:name="_Toc133830844"/>
      <w:r w:rsidRPr="00B74745">
        <w:rPr>
          <w:rStyle w:val="SubtleEmphasis"/>
          <w:b/>
          <w:bCs/>
          <w:color w:val="000000" w:themeColor="text1"/>
        </w:rPr>
        <w:t xml:space="preserve">Moodle Lecture: </w:t>
      </w:r>
      <w:proofErr w:type="spellStart"/>
      <w:r w:rsidR="002177A6" w:rsidRPr="00B74745">
        <w:rPr>
          <w:rStyle w:val="SubtleEmphasis"/>
          <w:b/>
          <w:bCs/>
          <w:color w:val="000000" w:themeColor="text1"/>
        </w:rPr>
        <w:t>T</w:t>
      </w:r>
      <w:r w:rsidR="0011504B" w:rsidRPr="00B74745">
        <w:rPr>
          <w:rStyle w:val="SubtleEmphasis"/>
          <w:b/>
          <w:bCs/>
          <w:color w:val="000000" w:themeColor="text1"/>
        </w:rPr>
        <w:t>ushara</w:t>
      </w:r>
      <w:proofErr w:type="spellEnd"/>
      <w:r w:rsidR="0011504B" w:rsidRPr="00B74745">
        <w:rPr>
          <w:rStyle w:val="SubtleEmphasis"/>
          <w:b/>
          <w:bCs/>
          <w:color w:val="000000" w:themeColor="text1"/>
        </w:rPr>
        <w:t xml:space="preserve"> </w:t>
      </w:r>
      <w:proofErr w:type="spellStart"/>
      <w:r w:rsidR="00770CCC" w:rsidRPr="00B74745">
        <w:rPr>
          <w:rStyle w:val="SubtleEmphasis"/>
          <w:b/>
          <w:bCs/>
          <w:color w:val="000000" w:themeColor="text1"/>
        </w:rPr>
        <w:t>Balendra</w:t>
      </w:r>
      <w:r w:rsidR="005527F2" w:rsidRPr="00B74745">
        <w:rPr>
          <w:rStyle w:val="SubtleEmphasis"/>
          <w:b/>
          <w:bCs/>
          <w:color w:val="000000" w:themeColor="text1"/>
        </w:rPr>
        <w:t>n</w:t>
      </w:r>
      <w:bookmarkEnd w:id="12"/>
      <w:bookmarkEnd w:id="13"/>
      <w:bookmarkEnd w:id="14"/>
      <w:proofErr w:type="spellEnd"/>
      <w:r w:rsidRPr="00B74745">
        <w:rPr>
          <w:rStyle w:val="SubtleEmphasis"/>
          <w:b/>
          <w:bCs/>
          <w:color w:val="000000" w:themeColor="text1"/>
        </w:rPr>
        <w:t xml:space="preserve"> </w:t>
      </w:r>
    </w:p>
    <w:p w14:paraId="041B677C" w14:textId="77777777" w:rsidR="00163B04" w:rsidRPr="00B74745" w:rsidRDefault="00163B04" w:rsidP="00163B04">
      <w:pPr>
        <w:pStyle w:val="GreenHeading"/>
        <w:rPr>
          <w:rStyle w:val="SubtleEmphasis"/>
          <w:b/>
          <w:bCs/>
          <w:color w:val="000000" w:themeColor="text1"/>
        </w:rPr>
      </w:pPr>
      <w:r w:rsidRPr="00B74745">
        <w:rPr>
          <w:rStyle w:val="SubtleEmphasis"/>
          <w:b/>
          <w:bCs/>
          <w:color w:val="000000" w:themeColor="text1"/>
        </w:rPr>
        <w:t xml:space="preserve"> </w:t>
      </w:r>
      <w:bookmarkStart w:id="15" w:name="_Toc133826419"/>
      <w:bookmarkStart w:id="16" w:name="_Toc133826478"/>
      <w:bookmarkStart w:id="17" w:name="_Toc133830845"/>
      <w:r w:rsidRPr="00B74745">
        <w:rPr>
          <w:rStyle w:val="SubtleEmphasis"/>
          <w:b/>
          <w:bCs/>
          <w:color w:val="000000" w:themeColor="text1"/>
        </w:rPr>
        <w:t>Prepared by: Dobrinka Kiryakova 1818</w:t>
      </w:r>
      <w:r w:rsidR="00AC3215" w:rsidRPr="00B74745">
        <w:rPr>
          <w:rStyle w:val="SubtleEmphasis"/>
          <w:b/>
          <w:bCs/>
          <w:color w:val="000000" w:themeColor="text1"/>
        </w:rPr>
        <w:t>0</w:t>
      </w:r>
      <w:r w:rsidRPr="00B74745">
        <w:rPr>
          <w:rStyle w:val="SubtleEmphasis"/>
          <w:b/>
          <w:bCs/>
          <w:color w:val="000000" w:themeColor="text1"/>
        </w:rPr>
        <w:t>47</w:t>
      </w:r>
      <w:bookmarkEnd w:id="15"/>
      <w:bookmarkEnd w:id="16"/>
      <w:bookmarkEnd w:id="17"/>
    </w:p>
    <w:p w14:paraId="57364B26" w14:textId="77777777" w:rsidR="00D631AF" w:rsidRDefault="00D631AF" w:rsidP="00E7527C">
      <w:pPr>
        <w:pStyle w:val="GreenHeading"/>
      </w:pPr>
    </w:p>
    <w:p w14:paraId="75EEAEF6" w14:textId="0DBAED82" w:rsidR="00D631AF" w:rsidRDefault="00D631AF" w:rsidP="00E7527C">
      <w:pPr>
        <w:pStyle w:val="GreenHeading"/>
        <w:sectPr w:rsidR="00D631AF" w:rsidSect="00154433">
          <w:footerReference w:type="default" r:id="rId13"/>
          <w:headerReference w:type="first" r:id="rId14"/>
          <w:pgSz w:w="12240" w:h="15840"/>
          <w:pgMar w:top="9000" w:right="3600" w:bottom="288" w:left="1440" w:header="720" w:footer="720" w:gutter="0"/>
          <w:pgNumType w:start="0"/>
          <w:cols w:space="720"/>
          <w:titlePg/>
          <w:docGrid w:linePitch="360"/>
        </w:sectPr>
      </w:pPr>
    </w:p>
    <w:p w14:paraId="497D1677" w14:textId="77777777" w:rsidR="00633D4B" w:rsidRDefault="00633D4B" w:rsidP="00BA3920">
      <w:pPr>
        <w:rPr>
          <w:i/>
          <w:iCs/>
          <w:sz w:val="32"/>
          <w:szCs w:val="32"/>
        </w:rPr>
      </w:pPr>
    </w:p>
    <w:p w14:paraId="06FF217A" w14:textId="0F3838AE" w:rsidR="002E4C90" w:rsidRPr="006C0C55" w:rsidRDefault="00B2315D" w:rsidP="00BA3920">
      <w:pPr>
        <w:rPr>
          <w:rFonts w:ascii="Arial" w:hAnsi="Arial" w:cs="Arial"/>
          <w:b/>
          <w:bCs/>
          <w:i/>
          <w:iCs/>
          <w:sz w:val="32"/>
          <w:szCs w:val="32"/>
        </w:rPr>
      </w:pPr>
      <w:r w:rsidRPr="006C0C55">
        <w:rPr>
          <w:rFonts w:ascii="Arial" w:hAnsi="Arial" w:cs="Arial"/>
          <w:b/>
          <w:bCs/>
          <w:i/>
          <w:iCs/>
          <w:noProof/>
          <w:sz w:val="32"/>
          <w:szCs w:val="32"/>
        </w:rPr>
        <mc:AlternateContent>
          <mc:Choice Requires="wpg">
            <w:drawing>
              <wp:anchor distT="0" distB="0" distL="114300" distR="114300" simplePos="0" relativeHeight="251656192" behindDoc="1" locked="1" layoutInCell="1" allowOverlap="1" wp14:anchorId="7BFFD6EC" wp14:editId="20E5248E">
                <wp:simplePos x="0" y="0"/>
                <wp:positionH relativeFrom="column">
                  <wp:posOffset>-480060</wp:posOffset>
                </wp:positionH>
                <wp:positionV relativeFrom="paragraph">
                  <wp:posOffset>-598170</wp:posOffset>
                </wp:positionV>
                <wp:extent cx="512064" cy="10305288"/>
                <wp:effectExtent l="0" t="0" r="2540" b="1270"/>
                <wp:wrapNone/>
                <wp:docPr id="3" name="Group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512064" cy="10305288"/>
                          <a:chOff x="0" y="0"/>
                          <a:chExt cx="511810" cy="10303510"/>
                        </a:xfrm>
                      </wpg:grpSpPr>
                      <wps:wsp>
                        <wps:cNvPr id="1109745342" name="Straight Connector 1"/>
                        <wps:cNvCnPr/>
                        <wps:spPr>
                          <a:xfrm>
                            <a:off x="251460" y="0"/>
                            <a:ext cx="0" cy="4004945"/>
                          </a:xfrm>
                          <a:prstGeom prst="line">
                            <a:avLst/>
                          </a:prstGeom>
                          <a:ln w="76200">
                            <a:solidFill>
                              <a:schemeClr val="accent4"/>
                            </a:solidFill>
                          </a:ln>
                        </wps:spPr>
                        <wps:style>
                          <a:lnRef idx="1">
                            <a:schemeClr val="accent1"/>
                          </a:lnRef>
                          <a:fillRef idx="0">
                            <a:schemeClr val="accent1"/>
                          </a:fillRef>
                          <a:effectRef idx="0">
                            <a:schemeClr val="accent1"/>
                          </a:effectRef>
                          <a:fontRef idx="minor">
                            <a:schemeClr val="tx1"/>
                          </a:fontRef>
                        </wps:style>
                        <wps:bodyPr/>
                      </wps:wsp>
                      <wps:wsp>
                        <wps:cNvPr id="612576477" name="Oval 4"/>
                        <wps:cNvSpPr/>
                        <wps:spPr>
                          <a:xfrm>
                            <a:off x="0" y="9791700"/>
                            <a:ext cx="511810" cy="511810"/>
                          </a:xfrm>
                          <a:prstGeom prst="ellipse">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wgp>
                  </a:graphicData>
                </a:graphic>
                <wp14:sizeRelH relativeFrom="margin">
                  <wp14:pctWidth>0</wp14:pctWidth>
                </wp14:sizeRelH>
                <wp14:sizeRelV relativeFrom="margin">
                  <wp14:pctHeight>0</wp14:pctHeight>
                </wp14:sizeRelV>
              </wp:anchor>
            </w:drawing>
          </mc:Choice>
          <mc:Fallback>
            <w:pict>
              <v:group w14:anchorId="0C0E567D" id="Group 3" o:spid="_x0000_s1026" alt="&quot;&quot;" style="position:absolute;margin-left:-37.8pt;margin-top:-47.1pt;width:40.3pt;height:811.45pt;z-index:-251660288;mso-width-relative:margin;mso-height-relative:margin" coordsize="5118,103035"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4R+nMYQMAADAJAAAOAAAAZHJzL2Uyb0RvYy54bWy8Vm1P2zAQ/j5p/8Hy95EXkr5EBITKQJMQ&#10;oJWJz8ZxmkiO7dkuKfv1OzsvFFqhjmnrh9SO7853zz13l5OzTcPRE9OmliLH0VGIERNUFrVY5fjH&#10;/eWXGUbGElEQLgXL8TMz+Oz086eTVmUslpXkBdMIjAiTtSrHlbUqCwJDK9YQcyQVE3BYSt0QC1u9&#10;CgpNWrDe8CAOw0nQSl0oLSkzBt5edIf41NsvS0btbVkaZhHPMfhm/VP756N7BqcnJFtpoqqa9m6Q&#10;D3jRkFrApaOpC2IJWut6x1RTUy2NLO0RlU0gy7KmzMcA0UThm2iutFwrH8sqa1dqhAmgfYPTh83S&#10;m6crrZbqTgMSrVoBFn7nYtmUunH/4CXaeMieR8jYxiIKL9MoDicJRhSOovA4TOPZrAOVVoD8jh6t&#10;vo6a0SyClAyaxynswIlguDh45U6rgCDmBQPzdxgsK6KYh9ZkgMGdRnUBEUThfJqkx0mMkSAN8HVp&#10;NalXlUULKQSwSWoUOS+dO6C3ED1wJjOA4R7U4jRKJhDmLnR97EkYJvMkfRU6yZQ29orJBrlFjnkt&#10;nLckI0/XxnYoDSLuNReozfF0AiXhxYzkdXFZc+4OfTGxBdfoiUAZEEqZsEl/4ZYkIM8FJMDF1kXj&#10;V/aZs+6O76wEmCDrUXeJK9K3dj063hJIO7USvBgVe+/eU+zlnSrzBfwnyqOGv1kKOyo3tZB6n9t2&#10;M7hcdvIDAl3cDoJHWTz7PHtogIVd/v85HSdRnE4nyXQ6sPEWEoh85nr+jYU7ZGwonjdVO5/Ooylw&#10;A5gDsO6pwDTy1bhdfzskZJzXyrzLwy02Hc67jnYkE9IxtnPhQCLG+zLaEbznaEUK1vE+DeE3sH5g&#10;oO83XOzj6gEk/99c5fZAriItu1FnFL2soYVcE2PviIbZBm0H5rW9hUfJJXQN2a8wqqT+te+9k4d2&#10;C6cYtTArc2x+rolmGPFvAhrxPEoSMGv9JkmnMWz09snj9olYNwsJfSiCLwNF/dLJWz4sSy2bBxjr&#10;5+5WOCKCwt05plYPm4XtZjh8GFB2fu7FYKAqYq/FUtGhQ7kWeb95IFr1fdQC92/k0Px32mkn62pE&#10;yPO1lWXte+1LD+h7g28Bfj7BWPYU6j8h3Nzf3nv5lw+d098AAAD//wMAUEsDBBQABgAIAAAAIQB2&#10;8Z1e4QAAAAoBAAAPAAAAZHJzL2Rvd25yZXYueG1sTI/BSsNAEIbvgu+wjOCt3SSatsZsSinqqQi2&#10;gnjbZqdJaHY2ZLdJ+vaOJ73NMB//fH++nmwrBux940hBPI9AIJXONFQp+Dy8zlYgfNBkdOsIFVzR&#10;w7q4vcl1ZtxIHzjsQyU4hHymFdQhdJmUvqzRaj93HRLfTq63OvDaV9L0euRw28okihbS6ob4Q607&#10;3NZYnvcXq+Bt1OPmIX4ZdufT9vp9SN+/djEqdX83bZ5BBJzCHwy/+qwOBTsd3YWMF62C2TJdMMrD&#10;02MCgomUux0ZTJPVEmSRy/8Vih8AAAD//wMAUEsBAi0AFAAGAAgAAAAhALaDOJL+AAAA4QEAABMA&#10;AAAAAAAAAAAAAAAAAAAAAFtDb250ZW50X1R5cGVzXS54bWxQSwECLQAUAAYACAAAACEAOP0h/9YA&#10;AACUAQAACwAAAAAAAAAAAAAAAAAvAQAAX3JlbHMvLnJlbHNQSwECLQAUAAYACAAAACEAuEfpzGED&#10;AAAwCQAADgAAAAAAAAAAAAAAAAAuAgAAZHJzL2Uyb0RvYy54bWxQSwECLQAUAAYACAAAACEAdvGd&#10;XuEAAAAKAQAADwAAAAAAAAAAAAAAAAC7BQAAZHJzL2Rvd25yZXYueG1sUEsFBgAAAAAEAAQA8wAA&#10;AMkGAAAAAA==&#10;">
                <v:line id="Straight Connector 1" o:spid="_x0000_s1027" style="position:absolute;visibility:visible;mso-wrap-style:square" from="2514,0" to="2514,40049" o:connectortype="straight"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j3IGyAAAAOMAAAAPAAAAZHJzL2Rvd25yZXYueG1sRE9LSwMx&#10;EL4L/ocwgjeb9OGja9MihUK92W5BvI2bcbPsZrIkcbv990YQPM73ntVmdJ0YKMTGs4bpRIEgrrxp&#10;uNZwKnd3TyBiQjbYeSYNF4qwWV9frbAw/swHGo6pFjmEY4EabEp9IWWsLDmME98TZ+7LB4cpn6GW&#10;JuA5h7tOzpR6kA4bzg0We9paqtrjt9PQhf38gy5vw6783NpTu1Tvr2Wr9e3N+PIMItGY/sV/7r3J&#10;86dq+bi4ny9m8PtTBkCufwAAAP//AwBQSwECLQAUAAYACAAAACEA2+H2y+4AAACFAQAAEwAAAAAA&#10;AAAAAAAAAAAAAAAAW0NvbnRlbnRfVHlwZXNdLnhtbFBLAQItABQABgAIAAAAIQBa9CxbvwAAABUB&#10;AAALAAAAAAAAAAAAAAAAAB8BAABfcmVscy8ucmVsc1BLAQItABQABgAIAAAAIQCKj3IGyAAAAOMA&#10;AAAPAAAAAAAAAAAAAAAAAAcCAABkcnMvZG93bnJldi54bWxQSwUGAAAAAAMAAwC3AAAA/AIAAAAA&#10;" strokecolor="gray [3207]" strokeweight="6pt">
                  <v:stroke endcap="round"/>
                </v:line>
                <v:oval id="Oval 4" o:spid="_x0000_s1028" style="position:absolute;top:97917;width:5118;height:511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aRAXaywAAAOIAAAAPAAAAZHJzL2Rvd25yZXYueG1sRI9RS8Mw&#10;FIXfhf2HcAe+iEvXzVbqsjEEmSjINvcDLs21LWtuShK76K83guDj4ZzzHc5qE00vRnK+s6xgPstA&#10;ENdWd9woOL0/3d6D8AFZY2+ZFHyRh816crXCStsLH2g8hkYkCPsKFbQhDJWUvm7JoJ/ZgTh5H9YZ&#10;DEm6RmqHlwQ3vcyzrJAGO04LLQ702FJ9Pn4aBX4ZzcuYf7/u/MKd9nH/tjssbpS6nsbtA4hAMfyH&#10;/9rPWkExz+/KYlmW8Hsp3QG5/gEAAP//AwBQSwECLQAUAAYACAAAACEA2+H2y+4AAACFAQAAEwAA&#10;AAAAAAAAAAAAAAAAAAAAW0NvbnRlbnRfVHlwZXNdLnhtbFBLAQItABQABgAIAAAAIQBa9CxbvwAA&#10;ABUBAAALAAAAAAAAAAAAAAAAAB8BAABfcmVscy8ucmVsc1BLAQItABQABgAIAAAAIQDaRAXaywAA&#10;AOIAAAAPAAAAAAAAAAAAAAAAAAcCAABkcnMvZG93bnJldi54bWxQSwUGAAAAAAMAAwC3AAAA/wIA&#10;AAAA&#10;" fillcolor="gray [3207]" stroked="f" strokeweight="1.25pt">
                  <v:stroke endcap="round"/>
                </v:oval>
                <w10:anchorlock/>
              </v:group>
            </w:pict>
          </mc:Fallback>
        </mc:AlternateContent>
      </w:r>
    </w:p>
    <w:sdt>
      <w:sdtPr>
        <w:id w:val="-162624801"/>
        <w:docPartObj>
          <w:docPartGallery w:val="Table of Contents"/>
          <w:docPartUnique/>
        </w:docPartObj>
      </w:sdtPr>
      <w:sdtEndPr>
        <w:rPr>
          <w:rFonts w:asciiTheme="minorHAnsi" w:eastAsiaTheme="minorEastAsia" w:hAnsiTheme="minorHAnsi" w:cstheme="minorBidi"/>
          <w:b/>
          <w:bCs/>
          <w:noProof/>
          <w:color w:val="auto"/>
          <w:sz w:val="22"/>
          <w:szCs w:val="22"/>
        </w:rPr>
      </w:sdtEndPr>
      <w:sdtContent>
        <w:p w14:paraId="3D938B0E" w14:textId="3FAD6C7E" w:rsidR="00FD7654" w:rsidRDefault="00FD7654">
          <w:pPr>
            <w:pStyle w:val="TOCHeading"/>
          </w:pPr>
          <w:r>
            <w:t>Table of Contents</w:t>
          </w:r>
        </w:p>
        <w:p w14:paraId="384E5B8D" w14:textId="7E1B5D25" w:rsidR="00FD7654" w:rsidRDefault="00FD7654">
          <w:pPr>
            <w:pStyle w:val="TOC1"/>
            <w:tabs>
              <w:tab w:val="right" w:leader="dot" w:pos="7190"/>
            </w:tabs>
            <w:rPr>
              <w:noProof/>
              <w:lang w:val="en-GB" w:eastAsia="en-GB"/>
            </w:rPr>
          </w:pPr>
          <w:r>
            <w:fldChar w:fldCharType="begin"/>
          </w:r>
          <w:r>
            <w:instrText xml:space="preserve"> TOC \o "1-3" \h \z \u </w:instrText>
          </w:r>
          <w:r>
            <w:fldChar w:fldCharType="separate"/>
          </w:r>
          <w:hyperlink w:anchor="_Toc133830840" w:history="1"/>
        </w:p>
        <w:p w14:paraId="4BE0925A" w14:textId="44B8572A" w:rsidR="00FD7654" w:rsidRDefault="00FD7654">
          <w:pPr>
            <w:pStyle w:val="TOC1"/>
            <w:tabs>
              <w:tab w:val="right" w:leader="dot" w:pos="7190"/>
            </w:tabs>
            <w:rPr>
              <w:noProof/>
              <w:lang w:val="en-GB" w:eastAsia="en-GB"/>
            </w:rPr>
          </w:pPr>
          <w:hyperlink w:anchor="_Toc133830846" w:history="1">
            <w:r w:rsidRPr="00FF5A1D">
              <w:rPr>
                <w:rStyle w:val="Hyperlink"/>
                <w:b/>
                <w:bCs/>
                <w:i/>
                <w:iCs/>
                <w:noProof/>
              </w:rPr>
              <w:t>1.Introduction</w:t>
            </w:r>
            <w:r>
              <w:rPr>
                <w:noProof/>
                <w:webHidden/>
              </w:rPr>
              <w:tab/>
            </w:r>
            <w:r>
              <w:rPr>
                <w:noProof/>
                <w:webHidden/>
              </w:rPr>
              <w:fldChar w:fldCharType="begin"/>
            </w:r>
            <w:r>
              <w:rPr>
                <w:noProof/>
                <w:webHidden/>
              </w:rPr>
              <w:instrText xml:space="preserve"> PAGEREF _Toc133830846 \h </w:instrText>
            </w:r>
            <w:r>
              <w:rPr>
                <w:noProof/>
                <w:webHidden/>
              </w:rPr>
            </w:r>
            <w:r>
              <w:rPr>
                <w:noProof/>
                <w:webHidden/>
              </w:rPr>
              <w:fldChar w:fldCharType="separate"/>
            </w:r>
            <w:r w:rsidR="00DB740B">
              <w:rPr>
                <w:noProof/>
                <w:webHidden/>
              </w:rPr>
              <w:t>2</w:t>
            </w:r>
            <w:r>
              <w:rPr>
                <w:noProof/>
                <w:webHidden/>
              </w:rPr>
              <w:fldChar w:fldCharType="end"/>
            </w:r>
          </w:hyperlink>
        </w:p>
        <w:p w14:paraId="015B6389" w14:textId="6DC3967A" w:rsidR="00FD7654" w:rsidRDefault="00FD7654">
          <w:pPr>
            <w:pStyle w:val="TOC1"/>
            <w:tabs>
              <w:tab w:val="right" w:leader="dot" w:pos="7190"/>
            </w:tabs>
            <w:rPr>
              <w:noProof/>
              <w:lang w:val="en-GB" w:eastAsia="en-GB"/>
            </w:rPr>
          </w:pPr>
          <w:hyperlink w:anchor="_Toc133830847" w:history="1">
            <w:r w:rsidRPr="00FF5A1D">
              <w:rPr>
                <w:rStyle w:val="Hyperlink"/>
                <w:noProof/>
              </w:rPr>
              <w:t>Macro environment PESTEL analysis Favorable /Unfavorable and why</w:t>
            </w:r>
            <w:r w:rsidRPr="00FF5A1D">
              <w:rPr>
                <w:rStyle w:val="Hyperlink"/>
                <w:rFonts w:ascii="Times New Roman" w:hAnsi="Times New Roman" w:cs="Times New Roman"/>
                <w:noProof/>
              </w:rPr>
              <w:t>?</w:t>
            </w:r>
            <w:r>
              <w:rPr>
                <w:noProof/>
                <w:webHidden/>
              </w:rPr>
              <w:tab/>
            </w:r>
            <w:r>
              <w:rPr>
                <w:noProof/>
                <w:webHidden/>
              </w:rPr>
              <w:fldChar w:fldCharType="begin"/>
            </w:r>
            <w:r>
              <w:rPr>
                <w:noProof/>
                <w:webHidden/>
              </w:rPr>
              <w:instrText xml:space="preserve"> PAGEREF _Toc133830847 \h </w:instrText>
            </w:r>
            <w:r>
              <w:rPr>
                <w:noProof/>
                <w:webHidden/>
              </w:rPr>
            </w:r>
            <w:r>
              <w:rPr>
                <w:noProof/>
                <w:webHidden/>
              </w:rPr>
              <w:fldChar w:fldCharType="separate"/>
            </w:r>
            <w:r w:rsidR="00DB740B">
              <w:rPr>
                <w:noProof/>
                <w:webHidden/>
              </w:rPr>
              <w:t>5</w:t>
            </w:r>
            <w:r>
              <w:rPr>
                <w:noProof/>
                <w:webHidden/>
              </w:rPr>
              <w:fldChar w:fldCharType="end"/>
            </w:r>
          </w:hyperlink>
        </w:p>
        <w:p w14:paraId="2A063445" w14:textId="13D10A3B" w:rsidR="00FD7654" w:rsidRDefault="00FD7654">
          <w:pPr>
            <w:pStyle w:val="TOC2"/>
            <w:tabs>
              <w:tab w:val="right" w:leader="dot" w:pos="7190"/>
            </w:tabs>
            <w:rPr>
              <w:noProof/>
              <w:lang w:val="en-GB" w:eastAsia="en-GB"/>
            </w:rPr>
          </w:pPr>
          <w:hyperlink w:anchor="_Toc133830848" w:history="1">
            <w:r w:rsidRPr="00FF5A1D">
              <w:rPr>
                <w:rStyle w:val="Hyperlink"/>
                <w:noProof/>
              </w:rPr>
              <w:t>2.1 What is Pestel?</w:t>
            </w:r>
            <w:r>
              <w:rPr>
                <w:noProof/>
                <w:webHidden/>
              </w:rPr>
              <w:tab/>
            </w:r>
            <w:r>
              <w:rPr>
                <w:noProof/>
                <w:webHidden/>
              </w:rPr>
              <w:fldChar w:fldCharType="begin"/>
            </w:r>
            <w:r>
              <w:rPr>
                <w:noProof/>
                <w:webHidden/>
              </w:rPr>
              <w:instrText xml:space="preserve"> PAGEREF _Toc133830848 \h </w:instrText>
            </w:r>
            <w:r>
              <w:rPr>
                <w:noProof/>
                <w:webHidden/>
              </w:rPr>
            </w:r>
            <w:r>
              <w:rPr>
                <w:noProof/>
                <w:webHidden/>
              </w:rPr>
              <w:fldChar w:fldCharType="separate"/>
            </w:r>
            <w:r w:rsidR="00DB740B">
              <w:rPr>
                <w:noProof/>
                <w:webHidden/>
              </w:rPr>
              <w:t>5</w:t>
            </w:r>
            <w:r>
              <w:rPr>
                <w:noProof/>
                <w:webHidden/>
              </w:rPr>
              <w:fldChar w:fldCharType="end"/>
            </w:r>
          </w:hyperlink>
        </w:p>
        <w:p w14:paraId="4B100911" w14:textId="7D2FE1C1" w:rsidR="00FD7654" w:rsidRDefault="00FD7654">
          <w:pPr>
            <w:pStyle w:val="TOC2"/>
            <w:tabs>
              <w:tab w:val="right" w:leader="dot" w:pos="7190"/>
            </w:tabs>
            <w:rPr>
              <w:noProof/>
              <w:lang w:val="en-GB" w:eastAsia="en-GB"/>
            </w:rPr>
          </w:pPr>
          <w:hyperlink w:anchor="_Toc133830849" w:history="1">
            <w:r w:rsidRPr="00FF5A1D">
              <w:rPr>
                <w:rStyle w:val="Hyperlink"/>
                <w:noProof/>
              </w:rPr>
              <w:t>2.2Political Factors</w:t>
            </w:r>
            <w:r>
              <w:rPr>
                <w:noProof/>
                <w:webHidden/>
              </w:rPr>
              <w:tab/>
            </w:r>
            <w:r>
              <w:rPr>
                <w:noProof/>
                <w:webHidden/>
              </w:rPr>
              <w:fldChar w:fldCharType="begin"/>
            </w:r>
            <w:r>
              <w:rPr>
                <w:noProof/>
                <w:webHidden/>
              </w:rPr>
              <w:instrText xml:space="preserve"> PAGEREF _Toc133830849 \h </w:instrText>
            </w:r>
            <w:r>
              <w:rPr>
                <w:noProof/>
                <w:webHidden/>
              </w:rPr>
            </w:r>
            <w:r>
              <w:rPr>
                <w:noProof/>
                <w:webHidden/>
              </w:rPr>
              <w:fldChar w:fldCharType="separate"/>
            </w:r>
            <w:r w:rsidR="00DB740B">
              <w:rPr>
                <w:noProof/>
                <w:webHidden/>
              </w:rPr>
              <w:t>6</w:t>
            </w:r>
            <w:r>
              <w:rPr>
                <w:noProof/>
                <w:webHidden/>
              </w:rPr>
              <w:fldChar w:fldCharType="end"/>
            </w:r>
          </w:hyperlink>
        </w:p>
        <w:p w14:paraId="4138B9E3" w14:textId="3416455A" w:rsidR="00FD7654" w:rsidRDefault="00FD7654">
          <w:pPr>
            <w:pStyle w:val="TOC2"/>
            <w:tabs>
              <w:tab w:val="right" w:leader="dot" w:pos="7190"/>
            </w:tabs>
            <w:rPr>
              <w:noProof/>
              <w:lang w:val="en-GB" w:eastAsia="en-GB"/>
            </w:rPr>
          </w:pPr>
          <w:hyperlink w:anchor="_Toc133830850" w:history="1">
            <w:r w:rsidRPr="00FF5A1D">
              <w:rPr>
                <w:rStyle w:val="Hyperlink"/>
                <w:noProof/>
              </w:rPr>
              <w:t>2.3 Economical</w:t>
            </w:r>
            <w:r>
              <w:rPr>
                <w:noProof/>
                <w:webHidden/>
              </w:rPr>
              <w:tab/>
            </w:r>
            <w:r>
              <w:rPr>
                <w:noProof/>
                <w:webHidden/>
              </w:rPr>
              <w:fldChar w:fldCharType="begin"/>
            </w:r>
            <w:r>
              <w:rPr>
                <w:noProof/>
                <w:webHidden/>
              </w:rPr>
              <w:instrText xml:space="preserve"> PAGEREF _Toc133830850 \h </w:instrText>
            </w:r>
            <w:r>
              <w:rPr>
                <w:noProof/>
                <w:webHidden/>
              </w:rPr>
            </w:r>
            <w:r>
              <w:rPr>
                <w:noProof/>
                <w:webHidden/>
              </w:rPr>
              <w:fldChar w:fldCharType="separate"/>
            </w:r>
            <w:r w:rsidR="00DB740B">
              <w:rPr>
                <w:noProof/>
                <w:webHidden/>
              </w:rPr>
              <w:t>6</w:t>
            </w:r>
            <w:r>
              <w:rPr>
                <w:noProof/>
                <w:webHidden/>
              </w:rPr>
              <w:fldChar w:fldCharType="end"/>
            </w:r>
          </w:hyperlink>
        </w:p>
        <w:p w14:paraId="3840206B" w14:textId="2A0F908B" w:rsidR="00FD7654" w:rsidRDefault="00FD7654">
          <w:pPr>
            <w:pStyle w:val="TOC2"/>
            <w:tabs>
              <w:tab w:val="right" w:leader="dot" w:pos="7190"/>
            </w:tabs>
            <w:rPr>
              <w:noProof/>
              <w:lang w:val="en-GB" w:eastAsia="en-GB"/>
            </w:rPr>
          </w:pPr>
          <w:hyperlink w:anchor="_Toc133830851" w:history="1">
            <w:r w:rsidRPr="00FF5A1D">
              <w:rPr>
                <w:rStyle w:val="Hyperlink"/>
                <w:noProof/>
              </w:rPr>
              <w:t>2.4 Social</w:t>
            </w:r>
            <w:r>
              <w:rPr>
                <w:noProof/>
                <w:webHidden/>
              </w:rPr>
              <w:tab/>
            </w:r>
            <w:r>
              <w:rPr>
                <w:noProof/>
                <w:webHidden/>
              </w:rPr>
              <w:fldChar w:fldCharType="begin"/>
            </w:r>
            <w:r>
              <w:rPr>
                <w:noProof/>
                <w:webHidden/>
              </w:rPr>
              <w:instrText xml:space="preserve"> PAGEREF _Toc133830851 \h </w:instrText>
            </w:r>
            <w:r>
              <w:rPr>
                <w:noProof/>
                <w:webHidden/>
              </w:rPr>
            </w:r>
            <w:r>
              <w:rPr>
                <w:noProof/>
                <w:webHidden/>
              </w:rPr>
              <w:fldChar w:fldCharType="separate"/>
            </w:r>
            <w:r w:rsidR="00DB740B">
              <w:rPr>
                <w:noProof/>
                <w:webHidden/>
              </w:rPr>
              <w:t>7</w:t>
            </w:r>
            <w:r>
              <w:rPr>
                <w:noProof/>
                <w:webHidden/>
              </w:rPr>
              <w:fldChar w:fldCharType="end"/>
            </w:r>
          </w:hyperlink>
        </w:p>
        <w:p w14:paraId="0F287261" w14:textId="67817421" w:rsidR="00FD7654" w:rsidRDefault="00FD7654">
          <w:pPr>
            <w:pStyle w:val="TOC2"/>
            <w:tabs>
              <w:tab w:val="right" w:leader="dot" w:pos="7190"/>
            </w:tabs>
            <w:rPr>
              <w:noProof/>
              <w:lang w:val="en-GB" w:eastAsia="en-GB"/>
            </w:rPr>
          </w:pPr>
          <w:hyperlink w:anchor="_Toc133830852" w:history="1">
            <w:r w:rsidRPr="00FF5A1D">
              <w:rPr>
                <w:rStyle w:val="Hyperlink"/>
                <w:noProof/>
              </w:rPr>
              <w:t>2.5 Technological</w:t>
            </w:r>
            <w:r>
              <w:rPr>
                <w:noProof/>
                <w:webHidden/>
              </w:rPr>
              <w:tab/>
            </w:r>
            <w:r>
              <w:rPr>
                <w:noProof/>
                <w:webHidden/>
              </w:rPr>
              <w:fldChar w:fldCharType="begin"/>
            </w:r>
            <w:r>
              <w:rPr>
                <w:noProof/>
                <w:webHidden/>
              </w:rPr>
              <w:instrText xml:space="preserve"> PAGEREF _Toc133830852 \h </w:instrText>
            </w:r>
            <w:r>
              <w:rPr>
                <w:noProof/>
                <w:webHidden/>
              </w:rPr>
            </w:r>
            <w:r>
              <w:rPr>
                <w:noProof/>
                <w:webHidden/>
              </w:rPr>
              <w:fldChar w:fldCharType="separate"/>
            </w:r>
            <w:r w:rsidR="00DB740B">
              <w:rPr>
                <w:noProof/>
                <w:webHidden/>
              </w:rPr>
              <w:t>8</w:t>
            </w:r>
            <w:r>
              <w:rPr>
                <w:noProof/>
                <w:webHidden/>
              </w:rPr>
              <w:fldChar w:fldCharType="end"/>
            </w:r>
          </w:hyperlink>
        </w:p>
        <w:p w14:paraId="1DB8ADFC" w14:textId="7D6E4BBD" w:rsidR="00FD7654" w:rsidRDefault="00FD7654">
          <w:pPr>
            <w:pStyle w:val="TOC2"/>
            <w:tabs>
              <w:tab w:val="right" w:leader="dot" w:pos="7190"/>
            </w:tabs>
            <w:rPr>
              <w:noProof/>
              <w:lang w:val="en-GB" w:eastAsia="en-GB"/>
            </w:rPr>
          </w:pPr>
          <w:hyperlink w:anchor="_Toc133830853" w:history="1">
            <w:r w:rsidRPr="00FF5A1D">
              <w:rPr>
                <w:rStyle w:val="Hyperlink"/>
                <w:noProof/>
              </w:rPr>
              <w:t>2.6 Environmental</w:t>
            </w:r>
            <w:r>
              <w:rPr>
                <w:noProof/>
                <w:webHidden/>
              </w:rPr>
              <w:tab/>
            </w:r>
            <w:r>
              <w:rPr>
                <w:noProof/>
                <w:webHidden/>
              </w:rPr>
              <w:fldChar w:fldCharType="begin"/>
            </w:r>
            <w:r>
              <w:rPr>
                <w:noProof/>
                <w:webHidden/>
              </w:rPr>
              <w:instrText xml:space="preserve"> PAGEREF _Toc133830853 \h </w:instrText>
            </w:r>
            <w:r>
              <w:rPr>
                <w:noProof/>
                <w:webHidden/>
              </w:rPr>
            </w:r>
            <w:r>
              <w:rPr>
                <w:noProof/>
                <w:webHidden/>
              </w:rPr>
              <w:fldChar w:fldCharType="separate"/>
            </w:r>
            <w:r w:rsidR="00DB740B">
              <w:rPr>
                <w:noProof/>
                <w:webHidden/>
              </w:rPr>
              <w:t>8</w:t>
            </w:r>
            <w:r>
              <w:rPr>
                <w:noProof/>
                <w:webHidden/>
              </w:rPr>
              <w:fldChar w:fldCharType="end"/>
            </w:r>
          </w:hyperlink>
        </w:p>
        <w:p w14:paraId="50F75F9B" w14:textId="76A87BCF" w:rsidR="00FD7654" w:rsidRDefault="00FD7654">
          <w:pPr>
            <w:pStyle w:val="TOC2"/>
            <w:tabs>
              <w:tab w:val="right" w:leader="dot" w:pos="7190"/>
            </w:tabs>
            <w:rPr>
              <w:noProof/>
              <w:lang w:val="en-GB" w:eastAsia="en-GB"/>
            </w:rPr>
          </w:pPr>
          <w:hyperlink w:anchor="_Toc133830854" w:history="1">
            <w:r w:rsidRPr="00FF5A1D">
              <w:rPr>
                <w:rStyle w:val="Hyperlink"/>
                <w:noProof/>
              </w:rPr>
              <w:t>2.7Legal</w:t>
            </w:r>
            <w:r>
              <w:rPr>
                <w:noProof/>
                <w:webHidden/>
              </w:rPr>
              <w:tab/>
            </w:r>
            <w:r>
              <w:rPr>
                <w:noProof/>
                <w:webHidden/>
              </w:rPr>
              <w:fldChar w:fldCharType="begin"/>
            </w:r>
            <w:r>
              <w:rPr>
                <w:noProof/>
                <w:webHidden/>
              </w:rPr>
              <w:instrText xml:space="preserve"> PAGEREF _Toc133830854 \h </w:instrText>
            </w:r>
            <w:r>
              <w:rPr>
                <w:noProof/>
                <w:webHidden/>
              </w:rPr>
            </w:r>
            <w:r>
              <w:rPr>
                <w:noProof/>
                <w:webHidden/>
              </w:rPr>
              <w:fldChar w:fldCharType="separate"/>
            </w:r>
            <w:r w:rsidR="00DB740B">
              <w:rPr>
                <w:noProof/>
                <w:webHidden/>
              </w:rPr>
              <w:t>9</w:t>
            </w:r>
            <w:r>
              <w:rPr>
                <w:noProof/>
                <w:webHidden/>
              </w:rPr>
              <w:fldChar w:fldCharType="end"/>
            </w:r>
          </w:hyperlink>
        </w:p>
        <w:p w14:paraId="3D1BACF4" w14:textId="536B968C" w:rsidR="00FD7654" w:rsidRDefault="00FD7654">
          <w:pPr>
            <w:pStyle w:val="TOC1"/>
            <w:tabs>
              <w:tab w:val="right" w:leader="dot" w:pos="7190"/>
            </w:tabs>
            <w:rPr>
              <w:noProof/>
              <w:lang w:val="en-GB" w:eastAsia="en-GB"/>
            </w:rPr>
          </w:pPr>
          <w:hyperlink w:anchor="_Toc133830855" w:history="1">
            <w:r w:rsidRPr="00FF5A1D">
              <w:rPr>
                <w:rStyle w:val="Hyperlink"/>
                <w:noProof/>
              </w:rPr>
              <w:t>What is Porter 5 forces model?</w:t>
            </w:r>
            <w:r>
              <w:rPr>
                <w:noProof/>
                <w:webHidden/>
              </w:rPr>
              <w:tab/>
            </w:r>
            <w:r>
              <w:rPr>
                <w:noProof/>
                <w:webHidden/>
              </w:rPr>
              <w:fldChar w:fldCharType="begin"/>
            </w:r>
            <w:r>
              <w:rPr>
                <w:noProof/>
                <w:webHidden/>
              </w:rPr>
              <w:instrText xml:space="preserve"> PAGEREF _Toc133830855 \h </w:instrText>
            </w:r>
            <w:r>
              <w:rPr>
                <w:noProof/>
                <w:webHidden/>
              </w:rPr>
            </w:r>
            <w:r>
              <w:rPr>
                <w:noProof/>
                <w:webHidden/>
              </w:rPr>
              <w:fldChar w:fldCharType="separate"/>
            </w:r>
            <w:r w:rsidR="00DB740B">
              <w:rPr>
                <w:noProof/>
                <w:webHidden/>
              </w:rPr>
              <w:t>10</w:t>
            </w:r>
            <w:r>
              <w:rPr>
                <w:noProof/>
                <w:webHidden/>
              </w:rPr>
              <w:fldChar w:fldCharType="end"/>
            </w:r>
          </w:hyperlink>
        </w:p>
        <w:p w14:paraId="69C6D8D7" w14:textId="55F1EE3D" w:rsidR="00FD7654" w:rsidRDefault="00FD7654">
          <w:pPr>
            <w:pStyle w:val="TOC1"/>
            <w:tabs>
              <w:tab w:val="right" w:leader="dot" w:pos="7190"/>
            </w:tabs>
            <w:rPr>
              <w:noProof/>
              <w:lang w:val="en-GB" w:eastAsia="en-GB"/>
            </w:rPr>
          </w:pPr>
          <w:hyperlink w:anchor="_Toc133830856" w:history="1">
            <w:r w:rsidRPr="00FF5A1D">
              <w:rPr>
                <w:rStyle w:val="Hyperlink"/>
                <w:noProof/>
              </w:rPr>
              <w:t>3.1 Porter 5 Forces model Samsung</w:t>
            </w:r>
            <w:r>
              <w:rPr>
                <w:noProof/>
                <w:webHidden/>
              </w:rPr>
              <w:tab/>
            </w:r>
            <w:r>
              <w:rPr>
                <w:noProof/>
                <w:webHidden/>
              </w:rPr>
              <w:fldChar w:fldCharType="begin"/>
            </w:r>
            <w:r>
              <w:rPr>
                <w:noProof/>
                <w:webHidden/>
              </w:rPr>
              <w:instrText xml:space="preserve"> PAGEREF _Toc133830856 \h </w:instrText>
            </w:r>
            <w:r>
              <w:rPr>
                <w:noProof/>
                <w:webHidden/>
              </w:rPr>
            </w:r>
            <w:r>
              <w:rPr>
                <w:noProof/>
                <w:webHidden/>
              </w:rPr>
              <w:fldChar w:fldCharType="separate"/>
            </w:r>
            <w:r w:rsidR="00DB740B">
              <w:rPr>
                <w:noProof/>
                <w:webHidden/>
              </w:rPr>
              <w:t>11</w:t>
            </w:r>
            <w:r>
              <w:rPr>
                <w:noProof/>
                <w:webHidden/>
              </w:rPr>
              <w:fldChar w:fldCharType="end"/>
            </w:r>
          </w:hyperlink>
        </w:p>
        <w:p w14:paraId="0C79A5E5" w14:textId="5F8D53FD" w:rsidR="00FD7654" w:rsidRDefault="00FD7654">
          <w:pPr>
            <w:pStyle w:val="TOC2"/>
            <w:tabs>
              <w:tab w:val="right" w:leader="dot" w:pos="7190"/>
            </w:tabs>
            <w:rPr>
              <w:noProof/>
              <w:lang w:val="en-GB" w:eastAsia="en-GB"/>
            </w:rPr>
          </w:pPr>
          <w:hyperlink w:anchor="_Toc133830857" w:history="1">
            <w:r w:rsidRPr="00FF5A1D">
              <w:rPr>
                <w:rStyle w:val="Hyperlink"/>
                <w:noProof/>
              </w:rPr>
              <w:t>3.2 Treat of new entrance</w:t>
            </w:r>
            <w:r>
              <w:rPr>
                <w:noProof/>
                <w:webHidden/>
              </w:rPr>
              <w:tab/>
            </w:r>
            <w:r>
              <w:rPr>
                <w:noProof/>
                <w:webHidden/>
              </w:rPr>
              <w:fldChar w:fldCharType="begin"/>
            </w:r>
            <w:r>
              <w:rPr>
                <w:noProof/>
                <w:webHidden/>
              </w:rPr>
              <w:instrText xml:space="preserve"> PAGEREF _Toc133830857 \h </w:instrText>
            </w:r>
            <w:r>
              <w:rPr>
                <w:noProof/>
                <w:webHidden/>
              </w:rPr>
            </w:r>
            <w:r>
              <w:rPr>
                <w:noProof/>
                <w:webHidden/>
              </w:rPr>
              <w:fldChar w:fldCharType="separate"/>
            </w:r>
            <w:r w:rsidR="00DB740B">
              <w:rPr>
                <w:noProof/>
                <w:webHidden/>
              </w:rPr>
              <w:t>11</w:t>
            </w:r>
            <w:r>
              <w:rPr>
                <w:noProof/>
                <w:webHidden/>
              </w:rPr>
              <w:fldChar w:fldCharType="end"/>
            </w:r>
          </w:hyperlink>
        </w:p>
        <w:p w14:paraId="31DE0A59" w14:textId="5230923C" w:rsidR="00FD7654" w:rsidRDefault="00FD7654">
          <w:pPr>
            <w:pStyle w:val="TOC2"/>
            <w:tabs>
              <w:tab w:val="right" w:leader="dot" w:pos="7190"/>
            </w:tabs>
            <w:rPr>
              <w:noProof/>
              <w:lang w:val="en-GB" w:eastAsia="en-GB"/>
            </w:rPr>
          </w:pPr>
          <w:hyperlink w:anchor="_Toc133830858" w:history="1">
            <w:r w:rsidRPr="00FF5A1D">
              <w:rPr>
                <w:rStyle w:val="Hyperlink"/>
                <w:noProof/>
              </w:rPr>
              <w:t>3.3 Bargaining power of suppliers</w:t>
            </w:r>
            <w:r>
              <w:rPr>
                <w:noProof/>
                <w:webHidden/>
              </w:rPr>
              <w:tab/>
            </w:r>
            <w:r>
              <w:rPr>
                <w:noProof/>
                <w:webHidden/>
              </w:rPr>
              <w:fldChar w:fldCharType="begin"/>
            </w:r>
            <w:r>
              <w:rPr>
                <w:noProof/>
                <w:webHidden/>
              </w:rPr>
              <w:instrText xml:space="preserve"> PAGEREF _Toc133830858 \h </w:instrText>
            </w:r>
            <w:r>
              <w:rPr>
                <w:noProof/>
                <w:webHidden/>
              </w:rPr>
            </w:r>
            <w:r>
              <w:rPr>
                <w:noProof/>
                <w:webHidden/>
              </w:rPr>
              <w:fldChar w:fldCharType="separate"/>
            </w:r>
            <w:r w:rsidR="00DB740B">
              <w:rPr>
                <w:noProof/>
                <w:webHidden/>
              </w:rPr>
              <w:t>12</w:t>
            </w:r>
            <w:r>
              <w:rPr>
                <w:noProof/>
                <w:webHidden/>
              </w:rPr>
              <w:fldChar w:fldCharType="end"/>
            </w:r>
          </w:hyperlink>
        </w:p>
        <w:p w14:paraId="2E3FCF1A" w14:textId="0471BECB" w:rsidR="00FD7654" w:rsidRDefault="00FD7654">
          <w:pPr>
            <w:pStyle w:val="TOC2"/>
            <w:tabs>
              <w:tab w:val="right" w:leader="dot" w:pos="7190"/>
            </w:tabs>
            <w:rPr>
              <w:noProof/>
              <w:lang w:val="en-GB" w:eastAsia="en-GB"/>
            </w:rPr>
          </w:pPr>
          <w:hyperlink w:anchor="_Toc133830859" w:history="1">
            <w:r w:rsidRPr="00FF5A1D">
              <w:rPr>
                <w:rStyle w:val="Hyperlink"/>
                <w:noProof/>
              </w:rPr>
              <w:t>3.4 Bargaining power of buyers</w:t>
            </w:r>
            <w:r>
              <w:rPr>
                <w:noProof/>
                <w:webHidden/>
              </w:rPr>
              <w:tab/>
            </w:r>
            <w:r>
              <w:rPr>
                <w:noProof/>
                <w:webHidden/>
              </w:rPr>
              <w:fldChar w:fldCharType="begin"/>
            </w:r>
            <w:r>
              <w:rPr>
                <w:noProof/>
                <w:webHidden/>
              </w:rPr>
              <w:instrText xml:space="preserve"> PAGEREF _Toc133830859 \h </w:instrText>
            </w:r>
            <w:r>
              <w:rPr>
                <w:noProof/>
                <w:webHidden/>
              </w:rPr>
            </w:r>
            <w:r>
              <w:rPr>
                <w:noProof/>
                <w:webHidden/>
              </w:rPr>
              <w:fldChar w:fldCharType="separate"/>
            </w:r>
            <w:r w:rsidR="00DB740B">
              <w:rPr>
                <w:noProof/>
                <w:webHidden/>
              </w:rPr>
              <w:t>13</w:t>
            </w:r>
            <w:r>
              <w:rPr>
                <w:noProof/>
                <w:webHidden/>
              </w:rPr>
              <w:fldChar w:fldCharType="end"/>
            </w:r>
          </w:hyperlink>
        </w:p>
        <w:p w14:paraId="60F8D8F5" w14:textId="17E27969" w:rsidR="00FD7654" w:rsidRDefault="00FD7654">
          <w:pPr>
            <w:pStyle w:val="TOC2"/>
            <w:tabs>
              <w:tab w:val="right" w:leader="dot" w:pos="7190"/>
            </w:tabs>
            <w:rPr>
              <w:noProof/>
              <w:lang w:val="en-GB" w:eastAsia="en-GB"/>
            </w:rPr>
          </w:pPr>
          <w:hyperlink w:anchor="_Toc133830860" w:history="1">
            <w:r w:rsidRPr="00FF5A1D">
              <w:rPr>
                <w:rStyle w:val="Hyperlink"/>
                <w:noProof/>
              </w:rPr>
              <w:t>3.5 Treat of substitute</w:t>
            </w:r>
            <w:r>
              <w:rPr>
                <w:noProof/>
                <w:webHidden/>
              </w:rPr>
              <w:tab/>
            </w:r>
            <w:r>
              <w:rPr>
                <w:noProof/>
                <w:webHidden/>
              </w:rPr>
              <w:fldChar w:fldCharType="begin"/>
            </w:r>
            <w:r>
              <w:rPr>
                <w:noProof/>
                <w:webHidden/>
              </w:rPr>
              <w:instrText xml:space="preserve"> PAGEREF _Toc133830860 \h </w:instrText>
            </w:r>
            <w:r>
              <w:rPr>
                <w:noProof/>
                <w:webHidden/>
              </w:rPr>
            </w:r>
            <w:r>
              <w:rPr>
                <w:noProof/>
                <w:webHidden/>
              </w:rPr>
              <w:fldChar w:fldCharType="separate"/>
            </w:r>
            <w:r w:rsidR="00DB740B">
              <w:rPr>
                <w:noProof/>
                <w:webHidden/>
              </w:rPr>
              <w:t>14</w:t>
            </w:r>
            <w:r>
              <w:rPr>
                <w:noProof/>
                <w:webHidden/>
              </w:rPr>
              <w:fldChar w:fldCharType="end"/>
            </w:r>
          </w:hyperlink>
        </w:p>
        <w:p w14:paraId="45A817E7" w14:textId="67F95ADB" w:rsidR="00FD7654" w:rsidRDefault="00FD7654">
          <w:pPr>
            <w:pStyle w:val="TOC2"/>
            <w:tabs>
              <w:tab w:val="right" w:leader="dot" w:pos="7190"/>
            </w:tabs>
            <w:rPr>
              <w:noProof/>
              <w:lang w:val="en-GB" w:eastAsia="en-GB"/>
            </w:rPr>
          </w:pPr>
          <w:hyperlink w:anchor="_Toc133830861" w:history="1">
            <w:r w:rsidRPr="00FF5A1D">
              <w:rPr>
                <w:rStyle w:val="Hyperlink"/>
                <w:noProof/>
              </w:rPr>
              <w:t>3.6 Rivalry among the competitors</w:t>
            </w:r>
            <w:r>
              <w:rPr>
                <w:noProof/>
                <w:webHidden/>
              </w:rPr>
              <w:tab/>
            </w:r>
            <w:r>
              <w:rPr>
                <w:noProof/>
                <w:webHidden/>
              </w:rPr>
              <w:fldChar w:fldCharType="begin"/>
            </w:r>
            <w:r>
              <w:rPr>
                <w:noProof/>
                <w:webHidden/>
              </w:rPr>
              <w:instrText xml:space="preserve"> PAGEREF _Toc133830861 \h </w:instrText>
            </w:r>
            <w:r>
              <w:rPr>
                <w:noProof/>
                <w:webHidden/>
              </w:rPr>
            </w:r>
            <w:r>
              <w:rPr>
                <w:noProof/>
                <w:webHidden/>
              </w:rPr>
              <w:fldChar w:fldCharType="separate"/>
            </w:r>
            <w:r w:rsidR="00DB740B">
              <w:rPr>
                <w:noProof/>
                <w:webHidden/>
              </w:rPr>
              <w:t>15</w:t>
            </w:r>
            <w:r>
              <w:rPr>
                <w:noProof/>
                <w:webHidden/>
              </w:rPr>
              <w:fldChar w:fldCharType="end"/>
            </w:r>
          </w:hyperlink>
        </w:p>
        <w:p w14:paraId="5CA9DE25" w14:textId="2348F87A" w:rsidR="00FD7654" w:rsidRDefault="00FD7654">
          <w:pPr>
            <w:pStyle w:val="TOC2"/>
            <w:tabs>
              <w:tab w:val="right" w:leader="dot" w:pos="7190"/>
            </w:tabs>
            <w:rPr>
              <w:noProof/>
              <w:lang w:val="en-GB" w:eastAsia="en-GB"/>
            </w:rPr>
          </w:pPr>
          <w:hyperlink w:anchor="_Toc133830862" w:history="1">
            <w:r w:rsidRPr="00FF5A1D">
              <w:rPr>
                <w:rStyle w:val="Hyperlink"/>
                <w:noProof/>
                <w:lang w:val="en-GB"/>
              </w:rPr>
              <w:t>4 What is swot analysis?</w:t>
            </w:r>
            <w:r>
              <w:rPr>
                <w:noProof/>
                <w:webHidden/>
              </w:rPr>
              <w:tab/>
            </w:r>
            <w:r>
              <w:rPr>
                <w:noProof/>
                <w:webHidden/>
              </w:rPr>
              <w:fldChar w:fldCharType="begin"/>
            </w:r>
            <w:r>
              <w:rPr>
                <w:noProof/>
                <w:webHidden/>
              </w:rPr>
              <w:instrText xml:space="preserve"> PAGEREF _Toc133830862 \h </w:instrText>
            </w:r>
            <w:r>
              <w:rPr>
                <w:noProof/>
                <w:webHidden/>
              </w:rPr>
            </w:r>
            <w:r>
              <w:rPr>
                <w:noProof/>
                <w:webHidden/>
              </w:rPr>
              <w:fldChar w:fldCharType="separate"/>
            </w:r>
            <w:r w:rsidR="00DB740B">
              <w:rPr>
                <w:noProof/>
                <w:webHidden/>
              </w:rPr>
              <w:t>16</w:t>
            </w:r>
            <w:r>
              <w:rPr>
                <w:noProof/>
                <w:webHidden/>
              </w:rPr>
              <w:fldChar w:fldCharType="end"/>
            </w:r>
          </w:hyperlink>
        </w:p>
        <w:p w14:paraId="7BBC1A7D" w14:textId="2DC3003C" w:rsidR="00FD7654" w:rsidRDefault="00FD7654">
          <w:pPr>
            <w:pStyle w:val="TOC1"/>
            <w:tabs>
              <w:tab w:val="right" w:leader="dot" w:pos="7190"/>
            </w:tabs>
            <w:rPr>
              <w:noProof/>
              <w:lang w:val="en-GB" w:eastAsia="en-GB"/>
            </w:rPr>
          </w:pPr>
          <w:hyperlink w:anchor="_Toc133830863" w:history="1">
            <w:r w:rsidRPr="00FF5A1D">
              <w:rPr>
                <w:rStyle w:val="Hyperlink"/>
                <w:noProof/>
                <w:lang w:val="en-GB"/>
              </w:rPr>
              <w:t>SWOT Analysis for Samsung:</w:t>
            </w:r>
            <w:r>
              <w:rPr>
                <w:noProof/>
                <w:webHidden/>
              </w:rPr>
              <w:tab/>
            </w:r>
            <w:r>
              <w:rPr>
                <w:noProof/>
                <w:webHidden/>
              </w:rPr>
              <w:fldChar w:fldCharType="begin"/>
            </w:r>
            <w:r>
              <w:rPr>
                <w:noProof/>
                <w:webHidden/>
              </w:rPr>
              <w:instrText xml:space="preserve"> PAGEREF _Toc133830863 \h </w:instrText>
            </w:r>
            <w:r>
              <w:rPr>
                <w:noProof/>
                <w:webHidden/>
              </w:rPr>
            </w:r>
            <w:r>
              <w:rPr>
                <w:noProof/>
                <w:webHidden/>
              </w:rPr>
              <w:fldChar w:fldCharType="separate"/>
            </w:r>
            <w:r w:rsidR="00DB740B">
              <w:rPr>
                <w:noProof/>
                <w:webHidden/>
              </w:rPr>
              <w:t>18</w:t>
            </w:r>
            <w:r>
              <w:rPr>
                <w:noProof/>
                <w:webHidden/>
              </w:rPr>
              <w:fldChar w:fldCharType="end"/>
            </w:r>
          </w:hyperlink>
        </w:p>
        <w:p w14:paraId="7A512092" w14:textId="1311114C" w:rsidR="00FD7654" w:rsidRDefault="00FD7654">
          <w:pPr>
            <w:pStyle w:val="TOC2"/>
            <w:tabs>
              <w:tab w:val="right" w:leader="dot" w:pos="7190"/>
            </w:tabs>
            <w:rPr>
              <w:noProof/>
              <w:lang w:val="en-GB" w:eastAsia="en-GB"/>
            </w:rPr>
          </w:pPr>
          <w:hyperlink w:anchor="_Toc133830864" w:history="1">
            <w:r w:rsidRPr="00FF5A1D">
              <w:rPr>
                <w:rStyle w:val="Hyperlink"/>
                <w:noProof/>
                <w:lang w:val="en-GB"/>
              </w:rPr>
              <w:t>Strengths:</w:t>
            </w:r>
            <w:r>
              <w:rPr>
                <w:noProof/>
                <w:webHidden/>
              </w:rPr>
              <w:tab/>
            </w:r>
            <w:r>
              <w:rPr>
                <w:noProof/>
                <w:webHidden/>
              </w:rPr>
              <w:fldChar w:fldCharType="begin"/>
            </w:r>
            <w:r>
              <w:rPr>
                <w:noProof/>
                <w:webHidden/>
              </w:rPr>
              <w:instrText xml:space="preserve"> PAGEREF _Toc133830864 \h </w:instrText>
            </w:r>
            <w:r>
              <w:rPr>
                <w:noProof/>
                <w:webHidden/>
              </w:rPr>
            </w:r>
            <w:r>
              <w:rPr>
                <w:noProof/>
                <w:webHidden/>
              </w:rPr>
              <w:fldChar w:fldCharType="separate"/>
            </w:r>
            <w:r w:rsidR="00DB740B">
              <w:rPr>
                <w:noProof/>
                <w:webHidden/>
              </w:rPr>
              <w:t>18</w:t>
            </w:r>
            <w:r>
              <w:rPr>
                <w:noProof/>
                <w:webHidden/>
              </w:rPr>
              <w:fldChar w:fldCharType="end"/>
            </w:r>
          </w:hyperlink>
        </w:p>
        <w:p w14:paraId="155B884A" w14:textId="49A91515" w:rsidR="00FD7654" w:rsidRDefault="00FD7654">
          <w:pPr>
            <w:pStyle w:val="TOC2"/>
            <w:tabs>
              <w:tab w:val="right" w:leader="dot" w:pos="7190"/>
            </w:tabs>
            <w:rPr>
              <w:noProof/>
              <w:lang w:val="en-GB" w:eastAsia="en-GB"/>
            </w:rPr>
          </w:pPr>
          <w:hyperlink w:anchor="_Toc133830865" w:history="1">
            <w:r w:rsidRPr="00FF5A1D">
              <w:rPr>
                <w:rStyle w:val="Hyperlink"/>
                <w:noProof/>
                <w:lang w:val="en-GB"/>
              </w:rPr>
              <w:t>Weaknesses:</w:t>
            </w:r>
            <w:r>
              <w:rPr>
                <w:noProof/>
                <w:webHidden/>
              </w:rPr>
              <w:tab/>
            </w:r>
            <w:r>
              <w:rPr>
                <w:noProof/>
                <w:webHidden/>
              </w:rPr>
              <w:fldChar w:fldCharType="begin"/>
            </w:r>
            <w:r>
              <w:rPr>
                <w:noProof/>
                <w:webHidden/>
              </w:rPr>
              <w:instrText xml:space="preserve"> PAGEREF _Toc133830865 \h </w:instrText>
            </w:r>
            <w:r>
              <w:rPr>
                <w:noProof/>
                <w:webHidden/>
              </w:rPr>
            </w:r>
            <w:r>
              <w:rPr>
                <w:noProof/>
                <w:webHidden/>
              </w:rPr>
              <w:fldChar w:fldCharType="separate"/>
            </w:r>
            <w:r w:rsidR="00DB740B">
              <w:rPr>
                <w:noProof/>
                <w:webHidden/>
              </w:rPr>
              <w:t>18</w:t>
            </w:r>
            <w:r>
              <w:rPr>
                <w:noProof/>
                <w:webHidden/>
              </w:rPr>
              <w:fldChar w:fldCharType="end"/>
            </w:r>
          </w:hyperlink>
        </w:p>
        <w:p w14:paraId="73882D1C" w14:textId="2677FCD8" w:rsidR="00FD7654" w:rsidRDefault="00FD7654">
          <w:pPr>
            <w:pStyle w:val="TOC2"/>
            <w:tabs>
              <w:tab w:val="right" w:leader="dot" w:pos="7190"/>
            </w:tabs>
            <w:rPr>
              <w:noProof/>
              <w:lang w:val="en-GB" w:eastAsia="en-GB"/>
            </w:rPr>
          </w:pPr>
          <w:hyperlink w:anchor="_Toc133830866" w:history="1">
            <w:r w:rsidRPr="00FF5A1D">
              <w:rPr>
                <w:rStyle w:val="Hyperlink"/>
                <w:noProof/>
                <w:lang w:val="en-GB"/>
              </w:rPr>
              <w:t>Opportunities:</w:t>
            </w:r>
            <w:r>
              <w:rPr>
                <w:noProof/>
                <w:webHidden/>
              </w:rPr>
              <w:tab/>
            </w:r>
            <w:r>
              <w:rPr>
                <w:noProof/>
                <w:webHidden/>
              </w:rPr>
              <w:fldChar w:fldCharType="begin"/>
            </w:r>
            <w:r>
              <w:rPr>
                <w:noProof/>
                <w:webHidden/>
              </w:rPr>
              <w:instrText xml:space="preserve"> PAGEREF _Toc133830866 \h </w:instrText>
            </w:r>
            <w:r>
              <w:rPr>
                <w:noProof/>
                <w:webHidden/>
              </w:rPr>
            </w:r>
            <w:r>
              <w:rPr>
                <w:noProof/>
                <w:webHidden/>
              </w:rPr>
              <w:fldChar w:fldCharType="separate"/>
            </w:r>
            <w:r w:rsidR="00DB740B">
              <w:rPr>
                <w:noProof/>
                <w:webHidden/>
              </w:rPr>
              <w:t>19</w:t>
            </w:r>
            <w:r>
              <w:rPr>
                <w:noProof/>
                <w:webHidden/>
              </w:rPr>
              <w:fldChar w:fldCharType="end"/>
            </w:r>
          </w:hyperlink>
        </w:p>
        <w:p w14:paraId="4A378E25" w14:textId="7A56C790" w:rsidR="00FD7654" w:rsidRDefault="00FD7654">
          <w:pPr>
            <w:pStyle w:val="TOC2"/>
            <w:tabs>
              <w:tab w:val="right" w:leader="dot" w:pos="7190"/>
            </w:tabs>
            <w:rPr>
              <w:noProof/>
              <w:lang w:val="en-GB" w:eastAsia="en-GB"/>
            </w:rPr>
          </w:pPr>
          <w:hyperlink w:anchor="_Toc133830867" w:history="1">
            <w:r w:rsidRPr="00FF5A1D">
              <w:rPr>
                <w:rStyle w:val="Hyperlink"/>
                <w:noProof/>
                <w:lang w:val="en-GB"/>
              </w:rPr>
              <w:t>Threats:</w:t>
            </w:r>
            <w:r>
              <w:rPr>
                <w:noProof/>
                <w:webHidden/>
              </w:rPr>
              <w:tab/>
            </w:r>
            <w:r>
              <w:rPr>
                <w:noProof/>
                <w:webHidden/>
              </w:rPr>
              <w:fldChar w:fldCharType="begin"/>
            </w:r>
            <w:r>
              <w:rPr>
                <w:noProof/>
                <w:webHidden/>
              </w:rPr>
              <w:instrText xml:space="preserve"> PAGEREF _Toc133830867 \h </w:instrText>
            </w:r>
            <w:r>
              <w:rPr>
                <w:noProof/>
                <w:webHidden/>
              </w:rPr>
            </w:r>
            <w:r>
              <w:rPr>
                <w:noProof/>
                <w:webHidden/>
              </w:rPr>
              <w:fldChar w:fldCharType="separate"/>
            </w:r>
            <w:r w:rsidR="00DB740B">
              <w:rPr>
                <w:noProof/>
                <w:webHidden/>
              </w:rPr>
              <w:t>20</w:t>
            </w:r>
            <w:r>
              <w:rPr>
                <w:noProof/>
                <w:webHidden/>
              </w:rPr>
              <w:fldChar w:fldCharType="end"/>
            </w:r>
          </w:hyperlink>
        </w:p>
        <w:p w14:paraId="50550EC3" w14:textId="2FF2257F" w:rsidR="00FD7654" w:rsidRDefault="00FD7654">
          <w:pPr>
            <w:pStyle w:val="TOC1"/>
            <w:tabs>
              <w:tab w:val="right" w:leader="dot" w:pos="7190"/>
            </w:tabs>
            <w:rPr>
              <w:noProof/>
              <w:lang w:val="en-GB" w:eastAsia="en-GB"/>
            </w:rPr>
          </w:pPr>
          <w:hyperlink w:anchor="_Toc133830868" w:history="1">
            <w:r w:rsidRPr="00FF5A1D">
              <w:rPr>
                <w:rStyle w:val="Hyperlink"/>
                <w:noProof/>
              </w:rPr>
              <w:t>5.What is segmentation, targeting, and positioning?</w:t>
            </w:r>
            <w:r>
              <w:rPr>
                <w:noProof/>
                <w:webHidden/>
              </w:rPr>
              <w:tab/>
            </w:r>
            <w:r>
              <w:rPr>
                <w:noProof/>
                <w:webHidden/>
              </w:rPr>
              <w:fldChar w:fldCharType="begin"/>
            </w:r>
            <w:r>
              <w:rPr>
                <w:noProof/>
                <w:webHidden/>
              </w:rPr>
              <w:instrText xml:space="preserve"> PAGEREF _Toc133830868 \h </w:instrText>
            </w:r>
            <w:r>
              <w:rPr>
                <w:noProof/>
                <w:webHidden/>
              </w:rPr>
            </w:r>
            <w:r>
              <w:rPr>
                <w:noProof/>
                <w:webHidden/>
              </w:rPr>
              <w:fldChar w:fldCharType="separate"/>
            </w:r>
            <w:r w:rsidR="00DB740B">
              <w:rPr>
                <w:noProof/>
                <w:webHidden/>
              </w:rPr>
              <w:t>20</w:t>
            </w:r>
            <w:r>
              <w:rPr>
                <w:noProof/>
                <w:webHidden/>
              </w:rPr>
              <w:fldChar w:fldCharType="end"/>
            </w:r>
          </w:hyperlink>
        </w:p>
        <w:p w14:paraId="6A242933" w14:textId="339AB527" w:rsidR="00FD7654" w:rsidRDefault="00FD7654">
          <w:pPr>
            <w:pStyle w:val="TOC1"/>
            <w:tabs>
              <w:tab w:val="right" w:leader="dot" w:pos="7190"/>
            </w:tabs>
            <w:rPr>
              <w:noProof/>
              <w:lang w:val="en-GB" w:eastAsia="en-GB"/>
            </w:rPr>
          </w:pPr>
          <w:hyperlink w:anchor="_Toc133830869" w:history="1">
            <w:r w:rsidRPr="00FF5A1D">
              <w:rPr>
                <w:rStyle w:val="Hyperlink"/>
                <w:noProof/>
              </w:rPr>
              <w:t>Segmentation, targeting, and positioning Samsung.</w:t>
            </w:r>
            <w:r>
              <w:rPr>
                <w:noProof/>
                <w:webHidden/>
              </w:rPr>
              <w:tab/>
            </w:r>
            <w:r>
              <w:rPr>
                <w:noProof/>
                <w:webHidden/>
              </w:rPr>
              <w:fldChar w:fldCharType="begin"/>
            </w:r>
            <w:r>
              <w:rPr>
                <w:noProof/>
                <w:webHidden/>
              </w:rPr>
              <w:instrText xml:space="preserve"> PAGEREF _Toc133830869 \h </w:instrText>
            </w:r>
            <w:r>
              <w:rPr>
                <w:noProof/>
                <w:webHidden/>
              </w:rPr>
            </w:r>
            <w:r>
              <w:rPr>
                <w:noProof/>
                <w:webHidden/>
              </w:rPr>
              <w:fldChar w:fldCharType="separate"/>
            </w:r>
            <w:r w:rsidR="00DB740B">
              <w:rPr>
                <w:noProof/>
                <w:webHidden/>
              </w:rPr>
              <w:t>22</w:t>
            </w:r>
            <w:r>
              <w:rPr>
                <w:noProof/>
                <w:webHidden/>
              </w:rPr>
              <w:fldChar w:fldCharType="end"/>
            </w:r>
          </w:hyperlink>
        </w:p>
        <w:p w14:paraId="084D8BFB" w14:textId="7D1AF3E1" w:rsidR="00FD7654" w:rsidRDefault="00FD7654">
          <w:pPr>
            <w:pStyle w:val="TOC1"/>
            <w:tabs>
              <w:tab w:val="right" w:leader="dot" w:pos="7190"/>
            </w:tabs>
            <w:rPr>
              <w:noProof/>
              <w:lang w:val="en-GB" w:eastAsia="en-GB"/>
            </w:rPr>
          </w:pPr>
          <w:hyperlink w:anchor="_Toc133830870" w:history="1">
            <w:r w:rsidRPr="00FF5A1D">
              <w:rPr>
                <w:rStyle w:val="Hyperlink"/>
                <w:noProof/>
              </w:rPr>
              <w:t>What is Marketing Mix Strategy 4ps?</w:t>
            </w:r>
            <w:r>
              <w:rPr>
                <w:noProof/>
                <w:webHidden/>
              </w:rPr>
              <w:tab/>
            </w:r>
            <w:r>
              <w:rPr>
                <w:noProof/>
                <w:webHidden/>
              </w:rPr>
              <w:fldChar w:fldCharType="begin"/>
            </w:r>
            <w:r>
              <w:rPr>
                <w:noProof/>
                <w:webHidden/>
              </w:rPr>
              <w:instrText xml:space="preserve"> PAGEREF _Toc133830870 \h </w:instrText>
            </w:r>
            <w:r>
              <w:rPr>
                <w:noProof/>
                <w:webHidden/>
              </w:rPr>
            </w:r>
            <w:r>
              <w:rPr>
                <w:noProof/>
                <w:webHidden/>
              </w:rPr>
              <w:fldChar w:fldCharType="separate"/>
            </w:r>
            <w:r w:rsidR="00DB740B">
              <w:rPr>
                <w:noProof/>
                <w:webHidden/>
              </w:rPr>
              <w:t>23</w:t>
            </w:r>
            <w:r>
              <w:rPr>
                <w:noProof/>
                <w:webHidden/>
              </w:rPr>
              <w:fldChar w:fldCharType="end"/>
            </w:r>
          </w:hyperlink>
        </w:p>
        <w:p w14:paraId="6F2A286A" w14:textId="56FFF401" w:rsidR="00FD7654" w:rsidRDefault="00FD7654">
          <w:pPr>
            <w:pStyle w:val="TOC1"/>
            <w:tabs>
              <w:tab w:val="right" w:leader="dot" w:pos="7190"/>
            </w:tabs>
            <w:rPr>
              <w:noProof/>
              <w:lang w:val="en-GB" w:eastAsia="en-GB"/>
            </w:rPr>
          </w:pPr>
          <w:hyperlink w:anchor="_Toc133830872" w:history="1">
            <w:r w:rsidRPr="00FF5A1D">
              <w:rPr>
                <w:rStyle w:val="Hyperlink"/>
                <w:noProof/>
              </w:rPr>
              <w:t>Recommendation Ansoff Matrix</w:t>
            </w:r>
            <w:r>
              <w:rPr>
                <w:noProof/>
                <w:webHidden/>
              </w:rPr>
              <w:tab/>
            </w:r>
            <w:r>
              <w:rPr>
                <w:noProof/>
                <w:webHidden/>
              </w:rPr>
              <w:fldChar w:fldCharType="begin"/>
            </w:r>
            <w:r>
              <w:rPr>
                <w:noProof/>
                <w:webHidden/>
              </w:rPr>
              <w:instrText xml:space="preserve"> PAGEREF _Toc133830872 \h </w:instrText>
            </w:r>
            <w:r>
              <w:rPr>
                <w:noProof/>
                <w:webHidden/>
              </w:rPr>
            </w:r>
            <w:r>
              <w:rPr>
                <w:noProof/>
                <w:webHidden/>
              </w:rPr>
              <w:fldChar w:fldCharType="separate"/>
            </w:r>
            <w:r w:rsidR="00DB740B">
              <w:rPr>
                <w:noProof/>
                <w:webHidden/>
              </w:rPr>
              <w:t>24</w:t>
            </w:r>
            <w:r>
              <w:rPr>
                <w:noProof/>
                <w:webHidden/>
              </w:rPr>
              <w:fldChar w:fldCharType="end"/>
            </w:r>
          </w:hyperlink>
        </w:p>
        <w:p w14:paraId="3F5D6A56" w14:textId="2F750A3A" w:rsidR="00FD7654" w:rsidRDefault="00FD7654">
          <w:pPr>
            <w:pStyle w:val="TOC1"/>
            <w:tabs>
              <w:tab w:val="right" w:leader="dot" w:pos="7190"/>
            </w:tabs>
            <w:rPr>
              <w:noProof/>
              <w:lang w:val="en-GB" w:eastAsia="en-GB"/>
            </w:rPr>
          </w:pPr>
          <w:hyperlink w:anchor="_Toc133830873" w:history="1">
            <w:r w:rsidRPr="00FF5A1D">
              <w:rPr>
                <w:rStyle w:val="Hyperlink"/>
                <w:noProof/>
                <w:lang w:val="en-GB"/>
              </w:rPr>
              <w:t>7.Conclusion:</w:t>
            </w:r>
            <w:r>
              <w:rPr>
                <w:noProof/>
                <w:webHidden/>
              </w:rPr>
              <w:tab/>
            </w:r>
            <w:r>
              <w:rPr>
                <w:noProof/>
                <w:webHidden/>
              </w:rPr>
              <w:fldChar w:fldCharType="begin"/>
            </w:r>
            <w:r>
              <w:rPr>
                <w:noProof/>
                <w:webHidden/>
              </w:rPr>
              <w:instrText xml:space="preserve"> PAGEREF _Toc133830873 \h </w:instrText>
            </w:r>
            <w:r>
              <w:rPr>
                <w:noProof/>
                <w:webHidden/>
              </w:rPr>
            </w:r>
            <w:r>
              <w:rPr>
                <w:noProof/>
                <w:webHidden/>
              </w:rPr>
              <w:fldChar w:fldCharType="separate"/>
            </w:r>
            <w:r w:rsidR="00DB740B">
              <w:rPr>
                <w:noProof/>
                <w:webHidden/>
              </w:rPr>
              <w:t>26</w:t>
            </w:r>
            <w:r>
              <w:rPr>
                <w:noProof/>
                <w:webHidden/>
              </w:rPr>
              <w:fldChar w:fldCharType="end"/>
            </w:r>
          </w:hyperlink>
        </w:p>
        <w:p w14:paraId="7DC53A95" w14:textId="44306A8D" w:rsidR="00FD7654" w:rsidRDefault="00FD7654">
          <w:pPr>
            <w:pStyle w:val="TOC1"/>
            <w:tabs>
              <w:tab w:val="right" w:leader="dot" w:pos="7190"/>
            </w:tabs>
            <w:rPr>
              <w:noProof/>
              <w:lang w:val="en-GB" w:eastAsia="en-GB"/>
            </w:rPr>
          </w:pPr>
          <w:hyperlink w:anchor="_Toc133830874" w:history="1">
            <w:r w:rsidRPr="00FF5A1D">
              <w:rPr>
                <w:rStyle w:val="Hyperlink"/>
                <w:noProof/>
              </w:rPr>
              <w:t>Reference list</w:t>
            </w:r>
            <w:r>
              <w:rPr>
                <w:noProof/>
                <w:webHidden/>
              </w:rPr>
              <w:tab/>
            </w:r>
            <w:r>
              <w:rPr>
                <w:noProof/>
                <w:webHidden/>
              </w:rPr>
              <w:fldChar w:fldCharType="begin"/>
            </w:r>
            <w:r>
              <w:rPr>
                <w:noProof/>
                <w:webHidden/>
              </w:rPr>
              <w:instrText xml:space="preserve"> PAGEREF _Toc133830874 \h </w:instrText>
            </w:r>
            <w:r>
              <w:rPr>
                <w:noProof/>
                <w:webHidden/>
              </w:rPr>
            </w:r>
            <w:r>
              <w:rPr>
                <w:noProof/>
                <w:webHidden/>
              </w:rPr>
              <w:fldChar w:fldCharType="separate"/>
            </w:r>
            <w:r w:rsidR="00DB740B">
              <w:rPr>
                <w:noProof/>
                <w:webHidden/>
              </w:rPr>
              <w:t>27</w:t>
            </w:r>
            <w:r>
              <w:rPr>
                <w:noProof/>
                <w:webHidden/>
              </w:rPr>
              <w:fldChar w:fldCharType="end"/>
            </w:r>
          </w:hyperlink>
        </w:p>
        <w:p w14:paraId="604A6722" w14:textId="78390CCF" w:rsidR="00FD7654" w:rsidRDefault="00FD7654">
          <w:r>
            <w:rPr>
              <w:b/>
              <w:bCs/>
              <w:noProof/>
            </w:rPr>
            <w:lastRenderedPageBreak/>
            <w:fldChar w:fldCharType="end"/>
          </w:r>
        </w:p>
      </w:sdtContent>
    </w:sdt>
    <w:p w14:paraId="4AF323BB" w14:textId="77777777" w:rsidR="00560CEF" w:rsidRDefault="00560CEF" w:rsidP="00BA3920">
      <w:pPr>
        <w:rPr>
          <w:i/>
          <w:iCs/>
          <w:sz w:val="32"/>
          <w:szCs w:val="32"/>
        </w:rPr>
      </w:pPr>
    </w:p>
    <w:p w14:paraId="1C2B050B" w14:textId="77777777" w:rsidR="009220B9" w:rsidRDefault="009220B9" w:rsidP="00BA3920">
      <w:pPr>
        <w:rPr>
          <w:i/>
          <w:iCs/>
          <w:sz w:val="32"/>
          <w:szCs w:val="32"/>
        </w:rPr>
      </w:pPr>
    </w:p>
    <w:p w14:paraId="2DCF20F0" w14:textId="77777777" w:rsidR="009220B9" w:rsidRDefault="009220B9" w:rsidP="00BA3920">
      <w:pPr>
        <w:rPr>
          <w:i/>
          <w:iCs/>
          <w:sz w:val="32"/>
          <w:szCs w:val="32"/>
        </w:rPr>
      </w:pPr>
    </w:p>
    <w:p w14:paraId="7BEAB867" w14:textId="77777777" w:rsidR="009220B9" w:rsidRDefault="009220B9" w:rsidP="00BA3920">
      <w:pPr>
        <w:rPr>
          <w:i/>
          <w:iCs/>
          <w:sz w:val="32"/>
          <w:szCs w:val="32"/>
        </w:rPr>
      </w:pPr>
    </w:p>
    <w:p w14:paraId="09C4F422" w14:textId="77777777" w:rsidR="009220B9" w:rsidRDefault="009220B9" w:rsidP="00BA3920">
      <w:pPr>
        <w:rPr>
          <w:i/>
          <w:iCs/>
          <w:sz w:val="32"/>
          <w:szCs w:val="32"/>
        </w:rPr>
      </w:pPr>
    </w:p>
    <w:p w14:paraId="35955DCA" w14:textId="77777777" w:rsidR="009220B9" w:rsidRDefault="009220B9" w:rsidP="00BA3920">
      <w:pPr>
        <w:rPr>
          <w:i/>
          <w:iCs/>
          <w:sz w:val="32"/>
          <w:szCs w:val="32"/>
        </w:rPr>
      </w:pPr>
    </w:p>
    <w:p w14:paraId="1BE3DD66" w14:textId="77777777" w:rsidR="009220B9" w:rsidRDefault="009220B9" w:rsidP="00BA3920">
      <w:pPr>
        <w:rPr>
          <w:i/>
          <w:iCs/>
          <w:sz w:val="32"/>
          <w:szCs w:val="32"/>
        </w:rPr>
      </w:pPr>
    </w:p>
    <w:p w14:paraId="1FD937AA" w14:textId="77777777" w:rsidR="009220B9" w:rsidRDefault="009220B9" w:rsidP="00BA3920">
      <w:pPr>
        <w:rPr>
          <w:i/>
          <w:iCs/>
          <w:sz w:val="32"/>
          <w:szCs w:val="32"/>
        </w:rPr>
      </w:pPr>
    </w:p>
    <w:p w14:paraId="0EABEABA" w14:textId="77777777" w:rsidR="009220B9" w:rsidRDefault="009220B9" w:rsidP="00BA3920">
      <w:pPr>
        <w:rPr>
          <w:i/>
          <w:iCs/>
          <w:sz w:val="32"/>
          <w:szCs w:val="32"/>
        </w:rPr>
      </w:pPr>
    </w:p>
    <w:p w14:paraId="012B77FC" w14:textId="77777777" w:rsidR="00560CEF" w:rsidRDefault="00560CEF" w:rsidP="00BA3920">
      <w:pPr>
        <w:rPr>
          <w:i/>
          <w:iCs/>
          <w:sz w:val="32"/>
          <w:szCs w:val="32"/>
        </w:rPr>
      </w:pPr>
    </w:p>
    <w:p w14:paraId="44F162E3" w14:textId="77777777" w:rsidR="00560CEF" w:rsidRDefault="00560CEF" w:rsidP="00BA3920">
      <w:pPr>
        <w:rPr>
          <w:i/>
          <w:iCs/>
          <w:sz w:val="32"/>
          <w:szCs w:val="32"/>
        </w:rPr>
      </w:pPr>
    </w:p>
    <w:p w14:paraId="65CD902D" w14:textId="77777777" w:rsidR="00560CEF" w:rsidRDefault="00560CEF" w:rsidP="00BA3920">
      <w:pPr>
        <w:rPr>
          <w:i/>
          <w:iCs/>
          <w:sz w:val="32"/>
          <w:szCs w:val="32"/>
        </w:rPr>
      </w:pPr>
    </w:p>
    <w:p w14:paraId="003B1448" w14:textId="77777777" w:rsidR="00560CEF" w:rsidRDefault="00560CEF" w:rsidP="00BA3920">
      <w:pPr>
        <w:rPr>
          <w:i/>
          <w:iCs/>
          <w:sz w:val="32"/>
          <w:szCs w:val="32"/>
        </w:rPr>
      </w:pPr>
    </w:p>
    <w:p w14:paraId="497EE6A2" w14:textId="77777777" w:rsidR="00560CEF" w:rsidRDefault="00560CEF" w:rsidP="00BA3920">
      <w:pPr>
        <w:rPr>
          <w:i/>
          <w:iCs/>
          <w:sz w:val="32"/>
          <w:szCs w:val="32"/>
        </w:rPr>
      </w:pPr>
    </w:p>
    <w:p w14:paraId="2E4AB849" w14:textId="77777777" w:rsidR="003C4F73" w:rsidRDefault="003C4F73" w:rsidP="00BA3920">
      <w:pPr>
        <w:rPr>
          <w:i/>
          <w:iCs/>
          <w:sz w:val="32"/>
          <w:szCs w:val="32"/>
        </w:rPr>
      </w:pPr>
    </w:p>
    <w:p w14:paraId="41973F20" w14:textId="41B57752" w:rsidR="003C4F73" w:rsidRPr="0027686C" w:rsidRDefault="002E4C90" w:rsidP="0092218E">
      <w:pPr>
        <w:pStyle w:val="Heading1"/>
        <w:rPr>
          <w:rStyle w:val="Emphasis"/>
          <w:b/>
          <w:bCs/>
          <w:color w:val="000000" w:themeColor="text2"/>
        </w:rPr>
      </w:pPr>
      <w:r>
        <w:rPr>
          <w:rStyle w:val="Emphasis"/>
          <w:b/>
          <w:bCs/>
        </w:rPr>
        <w:t xml:space="preserve">        </w:t>
      </w:r>
      <w:bookmarkStart w:id="18" w:name="_Toc133830846"/>
      <w:r w:rsidR="00F92F38" w:rsidRPr="0027686C">
        <w:rPr>
          <w:rStyle w:val="Emphasis"/>
          <w:b/>
          <w:bCs/>
          <w:color w:val="000000" w:themeColor="text2"/>
        </w:rPr>
        <w:t>1.</w:t>
      </w:r>
      <w:r w:rsidRPr="0027686C">
        <w:rPr>
          <w:rStyle w:val="Emphasis"/>
          <w:b/>
          <w:bCs/>
          <w:color w:val="000000" w:themeColor="text2"/>
        </w:rPr>
        <w:t>Introduction</w:t>
      </w:r>
      <w:bookmarkEnd w:id="18"/>
    </w:p>
    <w:p w14:paraId="49455C48" w14:textId="77777777" w:rsidR="0033192A" w:rsidRPr="00F40A76" w:rsidRDefault="0033192A" w:rsidP="0033192A">
      <w:pPr>
        <w:pStyle w:val="ListParagraph"/>
        <w:ind w:left="1068"/>
        <w:rPr>
          <w:b/>
          <w:bCs/>
          <w:i/>
          <w:iCs/>
          <w:sz w:val="32"/>
          <w:szCs w:val="32"/>
        </w:rPr>
      </w:pPr>
    </w:p>
    <w:p w14:paraId="0CB3F4B2" w14:textId="46F0DA2B" w:rsidR="00FB12F3" w:rsidRDefault="00C41E0A" w:rsidP="00FB12F3">
      <w:pPr>
        <w:pStyle w:val="ListParagraph"/>
        <w:rPr>
          <w:rFonts w:ascii="Arial" w:hAnsi="Arial" w:cs="Arial"/>
          <w:i/>
          <w:iCs/>
          <w:sz w:val="28"/>
          <w:szCs w:val="28"/>
          <w:lang w:val="en-GB"/>
        </w:rPr>
      </w:pPr>
      <w:r w:rsidRPr="0033192A">
        <w:rPr>
          <w:rFonts w:ascii="Arial" w:hAnsi="Arial" w:cs="Arial"/>
          <w:i/>
          <w:iCs/>
          <w:sz w:val="28"/>
          <w:szCs w:val="28"/>
        </w:rPr>
        <w:t xml:space="preserve">Samsung </w:t>
      </w:r>
      <w:r w:rsidRPr="0033192A">
        <w:rPr>
          <w:rFonts w:ascii="Arial" w:hAnsi="Arial" w:cs="Arial"/>
          <w:i/>
          <w:iCs/>
          <w:sz w:val="28"/>
          <w:szCs w:val="28"/>
          <w:lang w:val="en-GB"/>
        </w:rPr>
        <w:t>was</w:t>
      </w:r>
      <w:r w:rsidR="0064086F" w:rsidRPr="0033192A">
        <w:rPr>
          <w:rFonts w:ascii="Arial" w:hAnsi="Arial" w:cs="Arial"/>
          <w:i/>
          <w:iCs/>
          <w:sz w:val="28"/>
          <w:szCs w:val="28"/>
          <w:lang w:val="en-GB"/>
        </w:rPr>
        <w:t xml:space="preserve"> founde</w:t>
      </w:r>
      <w:r w:rsidR="009B1091" w:rsidRPr="0033192A">
        <w:rPr>
          <w:rFonts w:ascii="Arial" w:hAnsi="Arial" w:cs="Arial"/>
          <w:i/>
          <w:iCs/>
          <w:sz w:val="28"/>
          <w:szCs w:val="28"/>
          <w:lang w:val="en-GB"/>
        </w:rPr>
        <w:t>d</w:t>
      </w:r>
      <w:r w:rsidR="00614DF1" w:rsidRPr="0033192A">
        <w:rPr>
          <w:rFonts w:ascii="Arial" w:hAnsi="Arial" w:cs="Arial"/>
          <w:i/>
          <w:iCs/>
          <w:sz w:val="28"/>
          <w:szCs w:val="28"/>
          <w:lang w:val="en-GB"/>
        </w:rPr>
        <w:t xml:space="preserve"> as </w:t>
      </w:r>
      <w:r w:rsidR="00D5372F" w:rsidRPr="0033192A">
        <w:rPr>
          <w:rFonts w:ascii="Arial" w:hAnsi="Arial" w:cs="Arial"/>
          <w:i/>
          <w:iCs/>
          <w:sz w:val="28"/>
          <w:szCs w:val="28"/>
          <w:lang w:val="en-GB"/>
        </w:rPr>
        <w:t>a grocery</w:t>
      </w:r>
      <w:r w:rsidR="00614DF1" w:rsidRPr="0033192A">
        <w:rPr>
          <w:rFonts w:ascii="Arial" w:hAnsi="Arial" w:cs="Arial"/>
          <w:i/>
          <w:iCs/>
          <w:sz w:val="28"/>
          <w:szCs w:val="28"/>
          <w:lang w:val="en-GB"/>
        </w:rPr>
        <w:t xml:space="preserve"> trading store on March 1st</w:t>
      </w:r>
      <w:r w:rsidR="00C21040" w:rsidRPr="0033192A">
        <w:rPr>
          <w:rFonts w:ascii="Arial" w:hAnsi="Arial" w:cs="Arial"/>
          <w:i/>
          <w:iCs/>
          <w:sz w:val="28"/>
          <w:szCs w:val="28"/>
          <w:lang w:val="en-GB"/>
        </w:rPr>
        <w:t>, 1938,</w:t>
      </w:r>
      <w:r w:rsidR="00E02DB7" w:rsidRPr="0033192A">
        <w:rPr>
          <w:rFonts w:ascii="Arial" w:hAnsi="Arial" w:cs="Arial"/>
          <w:i/>
          <w:iCs/>
          <w:sz w:val="28"/>
          <w:szCs w:val="28"/>
          <w:lang w:val="en-GB"/>
        </w:rPr>
        <w:t xml:space="preserve"> by Lee </w:t>
      </w:r>
      <w:proofErr w:type="spellStart"/>
      <w:r w:rsidR="00E02DB7" w:rsidRPr="0033192A">
        <w:rPr>
          <w:rFonts w:ascii="Arial" w:hAnsi="Arial" w:cs="Arial"/>
          <w:i/>
          <w:iCs/>
          <w:sz w:val="28"/>
          <w:szCs w:val="28"/>
          <w:lang w:val="en-GB"/>
        </w:rPr>
        <w:t>Byung</w:t>
      </w:r>
      <w:r w:rsidR="005E38D6" w:rsidRPr="0033192A">
        <w:rPr>
          <w:rFonts w:ascii="Arial" w:hAnsi="Arial" w:cs="Arial"/>
          <w:i/>
          <w:iCs/>
          <w:sz w:val="28"/>
          <w:szCs w:val="28"/>
          <w:lang w:val="en-GB"/>
        </w:rPr>
        <w:t>chill</w:t>
      </w:r>
      <w:proofErr w:type="spellEnd"/>
      <w:r w:rsidR="005E38D6" w:rsidRPr="0033192A">
        <w:rPr>
          <w:rFonts w:ascii="Arial" w:hAnsi="Arial" w:cs="Arial"/>
          <w:i/>
          <w:iCs/>
          <w:sz w:val="28"/>
          <w:szCs w:val="28"/>
          <w:lang w:val="en-GB"/>
        </w:rPr>
        <w:t>.</w:t>
      </w:r>
      <w:r w:rsidR="00F16D9B" w:rsidRPr="0033192A">
        <w:rPr>
          <w:rFonts w:ascii="Arial" w:hAnsi="Arial" w:cs="Arial"/>
          <w:i/>
          <w:iCs/>
          <w:sz w:val="28"/>
          <w:szCs w:val="28"/>
          <w:lang w:val="en-GB"/>
        </w:rPr>
        <w:t xml:space="preserve"> First the business start trading noodles and other goods producing around the city </w:t>
      </w:r>
      <w:r w:rsidR="009C0A36" w:rsidRPr="0033192A">
        <w:rPr>
          <w:rFonts w:ascii="Arial" w:hAnsi="Arial" w:cs="Arial"/>
          <w:i/>
          <w:iCs/>
          <w:sz w:val="28"/>
          <w:szCs w:val="28"/>
          <w:lang w:val="en-GB"/>
        </w:rPr>
        <w:t>Taegu</w:t>
      </w:r>
      <w:r w:rsidR="00F16D9B" w:rsidRPr="0033192A">
        <w:rPr>
          <w:rFonts w:ascii="Arial" w:hAnsi="Arial" w:cs="Arial"/>
          <w:i/>
          <w:iCs/>
          <w:sz w:val="28"/>
          <w:szCs w:val="28"/>
          <w:lang w:val="en-GB"/>
        </w:rPr>
        <w:t xml:space="preserve"> Korea</w:t>
      </w:r>
      <w:r w:rsidR="0089461D" w:rsidRPr="0033192A">
        <w:rPr>
          <w:rFonts w:ascii="Arial" w:hAnsi="Arial" w:cs="Arial"/>
          <w:i/>
          <w:iCs/>
          <w:sz w:val="28"/>
          <w:szCs w:val="28"/>
          <w:lang w:val="en-GB"/>
        </w:rPr>
        <w:t>, Province in China. the name Samsung</w:t>
      </w:r>
      <w:r w:rsidR="00090F6B" w:rsidRPr="0033192A">
        <w:rPr>
          <w:rFonts w:ascii="Arial" w:hAnsi="Arial" w:cs="Arial"/>
          <w:i/>
          <w:iCs/>
          <w:sz w:val="28"/>
          <w:szCs w:val="28"/>
          <w:lang w:val="en-GB"/>
        </w:rPr>
        <w:t xml:space="preserve"> it's coming from Korean which means three stars.</w:t>
      </w:r>
      <w:r w:rsidR="00370FEB" w:rsidRPr="0033192A">
        <w:rPr>
          <w:rFonts w:ascii="Arial" w:hAnsi="Arial" w:cs="Arial"/>
          <w:i/>
          <w:iCs/>
          <w:sz w:val="28"/>
          <w:szCs w:val="28"/>
          <w:lang w:val="en-GB"/>
        </w:rPr>
        <w:t xml:space="preserve"> After that he focused heavily on </w:t>
      </w:r>
      <w:r w:rsidR="000452CF" w:rsidRPr="0033192A">
        <w:rPr>
          <w:rFonts w:ascii="Arial" w:hAnsi="Arial" w:cs="Arial"/>
          <w:i/>
          <w:iCs/>
          <w:sz w:val="28"/>
          <w:szCs w:val="28"/>
          <w:lang w:val="en-GB"/>
        </w:rPr>
        <w:t>industrialization,</w:t>
      </w:r>
      <w:r w:rsidR="00370FEB" w:rsidRPr="0033192A">
        <w:rPr>
          <w:rFonts w:ascii="Arial" w:hAnsi="Arial" w:cs="Arial"/>
          <w:i/>
          <w:iCs/>
          <w:sz w:val="28"/>
          <w:szCs w:val="28"/>
          <w:lang w:val="en-GB"/>
        </w:rPr>
        <w:t xml:space="preserve"> </w:t>
      </w:r>
      <w:r w:rsidR="00E84897" w:rsidRPr="0033192A">
        <w:rPr>
          <w:rFonts w:ascii="Arial" w:hAnsi="Arial" w:cs="Arial"/>
          <w:i/>
          <w:iCs/>
          <w:sz w:val="28"/>
          <w:szCs w:val="28"/>
          <w:lang w:val="en-GB"/>
        </w:rPr>
        <w:t>trying to</w:t>
      </w:r>
      <w:r w:rsidR="00370FEB" w:rsidRPr="0033192A">
        <w:rPr>
          <w:rFonts w:ascii="Arial" w:hAnsi="Arial" w:cs="Arial"/>
          <w:i/>
          <w:iCs/>
          <w:sz w:val="28"/>
          <w:szCs w:val="28"/>
          <w:lang w:val="en-GB"/>
        </w:rPr>
        <w:t xml:space="preserve"> help his country after the war.</w:t>
      </w:r>
      <w:r w:rsidR="00E7242D" w:rsidRPr="0033192A">
        <w:rPr>
          <w:rFonts w:ascii="Arial" w:hAnsi="Arial" w:cs="Arial"/>
          <w:i/>
          <w:iCs/>
          <w:sz w:val="28"/>
          <w:szCs w:val="28"/>
          <w:lang w:val="en-GB"/>
        </w:rPr>
        <w:t xml:space="preserve"> In 1950 the company start</w:t>
      </w:r>
      <w:r w:rsidR="008E690A" w:rsidRPr="0033192A">
        <w:rPr>
          <w:rFonts w:ascii="Arial" w:hAnsi="Arial" w:cs="Arial"/>
          <w:i/>
          <w:iCs/>
          <w:sz w:val="28"/>
          <w:szCs w:val="28"/>
          <w:lang w:val="en-GB"/>
        </w:rPr>
        <w:t xml:space="preserve"> Adopting new </w:t>
      </w:r>
      <w:r w:rsidR="003A43BF" w:rsidRPr="0033192A">
        <w:rPr>
          <w:rFonts w:ascii="Arial" w:hAnsi="Arial" w:cs="Arial"/>
          <w:i/>
          <w:iCs/>
          <w:sz w:val="28"/>
          <w:szCs w:val="28"/>
          <w:lang w:val="en-GB"/>
        </w:rPr>
        <w:t>policy of</w:t>
      </w:r>
      <w:r w:rsidR="008E690A" w:rsidRPr="0033192A">
        <w:rPr>
          <w:rFonts w:ascii="Arial" w:hAnsi="Arial" w:cs="Arial"/>
          <w:i/>
          <w:iCs/>
          <w:sz w:val="28"/>
          <w:szCs w:val="28"/>
          <w:lang w:val="en-GB"/>
        </w:rPr>
        <w:t xml:space="preserve"> Korean government</w:t>
      </w:r>
      <w:r w:rsidR="00DF1C63" w:rsidRPr="0033192A">
        <w:rPr>
          <w:rFonts w:ascii="Arial" w:hAnsi="Arial" w:cs="Arial"/>
          <w:i/>
          <w:iCs/>
          <w:sz w:val="28"/>
          <w:szCs w:val="28"/>
          <w:lang w:val="en-GB"/>
        </w:rPr>
        <w:t xml:space="preserve">, </w:t>
      </w:r>
      <w:r w:rsidR="009220B9" w:rsidRPr="0033192A">
        <w:rPr>
          <w:rFonts w:ascii="Arial" w:hAnsi="Arial" w:cs="Arial"/>
          <w:i/>
          <w:iCs/>
          <w:sz w:val="28"/>
          <w:szCs w:val="28"/>
          <w:lang w:val="en-GB"/>
        </w:rPr>
        <w:t>and</w:t>
      </w:r>
      <w:r w:rsidR="00DF1C63" w:rsidRPr="0033192A">
        <w:rPr>
          <w:rFonts w:ascii="Arial" w:hAnsi="Arial" w:cs="Arial"/>
          <w:i/>
          <w:iCs/>
          <w:sz w:val="28"/>
          <w:szCs w:val="28"/>
          <w:lang w:val="en-GB"/>
        </w:rPr>
        <w:t xml:space="preserve"> they </w:t>
      </w:r>
      <w:r w:rsidR="009220B9" w:rsidRPr="0033192A">
        <w:rPr>
          <w:rFonts w:ascii="Arial" w:hAnsi="Arial" w:cs="Arial"/>
          <w:i/>
          <w:iCs/>
          <w:sz w:val="28"/>
          <w:szCs w:val="28"/>
          <w:lang w:val="en-GB"/>
        </w:rPr>
        <w:t>shield</w:t>
      </w:r>
      <w:r w:rsidR="00DF1C63" w:rsidRPr="0033192A">
        <w:rPr>
          <w:rFonts w:ascii="Arial" w:hAnsi="Arial" w:cs="Arial"/>
          <w:i/>
          <w:iCs/>
          <w:sz w:val="28"/>
          <w:szCs w:val="28"/>
          <w:lang w:val="en-GB"/>
        </w:rPr>
        <w:t xml:space="preserve"> </w:t>
      </w:r>
      <w:r w:rsidR="00DF1C63" w:rsidRPr="0033192A">
        <w:rPr>
          <w:rFonts w:ascii="Arial" w:hAnsi="Arial" w:cs="Arial"/>
          <w:i/>
          <w:iCs/>
          <w:sz w:val="28"/>
          <w:szCs w:val="28"/>
          <w:lang w:val="en-GB"/>
        </w:rPr>
        <w:lastRenderedPageBreak/>
        <w:t>them from competition and provide them easy financing.</w:t>
      </w:r>
      <w:r w:rsidR="001E054D" w:rsidRPr="0033192A">
        <w:rPr>
          <w:rFonts w:ascii="Arial" w:hAnsi="Arial" w:cs="Arial"/>
          <w:i/>
          <w:iCs/>
          <w:sz w:val="28"/>
          <w:szCs w:val="28"/>
          <w:lang w:val="en-GB"/>
        </w:rPr>
        <w:t xml:space="preserve"> In 1960 the company acquired more insurance </w:t>
      </w:r>
      <w:r w:rsidR="000452CF" w:rsidRPr="0033192A">
        <w:rPr>
          <w:rFonts w:ascii="Arial" w:hAnsi="Arial" w:cs="Arial"/>
          <w:i/>
          <w:iCs/>
          <w:sz w:val="28"/>
          <w:szCs w:val="28"/>
          <w:lang w:val="en-GB"/>
        </w:rPr>
        <w:t>companies</w:t>
      </w:r>
      <w:r w:rsidR="001E054D" w:rsidRPr="0033192A">
        <w:rPr>
          <w:rFonts w:ascii="Arial" w:hAnsi="Arial" w:cs="Arial"/>
          <w:i/>
          <w:iCs/>
          <w:sz w:val="28"/>
          <w:szCs w:val="28"/>
          <w:lang w:val="en-GB"/>
        </w:rPr>
        <w:t xml:space="preserve"> as well as the oil refinery</w:t>
      </w:r>
      <w:r w:rsidR="009E6D2D" w:rsidRPr="0033192A">
        <w:rPr>
          <w:rFonts w:ascii="Arial" w:hAnsi="Arial" w:cs="Arial"/>
          <w:i/>
          <w:iCs/>
          <w:sz w:val="28"/>
          <w:szCs w:val="28"/>
          <w:lang w:val="en-GB"/>
        </w:rPr>
        <w:t xml:space="preserve">, and I alone company. during 1970 the company </w:t>
      </w:r>
      <w:r w:rsidR="000452CF" w:rsidRPr="0033192A">
        <w:rPr>
          <w:rFonts w:ascii="Arial" w:hAnsi="Arial" w:cs="Arial"/>
          <w:i/>
          <w:iCs/>
          <w:sz w:val="28"/>
          <w:szCs w:val="28"/>
          <w:lang w:val="en-GB"/>
        </w:rPr>
        <w:t>expanded</w:t>
      </w:r>
      <w:r w:rsidR="009E6D2D" w:rsidRPr="0033192A">
        <w:rPr>
          <w:rFonts w:ascii="Arial" w:hAnsi="Arial" w:cs="Arial"/>
          <w:i/>
          <w:iCs/>
          <w:sz w:val="28"/>
          <w:szCs w:val="28"/>
          <w:lang w:val="en-GB"/>
        </w:rPr>
        <w:t xml:space="preserve"> in textile manufacturing process</w:t>
      </w:r>
      <w:r w:rsidR="00DA68E6" w:rsidRPr="0033192A">
        <w:rPr>
          <w:rFonts w:ascii="Arial" w:hAnsi="Arial" w:cs="Arial"/>
          <w:i/>
          <w:iCs/>
          <w:sz w:val="28"/>
          <w:szCs w:val="28"/>
          <w:lang w:val="en-GB"/>
        </w:rPr>
        <w:t xml:space="preserve"> </w:t>
      </w:r>
      <w:r w:rsidR="000452CF" w:rsidRPr="0033192A">
        <w:rPr>
          <w:rFonts w:ascii="Arial" w:hAnsi="Arial" w:cs="Arial"/>
          <w:i/>
          <w:iCs/>
          <w:sz w:val="28"/>
          <w:szCs w:val="28"/>
          <w:lang w:val="en-GB"/>
        </w:rPr>
        <w:t>cover</w:t>
      </w:r>
      <w:r w:rsidR="00DA68E6" w:rsidRPr="0033192A">
        <w:rPr>
          <w:rFonts w:ascii="Arial" w:hAnsi="Arial" w:cs="Arial"/>
          <w:i/>
          <w:iCs/>
          <w:sz w:val="28"/>
          <w:szCs w:val="28"/>
          <w:lang w:val="en-GB"/>
        </w:rPr>
        <w:t xml:space="preserve"> the full line of production from raw material</w:t>
      </w:r>
      <w:r w:rsidR="000452CF" w:rsidRPr="0033192A">
        <w:rPr>
          <w:rFonts w:ascii="Arial" w:hAnsi="Arial" w:cs="Arial"/>
          <w:i/>
          <w:iCs/>
          <w:sz w:val="28"/>
          <w:szCs w:val="28"/>
          <w:lang w:val="en-GB"/>
        </w:rPr>
        <w:t>,</w:t>
      </w:r>
      <w:r w:rsidR="00DA68E6" w:rsidRPr="0033192A">
        <w:rPr>
          <w:rFonts w:ascii="Arial" w:hAnsi="Arial" w:cs="Arial"/>
          <w:i/>
          <w:iCs/>
          <w:sz w:val="28"/>
          <w:szCs w:val="28"/>
          <w:lang w:val="en-GB"/>
        </w:rPr>
        <w:t xml:space="preserve"> all the way to the </w:t>
      </w:r>
      <w:r w:rsidR="00D5372F" w:rsidRPr="0033192A">
        <w:rPr>
          <w:rFonts w:ascii="Arial" w:hAnsi="Arial" w:cs="Arial"/>
          <w:i/>
          <w:iCs/>
          <w:sz w:val="28"/>
          <w:szCs w:val="28"/>
          <w:lang w:val="en-GB"/>
        </w:rPr>
        <w:t>product</w:t>
      </w:r>
      <w:r w:rsidR="00DA68E6" w:rsidRPr="0033192A">
        <w:rPr>
          <w:rFonts w:ascii="Arial" w:hAnsi="Arial" w:cs="Arial"/>
          <w:i/>
          <w:iCs/>
          <w:sz w:val="28"/>
          <w:szCs w:val="28"/>
          <w:lang w:val="en-GB"/>
        </w:rPr>
        <w:t>.</w:t>
      </w:r>
      <w:r w:rsidR="009F4D50" w:rsidRPr="0033192A">
        <w:rPr>
          <w:rFonts w:ascii="Arial" w:hAnsi="Arial" w:cs="Arial"/>
          <w:i/>
          <w:iCs/>
          <w:sz w:val="28"/>
          <w:szCs w:val="28"/>
          <w:lang w:val="en-GB"/>
        </w:rPr>
        <w:t xml:space="preserve"> In this time the companies start heavily investing as well in</w:t>
      </w:r>
      <w:r w:rsidR="000577EF" w:rsidRPr="0033192A">
        <w:rPr>
          <w:rFonts w:ascii="Arial" w:hAnsi="Arial" w:cs="Arial"/>
          <w:i/>
          <w:iCs/>
          <w:sz w:val="28"/>
          <w:szCs w:val="28"/>
          <w:lang w:val="en-GB"/>
        </w:rPr>
        <w:t xml:space="preserve"> chemical and petrochemical industry providing the company a promising growth path. in </w:t>
      </w:r>
      <w:r w:rsidR="000452CF" w:rsidRPr="0033192A">
        <w:rPr>
          <w:rFonts w:ascii="Arial" w:hAnsi="Arial" w:cs="Arial"/>
          <w:i/>
          <w:iCs/>
          <w:sz w:val="28"/>
          <w:szCs w:val="28"/>
          <w:lang w:val="en-GB"/>
        </w:rPr>
        <w:t>19</w:t>
      </w:r>
      <w:r w:rsidR="000577EF" w:rsidRPr="0033192A">
        <w:rPr>
          <w:rFonts w:ascii="Arial" w:hAnsi="Arial" w:cs="Arial"/>
          <w:i/>
          <w:iCs/>
          <w:sz w:val="28"/>
          <w:szCs w:val="28"/>
          <w:lang w:val="en-GB"/>
        </w:rPr>
        <w:t xml:space="preserve">69 the company </w:t>
      </w:r>
      <w:r w:rsidR="000452CF" w:rsidRPr="0033192A">
        <w:rPr>
          <w:rFonts w:ascii="Arial" w:hAnsi="Arial" w:cs="Arial"/>
          <w:i/>
          <w:iCs/>
          <w:sz w:val="28"/>
          <w:szCs w:val="28"/>
          <w:lang w:val="en-GB"/>
        </w:rPr>
        <w:t>start</w:t>
      </w:r>
      <w:r w:rsidR="000577EF" w:rsidRPr="0033192A">
        <w:rPr>
          <w:rFonts w:ascii="Arial" w:hAnsi="Arial" w:cs="Arial"/>
          <w:i/>
          <w:iCs/>
          <w:sz w:val="28"/>
          <w:szCs w:val="28"/>
          <w:lang w:val="en-GB"/>
        </w:rPr>
        <w:t xml:space="preserve"> focus on the electronics</w:t>
      </w:r>
      <w:r w:rsidR="005100FC" w:rsidRPr="0033192A">
        <w:rPr>
          <w:rFonts w:ascii="Arial" w:hAnsi="Arial" w:cs="Arial"/>
          <w:i/>
          <w:iCs/>
          <w:sz w:val="28"/>
          <w:szCs w:val="28"/>
          <w:lang w:val="en-GB"/>
        </w:rPr>
        <w:t xml:space="preserve"> </w:t>
      </w:r>
      <w:r w:rsidR="000452CF" w:rsidRPr="0033192A">
        <w:rPr>
          <w:rFonts w:ascii="Arial" w:hAnsi="Arial" w:cs="Arial"/>
          <w:i/>
          <w:iCs/>
          <w:sz w:val="28"/>
          <w:szCs w:val="28"/>
          <w:lang w:val="en-GB"/>
        </w:rPr>
        <w:t>and</w:t>
      </w:r>
      <w:r w:rsidR="005100FC" w:rsidRPr="0033192A">
        <w:rPr>
          <w:rFonts w:ascii="Arial" w:hAnsi="Arial" w:cs="Arial"/>
          <w:i/>
          <w:iCs/>
          <w:sz w:val="28"/>
          <w:szCs w:val="28"/>
          <w:lang w:val="en-GB"/>
        </w:rPr>
        <w:t xml:space="preserve"> black and white televisions. in 1970 they start exporting home electronics overseas and there already a major manufacturer in the </w:t>
      </w:r>
      <w:r w:rsidR="000452CF" w:rsidRPr="0033192A">
        <w:rPr>
          <w:rFonts w:ascii="Arial" w:hAnsi="Arial" w:cs="Arial"/>
          <w:i/>
          <w:iCs/>
          <w:sz w:val="28"/>
          <w:szCs w:val="28"/>
          <w:lang w:val="en-GB"/>
        </w:rPr>
        <w:t>Korea</w:t>
      </w:r>
      <w:r w:rsidR="005100FC" w:rsidRPr="0033192A">
        <w:rPr>
          <w:rFonts w:ascii="Arial" w:hAnsi="Arial" w:cs="Arial"/>
          <w:i/>
          <w:iCs/>
          <w:sz w:val="28"/>
          <w:szCs w:val="28"/>
          <w:lang w:val="en-GB"/>
        </w:rPr>
        <w:t xml:space="preserve"> and holding 50% stock in Korea</w:t>
      </w:r>
      <w:r w:rsidR="0059412E" w:rsidRPr="0033192A">
        <w:rPr>
          <w:rFonts w:ascii="Arial" w:hAnsi="Arial" w:cs="Arial"/>
          <w:i/>
          <w:iCs/>
          <w:sz w:val="28"/>
          <w:szCs w:val="28"/>
          <w:lang w:val="en-GB"/>
        </w:rPr>
        <w:t xml:space="preserve"> semiconductor.</w:t>
      </w:r>
      <w:r w:rsidR="00FB1C37" w:rsidRPr="0033192A">
        <w:rPr>
          <w:rFonts w:ascii="Arial" w:hAnsi="Arial" w:cs="Arial"/>
          <w:i/>
          <w:iCs/>
          <w:sz w:val="28"/>
          <w:szCs w:val="28"/>
          <w:lang w:val="en-GB"/>
        </w:rPr>
        <w:t xml:space="preserve"> After the boom of black and white TVs oversee</w:t>
      </w:r>
      <w:r w:rsidR="00586E18" w:rsidRPr="0033192A">
        <w:rPr>
          <w:rFonts w:ascii="Arial" w:hAnsi="Arial" w:cs="Arial"/>
          <w:i/>
          <w:iCs/>
          <w:sz w:val="28"/>
          <w:szCs w:val="28"/>
          <w:lang w:val="en-GB"/>
        </w:rPr>
        <w:t xml:space="preserve"> in 1972 the company decide to expand and start producing refrigerators washing machines and colour TV.</w:t>
      </w:r>
      <w:r w:rsidR="003B15BD" w:rsidRPr="0033192A">
        <w:rPr>
          <w:rFonts w:ascii="Arial" w:hAnsi="Arial" w:cs="Arial"/>
          <w:i/>
          <w:iCs/>
          <w:sz w:val="28"/>
          <w:szCs w:val="28"/>
          <w:lang w:val="en-GB"/>
        </w:rPr>
        <w:t xml:space="preserve"> From there till now the company managed to expand in different ways, and start producing</w:t>
      </w:r>
      <w:r w:rsidR="00B92052" w:rsidRPr="0033192A">
        <w:rPr>
          <w:rFonts w:ascii="Arial" w:hAnsi="Arial" w:cs="Arial"/>
          <w:i/>
          <w:iCs/>
          <w:sz w:val="28"/>
          <w:szCs w:val="28"/>
          <w:lang w:val="en-GB"/>
        </w:rPr>
        <w:t xml:space="preserve"> computers, mobile phones and many more products</w:t>
      </w:r>
      <w:r w:rsidR="001C0701" w:rsidRPr="0033192A">
        <w:rPr>
          <w:rFonts w:ascii="Arial" w:hAnsi="Arial" w:cs="Arial"/>
          <w:i/>
          <w:iCs/>
          <w:sz w:val="28"/>
          <w:szCs w:val="28"/>
          <w:lang w:val="en-GB"/>
        </w:rPr>
        <w:t xml:space="preserve">. </w:t>
      </w:r>
      <w:r w:rsidR="00F40A76" w:rsidRPr="0033192A">
        <w:rPr>
          <w:rFonts w:ascii="Arial" w:hAnsi="Arial" w:cs="Arial"/>
          <w:i/>
          <w:iCs/>
          <w:sz w:val="28"/>
          <w:szCs w:val="28"/>
          <w:lang w:val="en-GB"/>
        </w:rPr>
        <w:t>now</w:t>
      </w:r>
      <w:r w:rsidR="001C0701" w:rsidRPr="0033192A">
        <w:rPr>
          <w:rFonts w:ascii="Arial" w:hAnsi="Arial" w:cs="Arial"/>
          <w:i/>
          <w:iCs/>
          <w:sz w:val="28"/>
          <w:szCs w:val="28"/>
          <w:lang w:val="en-GB"/>
        </w:rPr>
        <w:t xml:space="preserve"> the company it's </w:t>
      </w:r>
      <w:r w:rsidR="006B155A" w:rsidRPr="0033192A">
        <w:rPr>
          <w:rFonts w:ascii="Arial" w:hAnsi="Arial" w:cs="Arial"/>
          <w:i/>
          <w:iCs/>
          <w:sz w:val="28"/>
          <w:szCs w:val="28"/>
          <w:lang w:val="en-GB"/>
        </w:rPr>
        <w:t>mass-producing</w:t>
      </w:r>
      <w:r w:rsidR="001C0701" w:rsidRPr="0033192A">
        <w:rPr>
          <w:rFonts w:ascii="Arial" w:hAnsi="Arial" w:cs="Arial"/>
          <w:i/>
          <w:iCs/>
          <w:sz w:val="28"/>
          <w:szCs w:val="28"/>
          <w:lang w:val="en-GB"/>
        </w:rPr>
        <w:t xml:space="preserve"> </w:t>
      </w:r>
      <w:r w:rsidR="00E84897" w:rsidRPr="0033192A">
        <w:rPr>
          <w:rFonts w:ascii="Arial" w:hAnsi="Arial" w:cs="Arial"/>
          <w:i/>
          <w:iCs/>
          <w:sz w:val="28"/>
          <w:szCs w:val="28"/>
          <w:lang w:val="en-GB"/>
        </w:rPr>
        <w:t xml:space="preserve">different goods, and </w:t>
      </w:r>
      <w:r w:rsidR="00D5372F" w:rsidRPr="0033192A">
        <w:rPr>
          <w:rFonts w:ascii="Arial" w:hAnsi="Arial" w:cs="Arial"/>
          <w:i/>
          <w:iCs/>
          <w:sz w:val="28"/>
          <w:szCs w:val="28"/>
          <w:lang w:val="en-GB"/>
        </w:rPr>
        <w:t>it’s a</w:t>
      </w:r>
      <w:r w:rsidR="00E84897" w:rsidRPr="0033192A">
        <w:rPr>
          <w:rFonts w:ascii="Arial" w:hAnsi="Arial" w:cs="Arial"/>
          <w:i/>
          <w:iCs/>
          <w:sz w:val="28"/>
          <w:szCs w:val="28"/>
          <w:lang w:val="en-GB"/>
        </w:rPr>
        <w:t xml:space="preserve"> leader on the market.</w:t>
      </w:r>
    </w:p>
    <w:p w14:paraId="1D2AD227" w14:textId="77777777" w:rsidR="006C0C55" w:rsidRDefault="006C0C55" w:rsidP="00FB12F3">
      <w:pPr>
        <w:pStyle w:val="ListParagraph"/>
        <w:rPr>
          <w:rFonts w:ascii="Arial" w:hAnsi="Arial" w:cs="Arial"/>
          <w:i/>
          <w:iCs/>
          <w:sz w:val="28"/>
          <w:szCs w:val="28"/>
          <w:lang w:val="en-GB"/>
        </w:rPr>
      </w:pPr>
    </w:p>
    <w:p w14:paraId="6706E041" w14:textId="77777777" w:rsidR="006C0C55" w:rsidRPr="0033192A" w:rsidRDefault="006C0C55" w:rsidP="00FB12F3">
      <w:pPr>
        <w:pStyle w:val="ListParagraph"/>
        <w:rPr>
          <w:rFonts w:ascii="Arial" w:hAnsi="Arial" w:cs="Arial"/>
          <w:i/>
          <w:iCs/>
          <w:sz w:val="28"/>
          <w:szCs w:val="28"/>
          <w:lang w:val="en-GB"/>
        </w:rPr>
      </w:pPr>
    </w:p>
    <w:p w14:paraId="3776226F" w14:textId="323B6F5F" w:rsidR="00FB12F3" w:rsidRDefault="00844F97" w:rsidP="00FB12F3">
      <w:pPr>
        <w:pStyle w:val="ListParagraph"/>
        <w:rPr>
          <w:i/>
          <w:iCs/>
          <w:sz w:val="32"/>
          <w:szCs w:val="32"/>
        </w:rPr>
      </w:pPr>
      <w:r w:rsidRPr="00844F97">
        <w:rPr>
          <w:i/>
          <w:iCs/>
          <w:sz w:val="32"/>
          <w:szCs w:val="32"/>
        </w:rPr>
        <w:lastRenderedPageBreak/>
        <w:drawing>
          <wp:inline distT="0" distB="0" distL="0" distR="0" wp14:anchorId="1BA57477" wp14:editId="2724CF05">
            <wp:extent cx="4572000" cy="3810000"/>
            <wp:effectExtent l="0" t="0" r="0" b="0"/>
            <wp:docPr id="1960108074" name="Picture 6" descr="Two people at US Plant Dedication Ceremony held in 1994 are greeting each other in front of …"/>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descr="Two people at US Plant Dedication Ceremony held in 1994 are greeting each other in front of …"/>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4572000" cy="3810000"/>
                    </a:xfrm>
                    <a:prstGeom prst="rect">
                      <a:avLst/>
                    </a:prstGeom>
                    <a:noFill/>
                    <a:ln>
                      <a:noFill/>
                    </a:ln>
                  </pic:spPr>
                </pic:pic>
              </a:graphicData>
            </a:graphic>
          </wp:inline>
        </w:drawing>
      </w:r>
    </w:p>
    <w:p w14:paraId="4CBE6FC9" w14:textId="77777777" w:rsidR="00844F97" w:rsidRDefault="00844F97" w:rsidP="00FB12F3">
      <w:pPr>
        <w:pStyle w:val="ListParagraph"/>
        <w:rPr>
          <w:i/>
          <w:iCs/>
          <w:sz w:val="32"/>
          <w:szCs w:val="32"/>
        </w:rPr>
      </w:pPr>
    </w:p>
    <w:p w14:paraId="5FB901BC" w14:textId="72143040" w:rsidR="00FA75A2" w:rsidRDefault="00164910" w:rsidP="00FB12F3">
      <w:pPr>
        <w:pStyle w:val="ListParagraph"/>
        <w:rPr>
          <w:i/>
          <w:iCs/>
          <w:sz w:val="32"/>
          <w:szCs w:val="32"/>
        </w:rPr>
      </w:pPr>
      <w:r w:rsidRPr="00164910">
        <w:rPr>
          <w:i/>
          <w:iCs/>
          <w:sz w:val="32"/>
          <w:szCs w:val="32"/>
        </w:rPr>
        <w:drawing>
          <wp:inline distT="0" distB="0" distL="0" distR="0" wp14:anchorId="2E4631F0" wp14:editId="6D186C59">
            <wp:extent cx="4572000" cy="3810000"/>
            <wp:effectExtent l="0" t="0" r="0" b="0"/>
            <wp:docPr id="1835404399" name="Picture 5" descr="In a gray circle, there are images of old models of Samsung refrigerator and black&amp;white TV."/>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descr="In a gray circle, there are images of old models of Samsung refrigerator and black&amp;white TV."/>
                    <pic:cNvPicPr>
                      <a:picLocks noChangeAspect="1" noChangeArrowheads="1"/>
                    </pic:cNvPicPr>
                  </pic:nvPicPr>
                  <pic:blipFill>
                    <a:blip r:embed="rId16">
                      <a:extLst>
                        <a:ext uri="{28A0092B-C50C-407E-A947-70E740481C1C}">
                          <a14:useLocalDpi xmlns:a14="http://schemas.microsoft.com/office/drawing/2010/main" val="0"/>
                        </a:ext>
                      </a:extLst>
                    </a:blip>
                    <a:srcRect/>
                    <a:stretch>
                      <a:fillRect/>
                    </a:stretch>
                  </pic:blipFill>
                  <pic:spPr bwMode="auto">
                    <a:xfrm>
                      <a:off x="0" y="0"/>
                      <a:ext cx="4572000" cy="3810000"/>
                    </a:xfrm>
                    <a:prstGeom prst="rect">
                      <a:avLst/>
                    </a:prstGeom>
                    <a:noFill/>
                    <a:ln>
                      <a:noFill/>
                    </a:ln>
                  </pic:spPr>
                </pic:pic>
              </a:graphicData>
            </a:graphic>
          </wp:inline>
        </w:drawing>
      </w:r>
    </w:p>
    <w:p w14:paraId="0FB63D8B" w14:textId="77777777" w:rsidR="00FA75A2" w:rsidRDefault="00FA75A2" w:rsidP="00FB12F3">
      <w:pPr>
        <w:pStyle w:val="ListParagraph"/>
        <w:rPr>
          <w:i/>
          <w:iCs/>
          <w:sz w:val="20"/>
          <w:szCs w:val="20"/>
        </w:rPr>
      </w:pPr>
    </w:p>
    <w:p w14:paraId="6CEC33B8" w14:textId="77777777" w:rsidR="007C6D54" w:rsidRPr="007C6D54" w:rsidRDefault="007C6D54" w:rsidP="00FB12F3">
      <w:pPr>
        <w:pStyle w:val="ListParagraph"/>
        <w:rPr>
          <w:i/>
          <w:iCs/>
          <w:sz w:val="20"/>
          <w:szCs w:val="20"/>
        </w:rPr>
      </w:pPr>
    </w:p>
    <w:p w14:paraId="2D19C445" w14:textId="77777777" w:rsidR="009F4A97" w:rsidRDefault="009F4A97" w:rsidP="00FB12F3">
      <w:pPr>
        <w:pStyle w:val="ListParagraph"/>
        <w:rPr>
          <w:i/>
          <w:iCs/>
          <w:sz w:val="32"/>
          <w:szCs w:val="32"/>
        </w:rPr>
      </w:pPr>
    </w:p>
    <w:p w14:paraId="5FCB48C1" w14:textId="32FD11AC" w:rsidR="00FB1ABB" w:rsidRPr="0027686C" w:rsidRDefault="00091A00" w:rsidP="0092218E">
      <w:pPr>
        <w:pStyle w:val="Heading1"/>
        <w:rPr>
          <w:rFonts w:ascii="Times New Roman" w:hAnsi="Times New Roman" w:cs="Times New Roman"/>
          <w:b/>
          <w:bCs/>
          <w:color w:val="000000" w:themeColor="text2"/>
          <w:sz w:val="40"/>
          <w:szCs w:val="40"/>
        </w:rPr>
      </w:pPr>
      <w:bookmarkStart w:id="19" w:name="_Toc133830847"/>
      <w:r w:rsidRPr="0027686C">
        <w:rPr>
          <w:b/>
          <w:bCs/>
          <w:color w:val="000000" w:themeColor="text2"/>
        </w:rPr>
        <w:lastRenderedPageBreak/>
        <w:t>Macro environment PESTEL analysis</w:t>
      </w:r>
      <w:r w:rsidR="00FB1ABB" w:rsidRPr="0027686C">
        <w:rPr>
          <w:b/>
          <w:bCs/>
          <w:color w:val="000000" w:themeColor="text2"/>
        </w:rPr>
        <w:t xml:space="preserve"> Favorable /Unfavorable and why</w:t>
      </w:r>
      <w:r w:rsidR="00FB1ABB" w:rsidRPr="0027686C">
        <w:rPr>
          <w:rFonts w:ascii="Times New Roman" w:hAnsi="Times New Roman" w:cs="Times New Roman"/>
          <w:b/>
          <w:bCs/>
          <w:color w:val="000000" w:themeColor="text2"/>
          <w:sz w:val="40"/>
          <w:szCs w:val="40"/>
        </w:rPr>
        <w:t>?</w:t>
      </w:r>
      <w:bookmarkEnd w:id="19"/>
      <w:r w:rsidR="00FB1ABB" w:rsidRPr="0027686C">
        <w:rPr>
          <w:rFonts w:ascii="Times New Roman" w:hAnsi="Times New Roman" w:cs="Times New Roman"/>
          <w:b/>
          <w:bCs/>
          <w:color w:val="000000" w:themeColor="text2"/>
          <w:sz w:val="40"/>
          <w:szCs w:val="40"/>
        </w:rPr>
        <w:t xml:space="preserve"> </w:t>
      </w:r>
    </w:p>
    <w:p w14:paraId="0088065E" w14:textId="14B30615" w:rsidR="00900726" w:rsidRDefault="00900726" w:rsidP="00FB1ABB">
      <w:pPr>
        <w:pStyle w:val="ListParagraph"/>
        <w:ind w:left="1068"/>
        <w:rPr>
          <w:rFonts w:ascii="Times New Roman" w:hAnsi="Times New Roman" w:cs="Times New Roman"/>
          <w:b/>
          <w:bCs/>
          <w:i/>
          <w:iCs/>
          <w:sz w:val="40"/>
          <w:szCs w:val="40"/>
        </w:rPr>
      </w:pPr>
    </w:p>
    <w:p w14:paraId="0EF46F8E" w14:textId="77777777" w:rsidR="00257AC5" w:rsidRPr="009220B9" w:rsidRDefault="00257AC5" w:rsidP="00257AC5">
      <w:pPr>
        <w:pStyle w:val="ListParagraph"/>
        <w:ind w:left="1068"/>
        <w:rPr>
          <w:rFonts w:ascii="Times New Roman" w:hAnsi="Times New Roman" w:cs="Times New Roman"/>
          <w:b/>
          <w:bCs/>
          <w:i/>
          <w:iCs/>
          <w:sz w:val="40"/>
          <w:szCs w:val="40"/>
        </w:rPr>
      </w:pPr>
    </w:p>
    <w:p w14:paraId="5BBF43B9" w14:textId="77777777" w:rsidR="001258FA" w:rsidRPr="009220B9" w:rsidRDefault="001258FA" w:rsidP="001258FA">
      <w:pPr>
        <w:pStyle w:val="ListParagraph"/>
        <w:rPr>
          <w:rFonts w:ascii="Times New Roman" w:hAnsi="Times New Roman" w:cs="Times New Roman"/>
          <w:b/>
          <w:bCs/>
          <w:i/>
          <w:iCs/>
          <w:sz w:val="40"/>
          <w:szCs w:val="40"/>
        </w:rPr>
      </w:pPr>
    </w:p>
    <w:p w14:paraId="7DA48C58" w14:textId="72CD4BBE" w:rsidR="00091A00" w:rsidRPr="0027686C" w:rsidRDefault="009007E5" w:rsidP="0092218E">
      <w:pPr>
        <w:pStyle w:val="Heading2"/>
        <w:rPr>
          <w:color w:val="0070C0"/>
        </w:rPr>
      </w:pPr>
      <w:bookmarkStart w:id="20" w:name="_Toc133830848"/>
      <w:r w:rsidRPr="0027686C">
        <w:rPr>
          <w:color w:val="0070C0"/>
        </w:rPr>
        <w:t>2.1</w:t>
      </w:r>
      <w:r w:rsidR="00F40A76" w:rsidRPr="0027686C">
        <w:rPr>
          <w:color w:val="0070C0"/>
        </w:rPr>
        <w:t xml:space="preserve"> </w:t>
      </w:r>
      <w:r w:rsidR="003A43BF" w:rsidRPr="0027686C">
        <w:rPr>
          <w:color w:val="0070C0"/>
        </w:rPr>
        <w:t>What is Pestel?</w:t>
      </w:r>
      <w:bookmarkEnd w:id="20"/>
      <w:r w:rsidR="003A43BF" w:rsidRPr="0027686C">
        <w:rPr>
          <w:color w:val="0070C0"/>
        </w:rPr>
        <w:t xml:space="preserve"> </w:t>
      </w:r>
    </w:p>
    <w:p w14:paraId="369F3E91" w14:textId="77777777" w:rsidR="00404D25" w:rsidRPr="009220B9" w:rsidRDefault="00404D25" w:rsidP="00091A00">
      <w:pPr>
        <w:pStyle w:val="ListParagraph"/>
        <w:rPr>
          <w:rFonts w:ascii="Times New Roman" w:hAnsi="Times New Roman" w:cs="Times New Roman"/>
          <w:i/>
          <w:iCs/>
          <w:sz w:val="40"/>
          <w:szCs w:val="40"/>
        </w:rPr>
      </w:pPr>
    </w:p>
    <w:p w14:paraId="3CEC95BE" w14:textId="1F05D1A9" w:rsidR="001258FA" w:rsidRPr="00404D25" w:rsidRDefault="00E63DA2" w:rsidP="00091A00">
      <w:pPr>
        <w:pStyle w:val="ListParagraph"/>
        <w:rPr>
          <w:rFonts w:ascii="Arial" w:hAnsi="Arial" w:cs="Arial"/>
          <w:i/>
          <w:iCs/>
          <w:sz w:val="28"/>
          <w:szCs w:val="28"/>
          <w:lang w:val="en-GB"/>
        </w:rPr>
      </w:pPr>
      <w:r w:rsidRPr="00404D25">
        <w:rPr>
          <w:rFonts w:ascii="Arial" w:hAnsi="Arial" w:cs="Arial"/>
          <w:i/>
          <w:iCs/>
          <w:sz w:val="28"/>
          <w:szCs w:val="28"/>
          <w:lang w:val="en-GB"/>
        </w:rPr>
        <w:t>The Pastels</w:t>
      </w:r>
      <w:r w:rsidR="007E18BC" w:rsidRPr="00404D25">
        <w:rPr>
          <w:rFonts w:ascii="Arial" w:hAnsi="Arial" w:cs="Arial"/>
          <w:i/>
          <w:iCs/>
          <w:sz w:val="28"/>
          <w:szCs w:val="28"/>
          <w:lang w:val="en-GB"/>
        </w:rPr>
        <w:t xml:space="preserve"> analysis studies is the </w:t>
      </w:r>
      <w:r w:rsidR="000B7957" w:rsidRPr="00404D25">
        <w:rPr>
          <w:rFonts w:ascii="Arial" w:hAnsi="Arial" w:cs="Arial"/>
          <w:i/>
          <w:iCs/>
          <w:sz w:val="28"/>
          <w:szCs w:val="28"/>
          <w:lang w:val="en-GB"/>
        </w:rPr>
        <w:t>frame looking deep to the</w:t>
      </w:r>
      <w:r w:rsidR="007E18BC" w:rsidRPr="00404D25">
        <w:rPr>
          <w:rFonts w:ascii="Arial" w:hAnsi="Arial" w:cs="Arial"/>
          <w:i/>
          <w:iCs/>
          <w:sz w:val="28"/>
          <w:szCs w:val="28"/>
          <w:lang w:val="en-GB"/>
        </w:rPr>
        <w:t xml:space="preserve"> </w:t>
      </w:r>
      <w:r w:rsidR="009220B9" w:rsidRPr="00404D25">
        <w:rPr>
          <w:rFonts w:ascii="Arial" w:hAnsi="Arial" w:cs="Arial"/>
          <w:i/>
          <w:iCs/>
          <w:sz w:val="28"/>
          <w:szCs w:val="28"/>
          <w:lang w:val="en-GB"/>
        </w:rPr>
        <w:t>into</w:t>
      </w:r>
      <w:r w:rsidR="005F6F6E" w:rsidRPr="00404D25">
        <w:rPr>
          <w:rFonts w:ascii="Arial" w:hAnsi="Arial" w:cs="Arial"/>
          <w:i/>
          <w:iCs/>
          <w:sz w:val="28"/>
          <w:szCs w:val="28"/>
          <w:lang w:val="en-GB"/>
        </w:rPr>
        <w:t xml:space="preserve"> the company </w:t>
      </w:r>
      <w:r w:rsidR="009220B9" w:rsidRPr="00404D25">
        <w:rPr>
          <w:rFonts w:ascii="Arial" w:hAnsi="Arial" w:cs="Arial"/>
          <w:i/>
          <w:iCs/>
          <w:sz w:val="28"/>
          <w:szCs w:val="28"/>
          <w:lang w:val="en-GB"/>
        </w:rPr>
        <w:t>factor,</w:t>
      </w:r>
      <w:r w:rsidR="007E18BC" w:rsidRPr="00404D25">
        <w:rPr>
          <w:rFonts w:ascii="Arial" w:hAnsi="Arial" w:cs="Arial"/>
          <w:i/>
          <w:iCs/>
          <w:sz w:val="28"/>
          <w:szCs w:val="28"/>
          <w:lang w:val="en-GB"/>
        </w:rPr>
        <w:t xml:space="preserve"> which is </w:t>
      </w:r>
      <w:r w:rsidR="00342BFC" w:rsidRPr="00404D25">
        <w:rPr>
          <w:rFonts w:ascii="Arial" w:hAnsi="Arial" w:cs="Arial"/>
          <w:i/>
          <w:iCs/>
          <w:sz w:val="28"/>
          <w:szCs w:val="28"/>
          <w:lang w:val="en-GB"/>
        </w:rPr>
        <w:t xml:space="preserve">based on </w:t>
      </w:r>
      <w:r w:rsidR="007E18BC" w:rsidRPr="00404D25">
        <w:rPr>
          <w:rFonts w:ascii="Arial" w:hAnsi="Arial" w:cs="Arial"/>
          <w:i/>
          <w:iCs/>
          <w:sz w:val="28"/>
          <w:szCs w:val="28"/>
          <w:lang w:val="en-GB"/>
        </w:rPr>
        <w:t>to the political</w:t>
      </w:r>
      <w:r w:rsidR="00E10CE4" w:rsidRPr="00404D25">
        <w:rPr>
          <w:rFonts w:ascii="Arial" w:hAnsi="Arial" w:cs="Arial"/>
          <w:i/>
          <w:iCs/>
          <w:sz w:val="28"/>
          <w:szCs w:val="28"/>
          <w:lang w:val="en-GB"/>
        </w:rPr>
        <w:t xml:space="preserve">, </w:t>
      </w:r>
      <w:r w:rsidR="00527EF8" w:rsidRPr="00404D25">
        <w:rPr>
          <w:rFonts w:ascii="Arial" w:hAnsi="Arial" w:cs="Arial"/>
          <w:i/>
          <w:iCs/>
          <w:sz w:val="28"/>
          <w:szCs w:val="28"/>
          <w:lang w:val="en-GB"/>
        </w:rPr>
        <w:t>economic, sociological,</w:t>
      </w:r>
      <w:r w:rsidR="007E18BC" w:rsidRPr="00404D25">
        <w:rPr>
          <w:rFonts w:ascii="Arial" w:hAnsi="Arial" w:cs="Arial"/>
          <w:i/>
          <w:iCs/>
          <w:sz w:val="28"/>
          <w:szCs w:val="28"/>
          <w:lang w:val="en-GB"/>
        </w:rPr>
        <w:t xml:space="preserve"> technological</w:t>
      </w:r>
      <w:r w:rsidR="00527EF8" w:rsidRPr="00404D25">
        <w:rPr>
          <w:rFonts w:ascii="Arial" w:hAnsi="Arial" w:cs="Arial"/>
          <w:i/>
          <w:iCs/>
          <w:sz w:val="28"/>
          <w:szCs w:val="28"/>
          <w:lang w:val="en-GB"/>
        </w:rPr>
        <w:t>,</w:t>
      </w:r>
      <w:r w:rsidR="007E18BC" w:rsidRPr="00404D25">
        <w:rPr>
          <w:rFonts w:ascii="Arial" w:hAnsi="Arial" w:cs="Arial"/>
          <w:i/>
          <w:iCs/>
          <w:sz w:val="28"/>
          <w:szCs w:val="28"/>
          <w:lang w:val="en-GB"/>
        </w:rPr>
        <w:t xml:space="preserve"> legal</w:t>
      </w:r>
      <w:r w:rsidR="00527EF8" w:rsidRPr="00404D25">
        <w:rPr>
          <w:rFonts w:ascii="Arial" w:hAnsi="Arial" w:cs="Arial"/>
          <w:i/>
          <w:iCs/>
          <w:sz w:val="28"/>
          <w:szCs w:val="28"/>
          <w:lang w:val="en-GB"/>
        </w:rPr>
        <w:t>,</w:t>
      </w:r>
      <w:r w:rsidR="007E18BC" w:rsidRPr="00404D25">
        <w:rPr>
          <w:rFonts w:ascii="Arial" w:hAnsi="Arial" w:cs="Arial"/>
          <w:i/>
          <w:iCs/>
          <w:sz w:val="28"/>
          <w:szCs w:val="28"/>
          <w:lang w:val="en-GB"/>
        </w:rPr>
        <w:t xml:space="preserve"> and environmental</w:t>
      </w:r>
      <w:r w:rsidR="00527EF8" w:rsidRPr="00404D25">
        <w:rPr>
          <w:rFonts w:ascii="Arial" w:hAnsi="Arial" w:cs="Arial"/>
          <w:i/>
          <w:iCs/>
          <w:sz w:val="28"/>
          <w:szCs w:val="28"/>
          <w:lang w:val="en-GB"/>
        </w:rPr>
        <w:t>,</w:t>
      </w:r>
      <w:r w:rsidR="00A419E9" w:rsidRPr="00404D25">
        <w:rPr>
          <w:rFonts w:ascii="Arial" w:hAnsi="Arial" w:cs="Arial"/>
          <w:i/>
          <w:iCs/>
          <w:sz w:val="28"/>
          <w:szCs w:val="28"/>
          <w:lang w:val="en-GB"/>
        </w:rPr>
        <w:t xml:space="preserve"> influence in the organisation</w:t>
      </w:r>
      <w:r w:rsidR="00A419E9" w:rsidRPr="00404D25">
        <w:rPr>
          <w:rFonts w:ascii="Arial" w:hAnsi="Arial" w:cs="Arial"/>
          <w:i/>
          <w:iCs/>
          <w:sz w:val="28"/>
          <w:szCs w:val="28"/>
        </w:rPr>
        <w:t>.</w:t>
      </w:r>
      <w:r w:rsidR="00101FF2" w:rsidRPr="00404D25">
        <w:rPr>
          <w:rFonts w:ascii="Arial" w:hAnsi="Arial" w:cs="Arial"/>
          <w:i/>
          <w:iCs/>
          <w:sz w:val="28"/>
          <w:szCs w:val="28"/>
          <w:lang w:val="en-GB"/>
        </w:rPr>
        <w:t xml:space="preserve"> It can be used in different scenario and to guide the professional peoples and </w:t>
      </w:r>
      <w:r w:rsidR="009220B9" w:rsidRPr="00404D25">
        <w:rPr>
          <w:rFonts w:ascii="Arial" w:hAnsi="Arial" w:cs="Arial"/>
          <w:i/>
          <w:iCs/>
          <w:sz w:val="28"/>
          <w:szCs w:val="28"/>
          <w:lang w:val="en-GB"/>
        </w:rPr>
        <w:t>senior</w:t>
      </w:r>
      <w:r w:rsidR="00101FF2" w:rsidRPr="00404D25">
        <w:rPr>
          <w:rFonts w:ascii="Arial" w:hAnsi="Arial" w:cs="Arial"/>
          <w:i/>
          <w:iCs/>
          <w:sz w:val="28"/>
          <w:szCs w:val="28"/>
          <w:lang w:val="en-GB"/>
        </w:rPr>
        <w:t xml:space="preserve"> managers in strategic decision making</w:t>
      </w:r>
      <w:r w:rsidR="00041DBF" w:rsidRPr="00404D25">
        <w:rPr>
          <w:rFonts w:ascii="Arial" w:hAnsi="Arial" w:cs="Arial"/>
          <w:i/>
          <w:iCs/>
          <w:sz w:val="28"/>
          <w:szCs w:val="28"/>
          <w:lang w:val="en-GB"/>
        </w:rPr>
        <w:t>.</w:t>
      </w:r>
      <w:r w:rsidR="001D07E9" w:rsidRPr="00404D25">
        <w:rPr>
          <w:rFonts w:ascii="Arial" w:hAnsi="Arial" w:cs="Arial"/>
          <w:i/>
          <w:iCs/>
          <w:sz w:val="28"/>
          <w:szCs w:val="28"/>
          <w:lang w:val="en-GB"/>
        </w:rPr>
        <w:t xml:space="preserve"> According </w:t>
      </w:r>
      <w:r w:rsidR="00527EF8" w:rsidRPr="00404D25">
        <w:rPr>
          <w:rFonts w:ascii="Arial" w:hAnsi="Arial" w:cs="Arial"/>
          <w:i/>
          <w:iCs/>
          <w:sz w:val="28"/>
          <w:szCs w:val="28"/>
          <w:lang w:val="en-GB"/>
        </w:rPr>
        <w:t>to (</w:t>
      </w:r>
      <w:r w:rsidR="009220B9" w:rsidRPr="00404D25">
        <w:rPr>
          <w:rFonts w:ascii="Arial" w:hAnsi="Arial" w:cs="Arial"/>
          <w:i/>
          <w:iCs/>
          <w:sz w:val="28"/>
          <w:szCs w:val="28"/>
          <w:lang w:val="en-GB"/>
        </w:rPr>
        <w:t>Graham</w:t>
      </w:r>
      <w:r w:rsidR="00A065A0" w:rsidRPr="00404D25">
        <w:rPr>
          <w:rFonts w:ascii="Arial" w:hAnsi="Arial" w:cs="Arial"/>
          <w:i/>
          <w:iCs/>
          <w:sz w:val="28"/>
          <w:szCs w:val="28"/>
          <w:lang w:val="en-GB"/>
        </w:rPr>
        <w:t xml:space="preserve"> </w:t>
      </w:r>
      <w:r w:rsidR="009220B9" w:rsidRPr="00404D25">
        <w:rPr>
          <w:rFonts w:ascii="Arial" w:hAnsi="Arial" w:cs="Arial"/>
          <w:i/>
          <w:iCs/>
          <w:sz w:val="28"/>
          <w:szCs w:val="28"/>
          <w:lang w:val="en-GB"/>
        </w:rPr>
        <w:t>2019. p</w:t>
      </w:r>
      <w:r w:rsidR="00A065A0" w:rsidRPr="00404D25">
        <w:rPr>
          <w:rFonts w:ascii="Arial" w:hAnsi="Arial" w:cs="Arial"/>
          <w:i/>
          <w:iCs/>
          <w:sz w:val="28"/>
          <w:szCs w:val="28"/>
          <w:lang w:val="en-GB"/>
        </w:rPr>
        <w:t>59)</w:t>
      </w:r>
      <w:r w:rsidR="00845448" w:rsidRPr="00404D25">
        <w:rPr>
          <w:rFonts w:ascii="Arial" w:hAnsi="Arial" w:cs="Arial"/>
          <w:i/>
          <w:iCs/>
          <w:sz w:val="28"/>
          <w:szCs w:val="28"/>
          <w:lang w:val="en-GB"/>
        </w:rPr>
        <w:t xml:space="preserve"> The frame </w:t>
      </w:r>
      <w:r w:rsidR="00527EF8" w:rsidRPr="00404D25">
        <w:rPr>
          <w:rFonts w:ascii="Arial" w:hAnsi="Arial" w:cs="Arial"/>
          <w:i/>
          <w:iCs/>
          <w:sz w:val="28"/>
          <w:szCs w:val="28"/>
          <w:lang w:val="en-GB"/>
        </w:rPr>
        <w:t>of</w:t>
      </w:r>
      <w:r w:rsidR="00845448" w:rsidRPr="00404D25">
        <w:rPr>
          <w:rFonts w:ascii="Arial" w:hAnsi="Arial" w:cs="Arial"/>
          <w:i/>
          <w:iCs/>
          <w:sz w:val="28"/>
          <w:szCs w:val="28"/>
          <w:lang w:val="en-GB"/>
        </w:rPr>
        <w:t xml:space="preserve"> framework for the macro environment analysis it's dealing with the nature </w:t>
      </w:r>
      <w:r w:rsidR="009220B9" w:rsidRPr="00404D25">
        <w:rPr>
          <w:rFonts w:ascii="Arial" w:hAnsi="Arial" w:cs="Arial"/>
          <w:i/>
          <w:iCs/>
          <w:sz w:val="28"/>
          <w:szCs w:val="28"/>
          <w:lang w:val="en-GB"/>
        </w:rPr>
        <w:t>of</w:t>
      </w:r>
      <w:r w:rsidR="00845448" w:rsidRPr="00404D25">
        <w:rPr>
          <w:rFonts w:ascii="Arial" w:hAnsi="Arial" w:cs="Arial"/>
          <w:i/>
          <w:iCs/>
          <w:sz w:val="28"/>
          <w:szCs w:val="28"/>
          <w:lang w:val="en-GB"/>
        </w:rPr>
        <w:t xml:space="preserve"> changes in the macro environment and examine its impact on the organisational marketing strategies.</w:t>
      </w:r>
      <w:r w:rsidR="00EB684B" w:rsidRPr="00404D25">
        <w:rPr>
          <w:rFonts w:ascii="Arial" w:hAnsi="Arial" w:cs="Arial"/>
          <w:i/>
          <w:iCs/>
          <w:sz w:val="28"/>
          <w:szCs w:val="28"/>
          <w:lang w:val="en-GB"/>
        </w:rPr>
        <w:t xml:space="preserve"> We are going</w:t>
      </w:r>
      <w:r w:rsidR="00CA6F90" w:rsidRPr="00404D25">
        <w:rPr>
          <w:rFonts w:ascii="Arial" w:hAnsi="Arial" w:cs="Arial"/>
          <w:i/>
          <w:iCs/>
          <w:sz w:val="28"/>
          <w:szCs w:val="28"/>
          <w:lang w:val="en-GB"/>
        </w:rPr>
        <w:t xml:space="preserve"> analyse the Samsung</w:t>
      </w:r>
      <w:r w:rsidR="00430D19" w:rsidRPr="00404D25">
        <w:rPr>
          <w:rFonts w:ascii="Arial" w:hAnsi="Arial" w:cs="Arial"/>
          <w:i/>
          <w:iCs/>
          <w:sz w:val="28"/>
          <w:szCs w:val="28"/>
          <w:lang w:val="en-GB"/>
        </w:rPr>
        <w:t xml:space="preserve"> using </w:t>
      </w:r>
      <w:r w:rsidR="007048A9" w:rsidRPr="00404D25">
        <w:rPr>
          <w:rFonts w:ascii="Arial" w:hAnsi="Arial" w:cs="Arial"/>
          <w:i/>
          <w:iCs/>
          <w:sz w:val="28"/>
          <w:szCs w:val="28"/>
          <w:lang w:val="en-GB"/>
        </w:rPr>
        <w:t xml:space="preserve">pestle </w:t>
      </w:r>
      <w:r w:rsidR="00C74159" w:rsidRPr="00404D25">
        <w:rPr>
          <w:rFonts w:ascii="Arial" w:hAnsi="Arial" w:cs="Arial"/>
          <w:i/>
          <w:iCs/>
          <w:sz w:val="28"/>
          <w:szCs w:val="28"/>
          <w:lang w:val="en-GB"/>
        </w:rPr>
        <w:t>analysis.</w:t>
      </w:r>
    </w:p>
    <w:p w14:paraId="42498335" w14:textId="77777777" w:rsidR="000659ED" w:rsidRPr="00404D25" w:rsidRDefault="000659ED" w:rsidP="00091A00">
      <w:pPr>
        <w:pStyle w:val="ListParagraph"/>
        <w:rPr>
          <w:rFonts w:ascii="Arial" w:hAnsi="Arial" w:cs="Arial"/>
          <w:i/>
          <w:iCs/>
          <w:sz w:val="28"/>
          <w:szCs w:val="28"/>
        </w:rPr>
      </w:pPr>
    </w:p>
    <w:p w14:paraId="69E9B7D9" w14:textId="340C03F8" w:rsidR="003A43BF" w:rsidRDefault="000659ED" w:rsidP="00091A00">
      <w:pPr>
        <w:pStyle w:val="ListParagraph"/>
        <w:rPr>
          <w:i/>
          <w:iCs/>
          <w:sz w:val="40"/>
          <w:szCs w:val="40"/>
        </w:rPr>
      </w:pPr>
      <w:r>
        <w:rPr>
          <w:i/>
          <w:iCs/>
          <w:noProof/>
          <w:sz w:val="40"/>
          <w:szCs w:val="40"/>
        </w:rPr>
        <w:drawing>
          <wp:inline distT="0" distB="0" distL="0" distR="0" wp14:anchorId="36F741FB" wp14:editId="231692D7">
            <wp:extent cx="4572635" cy="2780030"/>
            <wp:effectExtent l="0" t="0" r="0" b="1270"/>
            <wp:docPr id="571254880" name="Picture 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4572635" cy="2780030"/>
                    </a:xfrm>
                    <a:prstGeom prst="rect">
                      <a:avLst/>
                    </a:prstGeom>
                    <a:noFill/>
                  </pic:spPr>
                </pic:pic>
              </a:graphicData>
            </a:graphic>
          </wp:inline>
        </w:drawing>
      </w:r>
    </w:p>
    <w:p w14:paraId="431112A1" w14:textId="4AD33DB1" w:rsidR="000659ED" w:rsidRPr="0058495D" w:rsidRDefault="000659ED" w:rsidP="000659ED">
      <w:pPr>
        <w:pStyle w:val="ListParagraph"/>
        <w:rPr>
          <w:rFonts w:ascii="Times New Roman" w:hAnsi="Times New Roman" w:cs="Times New Roman"/>
          <w:i/>
          <w:iCs/>
          <w:sz w:val="20"/>
          <w:szCs w:val="20"/>
        </w:rPr>
      </w:pPr>
      <w:r w:rsidRPr="0058495D">
        <w:rPr>
          <w:rFonts w:ascii="Times New Roman" w:hAnsi="Times New Roman" w:cs="Times New Roman"/>
          <w:i/>
          <w:iCs/>
          <w:sz w:val="20"/>
          <w:szCs w:val="20"/>
        </w:rPr>
        <w:t xml:space="preserve">                          </w:t>
      </w:r>
      <w:r w:rsidR="00C74159" w:rsidRPr="0058495D">
        <w:rPr>
          <w:rFonts w:ascii="Times New Roman" w:hAnsi="Times New Roman" w:cs="Times New Roman"/>
          <w:i/>
          <w:iCs/>
          <w:sz w:val="20"/>
          <w:szCs w:val="20"/>
        </w:rPr>
        <w:t xml:space="preserve">    </w:t>
      </w:r>
      <w:r w:rsidRPr="0058495D">
        <w:rPr>
          <w:rFonts w:ascii="Times New Roman" w:hAnsi="Times New Roman" w:cs="Times New Roman"/>
          <w:i/>
          <w:iCs/>
          <w:sz w:val="20"/>
          <w:szCs w:val="20"/>
        </w:rPr>
        <w:t xml:space="preserve"> </w:t>
      </w:r>
    </w:p>
    <w:p w14:paraId="44257687" w14:textId="77777777" w:rsidR="000659ED" w:rsidRDefault="000659ED" w:rsidP="00091A00">
      <w:pPr>
        <w:pStyle w:val="ListParagraph"/>
        <w:rPr>
          <w:i/>
          <w:iCs/>
          <w:sz w:val="40"/>
          <w:szCs w:val="40"/>
        </w:rPr>
      </w:pPr>
    </w:p>
    <w:p w14:paraId="1433C872" w14:textId="77777777" w:rsidR="000659ED" w:rsidRDefault="000659ED" w:rsidP="00091A00">
      <w:pPr>
        <w:pStyle w:val="ListParagraph"/>
        <w:rPr>
          <w:i/>
          <w:iCs/>
          <w:sz w:val="40"/>
          <w:szCs w:val="40"/>
        </w:rPr>
      </w:pPr>
    </w:p>
    <w:p w14:paraId="43488D10" w14:textId="6BAC9D62" w:rsidR="004543A7" w:rsidRPr="00AF1780" w:rsidRDefault="00F40A76" w:rsidP="00091A00">
      <w:pPr>
        <w:pStyle w:val="ListParagraph"/>
        <w:rPr>
          <w:rFonts w:ascii="Arial" w:hAnsi="Arial" w:cs="Arial"/>
          <w:b/>
          <w:bCs/>
          <w:i/>
          <w:iCs/>
          <w:sz w:val="28"/>
          <w:szCs w:val="28"/>
        </w:rPr>
      </w:pPr>
      <w:bookmarkStart w:id="21" w:name="_Toc133830849"/>
      <w:r w:rsidRPr="0027686C">
        <w:rPr>
          <w:rStyle w:val="Heading2Char"/>
          <w:color w:val="0070C0"/>
        </w:rPr>
        <w:t>2.2</w:t>
      </w:r>
      <w:r w:rsidR="004543A7" w:rsidRPr="0027686C">
        <w:rPr>
          <w:rStyle w:val="Heading2Char"/>
          <w:color w:val="0070C0"/>
        </w:rPr>
        <w:t>Political</w:t>
      </w:r>
      <w:r w:rsidR="000D12A5" w:rsidRPr="0027686C">
        <w:rPr>
          <w:rStyle w:val="Heading2Char"/>
          <w:color w:val="0070C0"/>
        </w:rPr>
        <w:t xml:space="preserve"> Factors</w:t>
      </w:r>
      <w:bookmarkEnd w:id="21"/>
      <w:r w:rsidR="004C6291" w:rsidRPr="0027686C">
        <w:rPr>
          <w:rFonts w:ascii="Arial" w:hAnsi="Arial" w:cs="Arial"/>
          <w:b/>
          <w:bCs/>
          <w:i/>
          <w:iCs/>
          <w:color w:val="0070C0"/>
          <w:sz w:val="28"/>
          <w:szCs w:val="28"/>
        </w:rPr>
        <w:t>:</w:t>
      </w:r>
    </w:p>
    <w:p w14:paraId="69BEBADA" w14:textId="77777777" w:rsidR="007A46F0" w:rsidRDefault="007A46F0" w:rsidP="00091A00">
      <w:pPr>
        <w:pStyle w:val="ListParagraph"/>
        <w:rPr>
          <w:i/>
          <w:iCs/>
          <w:sz w:val="40"/>
          <w:szCs w:val="40"/>
        </w:rPr>
      </w:pPr>
    </w:p>
    <w:p w14:paraId="2A8ECA66" w14:textId="5E8AE32E" w:rsidR="00C15DAF" w:rsidRPr="00404D25" w:rsidRDefault="00ED1C6D" w:rsidP="00091A00">
      <w:pPr>
        <w:pStyle w:val="ListParagraph"/>
        <w:rPr>
          <w:rFonts w:ascii="Arial" w:hAnsi="Arial" w:cs="Arial"/>
          <w:i/>
          <w:iCs/>
          <w:sz w:val="28"/>
          <w:szCs w:val="28"/>
        </w:rPr>
      </w:pPr>
      <w:r w:rsidRPr="00404D25">
        <w:rPr>
          <w:rFonts w:ascii="Arial" w:hAnsi="Arial" w:cs="Arial"/>
          <w:i/>
          <w:iCs/>
          <w:sz w:val="28"/>
          <w:szCs w:val="28"/>
          <w:lang w:val="en-GB"/>
        </w:rPr>
        <w:t xml:space="preserve">Samsung is multinational </w:t>
      </w:r>
      <w:r w:rsidR="007A46F0" w:rsidRPr="00404D25">
        <w:rPr>
          <w:rFonts w:ascii="Arial" w:hAnsi="Arial" w:cs="Arial"/>
          <w:i/>
          <w:iCs/>
          <w:sz w:val="28"/>
          <w:szCs w:val="28"/>
          <w:lang w:val="en-GB"/>
        </w:rPr>
        <w:t>players</w:t>
      </w:r>
      <w:r w:rsidRPr="00404D25">
        <w:rPr>
          <w:rFonts w:ascii="Arial" w:hAnsi="Arial" w:cs="Arial"/>
          <w:i/>
          <w:iCs/>
          <w:sz w:val="28"/>
          <w:szCs w:val="28"/>
          <w:lang w:val="en-GB"/>
        </w:rPr>
        <w:t xml:space="preserve"> in the tech industry</w:t>
      </w:r>
      <w:r w:rsidR="003A1C9C" w:rsidRPr="00404D25">
        <w:rPr>
          <w:rFonts w:ascii="Arial" w:hAnsi="Arial" w:cs="Arial"/>
          <w:i/>
          <w:iCs/>
          <w:sz w:val="28"/>
          <w:szCs w:val="28"/>
          <w:lang w:val="en-GB"/>
        </w:rPr>
        <w:t xml:space="preserve">. </w:t>
      </w:r>
      <w:r w:rsidR="005F1E54" w:rsidRPr="00404D25">
        <w:rPr>
          <w:rFonts w:ascii="Arial" w:hAnsi="Arial" w:cs="Arial"/>
          <w:i/>
          <w:iCs/>
          <w:sz w:val="28"/>
          <w:szCs w:val="28"/>
          <w:lang w:val="en-GB"/>
        </w:rPr>
        <w:t>Political factors</w:t>
      </w:r>
      <w:r w:rsidR="003C3FF3" w:rsidRPr="00404D25">
        <w:rPr>
          <w:rFonts w:ascii="Arial" w:hAnsi="Arial" w:cs="Arial"/>
          <w:i/>
          <w:iCs/>
          <w:sz w:val="28"/>
          <w:szCs w:val="28"/>
          <w:lang w:val="en-GB"/>
        </w:rPr>
        <w:t>,</w:t>
      </w:r>
      <w:r w:rsidR="005F1E54" w:rsidRPr="00404D25">
        <w:rPr>
          <w:rFonts w:ascii="Arial" w:hAnsi="Arial" w:cs="Arial"/>
          <w:i/>
          <w:iCs/>
          <w:sz w:val="28"/>
          <w:szCs w:val="28"/>
          <w:lang w:val="en-GB"/>
        </w:rPr>
        <w:t xml:space="preserve"> Samsung</w:t>
      </w:r>
      <w:r w:rsidR="003A1C9C" w:rsidRPr="00404D25">
        <w:rPr>
          <w:rFonts w:ascii="Arial" w:hAnsi="Arial" w:cs="Arial"/>
          <w:i/>
          <w:iCs/>
          <w:sz w:val="28"/>
          <w:szCs w:val="28"/>
          <w:lang w:val="en-GB"/>
        </w:rPr>
        <w:t xml:space="preserve"> </w:t>
      </w:r>
      <w:r w:rsidR="003C3FF3" w:rsidRPr="00404D25">
        <w:rPr>
          <w:rFonts w:ascii="Arial" w:hAnsi="Arial" w:cs="Arial"/>
          <w:i/>
          <w:iCs/>
          <w:sz w:val="28"/>
          <w:szCs w:val="28"/>
          <w:lang w:val="en-GB"/>
        </w:rPr>
        <w:t>is enjoying</w:t>
      </w:r>
      <w:r w:rsidR="003A1C9C" w:rsidRPr="00404D25">
        <w:rPr>
          <w:rFonts w:ascii="Arial" w:hAnsi="Arial" w:cs="Arial"/>
          <w:i/>
          <w:iCs/>
          <w:sz w:val="28"/>
          <w:szCs w:val="28"/>
          <w:lang w:val="en-GB"/>
        </w:rPr>
        <w:t xml:space="preserve"> a favourable political environment in most of its </w:t>
      </w:r>
      <w:r w:rsidR="009345A2" w:rsidRPr="00404D25">
        <w:rPr>
          <w:rFonts w:ascii="Arial" w:hAnsi="Arial" w:cs="Arial"/>
          <w:i/>
          <w:iCs/>
          <w:sz w:val="28"/>
          <w:szCs w:val="28"/>
          <w:lang w:val="en-GB"/>
        </w:rPr>
        <w:t>markets. However</w:t>
      </w:r>
      <w:r w:rsidR="00000606" w:rsidRPr="00404D25">
        <w:rPr>
          <w:rFonts w:ascii="Arial" w:hAnsi="Arial" w:cs="Arial"/>
          <w:i/>
          <w:iCs/>
          <w:sz w:val="28"/>
          <w:szCs w:val="28"/>
          <w:lang w:val="en-GB"/>
        </w:rPr>
        <w:t xml:space="preserve"> sometimes the </w:t>
      </w:r>
      <w:r w:rsidR="003C3FF3" w:rsidRPr="00404D25">
        <w:rPr>
          <w:rFonts w:ascii="Arial" w:hAnsi="Arial" w:cs="Arial"/>
          <w:i/>
          <w:iCs/>
          <w:sz w:val="28"/>
          <w:szCs w:val="28"/>
          <w:lang w:val="en-GB"/>
        </w:rPr>
        <w:t>company face</w:t>
      </w:r>
      <w:r w:rsidR="00000606" w:rsidRPr="00404D25">
        <w:rPr>
          <w:rFonts w:ascii="Arial" w:hAnsi="Arial" w:cs="Arial"/>
          <w:i/>
          <w:iCs/>
          <w:sz w:val="28"/>
          <w:szCs w:val="28"/>
          <w:lang w:val="en-GB"/>
        </w:rPr>
        <w:t xml:space="preserve"> </w:t>
      </w:r>
      <w:r w:rsidR="003C3FF3" w:rsidRPr="00404D25">
        <w:rPr>
          <w:rFonts w:ascii="Arial" w:hAnsi="Arial" w:cs="Arial"/>
          <w:i/>
          <w:iCs/>
          <w:sz w:val="28"/>
          <w:szCs w:val="28"/>
          <w:lang w:val="en-GB"/>
        </w:rPr>
        <w:t>political difficulties in</w:t>
      </w:r>
      <w:r w:rsidR="00A62C5D" w:rsidRPr="00404D25">
        <w:rPr>
          <w:rFonts w:ascii="Arial" w:hAnsi="Arial" w:cs="Arial"/>
          <w:i/>
          <w:iCs/>
          <w:sz w:val="28"/>
          <w:szCs w:val="28"/>
          <w:lang w:val="en-GB"/>
        </w:rPr>
        <w:t xml:space="preserve"> Latin American countries</w:t>
      </w:r>
      <w:r w:rsidR="00103661" w:rsidRPr="00404D25">
        <w:rPr>
          <w:rFonts w:ascii="Arial" w:hAnsi="Arial" w:cs="Arial"/>
          <w:i/>
          <w:iCs/>
          <w:sz w:val="28"/>
          <w:szCs w:val="28"/>
          <w:lang w:val="en-GB"/>
        </w:rPr>
        <w:t xml:space="preserve"> </w:t>
      </w:r>
      <w:r w:rsidR="007A46F0" w:rsidRPr="00404D25">
        <w:rPr>
          <w:rFonts w:ascii="Arial" w:hAnsi="Arial" w:cs="Arial"/>
          <w:i/>
          <w:iCs/>
          <w:sz w:val="28"/>
          <w:szCs w:val="28"/>
          <w:lang w:val="en-GB"/>
        </w:rPr>
        <w:t>and African</w:t>
      </w:r>
      <w:r w:rsidR="00A62C5D" w:rsidRPr="00404D25">
        <w:rPr>
          <w:rFonts w:ascii="Arial" w:hAnsi="Arial" w:cs="Arial"/>
          <w:i/>
          <w:iCs/>
          <w:sz w:val="28"/>
          <w:szCs w:val="28"/>
          <w:lang w:val="en-GB"/>
        </w:rPr>
        <w:t xml:space="preserve"> countries</w:t>
      </w:r>
      <w:r w:rsidR="009345A2" w:rsidRPr="00404D25">
        <w:rPr>
          <w:rFonts w:ascii="Arial" w:hAnsi="Arial" w:cs="Arial"/>
          <w:i/>
          <w:iCs/>
          <w:sz w:val="28"/>
          <w:szCs w:val="28"/>
          <w:lang w:val="en-GB"/>
        </w:rPr>
        <w:t>.</w:t>
      </w:r>
      <w:r w:rsidR="00355C96" w:rsidRPr="00404D25">
        <w:rPr>
          <w:rFonts w:ascii="Arial" w:hAnsi="Arial" w:cs="Arial"/>
          <w:sz w:val="28"/>
          <w:szCs w:val="28"/>
        </w:rPr>
        <w:t xml:space="preserve"> </w:t>
      </w:r>
      <w:r w:rsidR="00F664EA" w:rsidRPr="00404D25">
        <w:rPr>
          <w:rFonts w:ascii="Arial" w:hAnsi="Arial" w:cs="Arial"/>
          <w:i/>
          <w:iCs/>
          <w:sz w:val="28"/>
          <w:szCs w:val="28"/>
          <w:lang w:val="en-GB"/>
        </w:rPr>
        <w:t>S</w:t>
      </w:r>
      <w:r w:rsidR="00C93ECB" w:rsidRPr="00404D25">
        <w:rPr>
          <w:rFonts w:ascii="Arial" w:hAnsi="Arial" w:cs="Arial"/>
          <w:i/>
          <w:iCs/>
          <w:sz w:val="28"/>
          <w:szCs w:val="28"/>
          <w:lang w:val="en-GB"/>
        </w:rPr>
        <w:t xml:space="preserve">amsung it’s not alone </w:t>
      </w:r>
      <w:r w:rsidR="00F664EA" w:rsidRPr="00404D25">
        <w:rPr>
          <w:rFonts w:ascii="Arial" w:hAnsi="Arial" w:cs="Arial"/>
          <w:i/>
          <w:iCs/>
          <w:sz w:val="28"/>
          <w:szCs w:val="28"/>
          <w:lang w:val="en-GB"/>
        </w:rPr>
        <w:t xml:space="preserve">to change some </w:t>
      </w:r>
      <w:r w:rsidR="00C93ECB" w:rsidRPr="00404D25">
        <w:rPr>
          <w:rFonts w:ascii="Arial" w:hAnsi="Arial" w:cs="Arial"/>
          <w:i/>
          <w:iCs/>
          <w:sz w:val="28"/>
          <w:szCs w:val="28"/>
          <w:lang w:val="en-GB"/>
        </w:rPr>
        <w:t xml:space="preserve">circumstance </w:t>
      </w:r>
      <w:r w:rsidR="00F664EA" w:rsidRPr="00404D25">
        <w:rPr>
          <w:rFonts w:ascii="Arial" w:hAnsi="Arial" w:cs="Arial"/>
          <w:i/>
          <w:iCs/>
          <w:sz w:val="28"/>
          <w:szCs w:val="28"/>
          <w:lang w:val="en-GB"/>
        </w:rPr>
        <w:t xml:space="preserve">  in adopting its product for the African market</w:t>
      </w:r>
      <w:r w:rsidR="001419C4" w:rsidRPr="00404D25">
        <w:rPr>
          <w:rFonts w:ascii="Arial" w:hAnsi="Arial" w:cs="Arial"/>
          <w:i/>
          <w:iCs/>
          <w:sz w:val="28"/>
          <w:szCs w:val="28"/>
          <w:lang w:val="en-GB"/>
        </w:rPr>
        <w:t xml:space="preserve"> Unilever, Nestle, an GSK have been reducing packet sizes to meet the needs of African consumers says Sharon du</w:t>
      </w:r>
      <w:r w:rsidR="003E4CD5" w:rsidRPr="00404D25">
        <w:rPr>
          <w:rFonts w:ascii="Arial" w:hAnsi="Arial" w:cs="Arial"/>
          <w:i/>
          <w:iCs/>
          <w:sz w:val="28"/>
          <w:szCs w:val="28"/>
          <w:lang w:val="en-GB"/>
        </w:rPr>
        <w:t>a,</w:t>
      </w:r>
      <w:r w:rsidR="003E4CD5" w:rsidRPr="00404D25">
        <w:rPr>
          <w:rFonts w:ascii="Arial" w:hAnsi="Arial" w:cs="Arial"/>
          <w:sz w:val="28"/>
          <w:szCs w:val="28"/>
          <w:lang w:val="en-GB"/>
        </w:rPr>
        <w:t xml:space="preserve"> </w:t>
      </w:r>
      <w:r w:rsidR="003E4CD5" w:rsidRPr="00404D25">
        <w:rPr>
          <w:rFonts w:ascii="Arial" w:hAnsi="Arial" w:cs="Arial"/>
          <w:i/>
          <w:iCs/>
          <w:sz w:val="28"/>
          <w:szCs w:val="28"/>
          <w:lang w:val="en-GB"/>
        </w:rPr>
        <w:t>who manage the magnet Africa fund capital</w:t>
      </w:r>
      <w:r w:rsidR="00756DC3" w:rsidRPr="00404D25">
        <w:rPr>
          <w:rFonts w:ascii="Arial" w:hAnsi="Arial" w:cs="Arial"/>
          <w:i/>
          <w:iCs/>
          <w:sz w:val="28"/>
          <w:szCs w:val="28"/>
          <w:lang w:val="en-GB"/>
        </w:rPr>
        <w:t xml:space="preserve"> recording </w:t>
      </w:r>
      <w:r w:rsidR="00EC0944" w:rsidRPr="00404D25">
        <w:rPr>
          <w:rFonts w:ascii="Arial" w:hAnsi="Arial" w:cs="Arial"/>
          <w:i/>
          <w:iCs/>
          <w:sz w:val="28"/>
          <w:szCs w:val="28"/>
          <w:lang w:val="en-GB"/>
        </w:rPr>
        <w:t xml:space="preserve">to </w:t>
      </w:r>
      <w:r w:rsidR="00510FA6" w:rsidRPr="00404D25">
        <w:rPr>
          <w:rFonts w:ascii="Arial" w:hAnsi="Arial" w:cs="Arial"/>
          <w:i/>
          <w:iCs/>
          <w:sz w:val="28"/>
          <w:szCs w:val="28"/>
          <w:lang w:val="en-GB"/>
        </w:rPr>
        <w:t>Financial Times</w:t>
      </w:r>
      <w:r w:rsidR="00FA12DF" w:rsidRPr="00404D25">
        <w:rPr>
          <w:rFonts w:ascii="Arial" w:hAnsi="Arial" w:cs="Arial"/>
          <w:i/>
          <w:iCs/>
          <w:sz w:val="28"/>
          <w:szCs w:val="28"/>
          <w:lang w:val="en-GB"/>
        </w:rPr>
        <w:t xml:space="preserve"> and (Charlie </w:t>
      </w:r>
      <w:r w:rsidR="00867F2A" w:rsidRPr="00404D25">
        <w:rPr>
          <w:rFonts w:ascii="Arial" w:hAnsi="Arial" w:cs="Arial"/>
          <w:i/>
          <w:iCs/>
          <w:sz w:val="28"/>
          <w:szCs w:val="28"/>
          <w:lang w:val="en-GB"/>
        </w:rPr>
        <w:t>Mitchell 2017,)</w:t>
      </w:r>
      <w:r w:rsidR="00AA3053" w:rsidRPr="00404D25">
        <w:rPr>
          <w:rFonts w:ascii="Arial" w:hAnsi="Arial" w:cs="Arial"/>
          <w:i/>
          <w:iCs/>
          <w:sz w:val="28"/>
          <w:szCs w:val="28"/>
          <w:lang w:val="en-GB"/>
        </w:rPr>
        <w:t>.</w:t>
      </w:r>
    </w:p>
    <w:p w14:paraId="370B9577" w14:textId="77777777" w:rsidR="004C6291" w:rsidRPr="00021BF7" w:rsidRDefault="004C6291" w:rsidP="00091A00">
      <w:pPr>
        <w:pStyle w:val="ListParagraph"/>
        <w:rPr>
          <w:rFonts w:ascii="Times New Roman" w:hAnsi="Times New Roman" w:cs="Times New Roman"/>
          <w:i/>
          <w:iCs/>
          <w:sz w:val="32"/>
          <w:szCs w:val="32"/>
        </w:rPr>
      </w:pPr>
    </w:p>
    <w:p w14:paraId="5CF45613" w14:textId="77777777" w:rsidR="000659ED" w:rsidRPr="00021BF7" w:rsidRDefault="000659ED" w:rsidP="00091A00">
      <w:pPr>
        <w:pStyle w:val="ListParagraph"/>
        <w:rPr>
          <w:i/>
          <w:iCs/>
          <w:sz w:val="32"/>
          <w:szCs w:val="32"/>
        </w:rPr>
      </w:pPr>
    </w:p>
    <w:p w14:paraId="4FFD1669" w14:textId="378C5ACE" w:rsidR="000659ED" w:rsidRPr="0027686C" w:rsidRDefault="00F40A76" w:rsidP="0092218E">
      <w:pPr>
        <w:pStyle w:val="Heading2"/>
        <w:rPr>
          <w:color w:val="0070C0"/>
        </w:rPr>
      </w:pPr>
      <w:bookmarkStart w:id="22" w:name="_Toc133830850"/>
      <w:r w:rsidRPr="0027686C">
        <w:rPr>
          <w:color w:val="0070C0"/>
        </w:rPr>
        <w:t>2.3</w:t>
      </w:r>
      <w:r w:rsidR="002B1AF7" w:rsidRPr="0027686C">
        <w:rPr>
          <w:color w:val="0070C0"/>
        </w:rPr>
        <w:t xml:space="preserve"> </w:t>
      </w:r>
      <w:r w:rsidR="00FB1ABB" w:rsidRPr="0027686C">
        <w:rPr>
          <w:color w:val="0070C0"/>
        </w:rPr>
        <w:t>Economical</w:t>
      </w:r>
      <w:bookmarkEnd w:id="22"/>
    </w:p>
    <w:p w14:paraId="6923F920" w14:textId="77777777" w:rsidR="000D12A5" w:rsidRPr="00021BF7" w:rsidRDefault="000D12A5" w:rsidP="00091A00">
      <w:pPr>
        <w:pStyle w:val="ListParagraph"/>
        <w:rPr>
          <w:rFonts w:ascii="Times New Roman" w:hAnsi="Times New Roman"/>
          <w:i/>
          <w:iCs/>
          <w:sz w:val="32"/>
          <w:szCs w:val="32"/>
          <w:lang w:val="bg-BG"/>
        </w:rPr>
      </w:pPr>
    </w:p>
    <w:p w14:paraId="288B531E" w14:textId="77777777" w:rsidR="00196B87" w:rsidRPr="00404D25" w:rsidRDefault="001728D0" w:rsidP="00091A00">
      <w:pPr>
        <w:pStyle w:val="ListParagraph"/>
        <w:rPr>
          <w:rFonts w:ascii="Arial" w:hAnsi="Arial" w:cs="Arial"/>
          <w:i/>
          <w:iCs/>
          <w:sz w:val="28"/>
          <w:szCs w:val="28"/>
          <w:lang w:val="en-GB"/>
        </w:rPr>
      </w:pPr>
      <w:r w:rsidRPr="00404D25">
        <w:rPr>
          <w:rFonts w:ascii="Arial" w:hAnsi="Arial" w:cs="Arial"/>
          <w:i/>
          <w:iCs/>
          <w:sz w:val="28"/>
          <w:szCs w:val="28"/>
          <w:lang w:val="en-GB"/>
        </w:rPr>
        <w:t xml:space="preserve">Samsung experiencing the </w:t>
      </w:r>
      <w:r w:rsidR="0003253C" w:rsidRPr="00404D25">
        <w:rPr>
          <w:rFonts w:ascii="Arial" w:hAnsi="Arial" w:cs="Arial"/>
          <w:i/>
          <w:iCs/>
          <w:sz w:val="28"/>
          <w:szCs w:val="28"/>
          <w:lang w:val="en-GB"/>
        </w:rPr>
        <w:t>economically</w:t>
      </w:r>
      <w:r w:rsidRPr="00404D25">
        <w:rPr>
          <w:rFonts w:ascii="Arial" w:hAnsi="Arial" w:cs="Arial"/>
          <w:i/>
          <w:iCs/>
          <w:sz w:val="28"/>
          <w:szCs w:val="28"/>
          <w:lang w:val="en-GB"/>
        </w:rPr>
        <w:t xml:space="preserve"> impact</w:t>
      </w:r>
      <w:r w:rsidR="0003253C" w:rsidRPr="00404D25">
        <w:rPr>
          <w:rFonts w:ascii="Arial" w:hAnsi="Arial" w:cs="Arial"/>
          <w:i/>
          <w:iCs/>
          <w:sz w:val="28"/>
          <w:szCs w:val="28"/>
          <w:lang w:val="en-GB"/>
        </w:rPr>
        <w:t>ed</w:t>
      </w:r>
      <w:r w:rsidRPr="00404D25">
        <w:rPr>
          <w:rFonts w:ascii="Arial" w:hAnsi="Arial" w:cs="Arial"/>
          <w:i/>
          <w:iCs/>
          <w:sz w:val="28"/>
          <w:szCs w:val="28"/>
          <w:lang w:val="en-GB"/>
        </w:rPr>
        <w:t xml:space="preserve"> </w:t>
      </w:r>
      <w:r w:rsidR="004D7A0A" w:rsidRPr="00404D25">
        <w:rPr>
          <w:rFonts w:ascii="Arial" w:hAnsi="Arial" w:cs="Arial"/>
          <w:i/>
          <w:iCs/>
          <w:sz w:val="28"/>
          <w:szCs w:val="28"/>
          <w:lang w:val="en-GB"/>
        </w:rPr>
        <w:t xml:space="preserve">says the </w:t>
      </w:r>
      <w:r w:rsidR="00B75AC7" w:rsidRPr="00404D25">
        <w:rPr>
          <w:rFonts w:ascii="Arial" w:hAnsi="Arial" w:cs="Arial"/>
          <w:i/>
          <w:iCs/>
          <w:sz w:val="28"/>
          <w:szCs w:val="28"/>
          <w:lang w:val="en-GB"/>
        </w:rPr>
        <w:t>experts, from</w:t>
      </w:r>
    </w:p>
    <w:p w14:paraId="548431A9" w14:textId="65B75219" w:rsidR="00F2341D" w:rsidRPr="00A56E8B" w:rsidRDefault="006D28E1" w:rsidP="00196B87">
      <w:pPr>
        <w:rPr>
          <w:rFonts w:ascii="Times New Roman" w:hAnsi="Times New Roman"/>
          <w:i/>
          <w:iCs/>
          <w:sz w:val="32"/>
          <w:szCs w:val="32"/>
        </w:rPr>
      </w:pPr>
      <w:r w:rsidRPr="00404D25">
        <w:rPr>
          <w:rFonts w:ascii="Arial" w:hAnsi="Arial" w:cs="Arial"/>
          <w:b/>
          <w:bCs/>
          <w:i/>
          <w:iCs/>
          <w:color w:val="333333"/>
          <w:sz w:val="28"/>
          <w:szCs w:val="28"/>
          <w:shd w:val="clear" w:color="auto" w:fill="FFFFFF"/>
        </w:rPr>
        <w:t>(</w:t>
      </w:r>
      <w:r w:rsidR="00C06015" w:rsidRPr="00404D25">
        <w:rPr>
          <w:rFonts w:ascii="Arial" w:hAnsi="Arial" w:cs="Arial"/>
          <w:i/>
          <w:iCs/>
          <w:color w:val="333333"/>
          <w:sz w:val="28"/>
          <w:szCs w:val="28"/>
          <w:shd w:val="clear" w:color="auto" w:fill="FFFFFF"/>
        </w:rPr>
        <w:t>Kim. J</w:t>
      </w:r>
      <w:r w:rsidR="00196B87" w:rsidRPr="00404D25">
        <w:rPr>
          <w:rFonts w:ascii="Arial" w:hAnsi="Arial" w:cs="Arial"/>
          <w:i/>
          <w:iCs/>
          <w:sz w:val="28"/>
          <w:szCs w:val="28"/>
        </w:rPr>
        <w:t xml:space="preserve"> </w:t>
      </w:r>
      <w:r w:rsidR="003612CF" w:rsidRPr="00404D25">
        <w:rPr>
          <w:rFonts w:ascii="Arial" w:hAnsi="Arial" w:cs="Arial"/>
          <w:i/>
          <w:iCs/>
          <w:sz w:val="28"/>
          <w:szCs w:val="28"/>
        </w:rPr>
        <w:t>,</w:t>
      </w:r>
      <w:r w:rsidR="00C06015" w:rsidRPr="00404D25">
        <w:rPr>
          <w:rFonts w:ascii="Arial" w:hAnsi="Arial" w:cs="Arial"/>
          <w:i/>
          <w:iCs/>
          <w:sz w:val="28"/>
          <w:szCs w:val="28"/>
        </w:rPr>
        <w:t>2023 A</w:t>
      </w:r>
      <w:r w:rsidR="003612CF" w:rsidRPr="00404D25">
        <w:rPr>
          <w:rFonts w:ascii="Arial" w:hAnsi="Arial" w:cs="Arial"/>
          <w:i/>
          <w:iCs/>
          <w:sz w:val="28"/>
          <w:szCs w:val="28"/>
        </w:rPr>
        <w:t>si</w:t>
      </w:r>
      <w:r w:rsidR="00C06015" w:rsidRPr="00404D25">
        <w:rPr>
          <w:rFonts w:ascii="Arial" w:hAnsi="Arial" w:cs="Arial"/>
          <w:i/>
          <w:iCs/>
          <w:sz w:val="28"/>
          <w:szCs w:val="28"/>
        </w:rPr>
        <w:t xml:space="preserve">a </w:t>
      </w:r>
      <w:r w:rsidR="000A08E6" w:rsidRPr="00404D25">
        <w:rPr>
          <w:rFonts w:ascii="Arial" w:hAnsi="Arial" w:cs="Arial"/>
          <w:i/>
          <w:iCs/>
          <w:sz w:val="28"/>
          <w:szCs w:val="28"/>
        </w:rPr>
        <w:t>newsletters)</w:t>
      </w:r>
      <w:r w:rsidR="000A08E6" w:rsidRPr="00404D25">
        <w:rPr>
          <w:rFonts w:ascii="Arial" w:hAnsi="Arial" w:cs="Arial"/>
          <w:i/>
          <w:iCs/>
          <w:sz w:val="28"/>
          <w:szCs w:val="28"/>
          <w:lang w:val="en-GB"/>
        </w:rPr>
        <w:t xml:space="preserve"> the</w:t>
      </w:r>
      <w:r w:rsidR="004D7A0A" w:rsidRPr="00404D25">
        <w:rPr>
          <w:rFonts w:ascii="Arial" w:hAnsi="Arial" w:cs="Arial"/>
          <w:i/>
          <w:iCs/>
          <w:sz w:val="28"/>
          <w:szCs w:val="28"/>
          <w:lang w:val="en-GB"/>
        </w:rPr>
        <w:t xml:space="preserve"> economic crisis rising and last </w:t>
      </w:r>
      <w:r w:rsidR="004E777A" w:rsidRPr="00404D25">
        <w:rPr>
          <w:rFonts w:ascii="Arial" w:hAnsi="Arial" w:cs="Arial"/>
          <w:i/>
          <w:iCs/>
          <w:sz w:val="28"/>
          <w:szCs w:val="28"/>
          <w:lang w:val="en-GB"/>
        </w:rPr>
        <w:t xml:space="preserve">quarter its tumbled almost 70% compared to </w:t>
      </w:r>
      <w:r w:rsidR="003B7353" w:rsidRPr="00404D25">
        <w:rPr>
          <w:rFonts w:ascii="Arial" w:hAnsi="Arial" w:cs="Arial"/>
          <w:i/>
          <w:iCs/>
          <w:sz w:val="28"/>
          <w:szCs w:val="28"/>
          <w:lang w:val="en-GB"/>
        </w:rPr>
        <w:t xml:space="preserve">fourth quarter last </w:t>
      </w:r>
      <w:r w:rsidR="00152EFC" w:rsidRPr="00404D25">
        <w:rPr>
          <w:rFonts w:ascii="Arial" w:hAnsi="Arial" w:cs="Arial"/>
          <w:i/>
          <w:iCs/>
          <w:sz w:val="28"/>
          <w:szCs w:val="28"/>
          <w:lang w:val="en-GB"/>
        </w:rPr>
        <w:t>year, as</w:t>
      </w:r>
      <w:r w:rsidR="00015FDB" w:rsidRPr="00404D25">
        <w:rPr>
          <w:rFonts w:ascii="Arial" w:hAnsi="Arial" w:cs="Arial"/>
          <w:i/>
          <w:iCs/>
          <w:sz w:val="28"/>
          <w:szCs w:val="28"/>
          <w:lang w:val="en-GB"/>
        </w:rPr>
        <w:t xml:space="preserve"> high inflation sapped global demand for </w:t>
      </w:r>
      <w:r w:rsidR="005D2B49" w:rsidRPr="00404D25">
        <w:rPr>
          <w:rFonts w:ascii="Arial" w:hAnsi="Arial" w:cs="Arial"/>
          <w:i/>
          <w:iCs/>
          <w:sz w:val="28"/>
          <w:szCs w:val="28"/>
          <w:lang w:val="en-GB"/>
        </w:rPr>
        <w:t>smartphones,</w:t>
      </w:r>
      <w:r w:rsidR="00CE4EC9" w:rsidRPr="00404D25">
        <w:rPr>
          <w:rFonts w:ascii="Arial" w:hAnsi="Arial" w:cs="Arial"/>
          <w:i/>
          <w:iCs/>
          <w:sz w:val="28"/>
          <w:szCs w:val="28"/>
          <w:lang w:val="en-GB"/>
        </w:rPr>
        <w:t xml:space="preserve"> the company may go in recession</w:t>
      </w:r>
      <w:r w:rsidR="00152EFC" w:rsidRPr="00404D25">
        <w:rPr>
          <w:rFonts w:ascii="Arial" w:hAnsi="Arial" w:cs="Arial"/>
          <w:i/>
          <w:iCs/>
          <w:sz w:val="28"/>
          <w:szCs w:val="28"/>
          <w:lang w:val="en-GB"/>
        </w:rPr>
        <w:t xml:space="preserve">. </w:t>
      </w:r>
      <w:r w:rsidR="005D2B49" w:rsidRPr="00404D25">
        <w:rPr>
          <w:rFonts w:ascii="Arial" w:hAnsi="Arial" w:cs="Arial"/>
          <w:i/>
          <w:iCs/>
          <w:sz w:val="28"/>
          <w:szCs w:val="28"/>
        </w:rPr>
        <w:t>The South Korean tech company said in earnings guidance that it sees operating profit of 4.3 trillion won ($3.4 billion) for the three months through December, which would be a decline of 69% from the same period the year before and the lowest operating profit in eight years since the third quarter of 2014.</w:t>
      </w:r>
      <w:r w:rsidR="003612CF" w:rsidRPr="00404D25">
        <w:rPr>
          <w:rFonts w:ascii="Arial" w:hAnsi="Arial" w:cs="Arial"/>
          <w:i/>
          <w:iCs/>
          <w:sz w:val="28"/>
          <w:szCs w:val="28"/>
        </w:rPr>
        <w:t xml:space="preserve"> And from </w:t>
      </w:r>
      <w:r w:rsidR="000A08E6" w:rsidRPr="00404D25">
        <w:rPr>
          <w:rFonts w:ascii="Arial" w:hAnsi="Arial" w:cs="Arial"/>
          <w:i/>
          <w:iCs/>
          <w:sz w:val="28"/>
          <w:szCs w:val="28"/>
        </w:rPr>
        <w:t>economically</w:t>
      </w:r>
      <w:r w:rsidR="003612CF" w:rsidRPr="00404D25">
        <w:rPr>
          <w:rFonts w:ascii="Arial" w:hAnsi="Arial" w:cs="Arial"/>
          <w:i/>
          <w:iCs/>
          <w:sz w:val="28"/>
          <w:szCs w:val="28"/>
        </w:rPr>
        <w:t xml:space="preserve"> unfavorable fo</w:t>
      </w:r>
      <w:r w:rsidR="009A2B77" w:rsidRPr="00404D25">
        <w:rPr>
          <w:rFonts w:ascii="Arial" w:hAnsi="Arial" w:cs="Arial"/>
          <w:i/>
          <w:iCs/>
          <w:sz w:val="28"/>
          <w:szCs w:val="28"/>
        </w:rPr>
        <w:t>r</w:t>
      </w:r>
      <w:r w:rsidR="003612CF" w:rsidRPr="00404D25">
        <w:rPr>
          <w:rFonts w:ascii="Arial" w:hAnsi="Arial" w:cs="Arial"/>
          <w:i/>
          <w:iCs/>
          <w:sz w:val="28"/>
          <w:szCs w:val="28"/>
        </w:rPr>
        <w:t xml:space="preserve"> Samsung</w:t>
      </w:r>
      <w:r w:rsidR="009A2B77" w:rsidRPr="00404D25">
        <w:rPr>
          <w:rFonts w:ascii="Arial" w:hAnsi="Arial" w:cs="Arial"/>
          <w:i/>
          <w:iCs/>
          <w:sz w:val="28"/>
          <w:szCs w:val="28"/>
        </w:rPr>
        <w:t>,</w:t>
      </w:r>
      <w:r w:rsidR="003612CF" w:rsidRPr="00404D25">
        <w:rPr>
          <w:rFonts w:ascii="Arial" w:hAnsi="Arial" w:cs="Arial"/>
          <w:i/>
          <w:iCs/>
          <w:sz w:val="28"/>
          <w:szCs w:val="28"/>
        </w:rPr>
        <w:t xml:space="preserve"> and </w:t>
      </w:r>
      <w:r w:rsidR="00C81E0F" w:rsidRPr="00404D25">
        <w:rPr>
          <w:rFonts w:ascii="Arial" w:hAnsi="Arial" w:cs="Arial"/>
          <w:i/>
          <w:iCs/>
          <w:sz w:val="28"/>
          <w:szCs w:val="28"/>
        </w:rPr>
        <w:t xml:space="preserve">their operating </w:t>
      </w:r>
      <w:r w:rsidR="000A08E6" w:rsidRPr="00404D25">
        <w:rPr>
          <w:rFonts w:ascii="Arial" w:hAnsi="Arial" w:cs="Arial"/>
          <w:i/>
          <w:iCs/>
          <w:sz w:val="28"/>
          <w:szCs w:val="28"/>
        </w:rPr>
        <w:t xml:space="preserve">company </w:t>
      </w:r>
      <w:r w:rsidR="00131873" w:rsidRPr="00404D25">
        <w:rPr>
          <w:rFonts w:ascii="Arial" w:hAnsi="Arial" w:cs="Arial"/>
          <w:i/>
          <w:iCs/>
          <w:sz w:val="28"/>
          <w:szCs w:val="28"/>
        </w:rPr>
        <w:t>profit. Samsung</w:t>
      </w:r>
      <w:r w:rsidR="00B9279D" w:rsidRPr="00404D25">
        <w:rPr>
          <w:rFonts w:ascii="Arial" w:hAnsi="Arial" w:cs="Arial"/>
          <w:i/>
          <w:iCs/>
          <w:sz w:val="28"/>
          <w:szCs w:val="28"/>
        </w:rPr>
        <w:t xml:space="preserve"> says </w:t>
      </w:r>
      <w:r w:rsidR="00352F26" w:rsidRPr="00404D25">
        <w:rPr>
          <w:rFonts w:ascii="Arial" w:hAnsi="Arial" w:cs="Arial"/>
          <w:i/>
          <w:iCs/>
          <w:sz w:val="28"/>
          <w:szCs w:val="28"/>
        </w:rPr>
        <w:t xml:space="preserve">in </w:t>
      </w:r>
      <w:r w:rsidR="00C81E0F" w:rsidRPr="00404D25">
        <w:rPr>
          <w:rFonts w:ascii="Arial" w:hAnsi="Arial" w:cs="Arial"/>
          <w:i/>
          <w:iCs/>
          <w:sz w:val="28"/>
          <w:szCs w:val="28"/>
        </w:rPr>
        <w:t>an interview</w:t>
      </w:r>
      <w:r w:rsidR="00352F26" w:rsidRPr="00404D25">
        <w:rPr>
          <w:rFonts w:ascii="Arial" w:hAnsi="Arial" w:cs="Arial"/>
          <w:i/>
          <w:iCs/>
          <w:sz w:val="28"/>
          <w:szCs w:val="28"/>
        </w:rPr>
        <w:t xml:space="preserve"> </w:t>
      </w:r>
      <w:r w:rsidR="00204479" w:rsidRPr="00404D25">
        <w:rPr>
          <w:rFonts w:ascii="Arial" w:hAnsi="Arial" w:cs="Arial"/>
          <w:i/>
          <w:iCs/>
          <w:sz w:val="28"/>
          <w:szCs w:val="28"/>
        </w:rPr>
        <w:lastRenderedPageBreak/>
        <w:t>(Song</w:t>
      </w:r>
      <w:r w:rsidR="001841F0" w:rsidRPr="00404D25">
        <w:rPr>
          <w:rFonts w:ascii="Arial" w:hAnsi="Arial" w:cs="Arial"/>
          <w:i/>
          <w:iCs/>
          <w:sz w:val="28"/>
          <w:szCs w:val="28"/>
        </w:rPr>
        <w:t xml:space="preserve"> Jung ,2023 </w:t>
      </w:r>
      <w:r w:rsidR="00FF3CE3" w:rsidRPr="00404D25">
        <w:rPr>
          <w:rFonts w:ascii="Arial" w:hAnsi="Arial" w:cs="Arial"/>
          <w:i/>
          <w:iCs/>
          <w:sz w:val="28"/>
          <w:szCs w:val="28"/>
        </w:rPr>
        <w:t xml:space="preserve">Financial </w:t>
      </w:r>
      <w:r w:rsidR="00252DAA" w:rsidRPr="00404D25">
        <w:rPr>
          <w:rFonts w:ascii="Arial" w:hAnsi="Arial" w:cs="Arial"/>
          <w:i/>
          <w:iCs/>
          <w:sz w:val="28"/>
          <w:szCs w:val="28"/>
        </w:rPr>
        <w:t>times) that</w:t>
      </w:r>
      <w:r w:rsidR="00FF3CE3" w:rsidRPr="00404D25">
        <w:rPr>
          <w:rFonts w:ascii="Arial" w:hAnsi="Arial" w:cs="Arial"/>
          <w:i/>
          <w:iCs/>
          <w:sz w:val="28"/>
          <w:szCs w:val="28"/>
        </w:rPr>
        <w:t xml:space="preserve"> the economic crisis </w:t>
      </w:r>
      <w:r w:rsidR="001841F0" w:rsidRPr="00404D25">
        <w:rPr>
          <w:rFonts w:ascii="Arial" w:hAnsi="Arial" w:cs="Arial"/>
          <w:i/>
          <w:iCs/>
          <w:sz w:val="28"/>
          <w:szCs w:val="28"/>
        </w:rPr>
        <w:t>cut down</w:t>
      </w:r>
      <w:r w:rsidR="00CC07EB" w:rsidRPr="00404D25">
        <w:rPr>
          <w:rFonts w:ascii="Arial" w:hAnsi="Arial" w:cs="Arial"/>
          <w:i/>
          <w:iCs/>
          <w:sz w:val="28"/>
          <w:szCs w:val="28"/>
        </w:rPr>
        <w:t xml:space="preserve"> </w:t>
      </w:r>
      <w:r w:rsidR="00252DAA" w:rsidRPr="00404D25">
        <w:rPr>
          <w:rFonts w:ascii="Arial" w:hAnsi="Arial" w:cs="Arial"/>
          <w:i/>
          <w:iCs/>
          <w:sz w:val="28"/>
          <w:szCs w:val="28"/>
        </w:rPr>
        <w:t>the earnings</w:t>
      </w:r>
      <w:r w:rsidR="0027468B" w:rsidRPr="00404D25">
        <w:rPr>
          <w:rFonts w:ascii="Arial" w:hAnsi="Arial" w:cs="Arial"/>
          <w:i/>
          <w:iCs/>
          <w:sz w:val="28"/>
          <w:szCs w:val="28"/>
        </w:rPr>
        <w:t xml:space="preserve"> from the</w:t>
      </w:r>
      <w:r w:rsidR="0027468B" w:rsidRPr="00A56E8B">
        <w:rPr>
          <w:rFonts w:ascii="Times New Roman" w:hAnsi="Times New Roman"/>
          <w:i/>
          <w:iCs/>
          <w:sz w:val="32"/>
          <w:szCs w:val="32"/>
        </w:rPr>
        <w:t xml:space="preserve"> </w:t>
      </w:r>
      <w:r w:rsidR="00252DAA" w:rsidRPr="00404D25">
        <w:rPr>
          <w:rFonts w:ascii="Arial" w:hAnsi="Arial" w:cs="Arial"/>
          <w:i/>
          <w:iCs/>
          <w:sz w:val="28"/>
          <w:szCs w:val="28"/>
        </w:rPr>
        <w:t>business to 15</w:t>
      </w:r>
      <w:r w:rsidR="007D401E" w:rsidRPr="00404D25">
        <w:rPr>
          <w:rFonts w:ascii="Arial" w:hAnsi="Arial" w:cs="Arial"/>
          <w:i/>
          <w:iCs/>
          <w:sz w:val="28"/>
          <w:szCs w:val="28"/>
        </w:rPr>
        <w:t>%</w:t>
      </w:r>
      <w:r w:rsidR="00131873" w:rsidRPr="00404D25">
        <w:rPr>
          <w:rFonts w:ascii="Arial" w:hAnsi="Arial" w:cs="Arial"/>
          <w:i/>
          <w:iCs/>
          <w:sz w:val="28"/>
          <w:szCs w:val="28"/>
        </w:rPr>
        <w:t>.</w:t>
      </w:r>
      <w:r w:rsidR="00131873" w:rsidRPr="00A56E8B">
        <w:rPr>
          <w:rFonts w:ascii="Times New Roman" w:hAnsi="Times New Roman"/>
          <w:i/>
          <w:iCs/>
          <w:sz w:val="32"/>
          <w:szCs w:val="32"/>
        </w:rPr>
        <w:t xml:space="preserve"> </w:t>
      </w:r>
    </w:p>
    <w:p w14:paraId="49A844C0" w14:textId="77777777" w:rsidR="00252DAA" w:rsidRPr="00A56E8B" w:rsidRDefault="00252DAA" w:rsidP="00196B87">
      <w:pPr>
        <w:rPr>
          <w:rFonts w:ascii="Times New Roman" w:hAnsi="Times New Roman"/>
          <w:i/>
          <w:iCs/>
          <w:sz w:val="32"/>
          <w:szCs w:val="32"/>
        </w:rPr>
      </w:pPr>
    </w:p>
    <w:p w14:paraId="72DFD182" w14:textId="77777777" w:rsidR="00252DAA" w:rsidRPr="00021BF7" w:rsidRDefault="00252DAA" w:rsidP="00196B87">
      <w:pPr>
        <w:rPr>
          <w:rFonts w:ascii="Times New Roman" w:hAnsi="Times New Roman"/>
          <w:i/>
          <w:iCs/>
          <w:sz w:val="32"/>
          <w:szCs w:val="32"/>
        </w:rPr>
      </w:pPr>
    </w:p>
    <w:p w14:paraId="22574233" w14:textId="66F02988" w:rsidR="00252DAA" w:rsidRPr="0027686C" w:rsidRDefault="002B1AF7" w:rsidP="0092218E">
      <w:pPr>
        <w:pStyle w:val="Heading2"/>
        <w:rPr>
          <w:color w:val="0070C0"/>
        </w:rPr>
      </w:pPr>
      <w:bookmarkStart w:id="23" w:name="_Toc133830851"/>
      <w:r w:rsidRPr="0027686C">
        <w:rPr>
          <w:color w:val="0070C0"/>
        </w:rPr>
        <w:t xml:space="preserve">2.4 </w:t>
      </w:r>
      <w:r w:rsidR="00252DAA" w:rsidRPr="0027686C">
        <w:rPr>
          <w:color w:val="0070C0"/>
        </w:rPr>
        <w:t>Social</w:t>
      </w:r>
      <w:bookmarkEnd w:id="23"/>
    </w:p>
    <w:p w14:paraId="0E9F6CFC" w14:textId="77777777" w:rsidR="00021BF7" w:rsidRPr="00021BF7" w:rsidRDefault="00021BF7" w:rsidP="00196B87">
      <w:pPr>
        <w:rPr>
          <w:rFonts w:ascii="Times New Roman" w:hAnsi="Times New Roman"/>
          <w:b/>
          <w:bCs/>
          <w:i/>
          <w:iCs/>
          <w:sz w:val="32"/>
          <w:szCs w:val="32"/>
          <w:lang w:val="bg-BG"/>
        </w:rPr>
      </w:pPr>
    </w:p>
    <w:p w14:paraId="52D4BB7C" w14:textId="5324E5A8" w:rsidR="009F40BA" w:rsidRPr="00021BF7" w:rsidRDefault="005E6F01" w:rsidP="00196B87">
      <w:pPr>
        <w:rPr>
          <w:rFonts w:ascii="Times New Roman" w:hAnsi="Times New Roman"/>
          <w:i/>
          <w:iCs/>
          <w:sz w:val="32"/>
          <w:szCs w:val="32"/>
          <w:lang w:val="en-GB"/>
        </w:rPr>
      </w:pPr>
      <w:r w:rsidRPr="00404D25">
        <w:rPr>
          <w:rFonts w:ascii="Arial" w:hAnsi="Arial" w:cs="Arial"/>
          <w:i/>
          <w:iCs/>
          <w:sz w:val="28"/>
          <w:szCs w:val="28"/>
          <w:lang w:val="en-GB"/>
        </w:rPr>
        <w:t xml:space="preserve">The social factors impacting </w:t>
      </w:r>
      <w:r w:rsidR="00C00575" w:rsidRPr="00404D25">
        <w:rPr>
          <w:rFonts w:ascii="Arial" w:hAnsi="Arial" w:cs="Arial"/>
          <w:i/>
          <w:iCs/>
          <w:sz w:val="28"/>
          <w:szCs w:val="28"/>
          <w:lang w:val="en-GB"/>
        </w:rPr>
        <w:t>Samsung</w:t>
      </w:r>
      <w:r w:rsidR="00C6778F" w:rsidRPr="00404D25">
        <w:rPr>
          <w:rFonts w:ascii="Arial" w:hAnsi="Arial" w:cs="Arial"/>
          <w:i/>
          <w:iCs/>
          <w:sz w:val="28"/>
          <w:szCs w:val="28"/>
          <w:lang w:val="en-GB"/>
        </w:rPr>
        <w:t xml:space="preserve"> it is </w:t>
      </w:r>
      <w:r w:rsidR="00C00575" w:rsidRPr="00404D25">
        <w:rPr>
          <w:rFonts w:ascii="Arial" w:hAnsi="Arial" w:cs="Arial"/>
          <w:i/>
          <w:iCs/>
          <w:sz w:val="28"/>
          <w:szCs w:val="28"/>
          <w:lang w:val="en-GB"/>
        </w:rPr>
        <w:t>comprised</w:t>
      </w:r>
      <w:r w:rsidR="00C6778F" w:rsidRPr="00404D25">
        <w:rPr>
          <w:rFonts w:ascii="Arial" w:hAnsi="Arial" w:cs="Arial"/>
          <w:i/>
          <w:iCs/>
          <w:sz w:val="28"/>
          <w:szCs w:val="28"/>
          <w:lang w:val="en-GB"/>
        </w:rPr>
        <w:t xml:space="preserve"> </w:t>
      </w:r>
      <w:r w:rsidR="00C00575" w:rsidRPr="00404D25">
        <w:rPr>
          <w:rFonts w:ascii="Arial" w:hAnsi="Arial" w:cs="Arial"/>
          <w:i/>
          <w:iCs/>
          <w:sz w:val="28"/>
          <w:szCs w:val="28"/>
          <w:lang w:val="en-GB"/>
        </w:rPr>
        <w:t>o</w:t>
      </w:r>
      <w:r w:rsidR="00C6778F" w:rsidRPr="00404D25">
        <w:rPr>
          <w:rFonts w:ascii="Arial" w:hAnsi="Arial" w:cs="Arial"/>
          <w:i/>
          <w:iCs/>
          <w:sz w:val="28"/>
          <w:szCs w:val="28"/>
          <w:lang w:val="en-GB"/>
        </w:rPr>
        <w:t xml:space="preserve">f </w:t>
      </w:r>
      <w:r w:rsidR="00C00575" w:rsidRPr="00404D25">
        <w:rPr>
          <w:rFonts w:ascii="Arial" w:hAnsi="Arial" w:cs="Arial"/>
          <w:i/>
          <w:iCs/>
          <w:sz w:val="28"/>
          <w:szCs w:val="28"/>
          <w:lang w:val="en-GB"/>
        </w:rPr>
        <w:t>customer,</w:t>
      </w:r>
      <w:r w:rsidR="00C6778F" w:rsidRPr="00404D25">
        <w:rPr>
          <w:rFonts w:ascii="Arial" w:hAnsi="Arial" w:cs="Arial"/>
          <w:i/>
          <w:iCs/>
          <w:sz w:val="28"/>
          <w:szCs w:val="28"/>
          <w:lang w:val="en-GB"/>
        </w:rPr>
        <w:t xml:space="preserve"> </w:t>
      </w:r>
      <w:r w:rsidR="00C00575" w:rsidRPr="00404D25">
        <w:rPr>
          <w:rFonts w:ascii="Arial" w:hAnsi="Arial" w:cs="Arial"/>
          <w:i/>
          <w:iCs/>
          <w:sz w:val="28"/>
          <w:szCs w:val="28"/>
          <w:lang w:val="en-GB"/>
        </w:rPr>
        <w:t>traditions and practice its different from one group to another</w:t>
      </w:r>
      <w:r w:rsidR="000F7132" w:rsidRPr="00404D25">
        <w:rPr>
          <w:rFonts w:ascii="Arial" w:hAnsi="Arial" w:cs="Arial"/>
          <w:i/>
          <w:iCs/>
          <w:sz w:val="28"/>
          <w:szCs w:val="28"/>
          <w:lang w:val="en-GB"/>
        </w:rPr>
        <w:t xml:space="preserve">, </w:t>
      </w:r>
      <w:r w:rsidR="000F25FF" w:rsidRPr="00404D25">
        <w:rPr>
          <w:rFonts w:ascii="Arial" w:hAnsi="Arial" w:cs="Arial"/>
          <w:i/>
          <w:iCs/>
          <w:sz w:val="28"/>
          <w:szCs w:val="28"/>
          <w:lang w:val="en-GB"/>
        </w:rPr>
        <w:t>depending on</w:t>
      </w:r>
      <w:r w:rsidR="000F7132" w:rsidRPr="00404D25">
        <w:rPr>
          <w:rFonts w:ascii="Arial" w:hAnsi="Arial" w:cs="Arial"/>
          <w:i/>
          <w:iCs/>
          <w:sz w:val="28"/>
          <w:szCs w:val="28"/>
          <w:lang w:val="en-GB"/>
        </w:rPr>
        <w:t xml:space="preserve"> a customer and region demand. </w:t>
      </w:r>
      <w:r w:rsidR="003764A4" w:rsidRPr="00404D25">
        <w:rPr>
          <w:rFonts w:ascii="Arial" w:hAnsi="Arial" w:cs="Arial"/>
          <w:i/>
          <w:iCs/>
          <w:sz w:val="28"/>
          <w:szCs w:val="28"/>
          <w:lang w:val="en-GB"/>
        </w:rPr>
        <w:t xml:space="preserve">This is social status affect demand of the product </w:t>
      </w:r>
      <w:r w:rsidR="000F25FF" w:rsidRPr="00404D25">
        <w:rPr>
          <w:rFonts w:ascii="Arial" w:hAnsi="Arial" w:cs="Arial"/>
          <w:i/>
          <w:iCs/>
          <w:sz w:val="28"/>
          <w:szCs w:val="28"/>
          <w:lang w:val="en-GB"/>
        </w:rPr>
        <w:t>as well</w:t>
      </w:r>
      <w:r w:rsidR="003764A4" w:rsidRPr="00404D25">
        <w:rPr>
          <w:rFonts w:ascii="Arial" w:hAnsi="Arial" w:cs="Arial"/>
          <w:i/>
          <w:iCs/>
          <w:sz w:val="28"/>
          <w:szCs w:val="28"/>
          <w:lang w:val="en-GB"/>
        </w:rPr>
        <w:t xml:space="preserve"> as </w:t>
      </w:r>
      <w:r w:rsidR="000F25FF" w:rsidRPr="00404D25">
        <w:rPr>
          <w:rFonts w:ascii="Arial" w:hAnsi="Arial" w:cs="Arial"/>
          <w:i/>
          <w:iCs/>
          <w:sz w:val="28"/>
          <w:szCs w:val="28"/>
          <w:lang w:val="en-GB"/>
        </w:rPr>
        <w:t>willingness</w:t>
      </w:r>
      <w:r w:rsidR="003764A4" w:rsidRPr="00404D25">
        <w:rPr>
          <w:rFonts w:ascii="Arial" w:hAnsi="Arial" w:cs="Arial"/>
          <w:i/>
          <w:iCs/>
          <w:sz w:val="28"/>
          <w:szCs w:val="28"/>
          <w:lang w:val="en-GB"/>
        </w:rPr>
        <w:t xml:space="preserve"> of people </w:t>
      </w:r>
      <w:r w:rsidR="000F25FF" w:rsidRPr="00404D25">
        <w:rPr>
          <w:rFonts w:ascii="Arial" w:hAnsi="Arial" w:cs="Arial"/>
          <w:i/>
          <w:iCs/>
          <w:sz w:val="28"/>
          <w:szCs w:val="28"/>
          <w:lang w:val="en-GB"/>
        </w:rPr>
        <w:t xml:space="preserve">to </w:t>
      </w:r>
      <w:r w:rsidR="00F60F58" w:rsidRPr="00404D25">
        <w:rPr>
          <w:rFonts w:ascii="Arial" w:hAnsi="Arial" w:cs="Arial"/>
          <w:i/>
          <w:iCs/>
          <w:sz w:val="28"/>
          <w:szCs w:val="28"/>
          <w:lang w:val="en-GB"/>
        </w:rPr>
        <w:t>buy.</w:t>
      </w:r>
      <w:r w:rsidR="00F60F58" w:rsidRPr="00021BF7">
        <w:rPr>
          <w:rFonts w:ascii="Times New Roman" w:hAnsi="Times New Roman"/>
          <w:i/>
          <w:iCs/>
          <w:sz w:val="32"/>
          <w:szCs w:val="32"/>
          <w:lang w:val="en-GB"/>
        </w:rPr>
        <w:t xml:space="preserve"> </w:t>
      </w:r>
      <w:r w:rsidR="00F60F58" w:rsidRPr="00404D25">
        <w:rPr>
          <w:rFonts w:ascii="Arial" w:hAnsi="Arial" w:cs="Arial"/>
          <w:i/>
          <w:iCs/>
          <w:sz w:val="28"/>
          <w:szCs w:val="28"/>
          <w:lang w:val="en-GB"/>
        </w:rPr>
        <w:t>Samsung</w:t>
      </w:r>
      <w:r w:rsidR="000F25FF" w:rsidRPr="00404D25">
        <w:rPr>
          <w:rFonts w:ascii="Arial" w:hAnsi="Arial" w:cs="Arial"/>
          <w:i/>
          <w:iCs/>
          <w:sz w:val="28"/>
          <w:szCs w:val="28"/>
          <w:lang w:val="en-GB"/>
        </w:rPr>
        <w:t xml:space="preserve"> </w:t>
      </w:r>
      <w:r w:rsidR="00564E85" w:rsidRPr="00404D25">
        <w:rPr>
          <w:rFonts w:ascii="Arial" w:hAnsi="Arial" w:cs="Arial"/>
          <w:i/>
          <w:iCs/>
          <w:sz w:val="28"/>
          <w:szCs w:val="28"/>
          <w:lang w:val="en-GB"/>
        </w:rPr>
        <w:t xml:space="preserve">has successfully </w:t>
      </w:r>
      <w:r w:rsidR="00F60F58" w:rsidRPr="00404D25">
        <w:rPr>
          <w:rFonts w:ascii="Arial" w:hAnsi="Arial" w:cs="Arial"/>
          <w:i/>
          <w:iCs/>
          <w:sz w:val="28"/>
          <w:szCs w:val="28"/>
          <w:lang w:val="en-GB"/>
        </w:rPr>
        <w:t>incorporated</w:t>
      </w:r>
      <w:r w:rsidR="00564E85" w:rsidRPr="00404D25">
        <w:rPr>
          <w:rFonts w:ascii="Arial" w:hAnsi="Arial" w:cs="Arial"/>
          <w:i/>
          <w:iCs/>
          <w:sz w:val="28"/>
          <w:szCs w:val="28"/>
          <w:lang w:val="en-GB"/>
        </w:rPr>
        <w:t xml:space="preserve"> his strategy of global </w:t>
      </w:r>
      <w:r w:rsidR="00F60F58" w:rsidRPr="00404D25">
        <w:rPr>
          <w:rFonts w:ascii="Arial" w:hAnsi="Arial" w:cs="Arial"/>
          <w:i/>
          <w:iCs/>
          <w:sz w:val="28"/>
          <w:szCs w:val="28"/>
          <w:lang w:val="en-GB"/>
        </w:rPr>
        <w:t xml:space="preserve">thinking and acting locally. They </w:t>
      </w:r>
      <w:r w:rsidR="00051397" w:rsidRPr="00404D25">
        <w:rPr>
          <w:rFonts w:ascii="Arial" w:hAnsi="Arial" w:cs="Arial"/>
          <w:i/>
          <w:iCs/>
          <w:sz w:val="28"/>
          <w:szCs w:val="28"/>
          <w:lang w:val="en-GB"/>
        </w:rPr>
        <w:t>are expanding</w:t>
      </w:r>
      <w:r w:rsidR="00F60F58" w:rsidRPr="00404D25">
        <w:rPr>
          <w:rFonts w:ascii="Arial" w:hAnsi="Arial" w:cs="Arial"/>
          <w:i/>
          <w:iCs/>
          <w:sz w:val="28"/>
          <w:szCs w:val="28"/>
          <w:lang w:val="en-GB"/>
        </w:rPr>
        <w:t xml:space="preserve"> in different countries </w:t>
      </w:r>
      <w:r w:rsidR="003E1434" w:rsidRPr="00404D25">
        <w:rPr>
          <w:rFonts w:ascii="Arial" w:hAnsi="Arial" w:cs="Arial"/>
          <w:i/>
          <w:iCs/>
          <w:sz w:val="28"/>
          <w:szCs w:val="28"/>
          <w:lang w:val="en-GB"/>
        </w:rPr>
        <w:t xml:space="preserve">and try to meet customer demands. </w:t>
      </w:r>
      <w:r w:rsidR="00735487" w:rsidRPr="00404D25">
        <w:rPr>
          <w:rFonts w:ascii="Arial" w:hAnsi="Arial" w:cs="Arial"/>
          <w:i/>
          <w:iCs/>
          <w:sz w:val="28"/>
          <w:szCs w:val="28"/>
          <w:lang w:val="en-GB"/>
        </w:rPr>
        <w:t xml:space="preserve">This can </w:t>
      </w:r>
      <w:r w:rsidR="00051397" w:rsidRPr="00404D25">
        <w:rPr>
          <w:rFonts w:ascii="Arial" w:hAnsi="Arial" w:cs="Arial"/>
          <w:i/>
          <w:iCs/>
          <w:sz w:val="28"/>
          <w:szCs w:val="28"/>
          <w:lang w:val="en-GB"/>
        </w:rPr>
        <w:t>go in both directions favourable and unfavourable.</w:t>
      </w:r>
    </w:p>
    <w:p w14:paraId="3728DB12" w14:textId="067DE896" w:rsidR="00252DAA" w:rsidRPr="00404D25" w:rsidRDefault="00A70067" w:rsidP="00196B87">
      <w:pPr>
        <w:rPr>
          <w:rFonts w:ascii="Arial" w:hAnsi="Arial" w:cs="Arial"/>
          <w:i/>
          <w:iCs/>
          <w:sz w:val="28"/>
          <w:szCs w:val="28"/>
        </w:rPr>
      </w:pPr>
      <w:r w:rsidRPr="00404D25">
        <w:rPr>
          <w:rFonts w:ascii="Arial" w:hAnsi="Arial" w:cs="Arial"/>
          <w:i/>
          <w:iCs/>
          <w:sz w:val="28"/>
          <w:szCs w:val="28"/>
        </w:rPr>
        <w:t>Rapid</w:t>
      </w:r>
      <w:r w:rsidR="007A50F0" w:rsidRPr="00404D25">
        <w:rPr>
          <w:rFonts w:ascii="Arial" w:hAnsi="Arial" w:cs="Arial"/>
          <w:i/>
          <w:iCs/>
          <w:sz w:val="28"/>
          <w:szCs w:val="28"/>
        </w:rPr>
        <w:t xml:space="preserve"> changes in customer preferences can </w:t>
      </w:r>
      <w:r w:rsidRPr="00404D25">
        <w:rPr>
          <w:rFonts w:ascii="Arial" w:hAnsi="Arial" w:cs="Arial"/>
          <w:i/>
          <w:iCs/>
          <w:sz w:val="28"/>
          <w:szCs w:val="28"/>
        </w:rPr>
        <w:t>impact on</w:t>
      </w:r>
      <w:r w:rsidR="007A50F0" w:rsidRPr="00404D25">
        <w:rPr>
          <w:rFonts w:ascii="Arial" w:hAnsi="Arial" w:cs="Arial"/>
          <w:i/>
          <w:iCs/>
          <w:sz w:val="28"/>
          <w:szCs w:val="28"/>
        </w:rPr>
        <w:t xml:space="preserve"> the business </w:t>
      </w:r>
      <w:r w:rsidR="00D92587" w:rsidRPr="00404D25">
        <w:rPr>
          <w:rFonts w:ascii="Arial" w:hAnsi="Arial" w:cs="Arial"/>
          <w:i/>
          <w:iCs/>
          <w:sz w:val="28"/>
          <w:szCs w:val="28"/>
        </w:rPr>
        <w:t xml:space="preserve">in different </w:t>
      </w:r>
      <w:r w:rsidRPr="00404D25">
        <w:rPr>
          <w:rFonts w:ascii="Arial" w:hAnsi="Arial" w:cs="Arial"/>
          <w:i/>
          <w:iCs/>
          <w:sz w:val="28"/>
          <w:szCs w:val="28"/>
        </w:rPr>
        <w:t>ways</w:t>
      </w:r>
      <w:r w:rsidR="00D92587" w:rsidRPr="00404D25">
        <w:rPr>
          <w:rFonts w:ascii="Arial" w:hAnsi="Arial" w:cs="Arial"/>
          <w:i/>
          <w:iCs/>
          <w:sz w:val="28"/>
          <w:szCs w:val="28"/>
        </w:rPr>
        <w:t xml:space="preserve">. </w:t>
      </w:r>
      <w:r w:rsidRPr="00404D25">
        <w:rPr>
          <w:rFonts w:ascii="Arial" w:hAnsi="Arial" w:cs="Arial"/>
          <w:i/>
          <w:iCs/>
          <w:sz w:val="28"/>
          <w:szCs w:val="28"/>
        </w:rPr>
        <w:t>There are</w:t>
      </w:r>
      <w:r w:rsidR="00D92587" w:rsidRPr="00404D25">
        <w:rPr>
          <w:rFonts w:ascii="Arial" w:hAnsi="Arial" w:cs="Arial"/>
          <w:i/>
          <w:iCs/>
          <w:sz w:val="28"/>
          <w:szCs w:val="28"/>
        </w:rPr>
        <w:t xml:space="preserve"> </w:t>
      </w:r>
      <w:r w:rsidRPr="00404D25">
        <w:rPr>
          <w:rFonts w:ascii="Arial" w:hAnsi="Arial" w:cs="Arial"/>
          <w:i/>
          <w:iCs/>
          <w:sz w:val="28"/>
          <w:szCs w:val="28"/>
        </w:rPr>
        <w:t>smartphones</w:t>
      </w:r>
      <w:r w:rsidR="00B04F67" w:rsidRPr="00404D25">
        <w:rPr>
          <w:rFonts w:ascii="Arial" w:hAnsi="Arial" w:cs="Arial"/>
          <w:i/>
          <w:iCs/>
          <w:sz w:val="28"/>
          <w:szCs w:val="28"/>
        </w:rPr>
        <w:t>,</w:t>
      </w:r>
      <w:r w:rsidR="00D92587" w:rsidRPr="00404D25">
        <w:rPr>
          <w:rFonts w:ascii="Arial" w:hAnsi="Arial" w:cs="Arial"/>
          <w:i/>
          <w:iCs/>
          <w:sz w:val="28"/>
          <w:szCs w:val="28"/>
        </w:rPr>
        <w:t xml:space="preserve"> </w:t>
      </w:r>
      <w:r w:rsidR="00B04F67" w:rsidRPr="00404D25">
        <w:rPr>
          <w:rFonts w:ascii="Arial" w:hAnsi="Arial" w:cs="Arial"/>
          <w:i/>
          <w:iCs/>
          <w:sz w:val="28"/>
          <w:szCs w:val="28"/>
        </w:rPr>
        <w:t xml:space="preserve">tablets, and gadgets </w:t>
      </w:r>
      <w:r w:rsidR="008878FB" w:rsidRPr="00404D25">
        <w:rPr>
          <w:rFonts w:ascii="Arial" w:hAnsi="Arial" w:cs="Arial"/>
          <w:i/>
          <w:iCs/>
          <w:sz w:val="28"/>
          <w:szCs w:val="28"/>
        </w:rPr>
        <w:t>its demanding on the market</w:t>
      </w:r>
      <w:r w:rsidR="00661C68" w:rsidRPr="00404D25">
        <w:rPr>
          <w:rFonts w:ascii="Arial" w:hAnsi="Arial" w:cs="Arial"/>
          <w:i/>
          <w:iCs/>
          <w:sz w:val="28"/>
          <w:szCs w:val="28"/>
        </w:rPr>
        <w:t xml:space="preserve">. </w:t>
      </w:r>
      <w:r w:rsidRPr="00404D25">
        <w:rPr>
          <w:rFonts w:ascii="Arial" w:hAnsi="Arial" w:cs="Arial"/>
          <w:i/>
          <w:iCs/>
          <w:sz w:val="28"/>
          <w:szCs w:val="28"/>
        </w:rPr>
        <w:t>Brands</w:t>
      </w:r>
      <w:r w:rsidR="00661C68" w:rsidRPr="00404D25">
        <w:rPr>
          <w:rFonts w:ascii="Arial" w:hAnsi="Arial" w:cs="Arial"/>
          <w:i/>
          <w:iCs/>
          <w:sz w:val="28"/>
          <w:szCs w:val="28"/>
        </w:rPr>
        <w:t xml:space="preserve"> like </w:t>
      </w:r>
      <w:r w:rsidRPr="00404D25">
        <w:rPr>
          <w:rFonts w:ascii="Arial" w:hAnsi="Arial" w:cs="Arial"/>
          <w:i/>
          <w:iCs/>
          <w:sz w:val="28"/>
          <w:szCs w:val="28"/>
        </w:rPr>
        <w:t>Samsung</w:t>
      </w:r>
      <w:r w:rsidR="00661C68" w:rsidRPr="00404D25">
        <w:rPr>
          <w:rFonts w:ascii="Arial" w:hAnsi="Arial" w:cs="Arial"/>
          <w:i/>
          <w:iCs/>
          <w:sz w:val="28"/>
          <w:szCs w:val="28"/>
        </w:rPr>
        <w:t xml:space="preserve"> need to take care of socio-</w:t>
      </w:r>
      <w:r w:rsidRPr="00404D25">
        <w:rPr>
          <w:rFonts w:ascii="Arial" w:hAnsi="Arial" w:cs="Arial"/>
          <w:i/>
          <w:iCs/>
          <w:sz w:val="28"/>
          <w:szCs w:val="28"/>
        </w:rPr>
        <w:t>cultural</w:t>
      </w:r>
      <w:r w:rsidR="00F7617B" w:rsidRPr="00404D25">
        <w:rPr>
          <w:rFonts w:ascii="Arial" w:hAnsi="Arial" w:cs="Arial"/>
          <w:i/>
          <w:iCs/>
          <w:sz w:val="28"/>
          <w:szCs w:val="28"/>
        </w:rPr>
        <w:t xml:space="preserve"> forces when they </w:t>
      </w:r>
      <w:r w:rsidR="00A33D6E" w:rsidRPr="00404D25">
        <w:rPr>
          <w:rFonts w:ascii="Arial" w:hAnsi="Arial" w:cs="Arial"/>
          <w:i/>
          <w:iCs/>
          <w:sz w:val="28"/>
          <w:szCs w:val="28"/>
        </w:rPr>
        <w:t xml:space="preserve">execute </w:t>
      </w:r>
      <w:r w:rsidR="00F84343" w:rsidRPr="00404D25">
        <w:rPr>
          <w:rFonts w:ascii="Arial" w:hAnsi="Arial" w:cs="Arial"/>
          <w:i/>
          <w:iCs/>
          <w:sz w:val="28"/>
          <w:szCs w:val="28"/>
        </w:rPr>
        <w:t>their</w:t>
      </w:r>
      <w:r w:rsidR="00A33D6E" w:rsidRPr="00404D25">
        <w:rPr>
          <w:rFonts w:ascii="Arial" w:hAnsi="Arial" w:cs="Arial"/>
          <w:i/>
          <w:iCs/>
          <w:sz w:val="28"/>
          <w:szCs w:val="28"/>
        </w:rPr>
        <w:t xml:space="preserve"> </w:t>
      </w:r>
      <w:r w:rsidRPr="00404D25">
        <w:rPr>
          <w:rFonts w:ascii="Arial" w:hAnsi="Arial" w:cs="Arial"/>
          <w:i/>
          <w:iCs/>
          <w:sz w:val="28"/>
          <w:szCs w:val="28"/>
        </w:rPr>
        <w:t>marketing campaign.</w:t>
      </w:r>
      <w:r w:rsidR="00B04F67" w:rsidRPr="00404D25">
        <w:rPr>
          <w:rFonts w:ascii="Arial" w:hAnsi="Arial" w:cs="Arial"/>
          <w:i/>
          <w:iCs/>
          <w:sz w:val="28"/>
          <w:szCs w:val="28"/>
        </w:rPr>
        <w:t xml:space="preserve"> </w:t>
      </w:r>
      <w:r w:rsidR="00D21719" w:rsidRPr="00404D25">
        <w:rPr>
          <w:rFonts w:ascii="Arial" w:hAnsi="Arial" w:cs="Arial"/>
          <w:i/>
          <w:iCs/>
          <w:sz w:val="28"/>
          <w:szCs w:val="28"/>
        </w:rPr>
        <w:t xml:space="preserve">The company </w:t>
      </w:r>
      <w:r w:rsidR="00B039AF" w:rsidRPr="00404D25">
        <w:rPr>
          <w:rFonts w:ascii="Arial" w:hAnsi="Arial" w:cs="Arial"/>
          <w:i/>
          <w:iCs/>
          <w:sz w:val="28"/>
          <w:szCs w:val="28"/>
        </w:rPr>
        <w:t xml:space="preserve">also acts in an ethical </w:t>
      </w:r>
      <w:r w:rsidR="00B65D60" w:rsidRPr="00404D25">
        <w:rPr>
          <w:rFonts w:ascii="Arial" w:hAnsi="Arial" w:cs="Arial"/>
          <w:i/>
          <w:iCs/>
          <w:sz w:val="28"/>
          <w:szCs w:val="28"/>
        </w:rPr>
        <w:t>manner</w:t>
      </w:r>
      <w:r w:rsidR="00B039AF" w:rsidRPr="00404D25">
        <w:rPr>
          <w:rFonts w:ascii="Arial" w:hAnsi="Arial" w:cs="Arial"/>
          <w:i/>
          <w:iCs/>
          <w:sz w:val="28"/>
          <w:szCs w:val="28"/>
        </w:rPr>
        <w:t xml:space="preserve"> and accepts the fact that corruption can </w:t>
      </w:r>
      <w:r w:rsidR="00B65D60" w:rsidRPr="00404D25">
        <w:rPr>
          <w:rFonts w:ascii="Arial" w:hAnsi="Arial" w:cs="Arial"/>
          <w:i/>
          <w:iCs/>
          <w:sz w:val="28"/>
          <w:szCs w:val="28"/>
        </w:rPr>
        <w:t xml:space="preserve">seriously have negative implications on the brand. The brand experiencing </w:t>
      </w:r>
      <w:r w:rsidR="00DF5F99" w:rsidRPr="00404D25">
        <w:rPr>
          <w:rFonts w:ascii="Arial" w:hAnsi="Arial" w:cs="Arial"/>
          <w:i/>
          <w:iCs/>
          <w:sz w:val="28"/>
          <w:szCs w:val="28"/>
        </w:rPr>
        <w:t>corruption scandal says (Gard</w:t>
      </w:r>
      <w:r w:rsidR="00B1047D" w:rsidRPr="00404D25">
        <w:rPr>
          <w:rFonts w:ascii="Arial" w:hAnsi="Arial" w:cs="Arial"/>
          <w:i/>
          <w:iCs/>
          <w:sz w:val="28"/>
          <w:szCs w:val="28"/>
        </w:rPr>
        <w:t>ian</w:t>
      </w:r>
      <w:r w:rsidR="000E4499" w:rsidRPr="00404D25">
        <w:rPr>
          <w:rFonts w:ascii="Arial" w:hAnsi="Arial" w:cs="Arial"/>
          <w:i/>
          <w:iCs/>
          <w:sz w:val="28"/>
          <w:szCs w:val="28"/>
        </w:rPr>
        <w:t xml:space="preserve">,2022) when </w:t>
      </w:r>
      <w:r w:rsidR="00500D29" w:rsidRPr="00404D25">
        <w:rPr>
          <w:rFonts w:ascii="Arial" w:hAnsi="Arial" w:cs="Arial"/>
          <w:i/>
          <w:iCs/>
          <w:sz w:val="28"/>
          <w:szCs w:val="28"/>
        </w:rPr>
        <w:t>Lee Jae-</w:t>
      </w:r>
      <w:r w:rsidR="00F84343" w:rsidRPr="00404D25">
        <w:rPr>
          <w:rFonts w:ascii="Arial" w:hAnsi="Arial" w:cs="Arial"/>
          <w:i/>
          <w:iCs/>
          <w:sz w:val="28"/>
          <w:szCs w:val="28"/>
        </w:rPr>
        <w:t>Yong</w:t>
      </w:r>
      <w:r w:rsidR="00500D29" w:rsidRPr="00404D25">
        <w:rPr>
          <w:rFonts w:ascii="Arial" w:hAnsi="Arial" w:cs="Arial"/>
          <w:i/>
          <w:iCs/>
          <w:sz w:val="28"/>
          <w:szCs w:val="28"/>
        </w:rPr>
        <w:t xml:space="preserve">, Samsung’s vice-chairman and de facto </w:t>
      </w:r>
      <w:r w:rsidR="00F84343" w:rsidRPr="00404D25">
        <w:rPr>
          <w:rFonts w:ascii="Arial" w:hAnsi="Arial" w:cs="Arial"/>
          <w:i/>
          <w:iCs/>
          <w:sz w:val="28"/>
          <w:szCs w:val="28"/>
        </w:rPr>
        <w:t>leader was</w:t>
      </w:r>
      <w:r w:rsidR="00500D29" w:rsidRPr="00404D25">
        <w:rPr>
          <w:rFonts w:ascii="Arial" w:hAnsi="Arial" w:cs="Arial"/>
          <w:i/>
          <w:iCs/>
          <w:sz w:val="28"/>
          <w:szCs w:val="28"/>
        </w:rPr>
        <w:t xml:space="preserve"> </w:t>
      </w:r>
      <w:r w:rsidR="00674388" w:rsidRPr="00404D25">
        <w:rPr>
          <w:rFonts w:ascii="Arial" w:hAnsi="Arial" w:cs="Arial"/>
          <w:i/>
          <w:iCs/>
          <w:sz w:val="28"/>
          <w:szCs w:val="28"/>
        </w:rPr>
        <w:t>caught up in a huge corruption scandal that brought down the government Park in 2016. Park was sentenced to 20 years in prison and fined 18bn won</w:t>
      </w:r>
      <w:r w:rsidR="00021BF7" w:rsidRPr="00404D25">
        <w:rPr>
          <w:rFonts w:ascii="Arial" w:hAnsi="Arial" w:cs="Arial"/>
          <w:i/>
          <w:iCs/>
          <w:sz w:val="28"/>
          <w:szCs w:val="28"/>
        </w:rPr>
        <w:t xml:space="preserve"> or</w:t>
      </w:r>
      <w:r w:rsidR="00674388" w:rsidRPr="00404D25">
        <w:rPr>
          <w:rFonts w:ascii="Arial" w:hAnsi="Arial" w:cs="Arial"/>
          <w:i/>
          <w:iCs/>
          <w:sz w:val="28"/>
          <w:szCs w:val="28"/>
        </w:rPr>
        <w:t xml:space="preserve"> £12</w:t>
      </w:r>
      <w:r w:rsidR="00021BF7" w:rsidRPr="00404D25">
        <w:rPr>
          <w:rFonts w:ascii="Arial" w:hAnsi="Arial" w:cs="Arial"/>
          <w:i/>
          <w:iCs/>
          <w:sz w:val="28"/>
          <w:szCs w:val="28"/>
        </w:rPr>
        <w:t>milion. This</w:t>
      </w:r>
      <w:r w:rsidR="00F84343" w:rsidRPr="00404D25">
        <w:rPr>
          <w:rFonts w:ascii="Arial" w:hAnsi="Arial" w:cs="Arial"/>
          <w:i/>
          <w:iCs/>
          <w:sz w:val="28"/>
          <w:szCs w:val="28"/>
        </w:rPr>
        <w:t xml:space="preserve"> impacts the brand image and </w:t>
      </w:r>
      <w:r w:rsidR="00B854A6" w:rsidRPr="00404D25">
        <w:rPr>
          <w:rFonts w:ascii="Arial" w:hAnsi="Arial" w:cs="Arial"/>
          <w:i/>
          <w:iCs/>
          <w:sz w:val="28"/>
          <w:szCs w:val="28"/>
        </w:rPr>
        <w:t>it’s</w:t>
      </w:r>
      <w:r w:rsidR="00F84343" w:rsidRPr="00404D25">
        <w:rPr>
          <w:rFonts w:ascii="Arial" w:hAnsi="Arial" w:cs="Arial"/>
          <w:i/>
          <w:iCs/>
          <w:sz w:val="28"/>
          <w:szCs w:val="28"/>
        </w:rPr>
        <w:t xml:space="preserve"> been unfavorable for the company. </w:t>
      </w:r>
    </w:p>
    <w:p w14:paraId="56C46601" w14:textId="77777777" w:rsidR="00B854A6" w:rsidRDefault="00B854A6" w:rsidP="00196B87">
      <w:pPr>
        <w:rPr>
          <w:rFonts w:ascii="Times New Roman" w:hAnsi="Times New Roman"/>
          <w:i/>
          <w:iCs/>
          <w:sz w:val="32"/>
          <w:szCs w:val="32"/>
        </w:rPr>
      </w:pPr>
    </w:p>
    <w:p w14:paraId="16C86D22" w14:textId="26E44098" w:rsidR="00B854A6" w:rsidRPr="00AF1780" w:rsidRDefault="002B1AF7" w:rsidP="0092218E">
      <w:pPr>
        <w:pStyle w:val="Heading2"/>
      </w:pPr>
      <w:bookmarkStart w:id="24" w:name="_Toc133830852"/>
      <w:r w:rsidRPr="00AF1780">
        <w:lastRenderedPageBreak/>
        <w:t>2</w:t>
      </w:r>
      <w:r w:rsidRPr="0027686C">
        <w:rPr>
          <w:color w:val="0070C0"/>
        </w:rPr>
        <w:t xml:space="preserve">.5 </w:t>
      </w:r>
      <w:r w:rsidR="00B854A6" w:rsidRPr="0027686C">
        <w:rPr>
          <w:color w:val="0070C0"/>
        </w:rPr>
        <w:t>Technological</w:t>
      </w:r>
      <w:bookmarkEnd w:id="24"/>
    </w:p>
    <w:p w14:paraId="36B84537" w14:textId="28BB311C" w:rsidR="00B854A6" w:rsidRDefault="0065547E" w:rsidP="00196B87">
      <w:pPr>
        <w:rPr>
          <w:rFonts w:ascii="Times New Roman" w:hAnsi="Times New Roman"/>
          <w:i/>
          <w:iCs/>
          <w:sz w:val="32"/>
          <w:szCs w:val="32"/>
        </w:rPr>
      </w:pPr>
      <w:r w:rsidRPr="00404D25">
        <w:rPr>
          <w:rFonts w:ascii="Arial" w:hAnsi="Arial" w:cs="Arial"/>
          <w:i/>
          <w:iCs/>
          <w:sz w:val="28"/>
          <w:szCs w:val="28"/>
        </w:rPr>
        <w:t xml:space="preserve">Samsung its leading </w:t>
      </w:r>
      <w:r w:rsidR="00CC6727" w:rsidRPr="00404D25">
        <w:rPr>
          <w:rFonts w:ascii="Arial" w:hAnsi="Arial" w:cs="Arial"/>
          <w:i/>
          <w:iCs/>
          <w:sz w:val="28"/>
          <w:szCs w:val="28"/>
        </w:rPr>
        <w:t xml:space="preserve">in the technological </w:t>
      </w:r>
      <w:r w:rsidR="00BF1C0F" w:rsidRPr="00404D25">
        <w:rPr>
          <w:rFonts w:ascii="Arial" w:hAnsi="Arial" w:cs="Arial"/>
          <w:i/>
          <w:iCs/>
          <w:sz w:val="28"/>
          <w:szCs w:val="28"/>
        </w:rPr>
        <w:t xml:space="preserve">industry, rapidly they </w:t>
      </w:r>
      <w:r w:rsidR="0098499D" w:rsidRPr="00404D25">
        <w:rPr>
          <w:rFonts w:ascii="Arial" w:hAnsi="Arial" w:cs="Arial"/>
          <w:i/>
          <w:iCs/>
          <w:sz w:val="28"/>
          <w:szCs w:val="28"/>
        </w:rPr>
        <w:t xml:space="preserve">become a leader market in phone, and </w:t>
      </w:r>
      <w:r w:rsidR="00E86E59" w:rsidRPr="00404D25">
        <w:rPr>
          <w:rFonts w:ascii="Arial" w:hAnsi="Arial" w:cs="Arial"/>
          <w:i/>
          <w:iCs/>
          <w:sz w:val="28"/>
          <w:szCs w:val="28"/>
        </w:rPr>
        <w:t xml:space="preserve">home appliance from </w:t>
      </w:r>
      <w:r w:rsidR="001A706E" w:rsidRPr="00404D25">
        <w:rPr>
          <w:rFonts w:ascii="Arial" w:hAnsi="Arial" w:cs="Arial"/>
          <w:i/>
          <w:iCs/>
          <w:sz w:val="28"/>
          <w:szCs w:val="28"/>
          <w:lang w:val="en-GB"/>
        </w:rPr>
        <w:t xml:space="preserve">the </w:t>
      </w:r>
      <w:proofErr w:type="spellStart"/>
      <w:r w:rsidR="001A706E" w:rsidRPr="00404D25">
        <w:rPr>
          <w:rFonts w:ascii="Arial" w:hAnsi="Arial" w:cs="Arial"/>
          <w:i/>
          <w:iCs/>
          <w:sz w:val="28"/>
          <w:szCs w:val="28"/>
          <w:lang w:val="en-GB"/>
        </w:rPr>
        <w:t>amole</w:t>
      </w:r>
      <w:r w:rsidR="00F21289" w:rsidRPr="00404D25">
        <w:rPr>
          <w:rFonts w:ascii="Arial" w:hAnsi="Arial" w:cs="Arial"/>
          <w:i/>
          <w:iCs/>
          <w:sz w:val="28"/>
          <w:szCs w:val="28"/>
          <w:lang w:val="en-GB"/>
        </w:rPr>
        <w:t>d</w:t>
      </w:r>
      <w:proofErr w:type="spellEnd"/>
      <w:r w:rsidR="00F21289" w:rsidRPr="00404D25">
        <w:rPr>
          <w:rFonts w:ascii="Arial" w:hAnsi="Arial" w:cs="Arial"/>
          <w:i/>
          <w:iCs/>
          <w:sz w:val="28"/>
          <w:szCs w:val="28"/>
          <w:lang w:val="en-GB"/>
        </w:rPr>
        <w:t xml:space="preserve"> display </w:t>
      </w:r>
      <w:r w:rsidR="00F41C38" w:rsidRPr="00404D25">
        <w:rPr>
          <w:rFonts w:ascii="Arial" w:hAnsi="Arial" w:cs="Arial"/>
          <w:i/>
          <w:iCs/>
          <w:sz w:val="28"/>
          <w:szCs w:val="28"/>
          <w:lang w:val="en-GB"/>
        </w:rPr>
        <w:t>which</w:t>
      </w:r>
      <w:r w:rsidR="00F21289" w:rsidRPr="00404D25">
        <w:rPr>
          <w:rFonts w:ascii="Arial" w:hAnsi="Arial" w:cs="Arial"/>
          <w:i/>
          <w:iCs/>
          <w:sz w:val="28"/>
          <w:szCs w:val="28"/>
          <w:lang w:val="en-GB"/>
        </w:rPr>
        <w:t xml:space="preserve"> </w:t>
      </w:r>
      <w:proofErr w:type="spellStart"/>
      <w:r w:rsidR="00F21289" w:rsidRPr="00404D25">
        <w:rPr>
          <w:rFonts w:ascii="Arial" w:hAnsi="Arial" w:cs="Arial"/>
          <w:i/>
          <w:iCs/>
          <w:sz w:val="28"/>
          <w:szCs w:val="28"/>
          <w:lang w:val="en-GB"/>
        </w:rPr>
        <w:t>its</w:t>
      </w:r>
      <w:proofErr w:type="spellEnd"/>
      <w:r w:rsidR="00F21289" w:rsidRPr="00404D25">
        <w:rPr>
          <w:rFonts w:ascii="Arial" w:hAnsi="Arial" w:cs="Arial"/>
          <w:i/>
          <w:iCs/>
          <w:sz w:val="28"/>
          <w:szCs w:val="28"/>
          <w:lang w:val="en-GB"/>
        </w:rPr>
        <w:t xml:space="preserve"> been created in 2010, </w:t>
      </w:r>
      <w:r w:rsidR="00074E17" w:rsidRPr="00404D25">
        <w:rPr>
          <w:rFonts w:ascii="Arial" w:hAnsi="Arial" w:cs="Arial"/>
          <w:i/>
          <w:iCs/>
          <w:sz w:val="28"/>
          <w:szCs w:val="28"/>
          <w:lang w:val="en-GB"/>
        </w:rPr>
        <w:t xml:space="preserve">try galaxy note </w:t>
      </w:r>
      <w:proofErr w:type="spellStart"/>
      <w:r w:rsidR="00074E17" w:rsidRPr="00404D25">
        <w:rPr>
          <w:rFonts w:ascii="Arial" w:hAnsi="Arial" w:cs="Arial"/>
          <w:i/>
          <w:iCs/>
          <w:sz w:val="28"/>
          <w:szCs w:val="28"/>
          <w:lang w:val="en-GB"/>
        </w:rPr>
        <w:t>analog</w:t>
      </w:r>
      <w:proofErr w:type="spellEnd"/>
      <w:r w:rsidR="00074E17" w:rsidRPr="00404D25">
        <w:rPr>
          <w:rFonts w:ascii="Arial" w:hAnsi="Arial" w:cs="Arial"/>
          <w:i/>
          <w:iCs/>
          <w:sz w:val="28"/>
          <w:szCs w:val="28"/>
          <w:lang w:val="en-GB"/>
        </w:rPr>
        <w:t xml:space="preserve"> touch</w:t>
      </w:r>
      <w:r w:rsidR="002310D1" w:rsidRPr="00404D25">
        <w:rPr>
          <w:rFonts w:ascii="Arial" w:hAnsi="Arial" w:cs="Arial"/>
          <w:i/>
          <w:iCs/>
          <w:sz w:val="28"/>
          <w:szCs w:val="28"/>
          <w:lang w:val="en-GB"/>
        </w:rPr>
        <w:t>,</w:t>
      </w:r>
      <w:r w:rsidR="00074E17" w:rsidRPr="00404D25">
        <w:rPr>
          <w:rFonts w:ascii="Arial" w:hAnsi="Arial" w:cs="Arial"/>
          <w:i/>
          <w:iCs/>
          <w:sz w:val="28"/>
          <w:szCs w:val="28"/>
          <w:lang w:val="en-GB"/>
        </w:rPr>
        <w:t xml:space="preserve"> digital display in 2011</w:t>
      </w:r>
      <w:r w:rsidR="002F1BD1" w:rsidRPr="00404D25">
        <w:rPr>
          <w:rFonts w:ascii="Arial" w:hAnsi="Arial" w:cs="Arial"/>
          <w:i/>
          <w:iCs/>
          <w:sz w:val="28"/>
          <w:szCs w:val="28"/>
          <w:lang w:val="en-GB"/>
        </w:rPr>
        <w:t xml:space="preserve">,ultimate protection from dust and water </w:t>
      </w:r>
      <w:r w:rsidR="002B12A4" w:rsidRPr="00404D25">
        <w:rPr>
          <w:rFonts w:ascii="Arial" w:hAnsi="Arial" w:cs="Arial"/>
          <w:i/>
          <w:iCs/>
          <w:sz w:val="28"/>
          <w:szCs w:val="28"/>
          <w:lang w:val="en-GB"/>
        </w:rPr>
        <w:t>2014,mobile wallet in 2015,</w:t>
      </w:r>
      <w:r w:rsidR="00E35007" w:rsidRPr="00404D25">
        <w:rPr>
          <w:rFonts w:ascii="Arial" w:hAnsi="Arial" w:cs="Arial"/>
          <w:i/>
          <w:iCs/>
          <w:sz w:val="28"/>
          <w:szCs w:val="28"/>
          <w:lang w:val="en-GB"/>
        </w:rPr>
        <w:t>the world first dual pixel sensor in 2016,to making own galaxy in 2018</w:t>
      </w:r>
      <w:r w:rsidR="00C1530D" w:rsidRPr="00404D25">
        <w:rPr>
          <w:rFonts w:ascii="Arial" w:hAnsi="Arial" w:cs="Arial"/>
          <w:i/>
          <w:iCs/>
          <w:sz w:val="28"/>
          <w:szCs w:val="28"/>
          <w:lang w:val="en-GB"/>
        </w:rPr>
        <w:t xml:space="preserve">, </w:t>
      </w:r>
      <w:r w:rsidR="00C1795F" w:rsidRPr="00404D25">
        <w:rPr>
          <w:rFonts w:ascii="Arial" w:hAnsi="Arial" w:cs="Arial"/>
          <w:i/>
          <w:iCs/>
          <w:sz w:val="28"/>
          <w:szCs w:val="28"/>
          <w:lang w:val="en-GB"/>
        </w:rPr>
        <w:t xml:space="preserve">and </w:t>
      </w:r>
      <w:r w:rsidR="00C1530D" w:rsidRPr="00404D25">
        <w:rPr>
          <w:rFonts w:ascii="Arial" w:hAnsi="Arial" w:cs="Arial"/>
          <w:i/>
          <w:iCs/>
          <w:sz w:val="28"/>
          <w:szCs w:val="28"/>
          <w:lang w:val="en-GB"/>
        </w:rPr>
        <w:t xml:space="preserve"> sustainable future </w:t>
      </w:r>
      <w:r w:rsidR="00D55990" w:rsidRPr="00404D25">
        <w:rPr>
          <w:rFonts w:ascii="Arial" w:hAnsi="Arial" w:cs="Arial"/>
          <w:i/>
          <w:iCs/>
          <w:sz w:val="28"/>
          <w:szCs w:val="28"/>
          <w:lang w:val="en-GB"/>
        </w:rPr>
        <w:t>in minimizing the environment</w:t>
      </w:r>
      <w:r w:rsidR="00C1795F" w:rsidRPr="00404D25">
        <w:rPr>
          <w:rFonts w:ascii="Arial" w:hAnsi="Arial" w:cs="Arial"/>
          <w:i/>
          <w:iCs/>
          <w:sz w:val="28"/>
          <w:szCs w:val="28"/>
          <w:lang w:val="en-GB"/>
        </w:rPr>
        <w:t>al</w:t>
      </w:r>
      <w:r w:rsidR="00D55990">
        <w:rPr>
          <w:rFonts w:ascii="Times New Roman" w:hAnsi="Times New Roman"/>
          <w:i/>
          <w:iCs/>
          <w:sz w:val="32"/>
          <w:szCs w:val="32"/>
          <w:lang w:val="en-GB"/>
        </w:rPr>
        <w:t xml:space="preserve"> </w:t>
      </w:r>
      <w:r w:rsidR="00D55990" w:rsidRPr="00404D25">
        <w:rPr>
          <w:rFonts w:ascii="Arial" w:hAnsi="Arial" w:cs="Arial"/>
          <w:i/>
          <w:iCs/>
          <w:sz w:val="28"/>
          <w:szCs w:val="28"/>
          <w:lang w:val="en-GB"/>
        </w:rPr>
        <w:t>impact of its product</w:t>
      </w:r>
      <w:r w:rsidR="00C1795F" w:rsidRPr="00404D25">
        <w:rPr>
          <w:rFonts w:ascii="Arial" w:hAnsi="Arial" w:cs="Arial"/>
          <w:i/>
          <w:iCs/>
          <w:sz w:val="28"/>
          <w:szCs w:val="28"/>
          <w:lang w:val="en-GB"/>
        </w:rPr>
        <w:t>.</w:t>
      </w:r>
      <w:r w:rsidR="00923CF3" w:rsidRPr="00404D25">
        <w:rPr>
          <w:rFonts w:ascii="Arial" w:hAnsi="Arial" w:cs="Arial"/>
          <w:i/>
          <w:iCs/>
          <w:sz w:val="28"/>
          <w:szCs w:val="28"/>
          <w:lang w:val="en-GB"/>
        </w:rPr>
        <w:t xml:space="preserve"> </w:t>
      </w:r>
      <w:r w:rsidR="00C1795F" w:rsidRPr="00404D25">
        <w:rPr>
          <w:rFonts w:ascii="Arial" w:hAnsi="Arial" w:cs="Arial"/>
          <w:i/>
          <w:iCs/>
          <w:sz w:val="28"/>
          <w:szCs w:val="28"/>
          <w:lang w:val="en-GB"/>
        </w:rPr>
        <w:t>T</w:t>
      </w:r>
      <w:r w:rsidR="00923CF3" w:rsidRPr="00404D25">
        <w:rPr>
          <w:rFonts w:ascii="Arial" w:hAnsi="Arial" w:cs="Arial"/>
          <w:i/>
          <w:iCs/>
          <w:sz w:val="28"/>
          <w:szCs w:val="28"/>
          <w:lang w:val="en-GB"/>
        </w:rPr>
        <w:t xml:space="preserve">he entire life cycle of </w:t>
      </w:r>
      <w:r w:rsidR="005E6FC9" w:rsidRPr="00404D25">
        <w:rPr>
          <w:rFonts w:ascii="Arial" w:hAnsi="Arial" w:cs="Arial"/>
          <w:i/>
          <w:iCs/>
          <w:sz w:val="28"/>
          <w:szCs w:val="28"/>
          <w:lang w:val="en-GB"/>
        </w:rPr>
        <w:t>the</w:t>
      </w:r>
      <w:r w:rsidR="00923CF3" w:rsidRPr="00404D25">
        <w:rPr>
          <w:rFonts w:ascii="Arial" w:hAnsi="Arial" w:cs="Arial"/>
          <w:i/>
          <w:iCs/>
          <w:sz w:val="28"/>
          <w:szCs w:val="28"/>
          <w:lang w:val="en-GB"/>
        </w:rPr>
        <w:t xml:space="preserve"> smartphones</w:t>
      </w:r>
      <w:r w:rsidR="008B77FD" w:rsidRPr="00404D25">
        <w:rPr>
          <w:rFonts w:ascii="Arial" w:hAnsi="Arial" w:cs="Arial"/>
          <w:i/>
          <w:iCs/>
          <w:sz w:val="28"/>
          <w:szCs w:val="28"/>
          <w:lang w:val="en-GB"/>
        </w:rPr>
        <w:t>,</w:t>
      </w:r>
      <w:r w:rsidR="00795ABB" w:rsidRPr="00404D25">
        <w:rPr>
          <w:rFonts w:ascii="Arial" w:hAnsi="Arial" w:cs="Arial"/>
          <w:i/>
          <w:iCs/>
          <w:sz w:val="28"/>
          <w:szCs w:val="28"/>
          <w:lang w:val="en-GB"/>
        </w:rPr>
        <w:t xml:space="preserve"> </w:t>
      </w:r>
      <w:r w:rsidR="00691E5B" w:rsidRPr="00404D25">
        <w:rPr>
          <w:rFonts w:ascii="Arial" w:hAnsi="Arial" w:cs="Arial"/>
          <w:i/>
          <w:iCs/>
          <w:sz w:val="28"/>
          <w:szCs w:val="28"/>
          <w:lang w:val="en-GB"/>
        </w:rPr>
        <w:t>from the production stage</w:t>
      </w:r>
      <w:r w:rsidR="00795ABB" w:rsidRPr="00404D25">
        <w:rPr>
          <w:rFonts w:ascii="Arial" w:hAnsi="Arial" w:cs="Arial"/>
          <w:i/>
          <w:iCs/>
          <w:sz w:val="28"/>
          <w:szCs w:val="28"/>
          <w:lang w:val="en-GB"/>
        </w:rPr>
        <w:t xml:space="preserve"> to the disposal stage. </w:t>
      </w:r>
      <w:r w:rsidR="00C3076E" w:rsidRPr="00404D25">
        <w:rPr>
          <w:rFonts w:ascii="Arial" w:hAnsi="Arial" w:cs="Arial"/>
          <w:i/>
          <w:iCs/>
          <w:sz w:val="28"/>
          <w:szCs w:val="28"/>
          <w:lang w:val="en-GB"/>
        </w:rPr>
        <w:t xml:space="preserve">The galaxy smartphones product its </w:t>
      </w:r>
      <w:r w:rsidR="00486D57" w:rsidRPr="00404D25">
        <w:rPr>
          <w:rFonts w:ascii="Arial" w:hAnsi="Arial" w:cs="Arial"/>
          <w:i/>
          <w:iCs/>
          <w:sz w:val="28"/>
          <w:szCs w:val="28"/>
          <w:lang w:val="en-GB"/>
        </w:rPr>
        <w:t>environmentally</w:t>
      </w:r>
      <w:r w:rsidR="00C3076E" w:rsidRPr="00404D25">
        <w:rPr>
          <w:rFonts w:ascii="Arial" w:hAnsi="Arial" w:cs="Arial"/>
          <w:i/>
          <w:iCs/>
          <w:sz w:val="28"/>
          <w:szCs w:val="28"/>
          <w:lang w:val="en-GB"/>
        </w:rPr>
        <w:t xml:space="preserve"> </w:t>
      </w:r>
      <w:r w:rsidR="00486D57" w:rsidRPr="00404D25">
        <w:rPr>
          <w:rFonts w:ascii="Arial" w:hAnsi="Arial" w:cs="Arial"/>
          <w:i/>
          <w:iCs/>
          <w:sz w:val="28"/>
          <w:szCs w:val="28"/>
          <w:lang w:val="en-GB"/>
        </w:rPr>
        <w:t xml:space="preserve">sustainable. This is </w:t>
      </w:r>
      <w:r w:rsidR="00390AF5" w:rsidRPr="00404D25">
        <w:rPr>
          <w:rFonts w:ascii="Arial" w:hAnsi="Arial" w:cs="Arial"/>
          <w:i/>
          <w:iCs/>
          <w:sz w:val="28"/>
          <w:szCs w:val="28"/>
          <w:lang w:val="en-GB"/>
        </w:rPr>
        <w:t>favourable</w:t>
      </w:r>
      <w:r w:rsidR="00486D57" w:rsidRPr="00404D25">
        <w:rPr>
          <w:rFonts w:ascii="Arial" w:hAnsi="Arial" w:cs="Arial"/>
          <w:i/>
          <w:iCs/>
          <w:sz w:val="28"/>
          <w:szCs w:val="28"/>
          <w:lang w:val="en-GB"/>
        </w:rPr>
        <w:t xml:space="preserve"> </w:t>
      </w:r>
      <w:r w:rsidR="00390AF5" w:rsidRPr="00404D25">
        <w:rPr>
          <w:rFonts w:ascii="Arial" w:hAnsi="Arial" w:cs="Arial"/>
          <w:i/>
          <w:iCs/>
          <w:sz w:val="28"/>
          <w:szCs w:val="28"/>
          <w:lang w:val="en-GB"/>
        </w:rPr>
        <w:t xml:space="preserve">for the company and for the consumer </w:t>
      </w:r>
      <w:r w:rsidR="00691E5B" w:rsidRPr="00404D25">
        <w:rPr>
          <w:rFonts w:ascii="Arial" w:hAnsi="Arial" w:cs="Arial"/>
          <w:i/>
          <w:iCs/>
          <w:sz w:val="28"/>
          <w:szCs w:val="28"/>
          <w:lang w:val="en-GB"/>
        </w:rPr>
        <w:t>providing</w:t>
      </w:r>
      <w:r w:rsidR="00390AF5" w:rsidRPr="00404D25">
        <w:rPr>
          <w:rFonts w:ascii="Arial" w:hAnsi="Arial" w:cs="Arial"/>
          <w:i/>
          <w:iCs/>
          <w:sz w:val="28"/>
          <w:szCs w:val="28"/>
          <w:lang w:val="en-GB"/>
        </w:rPr>
        <w:t xml:space="preserve"> more sustainable</w:t>
      </w:r>
      <w:r w:rsidR="00691E5B" w:rsidRPr="00404D25">
        <w:rPr>
          <w:rFonts w:ascii="Arial" w:hAnsi="Arial" w:cs="Arial"/>
          <w:i/>
          <w:iCs/>
          <w:sz w:val="28"/>
          <w:szCs w:val="28"/>
          <w:lang w:val="en-GB"/>
        </w:rPr>
        <w:t xml:space="preserve"> products</w:t>
      </w:r>
      <w:r w:rsidR="00B5550A" w:rsidRPr="00404D25">
        <w:rPr>
          <w:rFonts w:ascii="Arial" w:hAnsi="Arial" w:cs="Arial"/>
          <w:i/>
          <w:iCs/>
          <w:sz w:val="28"/>
          <w:szCs w:val="28"/>
          <w:lang w:val="en-GB"/>
        </w:rPr>
        <w:t>,</w:t>
      </w:r>
      <w:r w:rsidR="00390AF5" w:rsidRPr="00404D25">
        <w:rPr>
          <w:rFonts w:ascii="Arial" w:hAnsi="Arial" w:cs="Arial"/>
          <w:i/>
          <w:iCs/>
          <w:sz w:val="28"/>
          <w:szCs w:val="28"/>
          <w:lang w:val="en-GB"/>
        </w:rPr>
        <w:t xml:space="preserve"> </w:t>
      </w:r>
      <w:r w:rsidR="005D6CF5" w:rsidRPr="00404D25">
        <w:rPr>
          <w:rFonts w:ascii="Arial" w:hAnsi="Arial" w:cs="Arial"/>
          <w:i/>
          <w:iCs/>
          <w:sz w:val="28"/>
          <w:szCs w:val="28"/>
          <w:lang w:val="en-GB"/>
        </w:rPr>
        <w:t>environment,</w:t>
      </w:r>
      <w:r w:rsidR="00390AF5" w:rsidRPr="00404D25">
        <w:rPr>
          <w:rFonts w:ascii="Arial" w:hAnsi="Arial" w:cs="Arial"/>
          <w:i/>
          <w:iCs/>
          <w:sz w:val="28"/>
          <w:szCs w:val="28"/>
          <w:lang w:val="en-GB"/>
        </w:rPr>
        <w:t xml:space="preserve"> </w:t>
      </w:r>
      <w:r w:rsidR="00BD010D" w:rsidRPr="00404D25">
        <w:rPr>
          <w:rFonts w:ascii="Arial" w:hAnsi="Arial" w:cs="Arial"/>
          <w:i/>
          <w:iCs/>
          <w:sz w:val="28"/>
          <w:szCs w:val="28"/>
          <w:lang w:val="en-GB"/>
        </w:rPr>
        <w:t xml:space="preserve">and recycling </w:t>
      </w:r>
      <w:r w:rsidR="00BE56E4" w:rsidRPr="00404D25">
        <w:rPr>
          <w:rFonts w:ascii="Arial" w:hAnsi="Arial" w:cs="Arial"/>
          <w:i/>
          <w:iCs/>
          <w:sz w:val="28"/>
          <w:szCs w:val="28"/>
          <w:lang w:val="en-GB"/>
        </w:rPr>
        <w:t>resource</w:t>
      </w:r>
      <w:r w:rsidR="00BD010D" w:rsidRPr="00404D25">
        <w:rPr>
          <w:rFonts w:ascii="Arial" w:hAnsi="Arial" w:cs="Arial"/>
          <w:i/>
          <w:iCs/>
          <w:sz w:val="28"/>
          <w:szCs w:val="28"/>
          <w:lang w:val="en-GB"/>
        </w:rPr>
        <w:t xml:space="preserve"> </w:t>
      </w:r>
      <w:r w:rsidR="00BE56E4" w:rsidRPr="00404D25">
        <w:rPr>
          <w:rFonts w:ascii="Arial" w:hAnsi="Arial" w:cs="Arial"/>
          <w:i/>
          <w:iCs/>
          <w:sz w:val="28"/>
          <w:szCs w:val="28"/>
          <w:lang w:val="en-GB"/>
        </w:rPr>
        <w:t>to</w:t>
      </w:r>
      <w:r w:rsidR="00BD010D" w:rsidRPr="00404D25">
        <w:rPr>
          <w:rFonts w:ascii="Arial" w:hAnsi="Arial" w:cs="Arial"/>
          <w:i/>
          <w:iCs/>
          <w:sz w:val="28"/>
          <w:szCs w:val="28"/>
          <w:lang w:val="en-GB"/>
        </w:rPr>
        <w:t xml:space="preserve"> build </w:t>
      </w:r>
      <w:r w:rsidR="00BE56E4" w:rsidRPr="00404D25">
        <w:rPr>
          <w:rFonts w:ascii="Arial" w:hAnsi="Arial" w:cs="Arial"/>
          <w:i/>
          <w:iCs/>
          <w:sz w:val="28"/>
          <w:szCs w:val="28"/>
          <w:lang w:val="en-GB"/>
        </w:rPr>
        <w:t>better ecosystem.</w:t>
      </w:r>
      <w:r w:rsidR="00BF1C0F">
        <w:rPr>
          <w:rFonts w:ascii="Times New Roman" w:hAnsi="Times New Roman"/>
          <w:i/>
          <w:iCs/>
          <w:sz w:val="32"/>
          <w:szCs w:val="32"/>
        </w:rPr>
        <w:t xml:space="preserve"> </w:t>
      </w:r>
    </w:p>
    <w:p w14:paraId="122C40E3" w14:textId="2B5403E2" w:rsidR="00285201" w:rsidRDefault="00285201" w:rsidP="00196B87">
      <w:pPr>
        <w:rPr>
          <w:rFonts w:ascii="Times New Roman" w:hAnsi="Times New Roman"/>
          <w:i/>
          <w:iCs/>
          <w:sz w:val="32"/>
          <w:szCs w:val="32"/>
        </w:rPr>
      </w:pPr>
      <w:r w:rsidRPr="00285201">
        <w:rPr>
          <w:rFonts w:ascii="Times New Roman" w:hAnsi="Times New Roman"/>
          <w:i/>
          <w:iCs/>
          <w:sz w:val="32"/>
          <w:szCs w:val="32"/>
        </w:rPr>
        <w:drawing>
          <wp:inline distT="0" distB="0" distL="0" distR="0" wp14:anchorId="3B6663AD" wp14:editId="4A91F3FB">
            <wp:extent cx="4572000" cy="2677795"/>
            <wp:effectExtent l="0" t="0" r="0" b="8255"/>
            <wp:docPr id="1743793343" name="Picture 1" descr="Evolution of Galaxy S Series from 2010 to 202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Evolution of Galaxy S Series from 2010 to 2023"/>
                    <pic:cNvPicPr>
                      <a:picLocks noChangeAspect="1" noChangeArrowheads="1"/>
                    </pic:cNvPicPr>
                  </pic:nvPicPr>
                  <pic:blipFill>
                    <a:blip r:embed="rId18">
                      <a:extLst>
                        <a:ext uri="{28A0092B-C50C-407E-A947-70E740481C1C}">
                          <a14:useLocalDpi xmlns:a14="http://schemas.microsoft.com/office/drawing/2010/main" val="0"/>
                        </a:ext>
                      </a:extLst>
                    </a:blip>
                    <a:srcRect/>
                    <a:stretch>
                      <a:fillRect/>
                    </a:stretch>
                  </pic:blipFill>
                  <pic:spPr bwMode="auto">
                    <a:xfrm>
                      <a:off x="0" y="0"/>
                      <a:ext cx="4572000" cy="2677795"/>
                    </a:xfrm>
                    <a:prstGeom prst="rect">
                      <a:avLst/>
                    </a:prstGeom>
                    <a:noFill/>
                    <a:ln>
                      <a:noFill/>
                    </a:ln>
                  </pic:spPr>
                </pic:pic>
              </a:graphicData>
            </a:graphic>
          </wp:inline>
        </w:drawing>
      </w:r>
    </w:p>
    <w:p w14:paraId="77A538AE" w14:textId="77777777" w:rsidR="00851450" w:rsidRDefault="00851450" w:rsidP="00196B87">
      <w:pPr>
        <w:rPr>
          <w:rFonts w:ascii="Times New Roman" w:hAnsi="Times New Roman"/>
          <w:i/>
          <w:iCs/>
          <w:sz w:val="20"/>
          <w:szCs w:val="20"/>
        </w:rPr>
      </w:pPr>
    </w:p>
    <w:p w14:paraId="595A769B" w14:textId="4E0DE4AF" w:rsidR="00851450" w:rsidRPr="00851450" w:rsidRDefault="00851450" w:rsidP="00196B87">
      <w:pPr>
        <w:rPr>
          <w:rFonts w:ascii="Times New Roman" w:hAnsi="Times New Roman"/>
          <w:i/>
          <w:iCs/>
          <w:sz w:val="20"/>
          <w:szCs w:val="20"/>
        </w:rPr>
      </w:pPr>
    </w:p>
    <w:p w14:paraId="667501E3" w14:textId="2DA1711E" w:rsidR="000C52CB" w:rsidRPr="0027686C" w:rsidRDefault="002B1AF7" w:rsidP="0092218E">
      <w:pPr>
        <w:pStyle w:val="Heading2"/>
        <w:rPr>
          <w:color w:val="0070C0"/>
          <w:lang w:val="bg-BG"/>
        </w:rPr>
      </w:pPr>
      <w:bookmarkStart w:id="25" w:name="_Toc133830853"/>
      <w:r w:rsidRPr="0027686C">
        <w:rPr>
          <w:color w:val="0070C0"/>
        </w:rPr>
        <w:t xml:space="preserve">2.6 </w:t>
      </w:r>
      <w:r w:rsidR="000C52CB" w:rsidRPr="0027686C">
        <w:rPr>
          <w:color w:val="0070C0"/>
        </w:rPr>
        <w:t>Environmental</w:t>
      </w:r>
      <w:bookmarkEnd w:id="25"/>
    </w:p>
    <w:p w14:paraId="77BAB544" w14:textId="5382C250" w:rsidR="006B36E4" w:rsidRDefault="006B36E4" w:rsidP="00196B87">
      <w:pPr>
        <w:rPr>
          <w:rFonts w:ascii="Times New Roman" w:hAnsi="Times New Roman"/>
          <w:i/>
          <w:iCs/>
          <w:sz w:val="32"/>
          <w:szCs w:val="32"/>
          <w:lang w:val="en-GB"/>
        </w:rPr>
      </w:pPr>
      <w:r w:rsidRPr="00404D25">
        <w:rPr>
          <w:rFonts w:ascii="Arial" w:hAnsi="Arial" w:cs="Arial"/>
          <w:i/>
          <w:iCs/>
          <w:sz w:val="28"/>
          <w:szCs w:val="28"/>
          <w:lang w:val="en-GB"/>
        </w:rPr>
        <w:t xml:space="preserve"> Samsung is committed to </w:t>
      </w:r>
      <w:r w:rsidR="003D1600" w:rsidRPr="00404D25">
        <w:rPr>
          <w:rFonts w:ascii="Arial" w:hAnsi="Arial" w:cs="Arial"/>
          <w:i/>
          <w:iCs/>
          <w:sz w:val="28"/>
          <w:szCs w:val="28"/>
          <w:lang w:val="en-GB"/>
        </w:rPr>
        <w:t>minimize</w:t>
      </w:r>
      <w:r w:rsidRPr="00404D25">
        <w:rPr>
          <w:rFonts w:ascii="Arial" w:hAnsi="Arial" w:cs="Arial"/>
          <w:i/>
          <w:iCs/>
          <w:sz w:val="28"/>
          <w:szCs w:val="28"/>
          <w:lang w:val="en-GB"/>
        </w:rPr>
        <w:t xml:space="preserve">, </w:t>
      </w:r>
      <w:r w:rsidR="003D1600" w:rsidRPr="00404D25">
        <w:rPr>
          <w:rFonts w:ascii="Arial" w:hAnsi="Arial" w:cs="Arial"/>
          <w:i/>
          <w:iCs/>
          <w:sz w:val="28"/>
          <w:szCs w:val="28"/>
          <w:lang w:val="en-GB"/>
        </w:rPr>
        <w:t xml:space="preserve">the environmental impact of their </w:t>
      </w:r>
      <w:r w:rsidR="00D778FD" w:rsidRPr="00404D25">
        <w:rPr>
          <w:rFonts w:ascii="Arial" w:hAnsi="Arial" w:cs="Arial"/>
          <w:i/>
          <w:iCs/>
          <w:sz w:val="28"/>
          <w:szCs w:val="28"/>
          <w:lang w:val="en-GB"/>
        </w:rPr>
        <w:t xml:space="preserve">product. They put effort to reduce </w:t>
      </w:r>
      <w:r w:rsidR="00116BC1" w:rsidRPr="00404D25">
        <w:rPr>
          <w:rFonts w:ascii="Arial" w:hAnsi="Arial" w:cs="Arial"/>
          <w:i/>
          <w:iCs/>
          <w:sz w:val="28"/>
          <w:szCs w:val="28"/>
          <w:lang w:val="en-GB"/>
        </w:rPr>
        <w:t xml:space="preserve">plastic in smartphones packaging. </w:t>
      </w:r>
      <w:r w:rsidR="00923960" w:rsidRPr="00404D25">
        <w:rPr>
          <w:rFonts w:ascii="Arial" w:hAnsi="Arial" w:cs="Arial"/>
          <w:i/>
          <w:iCs/>
          <w:sz w:val="28"/>
          <w:szCs w:val="28"/>
          <w:lang w:val="en-GB"/>
        </w:rPr>
        <w:t xml:space="preserve">They </w:t>
      </w:r>
      <w:r w:rsidR="00AB34E6" w:rsidRPr="00404D25">
        <w:rPr>
          <w:rFonts w:ascii="Arial" w:hAnsi="Arial" w:cs="Arial"/>
          <w:i/>
          <w:iCs/>
          <w:sz w:val="28"/>
          <w:szCs w:val="28"/>
          <w:lang w:val="en-GB"/>
        </w:rPr>
        <w:t>are making</w:t>
      </w:r>
      <w:r w:rsidR="00C50EAB" w:rsidRPr="00404D25">
        <w:rPr>
          <w:rFonts w:ascii="Arial" w:hAnsi="Arial" w:cs="Arial"/>
          <w:i/>
          <w:iCs/>
          <w:sz w:val="28"/>
          <w:szCs w:val="28"/>
          <w:lang w:val="en-GB"/>
        </w:rPr>
        <w:t xml:space="preserve"> effort to offer a sustainable product, as a part of this effort is </w:t>
      </w:r>
      <w:r w:rsidR="000309CC" w:rsidRPr="00404D25">
        <w:rPr>
          <w:rFonts w:ascii="Arial" w:hAnsi="Arial" w:cs="Arial"/>
          <w:i/>
          <w:iCs/>
          <w:sz w:val="28"/>
          <w:szCs w:val="28"/>
          <w:lang w:val="en-GB"/>
        </w:rPr>
        <w:t>eco-conscious innovation</w:t>
      </w:r>
      <w:r w:rsidR="007668C5" w:rsidRPr="00404D25">
        <w:rPr>
          <w:rFonts w:ascii="Arial" w:hAnsi="Arial" w:cs="Arial"/>
          <w:i/>
          <w:iCs/>
          <w:sz w:val="28"/>
          <w:szCs w:val="28"/>
          <w:lang w:val="en-GB"/>
        </w:rPr>
        <w:t xml:space="preserve">, for </w:t>
      </w:r>
      <w:r w:rsidR="0037438E" w:rsidRPr="00404D25">
        <w:rPr>
          <w:rFonts w:ascii="Arial" w:hAnsi="Arial" w:cs="Arial"/>
          <w:i/>
          <w:iCs/>
          <w:sz w:val="28"/>
          <w:szCs w:val="28"/>
          <w:lang w:val="en-GB"/>
        </w:rPr>
        <w:t>their</w:t>
      </w:r>
      <w:r w:rsidR="007668C5" w:rsidRPr="00404D25">
        <w:rPr>
          <w:rFonts w:ascii="Arial" w:hAnsi="Arial" w:cs="Arial"/>
          <w:i/>
          <w:iCs/>
          <w:sz w:val="28"/>
          <w:szCs w:val="28"/>
          <w:lang w:val="en-GB"/>
        </w:rPr>
        <w:t xml:space="preserve"> smartphones and monitors, </w:t>
      </w:r>
      <w:r w:rsidR="00AB34E6" w:rsidRPr="00404D25">
        <w:rPr>
          <w:rFonts w:ascii="Arial" w:hAnsi="Arial" w:cs="Arial"/>
          <w:i/>
          <w:iCs/>
          <w:sz w:val="28"/>
          <w:szCs w:val="28"/>
          <w:lang w:val="en-GB"/>
        </w:rPr>
        <w:t>these products</w:t>
      </w:r>
      <w:r w:rsidR="007668C5" w:rsidRPr="00404D25">
        <w:rPr>
          <w:rFonts w:ascii="Arial" w:hAnsi="Arial" w:cs="Arial"/>
          <w:i/>
          <w:iCs/>
          <w:sz w:val="28"/>
          <w:szCs w:val="28"/>
          <w:lang w:val="en-GB"/>
        </w:rPr>
        <w:t xml:space="preserve"> </w:t>
      </w:r>
      <w:r w:rsidR="00CA2AA1" w:rsidRPr="00404D25">
        <w:rPr>
          <w:rFonts w:ascii="Arial" w:hAnsi="Arial" w:cs="Arial"/>
          <w:i/>
          <w:iCs/>
          <w:sz w:val="28"/>
          <w:szCs w:val="28"/>
          <w:lang w:val="en-GB"/>
        </w:rPr>
        <w:t>incorporate materials</w:t>
      </w:r>
      <w:r w:rsidR="00F17D34" w:rsidRPr="00404D25">
        <w:rPr>
          <w:rFonts w:ascii="Arial" w:hAnsi="Arial" w:cs="Arial"/>
          <w:i/>
          <w:iCs/>
          <w:sz w:val="28"/>
          <w:szCs w:val="28"/>
          <w:lang w:val="en-GB"/>
        </w:rPr>
        <w:t xml:space="preserve"> recycled from </w:t>
      </w:r>
      <w:r w:rsidR="00F17D34" w:rsidRPr="00404D25">
        <w:rPr>
          <w:rFonts w:ascii="Arial" w:hAnsi="Arial" w:cs="Arial"/>
          <w:i/>
          <w:iCs/>
          <w:sz w:val="28"/>
          <w:szCs w:val="28"/>
          <w:lang w:val="en-GB"/>
        </w:rPr>
        <w:lastRenderedPageBreak/>
        <w:t>discarded finishing</w:t>
      </w:r>
      <w:r w:rsidR="002C1FCF" w:rsidRPr="00404D25">
        <w:rPr>
          <w:rFonts w:ascii="Arial" w:hAnsi="Arial" w:cs="Arial"/>
          <w:i/>
          <w:iCs/>
          <w:sz w:val="28"/>
          <w:szCs w:val="28"/>
          <w:lang w:val="en-GB"/>
        </w:rPr>
        <w:t xml:space="preserve"> nets and, ocean bound </w:t>
      </w:r>
      <w:r w:rsidR="00AB34E6" w:rsidRPr="00404D25">
        <w:rPr>
          <w:rFonts w:ascii="Arial" w:hAnsi="Arial" w:cs="Arial"/>
          <w:i/>
          <w:iCs/>
          <w:sz w:val="28"/>
          <w:szCs w:val="28"/>
          <w:lang w:val="en-GB"/>
        </w:rPr>
        <w:t>plastic and</w:t>
      </w:r>
      <w:r w:rsidR="002C1FCF" w:rsidRPr="00404D25">
        <w:rPr>
          <w:rFonts w:ascii="Arial" w:hAnsi="Arial" w:cs="Arial"/>
          <w:i/>
          <w:iCs/>
          <w:sz w:val="28"/>
          <w:szCs w:val="28"/>
          <w:lang w:val="en-GB"/>
        </w:rPr>
        <w:t xml:space="preserve"> new </w:t>
      </w:r>
      <w:r w:rsidR="00AC09F3" w:rsidRPr="00404D25">
        <w:rPr>
          <w:rFonts w:ascii="Arial" w:hAnsi="Arial" w:cs="Arial"/>
          <w:i/>
          <w:iCs/>
          <w:sz w:val="28"/>
          <w:szCs w:val="28"/>
          <w:lang w:val="en-GB"/>
        </w:rPr>
        <w:t>low-power</w:t>
      </w:r>
      <w:r w:rsidR="00AC09F3">
        <w:rPr>
          <w:rFonts w:ascii="Times New Roman" w:hAnsi="Times New Roman"/>
          <w:i/>
          <w:iCs/>
          <w:sz w:val="32"/>
          <w:szCs w:val="32"/>
          <w:lang w:val="en-GB"/>
        </w:rPr>
        <w:t xml:space="preserve"> </w:t>
      </w:r>
      <w:r w:rsidR="00AC09F3" w:rsidRPr="00404D25">
        <w:rPr>
          <w:rFonts w:ascii="Arial" w:hAnsi="Arial" w:cs="Arial"/>
          <w:i/>
          <w:iCs/>
          <w:sz w:val="28"/>
          <w:szCs w:val="28"/>
          <w:lang w:val="en-GB"/>
        </w:rPr>
        <w:t>semiconductors</w:t>
      </w:r>
      <w:r w:rsidR="0037438E" w:rsidRPr="00404D25">
        <w:rPr>
          <w:rFonts w:ascii="Arial" w:hAnsi="Arial" w:cs="Arial"/>
          <w:i/>
          <w:iCs/>
          <w:sz w:val="28"/>
          <w:szCs w:val="28"/>
          <w:lang w:val="en-GB"/>
        </w:rPr>
        <w:t xml:space="preserve">. They also develop AI-based Smart Things </w:t>
      </w:r>
      <w:r w:rsidR="00AB34E6" w:rsidRPr="00404D25">
        <w:rPr>
          <w:rFonts w:ascii="Arial" w:hAnsi="Arial" w:cs="Arial"/>
          <w:i/>
          <w:iCs/>
          <w:sz w:val="28"/>
          <w:szCs w:val="28"/>
          <w:lang w:val="en-GB"/>
        </w:rPr>
        <w:t>Energy, this</w:t>
      </w:r>
      <w:r w:rsidR="00F60D45" w:rsidRPr="00404D25">
        <w:rPr>
          <w:rFonts w:ascii="Arial" w:hAnsi="Arial" w:cs="Arial"/>
          <w:i/>
          <w:iCs/>
          <w:sz w:val="28"/>
          <w:szCs w:val="28"/>
          <w:lang w:val="en-GB"/>
        </w:rPr>
        <w:t xml:space="preserve"> helps conserve energy by using a power saving mode </w:t>
      </w:r>
      <w:r w:rsidR="006842D4" w:rsidRPr="00404D25">
        <w:rPr>
          <w:rFonts w:ascii="Arial" w:hAnsi="Arial" w:cs="Arial"/>
          <w:i/>
          <w:iCs/>
          <w:sz w:val="28"/>
          <w:szCs w:val="28"/>
          <w:lang w:val="en-GB"/>
        </w:rPr>
        <w:t>that smart home appliance come with,</w:t>
      </w:r>
      <w:r w:rsidR="00AB34E6" w:rsidRPr="00404D25">
        <w:rPr>
          <w:rFonts w:ascii="Arial" w:hAnsi="Arial" w:cs="Arial"/>
          <w:i/>
          <w:iCs/>
          <w:sz w:val="28"/>
          <w:szCs w:val="28"/>
          <w:lang w:val="en-GB"/>
        </w:rPr>
        <w:t xml:space="preserve"> as well</w:t>
      </w:r>
      <w:r w:rsidR="00C05665" w:rsidRPr="00404D25">
        <w:rPr>
          <w:rFonts w:ascii="Arial" w:hAnsi="Arial" w:cs="Arial"/>
          <w:i/>
          <w:iCs/>
          <w:sz w:val="28"/>
          <w:szCs w:val="28"/>
          <w:lang w:val="en-GB"/>
        </w:rPr>
        <w:t xml:space="preserve"> solar cell remote controls and they can be charge</w:t>
      </w:r>
      <w:r w:rsidR="00AB34E6" w:rsidRPr="00404D25">
        <w:rPr>
          <w:rFonts w:ascii="Arial" w:hAnsi="Arial" w:cs="Arial"/>
          <w:i/>
          <w:iCs/>
          <w:sz w:val="28"/>
          <w:szCs w:val="28"/>
          <w:lang w:val="en-GB"/>
        </w:rPr>
        <w:t>d by sunlight or indoor light.</w:t>
      </w:r>
      <w:r w:rsidR="000E303C" w:rsidRPr="00404D25">
        <w:rPr>
          <w:rFonts w:ascii="Arial" w:hAnsi="Arial" w:cs="Arial"/>
          <w:i/>
          <w:iCs/>
          <w:sz w:val="28"/>
          <w:szCs w:val="28"/>
          <w:lang w:val="en-GB"/>
        </w:rPr>
        <w:t xml:space="preserve"> Samsung </w:t>
      </w:r>
      <w:r w:rsidR="0035230A" w:rsidRPr="00404D25">
        <w:rPr>
          <w:rFonts w:ascii="Arial" w:hAnsi="Arial" w:cs="Arial"/>
          <w:i/>
          <w:iCs/>
          <w:sz w:val="28"/>
          <w:szCs w:val="28"/>
          <w:lang w:val="en-GB"/>
        </w:rPr>
        <w:t>in that</w:t>
      </w:r>
      <w:r w:rsidR="00F07CE6" w:rsidRPr="00404D25">
        <w:rPr>
          <w:rFonts w:ascii="Arial" w:hAnsi="Arial" w:cs="Arial"/>
          <w:i/>
          <w:iCs/>
          <w:sz w:val="28"/>
          <w:szCs w:val="28"/>
          <w:lang w:val="en-GB"/>
        </w:rPr>
        <w:t xml:space="preserve"> </w:t>
      </w:r>
      <w:r w:rsidR="000E303C" w:rsidRPr="00404D25">
        <w:rPr>
          <w:rFonts w:ascii="Arial" w:hAnsi="Arial" w:cs="Arial"/>
          <w:i/>
          <w:iCs/>
          <w:sz w:val="28"/>
          <w:szCs w:val="28"/>
          <w:lang w:val="en-GB"/>
        </w:rPr>
        <w:t xml:space="preserve">way </w:t>
      </w:r>
      <w:r w:rsidR="0063564C" w:rsidRPr="00404D25">
        <w:rPr>
          <w:rFonts w:ascii="Arial" w:hAnsi="Arial" w:cs="Arial"/>
          <w:i/>
          <w:iCs/>
          <w:sz w:val="28"/>
          <w:szCs w:val="28"/>
          <w:lang w:val="en-GB"/>
        </w:rPr>
        <w:t xml:space="preserve">come close to the sociate and </w:t>
      </w:r>
      <w:r w:rsidR="00C3229D" w:rsidRPr="00404D25">
        <w:rPr>
          <w:rFonts w:ascii="Arial" w:hAnsi="Arial" w:cs="Arial"/>
          <w:i/>
          <w:iCs/>
          <w:sz w:val="28"/>
          <w:szCs w:val="28"/>
          <w:lang w:val="en-GB"/>
        </w:rPr>
        <w:t>its favourable for the community and the planet.</w:t>
      </w:r>
      <w:r w:rsidR="00C3229D">
        <w:rPr>
          <w:rFonts w:ascii="Times New Roman" w:hAnsi="Times New Roman"/>
          <w:i/>
          <w:iCs/>
          <w:sz w:val="32"/>
          <w:szCs w:val="32"/>
          <w:lang w:val="en-GB"/>
        </w:rPr>
        <w:t xml:space="preserve"> </w:t>
      </w:r>
    </w:p>
    <w:p w14:paraId="3B871CD0" w14:textId="50C26E25" w:rsidR="00B84A39" w:rsidRPr="006B36E4" w:rsidRDefault="007211D2" w:rsidP="00196B87">
      <w:pPr>
        <w:rPr>
          <w:rFonts w:ascii="Times New Roman" w:hAnsi="Times New Roman"/>
          <w:i/>
          <w:iCs/>
          <w:sz w:val="32"/>
          <w:szCs w:val="32"/>
          <w:lang w:val="en-GB"/>
        </w:rPr>
      </w:pPr>
      <w:r w:rsidRPr="007211D2">
        <w:rPr>
          <w:rFonts w:ascii="Times New Roman" w:hAnsi="Times New Roman"/>
          <w:i/>
          <w:iCs/>
          <w:noProof/>
          <w:sz w:val="32"/>
          <w:szCs w:val="32"/>
        </w:rPr>
        <w:drawing>
          <wp:inline distT="0" distB="0" distL="0" distR="0" wp14:anchorId="4E086A7E" wp14:editId="26731EDB">
            <wp:extent cx="5417820" cy="3611880"/>
            <wp:effectExtent l="0" t="0" r="0" b="7620"/>
            <wp:docPr id="1102282690" name="Picture 1" descr="Solar energy for the planet | Samsung Semiconductor Globa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Solar energy for the planet | Samsung Semiconductor Global"/>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5417820" cy="3611880"/>
                    </a:xfrm>
                    <a:prstGeom prst="rect">
                      <a:avLst/>
                    </a:prstGeom>
                    <a:noFill/>
                    <a:ln>
                      <a:noFill/>
                    </a:ln>
                  </pic:spPr>
                </pic:pic>
              </a:graphicData>
            </a:graphic>
          </wp:inline>
        </w:drawing>
      </w:r>
    </w:p>
    <w:p w14:paraId="38F57240" w14:textId="76E8073A" w:rsidR="00D30259" w:rsidRPr="00504F64" w:rsidRDefault="00504F64" w:rsidP="002B1AF7">
      <w:pPr>
        <w:pStyle w:val="ListParagraph"/>
        <w:ind w:left="1428"/>
        <w:rPr>
          <w:rFonts w:ascii="Times New Roman" w:hAnsi="Times New Roman"/>
          <w:i/>
          <w:iCs/>
        </w:rPr>
      </w:pPr>
      <w:r>
        <w:rPr>
          <w:rFonts w:ascii="Times New Roman" w:hAnsi="Times New Roman"/>
          <w:i/>
          <w:iCs/>
        </w:rPr>
        <w:t xml:space="preserve"> </w:t>
      </w:r>
    </w:p>
    <w:p w14:paraId="42CC93CE" w14:textId="77777777" w:rsidR="00D30259" w:rsidRDefault="00D30259" w:rsidP="002B1AF7">
      <w:pPr>
        <w:pStyle w:val="ListParagraph"/>
        <w:ind w:left="1428"/>
        <w:rPr>
          <w:rFonts w:ascii="Times New Roman" w:hAnsi="Times New Roman"/>
          <w:b/>
          <w:bCs/>
          <w:i/>
          <w:iCs/>
          <w:sz w:val="40"/>
          <w:szCs w:val="40"/>
        </w:rPr>
      </w:pPr>
    </w:p>
    <w:p w14:paraId="1D6299D6" w14:textId="77777777" w:rsidR="00D30259" w:rsidRDefault="00D30259" w:rsidP="002B1AF7">
      <w:pPr>
        <w:pStyle w:val="ListParagraph"/>
        <w:ind w:left="1428"/>
        <w:rPr>
          <w:rFonts w:ascii="Times New Roman" w:hAnsi="Times New Roman"/>
          <w:b/>
          <w:bCs/>
          <w:i/>
          <w:iCs/>
          <w:sz w:val="40"/>
          <w:szCs w:val="40"/>
        </w:rPr>
      </w:pPr>
    </w:p>
    <w:p w14:paraId="25041BDC" w14:textId="77777777" w:rsidR="00D30259" w:rsidRDefault="00D30259" w:rsidP="002B1AF7">
      <w:pPr>
        <w:pStyle w:val="ListParagraph"/>
        <w:ind w:left="1428"/>
        <w:rPr>
          <w:rFonts w:ascii="Times New Roman" w:hAnsi="Times New Roman"/>
          <w:b/>
          <w:bCs/>
          <w:i/>
          <w:iCs/>
          <w:sz w:val="40"/>
          <w:szCs w:val="40"/>
        </w:rPr>
      </w:pPr>
    </w:p>
    <w:p w14:paraId="2DD8F1D2" w14:textId="6AB46142" w:rsidR="00252DAA" w:rsidRPr="0027686C" w:rsidRDefault="002B1AF7" w:rsidP="0092218E">
      <w:pPr>
        <w:pStyle w:val="Heading2"/>
        <w:rPr>
          <w:color w:val="0070C0"/>
        </w:rPr>
      </w:pPr>
      <w:bookmarkStart w:id="26" w:name="_Toc133830854"/>
      <w:r w:rsidRPr="0027686C">
        <w:rPr>
          <w:color w:val="0070C0"/>
        </w:rPr>
        <w:t>2.7Legal</w:t>
      </w:r>
      <w:bookmarkEnd w:id="26"/>
    </w:p>
    <w:p w14:paraId="09799CC0" w14:textId="77777777" w:rsidR="00167DC8" w:rsidRDefault="00167DC8" w:rsidP="002B1AF7">
      <w:pPr>
        <w:pStyle w:val="ListParagraph"/>
        <w:ind w:left="1428"/>
        <w:rPr>
          <w:rFonts w:ascii="Times New Roman" w:hAnsi="Times New Roman"/>
          <w:b/>
          <w:bCs/>
          <w:i/>
          <w:iCs/>
          <w:sz w:val="40"/>
          <w:szCs w:val="40"/>
        </w:rPr>
      </w:pPr>
    </w:p>
    <w:p w14:paraId="045C31C2" w14:textId="46848A09" w:rsidR="00D30259" w:rsidRPr="00404D25" w:rsidRDefault="00902EE0" w:rsidP="002B1AF7">
      <w:pPr>
        <w:pStyle w:val="ListParagraph"/>
        <w:ind w:left="1428"/>
        <w:rPr>
          <w:rFonts w:ascii="Arial" w:hAnsi="Arial" w:cs="Arial"/>
          <w:i/>
          <w:iCs/>
          <w:sz w:val="28"/>
          <w:szCs w:val="28"/>
        </w:rPr>
      </w:pPr>
      <w:r w:rsidRPr="00404D25">
        <w:rPr>
          <w:rFonts w:ascii="Arial" w:hAnsi="Arial" w:cs="Arial"/>
          <w:b/>
          <w:bCs/>
          <w:i/>
          <w:iCs/>
          <w:sz w:val="28"/>
          <w:szCs w:val="28"/>
        </w:rPr>
        <w:t xml:space="preserve"> </w:t>
      </w:r>
      <w:r w:rsidR="008D7215" w:rsidRPr="00404D25">
        <w:rPr>
          <w:rFonts w:ascii="Arial" w:hAnsi="Arial" w:cs="Arial"/>
          <w:i/>
          <w:iCs/>
          <w:sz w:val="28"/>
          <w:szCs w:val="28"/>
        </w:rPr>
        <w:t>Recording</w:t>
      </w:r>
      <w:r w:rsidR="004B1B75" w:rsidRPr="00404D25">
        <w:rPr>
          <w:rFonts w:ascii="Arial" w:hAnsi="Arial" w:cs="Arial"/>
          <w:i/>
          <w:iCs/>
          <w:sz w:val="28"/>
          <w:szCs w:val="28"/>
        </w:rPr>
        <w:t xml:space="preserve"> the official </w:t>
      </w:r>
      <w:r w:rsidRPr="00404D25">
        <w:rPr>
          <w:rFonts w:ascii="Arial" w:hAnsi="Arial" w:cs="Arial"/>
          <w:i/>
          <w:iCs/>
          <w:sz w:val="28"/>
          <w:szCs w:val="28"/>
        </w:rPr>
        <w:t>company</w:t>
      </w:r>
      <w:r w:rsidRPr="00404D25">
        <w:rPr>
          <w:rFonts w:ascii="Arial" w:hAnsi="Arial" w:cs="Arial"/>
          <w:b/>
          <w:bCs/>
          <w:i/>
          <w:iCs/>
          <w:sz w:val="28"/>
          <w:szCs w:val="28"/>
        </w:rPr>
        <w:t xml:space="preserve"> </w:t>
      </w:r>
      <w:r w:rsidR="00A57E68" w:rsidRPr="00404D25">
        <w:rPr>
          <w:rFonts w:ascii="Arial" w:hAnsi="Arial" w:cs="Arial"/>
          <w:i/>
          <w:iCs/>
          <w:sz w:val="28"/>
          <w:szCs w:val="28"/>
        </w:rPr>
        <w:t>website</w:t>
      </w:r>
      <w:r w:rsidR="00A57E68" w:rsidRPr="00404D25">
        <w:rPr>
          <w:rFonts w:ascii="Arial" w:hAnsi="Arial" w:cs="Arial"/>
          <w:b/>
          <w:bCs/>
          <w:i/>
          <w:iCs/>
          <w:sz w:val="28"/>
          <w:szCs w:val="28"/>
        </w:rPr>
        <w:t xml:space="preserve"> </w:t>
      </w:r>
      <w:r w:rsidR="008D7215" w:rsidRPr="00404D25">
        <w:rPr>
          <w:rFonts w:ascii="Arial" w:hAnsi="Arial" w:cs="Arial"/>
          <w:i/>
          <w:iCs/>
          <w:sz w:val="28"/>
          <w:szCs w:val="28"/>
        </w:rPr>
        <w:t xml:space="preserve">Samsung has </w:t>
      </w:r>
      <w:r w:rsidR="00167DC8" w:rsidRPr="00404D25">
        <w:rPr>
          <w:rFonts w:ascii="Arial" w:hAnsi="Arial" w:cs="Arial"/>
          <w:i/>
          <w:iCs/>
          <w:sz w:val="28"/>
          <w:szCs w:val="28"/>
        </w:rPr>
        <w:t>restrictions</w:t>
      </w:r>
      <w:r w:rsidR="008D7215" w:rsidRPr="00404D25">
        <w:rPr>
          <w:rFonts w:ascii="Arial" w:hAnsi="Arial" w:cs="Arial"/>
          <w:i/>
          <w:iCs/>
          <w:sz w:val="28"/>
          <w:szCs w:val="28"/>
        </w:rPr>
        <w:t xml:space="preserve"> on </w:t>
      </w:r>
      <w:r w:rsidR="000D632C" w:rsidRPr="00404D25">
        <w:rPr>
          <w:rFonts w:ascii="Arial" w:hAnsi="Arial" w:cs="Arial"/>
          <w:i/>
          <w:iCs/>
          <w:sz w:val="28"/>
          <w:szCs w:val="28"/>
        </w:rPr>
        <w:t>their</w:t>
      </w:r>
      <w:r w:rsidR="008D7215" w:rsidRPr="00B12CEF">
        <w:rPr>
          <w:rFonts w:ascii="Times New Roman" w:hAnsi="Times New Roman"/>
          <w:i/>
          <w:iCs/>
          <w:sz w:val="32"/>
          <w:szCs w:val="32"/>
        </w:rPr>
        <w:t xml:space="preserve"> </w:t>
      </w:r>
      <w:r w:rsidR="000B2F2B" w:rsidRPr="00404D25">
        <w:rPr>
          <w:rFonts w:ascii="Arial" w:hAnsi="Arial" w:cs="Arial"/>
          <w:i/>
          <w:iCs/>
          <w:sz w:val="28"/>
          <w:szCs w:val="28"/>
        </w:rPr>
        <w:t xml:space="preserve">documents, </w:t>
      </w:r>
      <w:r w:rsidR="000D632C" w:rsidRPr="00404D25">
        <w:rPr>
          <w:rFonts w:ascii="Arial" w:hAnsi="Arial" w:cs="Arial"/>
          <w:i/>
          <w:iCs/>
          <w:sz w:val="28"/>
          <w:szCs w:val="28"/>
        </w:rPr>
        <w:t>product, services</w:t>
      </w:r>
      <w:r w:rsidR="000D632C" w:rsidRPr="00404D25">
        <w:rPr>
          <w:rFonts w:ascii="Arial" w:hAnsi="Arial" w:cs="Arial"/>
          <w:b/>
          <w:bCs/>
          <w:i/>
          <w:iCs/>
          <w:sz w:val="28"/>
          <w:szCs w:val="28"/>
        </w:rPr>
        <w:t xml:space="preserve">, </w:t>
      </w:r>
      <w:r w:rsidR="0048154E" w:rsidRPr="00404D25">
        <w:rPr>
          <w:rFonts w:ascii="Arial" w:hAnsi="Arial" w:cs="Arial"/>
          <w:i/>
          <w:iCs/>
          <w:sz w:val="28"/>
          <w:szCs w:val="28"/>
        </w:rPr>
        <w:t xml:space="preserve">trademarks, </w:t>
      </w:r>
      <w:r w:rsidR="00001367" w:rsidRPr="00404D25">
        <w:rPr>
          <w:rFonts w:ascii="Arial" w:hAnsi="Arial" w:cs="Arial"/>
          <w:i/>
          <w:iCs/>
          <w:sz w:val="28"/>
          <w:szCs w:val="28"/>
        </w:rPr>
        <w:t>logos,</w:t>
      </w:r>
      <w:r w:rsidR="008D2318" w:rsidRPr="00404D25">
        <w:rPr>
          <w:rFonts w:ascii="Arial" w:hAnsi="Arial" w:cs="Arial"/>
          <w:i/>
          <w:iCs/>
          <w:sz w:val="28"/>
          <w:szCs w:val="28"/>
        </w:rPr>
        <w:t xml:space="preserve"> and images. Where is </w:t>
      </w:r>
      <w:r w:rsidR="00001367" w:rsidRPr="00404D25">
        <w:rPr>
          <w:rFonts w:ascii="Arial" w:hAnsi="Arial" w:cs="Arial"/>
          <w:i/>
          <w:iCs/>
          <w:sz w:val="28"/>
          <w:szCs w:val="28"/>
        </w:rPr>
        <w:t>the state</w:t>
      </w:r>
      <w:r w:rsidR="008D2318" w:rsidRPr="00404D25">
        <w:rPr>
          <w:rFonts w:ascii="Arial" w:hAnsi="Arial" w:cs="Arial"/>
          <w:i/>
          <w:iCs/>
          <w:sz w:val="28"/>
          <w:szCs w:val="28"/>
        </w:rPr>
        <w:t xml:space="preserve"> that </w:t>
      </w:r>
      <w:r w:rsidR="00D177FD" w:rsidRPr="00404D25">
        <w:rPr>
          <w:rFonts w:ascii="Arial" w:hAnsi="Arial" w:cs="Arial"/>
          <w:i/>
          <w:iCs/>
          <w:sz w:val="28"/>
          <w:szCs w:val="28"/>
        </w:rPr>
        <w:t>is using</w:t>
      </w:r>
      <w:r w:rsidR="0048154E" w:rsidRPr="00404D25">
        <w:rPr>
          <w:rFonts w:ascii="Arial" w:hAnsi="Arial" w:cs="Arial"/>
          <w:i/>
          <w:iCs/>
          <w:sz w:val="28"/>
          <w:szCs w:val="28"/>
        </w:rPr>
        <w:t xml:space="preserve"> </w:t>
      </w:r>
      <w:r w:rsidR="00974497" w:rsidRPr="00404D25">
        <w:rPr>
          <w:rFonts w:ascii="Arial" w:hAnsi="Arial" w:cs="Arial"/>
          <w:i/>
          <w:iCs/>
          <w:sz w:val="28"/>
          <w:szCs w:val="28"/>
        </w:rPr>
        <w:t xml:space="preserve">them </w:t>
      </w:r>
      <w:r w:rsidR="00167DC8" w:rsidRPr="00404D25">
        <w:rPr>
          <w:rFonts w:ascii="Arial" w:hAnsi="Arial" w:cs="Arial"/>
          <w:i/>
          <w:iCs/>
          <w:sz w:val="28"/>
          <w:szCs w:val="28"/>
        </w:rPr>
        <w:t>for copying</w:t>
      </w:r>
      <w:r w:rsidR="00213AEF" w:rsidRPr="00404D25">
        <w:rPr>
          <w:rFonts w:ascii="Arial" w:hAnsi="Arial" w:cs="Arial"/>
          <w:i/>
          <w:iCs/>
          <w:sz w:val="28"/>
          <w:szCs w:val="28"/>
        </w:rPr>
        <w:t xml:space="preserve"> purpose </w:t>
      </w:r>
      <w:r w:rsidR="00410365" w:rsidRPr="00404D25">
        <w:rPr>
          <w:rFonts w:ascii="Arial" w:hAnsi="Arial" w:cs="Arial"/>
          <w:i/>
          <w:iCs/>
          <w:sz w:val="28"/>
          <w:szCs w:val="28"/>
        </w:rPr>
        <w:t xml:space="preserve">to their business model </w:t>
      </w:r>
      <w:r w:rsidR="0048154E" w:rsidRPr="00404D25">
        <w:rPr>
          <w:rFonts w:ascii="Arial" w:hAnsi="Arial" w:cs="Arial"/>
          <w:i/>
          <w:iCs/>
          <w:sz w:val="28"/>
          <w:szCs w:val="28"/>
        </w:rPr>
        <w:lastRenderedPageBreak/>
        <w:t>its violation of co</w:t>
      </w:r>
      <w:r w:rsidR="00001367" w:rsidRPr="00404D25">
        <w:rPr>
          <w:rFonts w:ascii="Arial" w:hAnsi="Arial" w:cs="Arial"/>
          <w:i/>
          <w:iCs/>
          <w:sz w:val="28"/>
          <w:szCs w:val="28"/>
        </w:rPr>
        <w:t>pyright laws.</w:t>
      </w:r>
      <w:r w:rsidR="00D177FD" w:rsidRPr="00404D25">
        <w:rPr>
          <w:rFonts w:ascii="Arial" w:hAnsi="Arial" w:cs="Arial"/>
          <w:i/>
          <w:iCs/>
          <w:sz w:val="28"/>
          <w:szCs w:val="28"/>
        </w:rPr>
        <w:t xml:space="preserve"> </w:t>
      </w:r>
      <w:r w:rsidR="00426D3C" w:rsidRPr="00404D25">
        <w:rPr>
          <w:rFonts w:ascii="Arial" w:hAnsi="Arial" w:cs="Arial"/>
          <w:i/>
          <w:iCs/>
          <w:sz w:val="28"/>
          <w:szCs w:val="28"/>
        </w:rPr>
        <w:t>However,</w:t>
      </w:r>
      <w:r w:rsidR="00D177FD" w:rsidRPr="00404D25">
        <w:rPr>
          <w:rFonts w:ascii="Arial" w:hAnsi="Arial" w:cs="Arial"/>
          <w:i/>
          <w:iCs/>
          <w:sz w:val="28"/>
          <w:szCs w:val="28"/>
        </w:rPr>
        <w:t xml:space="preserve"> </w:t>
      </w:r>
      <w:r w:rsidR="00410365" w:rsidRPr="00404D25">
        <w:rPr>
          <w:rFonts w:ascii="Arial" w:hAnsi="Arial" w:cs="Arial"/>
          <w:i/>
          <w:iCs/>
          <w:sz w:val="28"/>
          <w:szCs w:val="28"/>
        </w:rPr>
        <w:t xml:space="preserve">recording </w:t>
      </w:r>
      <w:r w:rsidR="00404D25" w:rsidRPr="00404D25">
        <w:rPr>
          <w:rFonts w:ascii="Arial" w:hAnsi="Arial" w:cs="Arial"/>
          <w:i/>
          <w:iCs/>
          <w:sz w:val="28"/>
          <w:szCs w:val="28"/>
        </w:rPr>
        <w:t>to (</w:t>
      </w:r>
      <w:r w:rsidR="00AF1780" w:rsidRPr="00404D25">
        <w:rPr>
          <w:rFonts w:ascii="Arial" w:hAnsi="Arial" w:cs="Arial"/>
          <w:i/>
          <w:iCs/>
          <w:sz w:val="28"/>
          <w:szCs w:val="28"/>
        </w:rPr>
        <w:t>Kaya Yrieff</w:t>
      </w:r>
      <w:r w:rsidR="00267AAF" w:rsidRPr="00404D25">
        <w:rPr>
          <w:rFonts w:ascii="Arial" w:hAnsi="Arial" w:cs="Arial"/>
          <w:i/>
          <w:iCs/>
          <w:sz w:val="28"/>
          <w:szCs w:val="28"/>
        </w:rPr>
        <w:t xml:space="preserve"> </w:t>
      </w:r>
      <w:r w:rsidR="00426D3C" w:rsidRPr="00404D25">
        <w:rPr>
          <w:rFonts w:ascii="Arial" w:hAnsi="Arial" w:cs="Arial"/>
          <w:i/>
          <w:iCs/>
          <w:sz w:val="28"/>
          <w:szCs w:val="28"/>
        </w:rPr>
        <w:t>CNN</w:t>
      </w:r>
      <w:r w:rsidR="005766D6" w:rsidRPr="00404D25">
        <w:rPr>
          <w:rFonts w:ascii="Arial" w:hAnsi="Arial" w:cs="Arial"/>
          <w:i/>
          <w:iCs/>
          <w:sz w:val="28"/>
          <w:szCs w:val="28"/>
        </w:rPr>
        <w:t>Money</w:t>
      </w:r>
      <w:r w:rsidR="009B3778" w:rsidRPr="00404D25">
        <w:rPr>
          <w:rFonts w:ascii="Arial" w:hAnsi="Arial" w:cs="Arial"/>
          <w:i/>
          <w:iCs/>
          <w:sz w:val="28"/>
          <w:szCs w:val="28"/>
        </w:rPr>
        <w:t xml:space="preserve"> New York,</w:t>
      </w:r>
      <w:r w:rsidR="001851B1" w:rsidRPr="00404D25">
        <w:rPr>
          <w:rFonts w:ascii="Arial" w:hAnsi="Arial" w:cs="Arial"/>
          <w:i/>
          <w:iCs/>
          <w:sz w:val="28"/>
          <w:szCs w:val="28"/>
        </w:rPr>
        <w:t>2018)</w:t>
      </w:r>
      <w:r w:rsidR="00641B03" w:rsidRPr="00404D25">
        <w:rPr>
          <w:rFonts w:ascii="Arial" w:hAnsi="Arial" w:cs="Arial"/>
          <w:i/>
          <w:iCs/>
          <w:sz w:val="28"/>
          <w:szCs w:val="28"/>
        </w:rPr>
        <w:t xml:space="preserve">, Samsung </w:t>
      </w:r>
      <w:r w:rsidR="00D529F9" w:rsidRPr="00404D25">
        <w:rPr>
          <w:rFonts w:ascii="Arial" w:hAnsi="Arial" w:cs="Arial"/>
          <w:i/>
          <w:iCs/>
          <w:sz w:val="28"/>
          <w:szCs w:val="28"/>
        </w:rPr>
        <w:t>it’s</w:t>
      </w:r>
      <w:r w:rsidR="00641B03" w:rsidRPr="00404D25">
        <w:rPr>
          <w:rFonts w:ascii="Arial" w:hAnsi="Arial" w:cs="Arial"/>
          <w:i/>
          <w:iCs/>
          <w:sz w:val="28"/>
          <w:szCs w:val="28"/>
        </w:rPr>
        <w:t xml:space="preserve"> been accused f</w:t>
      </w:r>
      <w:r w:rsidR="00B24186" w:rsidRPr="00404D25">
        <w:rPr>
          <w:rFonts w:ascii="Arial" w:hAnsi="Arial" w:cs="Arial"/>
          <w:i/>
          <w:iCs/>
          <w:sz w:val="28"/>
          <w:szCs w:val="28"/>
        </w:rPr>
        <w:t>ro</w:t>
      </w:r>
      <w:r w:rsidR="00641B03" w:rsidRPr="00404D25">
        <w:rPr>
          <w:rFonts w:ascii="Arial" w:hAnsi="Arial" w:cs="Arial"/>
          <w:i/>
          <w:iCs/>
          <w:sz w:val="28"/>
          <w:szCs w:val="28"/>
        </w:rPr>
        <w:t xml:space="preserve">m </w:t>
      </w:r>
      <w:r w:rsidR="00D7616C" w:rsidRPr="00404D25">
        <w:rPr>
          <w:rFonts w:ascii="Arial" w:hAnsi="Arial" w:cs="Arial"/>
          <w:i/>
          <w:iCs/>
          <w:sz w:val="28"/>
          <w:szCs w:val="28"/>
        </w:rPr>
        <w:t xml:space="preserve">apple that </w:t>
      </w:r>
      <w:r w:rsidR="00D529F9" w:rsidRPr="00404D25">
        <w:rPr>
          <w:rFonts w:ascii="Arial" w:hAnsi="Arial" w:cs="Arial"/>
          <w:i/>
          <w:iCs/>
          <w:sz w:val="28"/>
          <w:szCs w:val="28"/>
        </w:rPr>
        <w:t>they copy their iPhone design</w:t>
      </w:r>
      <w:r w:rsidR="00D7616C" w:rsidRPr="00404D25">
        <w:rPr>
          <w:rFonts w:ascii="Arial" w:hAnsi="Arial" w:cs="Arial"/>
          <w:i/>
          <w:iCs/>
          <w:sz w:val="28"/>
          <w:szCs w:val="28"/>
        </w:rPr>
        <w:t>,</w:t>
      </w:r>
      <w:r w:rsidR="000D04A4" w:rsidRPr="00404D25">
        <w:rPr>
          <w:rFonts w:ascii="Arial" w:hAnsi="Arial" w:cs="Arial"/>
          <w:i/>
          <w:iCs/>
          <w:sz w:val="28"/>
          <w:szCs w:val="28"/>
        </w:rPr>
        <w:t xml:space="preserve"> </w:t>
      </w:r>
      <w:r w:rsidR="00C266FF" w:rsidRPr="00404D25">
        <w:rPr>
          <w:rFonts w:ascii="Arial" w:hAnsi="Arial" w:cs="Arial"/>
          <w:i/>
          <w:iCs/>
          <w:sz w:val="28"/>
          <w:szCs w:val="28"/>
        </w:rPr>
        <w:t xml:space="preserve">and software features. The </w:t>
      </w:r>
      <w:r w:rsidR="002B42AE" w:rsidRPr="00404D25">
        <w:rPr>
          <w:rFonts w:ascii="Arial" w:hAnsi="Arial" w:cs="Arial"/>
          <w:i/>
          <w:iCs/>
          <w:sz w:val="28"/>
          <w:szCs w:val="28"/>
        </w:rPr>
        <w:t xml:space="preserve">two </w:t>
      </w:r>
      <w:r w:rsidR="00C90F41" w:rsidRPr="00404D25">
        <w:rPr>
          <w:rFonts w:ascii="Arial" w:hAnsi="Arial" w:cs="Arial"/>
          <w:i/>
          <w:iCs/>
          <w:sz w:val="28"/>
          <w:szCs w:val="28"/>
        </w:rPr>
        <w:t>companies</w:t>
      </w:r>
      <w:r w:rsidR="002B42AE" w:rsidRPr="00404D25">
        <w:rPr>
          <w:rFonts w:ascii="Arial" w:hAnsi="Arial" w:cs="Arial"/>
          <w:i/>
          <w:iCs/>
          <w:sz w:val="28"/>
          <w:szCs w:val="28"/>
        </w:rPr>
        <w:t xml:space="preserve"> went </w:t>
      </w:r>
      <w:r w:rsidR="00C90F41" w:rsidRPr="00404D25">
        <w:rPr>
          <w:rFonts w:ascii="Arial" w:hAnsi="Arial" w:cs="Arial"/>
          <w:i/>
          <w:iCs/>
          <w:sz w:val="28"/>
          <w:szCs w:val="28"/>
        </w:rPr>
        <w:t>to</w:t>
      </w:r>
      <w:r w:rsidR="002B42AE" w:rsidRPr="00404D25">
        <w:rPr>
          <w:rFonts w:ascii="Arial" w:hAnsi="Arial" w:cs="Arial"/>
          <w:i/>
          <w:iCs/>
          <w:sz w:val="28"/>
          <w:szCs w:val="28"/>
        </w:rPr>
        <w:t xml:space="preserve"> court and </w:t>
      </w:r>
      <w:r w:rsidR="00C90F41" w:rsidRPr="00404D25">
        <w:rPr>
          <w:rFonts w:ascii="Arial" w:hAnsi="Arial" w:cs="Arial"/>
          <w:i/>
          <w:iCs/>
          <w:sz w:val="28"/>
          <w:szCs w:val="28"/>
        </w:rPr>
        <w:t>have had</w:t>
      </w:r>
      <w:r w:rsidR="002B42AE" w:rsidRPr="00404D25">
        <w:rPr>
          <w:rFonts w:ascii="Arial" w:hAnsi="Arial" w:cs="Arial"/>
          <w:i/>
          <w:iCs/>
          <w:sz w:val="28"/>
          <w:szCs w:val="28"/>
        </w:rPr>
        <w:t xml:space="preserve"> a legal </w:t>
      </w:r>
      <w:r w:rsidR="0064280D" w:rsidRPr="00404D25">
        <w:rPr>
          <w:rFonts w:ascii="Arial" w:hAnsi="Arial" w:cs="Arial"/>
          <w:i/>
          <w:iCs/>
          <w:sz w:val="28"/>
          <w:szCs w:val="28"/>
        </w:rPr>
        <w:t>dispute</w:t>
      </w:r>
      <w:r w:rsidR="002B42AE" w:rsidRPr="00404D25">
        <w:rPr>
          <w:rFonts w:ascii="Arial" w:hAnsi="Arial" w:cs="Arial"/>
          <w:i/>
          <w:iCs/>
          <w:sz w:val="28"/>
          <w:szCs w:val="28"/>
        </w:rPr>
        <w:t xml:space="preserve"> for seven </w:t>
      </w:r>
      <w:r w:rsidR="00C90F41" w:rsidRPr="00404D25">
        <w:rPr>
          <w:rFonts w:ascii="Arial" w:hAnsi="Arial" w:cs="Arial"/>
          <w:i/>
          <w:iCs/>
          <w:sz w:val="28"/>
          <w:szCs w:val="28"/>
        </w:rPr>
        <w:t>years. In</w:t>
      </w:r>
      <w:r w:rsidR="0064280D" w:rsidRPr="00404D25">
        <w:rPr>
          <w:rFonts w:ascii="Arial" w:hAnsi="Arial" w:cs="Arial"/>
          <w:i/>
          <w:iCs/>
          <w:sz w:val="28"/>
          <w:szCs w:val="28"/>
        </w:rPr>
        <w:t xml:space="preserve"> 2012 the court </w:t>
      </w:r>
      <w:r w:rsidR="00EB6CB1" w:rsidRPr="00404D25">
        <w:rPr>
          <w:rFonts w:ascii="Arial" w:hAnsi="Arial" w:cs="Arial"/>
          <w:i/>
          <w:iCs/>
          <w:sz w:val="28"/>
          <w:szCs w:val="28"/>
        </w:rPr>
        <w:t xml:space="preserve">ruled Samsung to pay </w:t>
      </w:r>
      <w:r w:rsidR="000718F8" w:rsidRPr="00404D25">
        <w:rPr>
          <w:rFonts w:ascii="Arial" w:hAnsi="Arial" w:cs="Arial"/>
          <w:i/>
          <w:iCs/>
          <w:sz w:val="28"/>
          <w:szCs w:val="28"/>
        </w:rPr>
        <w:t xml:space="preserve">Apple more </w:t>
      </w:r>
      <w:r w:rsidR="00C90F41" w:rsidRPr="00404D25">
        <w:rPr>
          <w:rFonts w:ascii="Arial" w:hAnsi="Arial" w:cs="Arial"/>
          <w:i/>
          <w:iCs/>
          <w:sz w:val="28"/>
          <w:szCs w:val="28"/>
        </w:rPr>
        <w:t>than</w:t>
      </w:r>
      <w:r w:rsidR="000718F8" w:rsidRPr="00404D25">
        <w:rPr>
          <w:rFonts w:ascii="Arial" w:hAnsi="Arial" w:cs="Arial"/>
          <w:i/>
          <w:iCs/>
          <w:sz w:val="28"/>
          <w:szCs w:val="28"/>
        </w:rPr>
        <w:t xml:space="preserve"> $1 billion for cop</w:t>
      </w:r>
      <w:r w:rsidR="00781BA3" w:rsidRPr="00404D25">
        <w:rPr>
          <w:rFonts w:ascii="Arial" w:hAnsi="Arial" w:cs="Arial"/>
          <w:i/>
          <w:iCs/>
          <w:sz w:val="28"/>
          <w:szCs w:val="28"/>
        </w:rPr>
        <w:t xml:space="preserve">ying various hardware. </w:t>
      </w:r>
      <w:r w:rsidR="003766A3" w:rsidRPr="00404D25">
        <w:rPr>
          <w:rFonts w:ascii="Arial" w:hAnsi="Arial" w:cs="Arial"/>
          <w:i/>
          <w:iCs/>
          <w:sz w:val="28"/>
          <w:szCs w:val="28"/>
        </w:rPr>
        <w:t xml:space="preserve">In that case </w:t>
      </w:r>
      <w:r w:rsidR="00D7616C" w:rsidRPr="00404D25">
        <w:rPr>
          <w:rFonts w:ascii="Arial" w:hAnsi="Arial" w:cs="Arial"/>
          <w:i/>
          <w:iCs/>
          <w:sz w:val="28"/>
          <w:szCs w:val="28"/>
        </w:rPr>
        <w:t>it’s</w:t>
      </w:r>
      <w:r w:rsidR="003766A3" w:rsidRPr="00404D25">
        <w:rPr>
          <w:rFonts w:ascii="Arial" w:hAnsi="Arial" w:cs="Arial"/>
          <w:i/>
          <w:iCs/>
          <w:sz w:val="28"/>
          <w:szCs w:val="28"/>
        </w:rPr>
        <w:t xml:space="preserve"> unfavorable for the company </w:t>
      </w:r>
      <w:r w:rsidR="003F1F3A" w:rsidRPr="00404D25">
        <w:rPr>
          <w:rFonts w:ascii="Arial" w:hAnsi="Arial" w:cs="Arial"/>
          <w:i/>
          <w:iCs/>
          <w:sz w:val="28"/>
          <w:szCs w:val="28"/>
        </w:rPr>
        <w:t xml:space="preserve">image, and the brand to practice </w:t>
      </w:r>
      <w:r w:rsidR="000D5A85" w:rsidRPr="00404D25">
        <w:rPr>
          <w:rFonts w:ascii="Arial" w:hAnsi="Arial" w:cs="Arial"/>
          <w:i/>
          <w:iCs/>
          <w:sz w:val="28"/>
          <w:szCs w:val="28"/>
        </w:rPr>
        <w:t>illegally copy</w:t>
      </w:r>
      <w:r w:rsidR="00227050" w:rsidRPr="00404D25">
        <w:rPr>
          <w:rFonts w:ascii="Arial" w:hAnsi="Arial" w:cs="Arial"/>
          <w:i/>
          <w:iCs/>
          <w:sz w:val="28"/>
          <w:szCs w:val="28"/>
        </w:rPr>
        <w:t xml:space="preserve"> righting</w:t>
      </w:r>
      <w:r w:rsidR="000D5A85" w:rsidRPr="00404D25">
        <w:rPr>
          <w:rFonts w:ascii="Arial" w:hAnsi="Arial" w:cs="Arial"/>
          <w:i/>
          <w:iCs/>
          <w:sz w:val="28"/>
          <w:szCs w:val="28"/>
        </w:rPr>
        <w:t xml:space="preserve"> patent.</w:t>
      </w:r>
      <w:r w:rsidR="00227050" w:rsidRPr="00404D25">
        <w:rPr>
          <w:rFonts w:ascii="Arial" w:hAnsi="Arial" w:cs="Arial"/>
          <w:i/>
          <w:iCs/>
          <w:sz w:val="28"/>
          <w:szCs w:val="28"/>
        </w:rPr>
        <w:t xml:space="preserve"> </w:t>
      </w:r>
      <w:r w:rsidR="002B42AE" w:rsidRPr="00404D25">
        <w:rPr>
          <w:rFonts w:ascii="Arial" w:hAnsi="Arial" w:cs="Arial"/>
          <w:i/>
          <w:iCs/>
          <w:sz w:val="28"/>
          <w:szCs w:val="28"/>
        </w:rPr>
        <w:t xml:space="preserve"> </w:t>
      </w:r>
    </w:p>
    <w:p w14:paraId="14F46B29" w14:textId="77777777" w:rsidR="00AD6183" w:rsidRDefault="00AD6183" w:rsidP="002B1AF7">
      <w:pPr>
        <w:pStyle w:val="ListParagraph"/>
        <w:ind w:left="1428"/>
        <w:rPr>
          <w:rFonts w:ascii="Times New Roman" w:hAnsi="Times New Roman"/>
          <w:i/>
          <w:iCs/>
          <w:sz w:val="32"/>
          <w:szCs w:val="32"/>
        </w:rPr>
      </w:pPr>
    </w:p>
    <w:p w14:paraId="6E92D682" w14:textId="77777777" w:rsidR="00AD6183" w:rsidRPr="00B12CEF" w:rsidRDefault="00AD6183" w:rsidP="002B1AF7">
      <w:pPr>
        <w:pStyle w:val="ListParagraph"/>
        <w:ind w:left="1428"/>
        <w:rPr>
          <w:rFonts w:ascii="Times New Roman" w:hAnsi="Times New Roman"/>
          <w:b/>
          <w:bCs/>
          <w:i/>
          <w:iCs/>
          <w:sz w:val="32"/>
          <w:szCs w:val="32"/>
        </w:rPr>
      </w:pPr>
    </w:p>
    <w:p w14:paraId="089913E0" w14:textId="33FC6E8F" w:rsidR="00D30259" w:rsidRPr="0027686C" w:rsidRDefault="00047EF3" w:rsidP="0092218E">
      <w:pPr>
        <w:pStyle w:val="Heading1"/>
        <w:rPr>
          <w:color w:val="0070C0"/>
        </w:rPr>
      </w:pPr>
      <w:bookmarkStart w:id="27" w:name="_Toc133830855"/>
      <w:r w:rsidRPr="0027686C">
        <w:rPr>
          <w:color w:val="0070C0"/>
        </w:rPr>
        <w:t>What is Porter 5 forces model?</w:t>
      </w:r>
      <w:bookmarkEnd w:id="27"/>
    </w:p>
    <w:p w14:paraId="638C8D3F" w14:textId="77777777" w:rsidR="00404D25" w:rsidRDefault="00404D25" w:rsidP="00404D25">
      <w:pPr>
        <w:pStyle w:val="ListParagraph"/>
        <w:ind w:left="1068"/>
        <w:rPr>
          <w:b/>
          <w:bCs/>
          <w:i/>
          <w:iCs/>
          <w:sz w:val="32"/>
          <w:szCs w:val="32"/>
        </w:rPr>
      </w:pPr>
    </w:p>
    <w:p w14:paraId="4FD3D0A8" w14:textId="64A8513C" w:rsidR="00F614D6" w:rsidRDefault="00921865" w:rsidP="00F614D6">
      <w:pPr>
        <w:pStyle w:val="ListParagraph"/>
        <w:ind w:left="1068"/>
        <w:rPr>
          <w:i/>
          <w:iCs/>
          <w:sz w:val="32"/>
          <w:szCs w:val="32"/>
        </w:rPr>
      </w:pPr>
      <w:r w:rsidRPr="00404D25">
        <w:rPr>
          <w:rFonts w:ascii="Arial" w:hAnsi="Arial" w:cs="Arial"/>
          <w:i/>
          <w:iCs/>
          <w:sz w:val="28"/>
          <w:szCs w:val="28"/>
        </w:rPr>
        <w:t>Porter (1980)</w:t>
      </w:r>
      <w:r w:rsidR="00E55F45" w:rsidRPr="00404D25">
        <w:rPr>
          <w:rFonts w:ascii="Arial" w:hAnsi="Arial" w:cs="Arial"/>
          <w:i/>
          <w:iCs/>
          <w:sz w:val="28"/>
          <w:szCs w:val="28"/>
        </w:rPr>
        <w:t xml:space="preserve"> </w:t>
      </w:r>
      <w:r w:rsidR="00A37966" w:rsidRPr="00404D25">
        <w:rPr>
          <w:rFonts w:ascii="Arial" w:hAnsi="Arial" w:cs="Arial"/>
          <w:i/>
          <w:iCs/>
          <w:sz w:val="28"/>
          <w:szCs w:val="28"/>
        </w:rPr>
        <w:t>suggests</w:t>
      </w:r>
      <w:r w:rsidR="00E55F45" w:rsidRPr="00404D25">
        <w:rPr>
          <w:rFonts w:ascii="Arial" w:hAnsi="Arial" w:cs="Arial"/>
          <w:i/>
          <w:iCs/>
          <w:sz w:val="28"/>
          <w:szCs w:val="28"/>
        </w:rPr>
        <w:t xml:space="preserve"> that </w:t>
      </w:r>
      <w:r w:rsidR="001D11D7" w:rsidRPr="00404D25">
        <w:rPr>
          <w:rFonts w:ascii="Arial" w:hAnsi="Arial" w:cs="Arial"/>
          <w:i/>
          <w:iCs/>
          <w:sz w:val="28"/>
          <w:szCs w:val="28"/>
        </w:rPr>
        <w:t xml:space="preserve">five main </w:t>
      </w:r>
      <w:r w:rsidR="00A37966" w:rsidRPr="00404D25">
        <w:rPr>
          <w:rFonts w:ascii="Arial" w:hAnsi="Arial" w:cs="Arial"/>
          <w:i/>
          <w:iCs/>
          <w:sz w:val="28"/>
          <w:szCs w:val="28"/>
        </w:rPr>
        <w:t>forces shape</w:t>
      </w:r>
      <w:r w:rsidR="001D11D7" w:rsidRPr="00404D25">
        <w:rPr>
          <w:rFonts w:ascii="Arial" w:hAnsi="Arial" w:cs="Arial"/>
          <w:i/>
          <w:iCs/>
          <w:sz w:val="28"/>
          <w:szCs w:val="28"/>
        </w:rPr>
        <w:t xml:space="preserve"> </w:t>
      </w:r>
      <w:r w:rsidR="00A37966" w:rsidRPr="00404D25">
        <w:rPr>
          <w:rFonts w:ascii="Arial" w:hAnsi="Arial" w:cs="Arial"/>
          <w:i/>
          <w:iCs/>
          <w:sz w:val="28"/>
          <w:szCs w:val="28"/>
        </w:rPr>
        <w:t>competition</w:t>
      </w:r>
      <w:r w:rsidR="008478F0" w:rsidRPr="00404D25">
        <w:rPr>
          <w:rFonts w:ascii="Arial" w:hAnsi="Arial" w:cs="Arial"/>
          <w:i/>
          <w:iCs/>
          <w:sz w:val="28"/>
          <w:szCs w:val="28"/>
        </w:rPr>
        <w:t>.</w:t>
      </w:r>
      <w:r w:rsidR="000A3A9B" w:rsidRPr="00404D25">
        <w:rPr>
          <w:rFonts w:ascii="Arial" w:hAnsi="Arial" w:cs="Arial"/>
          <w:i/>
          <w:iCs/>
          <w:sz w:val="28"/>
          <w:szCs w:val="28"/>
        </w:rPr>
        <w:t xml:space="preserve"> The five forces model is not </w:t>
      </w:r>
      <w:r w:rsidR="00A37966" w:rsidRPr="00404D25">
        <w:rPr>
          <w:rFonts w:ascii="Arial" w:hAnsi="Arial" w:cs="Arial"/>
          <w:i/>
          <w:iCs/>
          <w:sz w:val="28"/>
          <w:szCs w:val="28"/>
        </w:rPr>
        <w:t xml:space="preserve">merely of use to commercial </w:t>
      </w:r>
      <w:r w:rsidR="00323B9D" w:rsidRPr="00404D25">
        <w:rPr>
          <w:rFonts w:ascii="Arial" w:hAnsi="Arial" w:cs="Arial"/>
          <w:i/>
          <w:iCs/>
          <w:sz w:val="28"/>
          <w:szCs w:val="28"/>
        </w:rPr>
        <w:t>organization. It</w:t>
      </w:r>
      <w:r w:rsidR="009C3564" w:rsidRPr="00404D25">
        <w:rPr>
          <w:rFonts w:ascii="Arial" w:hAnsi="Arial" w:cs="Arial"/>
          <w:i/>
          <w:iCs/>
          <w:sz w:val="28"/>
          <w:szCs w:val="28"/>
        </w:rPr>
        <w:t xml:space="preserve"> can be used by </w:t>
      </w:r>
      <w:r w:rsidR="00323B9D" w:rsidRPr="00404D25">
        <w:rPr>
          <w:rFonts w:ascii="Arial" w:hAnsi="Arial" w:cs="Arial"/>
          <w:i/>
          <w:iCs/>
          <w:sz w:val="28"/>
          <w:szCs w:val="28"/>
        </w:rPr>
        <w:t>organizations</w:t>
      </w:r>
      <w:r w:rsidR="009C3564" w:rsidRPr="00404D25">
        <w:rPr>
          <w:rFonts w:ascii="Arial" w:hAnsi="Arial" w:cs="Arial"/>
          <w:i/>
          <w:iCs/>
          <w:sz w:val="28"/>
          <w:szCs w:val="28"/>
        </w:rPr>
        <w:t xml:space="preserve"> in the public</w:t>
      </w:r>
      <w:r w:rsidR="005265E6" w:rsidRPr="00404D25">
        <w:rPr>
          <w:rFonts w:ascii="Arial" w:hAnsi="Arial" w:cs="Arial"/>
          <w:i/>
          <w:iCs/>
          <w:sz w:val="28"/>
          <w:szCs w:val="28"/>
        </w:rPr>
        <w:t xml:space="preserve">. The model </w:t>
      </w:r>
      <w:r w:rsidR="00323B9D" w:rsidRPr="00404D25">
        <w:rPr>
          <w:rFonts w:ascii="Arial" w:hAnsi="Arial" w:cs="Arial"/>
          <w:i/>
          <w:iCs/>
          <w:sz w:val="28"/>
          <w:szCs w:val="28"/>
        </w:rPr>
        <w:t>is</w:t>
      </w:r>
      <w:r w:rsidR="005265E6" w:rsidRPr="00404D25">
        <w:rPr>
          <w:rFonts w:ascii="Arial" w:hAnsi="Arial" w:cs="Arial"/>
          <w:i/>
          <w:iCs/>
          <w:sz w:val="28"/>
          <w:szCs w:val="28"/>
        </w:rPr>
        <w:t xml:space="preserve"> used to gain better understanding of the </w:t>
      </w:r>
      <w:r w:rsidR="00323B9D" w:rsidRPr="00404D25">
        <w:rPr>
          <w:rFonts w:ascii="Arial" w:hAnsi="Arial" w:cs="Arial"/>
          <w:i/>
          <w:iCs/>
          <w:sz w:val="28"/>
          <w:szCs w:val="28"/>
        </w:rPr>
        <w:t>organization, collect</w:t>
      </w:r>
      <w:r w:rsidR="005265E6" w:rsidRPr="00404D25">
        <w:rPr>
          <w:rFonts w:ascii="Arial" w:hAnsi="Arial" w:cs="Arial"/>
          <w:i/>
          <w:iCs/>
          <w:sz w:val="28"/>
          <w:szCs w:val="28"/>
        </w:rPr>
        <w:t xml:space="preserve"> and </w:t>
      </w:r>
      <w:r w:rsidR="0000264B" w:rsidRPr="00404D25">
        <w:rPr>
          <w:rFonts w:ascii="Arial" w:hAnsi="Arial" w:cs="Arial"/>
          <w:i/>
          <w:iCs/>
          <w:sz w:val="28"/>
          <w:szCs w:val="28"/>
        </w:rPr>
        <w:t>analyze information</w:t>
      </w:r>
      <w:r w:rsidR="00D51CE4" w:rsidRPr="00404D25">
        <w:rPr>
          <w:rFonts w:ascii="Arial" w:hAnsi="Arial" w:cs="Arial"/>
          <w:i/>
          <w:iCs/>
          <w:sz w:val="28"/>
          <w:szCs w:val="28"/>
        </w:rPr>
        <w:t xml:space="preserve">. </w:t>
      </w:r>
      <w:r w:rsidR="0000264B" w:rsidRPr="00404D25">
        <w:rPr>
          <w:rFonts w:ascii="Arial" w:hAnsi="Arial" w:cs="Arial"/>
          <w:i/>
          <w:iCs/>
          <w:sz w:val="28"/>
          <w:szCs w:val="28"/>
        </w:rPr>
        <w:t xml:space="preserve">Analyzing </w:t>
      </w:r>
      <w:r w:rsidR="00323B9D" w:rsidRPr="00404D25">
        <w:rPr>
          <w:rFonts w:ascii="Arial" w:hAnsi="Arial" w:cs="Arial"/>
          <w:i/>
          <w:iCs/>
          <w:sz w:val="28"/>
          <w:szCs w:val="28"/>
        </w:rPr>
        <w:t>their</w:t>
      </w:r>
      <w:r w:rsidR="0000264B" w:rsidRPr="00404D25">
        <w:rPr>
          <w:rFonts w:ascii="Arial" w:hAnsi="Arial" w:cs="Arial"/>
          <w:i/>
          <w:iCs/>
          <w:sz w:val="28"/>
          <w:szCs w:val="28"/>
        </w:rPr>
        <w:t xml:space="preserve"> </w:t>
      </w:r>
      <w:r w:rsidR="00323B9D" w:rsidRPr="00404D25">
        <w:rPr>
          <w:rFonts w:ascii="Arial" w:hAnsi="Arial" w:cs="Arial"/>
          <w:i/>
          <w:iCs/>
          <w:sz w:val="28"/>
          <w:szCs w:val="28"/>
        </w:rPr>
        <w:t>customers</w:t>
      </w:r>
      <w:r w:rsidR="00AF58F0" w:rsidRPr="00404D25">
        <w:rPr>
          <w:rFonts w:ascii="Arial" w:hAnsi="Arial" w:cs="Arial"/>
          <w:i/>
          <w:iCs/>
          <w:sz w:val="28"/>
          <w:szCs w:val="28"/>
        </w:rPr>
        <w:t>, suppliers,</w:t>
      </w:r>
      <w:r w:rsidR="000571C1" w:rsidRPr="00404D25">
        <w:rPr>
          <w:rFonts w:ascii="Arial" w:hAnsi="Arial" w:cs="Arial"/>
          <w:i/>
          <w:iCs/>
          <w:sz w:val="28"/>
          <w:szCs w:val="28"/>
        </w:rPr>
        <w:t xml:space="preserve"> and other </w:t>
      </w:r>
      <w:r w:rsidR="00AF58F0" w:rsidRPr="00404D25">
        <w:rPr>
          <w:rFonts w:ascii="Arial" w:hAnsi="Arial" w:cs="Arial"/>
          <w:i/>
          <w:iCs/>
          <w:sz w:val="28"/>
          <w:szCs w:val="28"/>
        </w:rPr>
        <w:t>organizations</w:t>
      </w:r>
      <w:r w:rsidR="000571C1" w:rsidRPr="00404D25">
        <w:rPr>
          <w:rFonts w:ascii="Arial" w:hAnsi="Arial" w:cs="Arial"/>
          <w:i/>
          <w:iCs/>
          <w:sz w:val="28"/>
          <w:szCs w:val="28"/>
        </w:rPr>
        <w:t xml:space="preserve"> with whom they may </w:t>
      </w:r>
      <w:r w:rsidR="003353F1" w:rsidRPr="00404D25">
        <w:rPr>
          <w:rFonts w:ascii="Arial" w:hAnsi="Arial" w:cs="Arial"/>
          <w:i/>
          <w:iCs/>
          <w:sz w:val="28"/>
          <w:szCs w:val="28"/>
        </w:rPr>
        <w:t>compete</w:t>
      </w:r>
      <w:r w:rsidR="00AF58F0" w:rsidRPr="00404D25">
        <w:rPr>
          <w:rFonts w:ascii="Arial" w:hAnsi="Arial" w:cs="Arial"/>
          <w:i/>
          <w:iCs/>
          <w:sz w:val="28"/>
          <w:szCs w:val="28"/>
        </w:rPr>
        <w:t>. (</w:t>
      </w:r>
      <w:r w:rsidR="003353F1" w:rsidRPr="00404D25">
        <w:rPr>
          <w:rFonts w:ascii="Arial" w:hAnsi="Arial" w:cs="Arial"/>
          <w:i/>
          <w:iCs/>
          <w:sz w:val="28"/>
          <w:szCs w:val="28"/>
        </w:rPr>
        <w:t xml:space="preserve">Graham, </w:t>
      </w:r>
      <w:r w:rsidR="002269F0" w:rsidRPr="00404D25">
        <w:rPr>
          <w:rFonts w:ascii="Arial" w:hAnsi="Arial" w:cs="Arial"/>
          <w:i/>
          <w:iCs/>
          <w:sz w:val="28"/>
          <w:szCs w:val="28"/>
        </w:rPr>
        <w:t>p.59,2019</w:t>
      </w:r>
      <w:r w:rsidR="003353F1" w:rsidRPr="00404D25">
        <w:rPr>
          <w:rFonts w:ascii="Arial" w:hAnsi="Arial" w:cs="Arial"/>
          <w:i/>
          <w:iCs/>
          <w:sz w:val="28"/>
          <w:szCs w:val="28"/>
        </w:rPr>
        <w:t>).</w:t>
      </w:r>
      <w:r w:rsidR="00BD34D7" w:rsidRPr="00404D25">
        <w:rPr>
          <w:rFonts w:ascii="Arial" w:hAnsi="Arial" w:cs="Arial"/>
          <w:i/>
          <w:iCs/>
          <w:sz w:val="28"/>
          <w:szCs w:val="28"/>
        </w:rPr>
        <w:t xml:space="preserve"> </w:t>
      </w:r>
      <w:r w:rsidR="00D8094B" w:rsidRPr="00404D25">
        <w:rPr>
          <w:rFonts w:ascii="Arial" w:hAnsi="Arial" w:cs="Arial"/>
          <w:i/>
          <w:iCs/>
          <w:sz w:val="28"/>
          <w:szCs w:val="28"/>
        </w:rPr>
        <w:t xml:space="preserve">It’s a framework that examines the level </w:t>
      </w:r>
      <w:r w:rsidR="00B409DA" w:rsidRPr="00404D25">
        <w:rPr>
          <w:rFonts w:ascii="Arial" w:hAnsi="Arial" w:cs="Arial"/>
          <w:i/>
          <w:iCs/>
          <w:sz w:val="28"/>
          <w:szCs w:val="28"/>
        </w:rPr>
        <w:t xml:space="preserve">of the competition and the industry. The main </w:t>
      </w:r>
      <w:r w:rsidR="00894118" w:rsidRPr="00404D25">
        <w:rPr>
          <w:rFonts w:ascii="Arial" w:hAnsi="Arial" w:cs="Arial"/>
          <w:i/>
          <w:iCs/>
          <w:sz w:val="28"/>
          <w:szCs w:val="28"/>
        </w:rPr>
        <w:t>key forces are, the treats of new entrance,</w:t>
      </w:r>
      <w:r w:rsidR="001C6D3F">
        <w:rPr>
          <w:i/>
          <w:iCs/>
          <w:sz w:val="32"/>
          <w:szCs w:val="32"/>
        </w:rPr>
        <w:t xml:space="preserve"> </w:t>
      </w:r>
      <w:r w:rsidR="001C6D3F" w:rsidRPr="00404D25">
        <w:rPr>
          <w:rFonts w:ascii="Arial" w:hAnsi="Arial" w:cs="Arial"/>
          <w:i/>
          <w:iCs/>
          <w:sz w:val="28"/>
          <w:szCs w:val="28"/>
        </w:rPr>
        <w:t>substitute,</w:t>
      </w:r>
      <w:r w:rsidR="00866EDE" w:rsidRPr="00404D25">
        <w:rPr>
          <w:rFonts w:ascii="Arial" w:hAnsi="Arial" w:cs="Arial"/>
          <w:i/>
          <w:iCs/>
          <w:sz w:val="28"/>
          <w:szCs w:val="28"/>
        </w:rPr>
        <w:t xml:space="preserve"> product or services</w:t>
      </w:r>
      <w:r w:rsidR="001C6D3F" w:rsidRPr="00404D25">
        <w:rPr>
          <w:rFonts w:ascii="Arial" w:hAnsi="Arial" w:cs="Arial"/>
          <w:i/>
          <w:iCs/>
          <w:sz w:val="28"/>
          <w:szCs w:val="28"/>
        </w:rPr>
        <w:t>,</w:t>
      </w:r>
      <w:r w:rsidR="00866EDE" w:rsidRPr="00404D25">
        <w:rPr>
          <w:rFonts w:ascii="Arial" w:hAnsi="Arial" w:cs="Arial"/>
          <w:i/>
          <w:iCs/>
          <w:sz w:val="28"/>
          <w:szCs w:val="28"/>
        </w:rPr>
        <w:t xml:space="preserve"> </w:t>
      </w:r>
      <w:r w:rsidR="001C6D3F" w:rsidRPr="00404D25">
        <w:rPr>
          <w:rFonts w:ascii="Arial" w:hAnsi="Arial" w:cs="Arial"/>
          <w:i/>
          <w:iCs/>
          <w:sz w:val="28"/>
          <w:szCs w:val="28"/>
        </w:rPr>
        <w:t>and intensity</w:t>
      </w:r>
      <w:r w:rsidR="00866EDE" w:rsidRPr="00404D25">
        <w:rPr>
          <w:rFonts w:ascii="Arial" w:hAnsi="Arial" w:cs="Arial"/>
          <w:i/>
          <w:iCs/>
          <w:sz w:val="28"/>
          <w:szCs w:val="28"/>
        </w:rPr>
        <w:t xml:space="preserve"> of </w:t>
      </w:r>
      <w:r w:rsidR="001C6D3F" w:rsidRPr="00404D25">
        <w:rPr>
          <w:rFonts w:ascii="Arial" w:hAnsi="Arial" w:cs="Arial"/>
          <w:i/>
          <w:iCs/>
          <w:sz w:val="28"/>
          <w:szCs w:val="28"/>
        </w:rPr>
        <w:t>competition.</w:t>
      </w:r>
    </w:p>
    <w:p w14:paraId="2AF139F9" w14:textId="77777777" w:rsidR="003B4D5D" w:rsidRDefault="003B4D5D" w:rsidP="00F614D6">
      <w:pPr>
        <w:pStyle w:val="ListParagraph"/>
        <w:ind w:left="1068"/>
        <w:rPr>
          <w:i/>
          <w:iCs/>
          <w:sz w:val="32"/>
          <w:szCs w:val="32"/>
        </w:rPr>
      </w:pPr>
    </w:p>
    <w:p w14:paraId="01AB2A7A" w14:textId="77777777" w:rsidR="001C6D3F" w:rsidRDefault="001C6D3F" w:rsidP="00F614D6">
      <w:pPr>
        <w:pStyle w:val="ListParagraph"/>
        <w:ind w:left="1068"/>
        <w:rPr>
          <w:i/>
          <w:iCs/>
          <w:sz w:val="32"/>
          <w:szCs w:val="32"/>
        </w:rPr>
      </w:pPr>
    </w:p>
    <w:p w14:paraId="57F1C0B4" w14:textId="0A2A6557" w:rsidR="001C6D3F" w:rsidRPr="00921865" w:rsidRDefault="003B4D5D" w:rsidP="00F614D6">
      <w:pPr>
        <w:pStyle w:val="ListParagraph"/>
        <w:ind w:left="1068"/>
        <w:rPr>
          <w:i/>
          <w:iCs/>
          <w:sz w:val="32"/>
          <w:szCs w:val="32"/>
        </w:rPr>
      </w:pPr>
      <w:r w:rsidRPr="003B4D5D">
        <w:rPr>
          <w:i/>
          <w:iCs/>
          <w:noProof/>
          <w:sz w:val="32"/>
          <w:szCs w:val="32"/>
        </w:rPr>
        <w:lastRenderedPageBreak/>
        <w:drawing>
          <wp:inline distT="0" distB="0" distL="0" distR="0" wp14:anchorId="2F6F1870" wp14:editId="06D48A5C">
            <wp:extent cx="4572000" cy="2573020"/>
            <wp:effectExtent l="0" t="0" r="0" b="0"/>
            <wp:docPr id="131396555" name="Picture 1" descr="Porter's Five Forces Mode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Porter's Five Forces Model"/>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4572000" cy="2573020"/>
                    </a:xfrm>
                    <a:prstGeom prst="rect">
                      <a:avLst/>
                    </a:prstGeom>
                    <a:noFill/>
                    <a:ln>
                      <a:noFill/>
                    </a:ln>
                  </pic:spPr>
                </pic:pic>
              </a:graphicData>
            </a:graphic>
          </wp:inline>
        </w:drawing>
      </w:r>
    </w:p>
    <w:p w14:paraId="5CF09ED9" w14:textId="77777777" w:rsidR="005F7D48" w:rsidRDefault="005F7D48" w:rsidP="00C0650E">
      <w:pPr>
        <w:pStyle w:val="ListParagraph"/>
        <w:ind w:left="1068"/>
        <w:rPr>
          <w:rFonts w:ascii="Times New Roman" w:hAnsi="Times New Roman"/>
          <w:sz w:val="20"/>
          <w:szCs w:val="20"/>
        </w:rPr>
      </w:pPr>
    </w:p>
    <w:p w14:paraId="363ECB1F" w14:textId="77777777" w:rsidR="005F7D48" w:rsidRDefault="005F7D48" w:rsidP="00C0650E">
      <w:pPr>
        <w:pStyle w:val="ListParagraph"/>
        <w:ind w:left="1068"/>
        <w:rPr>
          <w:rFonts w:ascii="Times New Roman" w:hAnsi="Times New Roman"/>
          <w:sz w:val="20"/>
          <w:szCs w:val="20"/>
        </w:rPr>
      </w:pPr>
    </w:p>
    <w:p w14:paraId="722FF494" w14:textId="77777777" w:rsidR="005F7D48" w:rsidRDefault="005F7D48" w:rsidP="00C0650E">
      <w:pPr>
        <w:pStyle w:val="ListParagraph"/>
        <w:ind w:left="1068"/>
        <w:rPr>
          <w:rFonts w:ascii="Times New Roman" w:hAnsi="Times New Roman"/>
          <w:sz w:val="20"/>
          <w:szCs w:val="20"/>
        </w:rPr>
      </w:pPr>
    </w:p>
    <w:p w14:paraId="49DC6F91" w14:textId="77777777" w:rsidR="005F7D48" w:rsidRPr="00D0611F" w:rsidRDefault="005F7D48" w:rsidP="00C0650E">
      <w:pPr>
        <w:pStyle w:val="ListParagraph"/>
        <w:ind w:left="1068"/>
        <w:rPr>
          <w:rFonts w:ascii="Times New Roman" w:hAnsi="Times New Roman"/>
          <w:sz w:val="20"/>
          <w:szCs w:val="20"/>
        </w:rPr>
      </w:pPr>
    </w:p>
    <w:p w14:paraId="1F791C33" w14:textId="77777777" w:rsidR="00823BE7" w:rsidRPr="00F91E51" w:rsidRDefault="00823BE7" w:rsidP="0092218E">
      <w:pPr>
        <w:pStyle w:val="Heading1"/>
        <w:rPr>
          <w:color w:val="00B0F0"/>
        </w:rPr>
      </w:pPr>
      <w:bookmarkStart w:id="28" w:name="_Toc133830856"/>
      <w:r w:rsidRPr="00F91E51">
        <w:rPr>
          <w:color w:val="00B0F0"/>
        </w:rPr>
        <w:t>3.1 Porter 5 Forces model Samsung</w:t>
      </w:r>
      <w:bookmarkEnd w:id="28"/>
    </w:p>
    <w:p w14:paraId="42AA5FDD" w14:textId="77777777" w:rsidR="00823BE7" w:rsidRDefault="00823BE7" w:rsidP="00823BE7">
      <w:pPr>
        <w:pStyle w:val="ListParagraph"/>
        <w:ind w:left="1068"/>
        <w:rPr>
          <w:rFonts w:ascii="Times New Roman" w:hAnsi="Times New Roman"/>
          <w:b/>
          <w:bCs/>
          <w:i/>
          <w:iCs/>
          <w:sz w:val="40"/>
          <w:szCs w:val="40"/>
        </w:rPr>
      </w:pPr>
    </w:p>
    <w:p w14:paraId="475400B6" w14:textId="5F7FD8BE" w:rsidR="0038247B" w:rsidRPr="00356317" w:rsidRDefault="00CB39EB" w:rsidP="00823BE7">
      <w:pPr>
        <w:pStyle w:val="ListParagraph"/>
        <w:ind w:left="1068"/>
        <w:rPr>
          <w:rFonts w:ascii="Arial" w:hAnsi="Arial" w:cs="Arial"/>
          <w:i/>
          <w:iCs/>
          <w:sz w:val="28"/>
          <w:szCs w:val="28"/>
          <w:lang w:val="en-GB"/>
        </w:rPr>
      </w:pPr>
      <w:r w:rsidRPr="00356317">
        <w:rPr>
          <w:rFonts w:ascii="Arial" w:hAnsi="Arial" w:cs="Arial"/>
          <w:i/>
          <w:iCs/>
          <w:sz w:val="28"/>
          <w:szCs w:val="28"/>
          <w:lang w:val="en-GB"/>
        </w:rPr>
        <w:t>The Porter 5 forces model is useful</w:t>
      </w:r>
      <w:r w:rsidR="009D07F8" w:rsidRPr="00356317">
        <w:rPr>
          <w:rFonts w:ascii="Arial" w:hAnsi="Arial" w:cs="Arial"/>
          <w:i/>
          <w:iCs/>
          <w:sz w:val="28"/>
          <w:szCs w:val="28"/>
          <w:lang w:val="en-GB"/>
        </w:rPr>
        <w:t xml:space="preserve"> for analysing the competitive environment of the company, in our case it's Samsung and we're going to analyse</w:t>
      </w:r>
      <w:r w:rsidR="004D6448" w:rsidRPr="00356317">
        <w:rPr>
          <w:rFonts w:ascii="Arial" w:hAnsi="Arial" w:cs="Arial"/>
          <w:i/>
          <w:iCs/>
          <w:sz w:val="28"/>
          <w:szCs w:val="28"/>
          <w:lang w:val="en-GB"/>
        </w:rPr>
        <w:t xml:space="preserve"> the Samsung company using Porter 5 forces model.</w:t>
      </w:r>
    </w:p>
    <w:p w14:paraId="4642D112" w14:textId="77777777" w:rsidR="00430A7F" w:rsidRDefault="00430A7F" w:rsidP="00823BE7">
      <w:pPr>
        <w:pStyle w:val="ListParagraph"/>
        <w:ind w:left="1068"/>
        <w:rPr>
          <w:rFonts w:ascii="Times New Roman" w:hAnsi="Times New Roman"/>
          <w:i/>
          <w:iCs/>
          <w:sz w:val="40"/>
          <w:szCs w:val="40"/>
          <w:lang w:val="en-GB"/>
        </w:rPr>
      </w:pPr>
    </w:p>
    <w:p w14:paraId="6CCCB3F5" w14:textId="77777777" w:rsidR="004D6448" w:rsidRDefault="004D6448" w:rsidP="00823BE7">
      <w:pPr>
        <w:pStyle w:val="ListParagraph"/>
        <w:ind w:left="1068"/>
        <w:rPr>
          <w:rFonts w:ascii="Times New Roman" w:hAnsi="Times New Roman"/>
          <w:i/>
          <w:iCs/>
          <w:sz w:val="40"/>
          <w:szCs w:val="40"/>
          <w:lang w:val="en-GB"/>
        </w:rPr>
      </w:pPr>
    </w:p>
    <w:p w14:paraId="3889122F" w14:textId="77777777" w:rsidR="004D6448" w:rsidRPr="0027686C" w:rsidRDefault="004D6448" w:rsidP="007C6888">
      <w:pPr>
        <w:pStyle w:val="Heading2"/>
        <w:rPr>
          <w:color w:val="0070C0"/>
        </w:rPr>
      </w:pPr>
      <w:bookmarkStart w:id="29" w:name="_Toc133830857"/>
      <w:r w:rsidRPr="0027686C">
        <w:rPr>
          <w:color w:val="0070C0"/>
        </w:rPr>
        <w:t>3.2 Treat of new entrance</w:t>
      </w:r>
      <w:bookmarkEnd w:id="29"/>
    </w:p>
    <w:p w14:paraId="59AD9330" w14:textId="77777777" w:rsidR="007608FB" w:rsidRPr="007608FB" w:rsidRDefault="007608FB" w:rsidP="004D6448">
      <w:pPr>
        <w:pStyle w:val="ListParagraph"/>
        <w:ind w:left="1068"/>
        <w:rPr>
          <w:rFonts w:ascii="Arial" w:hAnsi="Arial" w:cs="Arial"/>
          <w:b/>
          <w:bCs/>
          <w:i/>
          <w:iCs/>
          <w:sz w:val="28"/>
          <w:szCs w:val="28"/>
        </w:rPr>
      </w:pPr>
    </w:p>
    <w:p w14:paraId="67275164" w14:textId="64BA73A5" w:rsidR="004D6448" w:rsidRPr="00356317" w:rsidRDefault="008C4850" w:rsidP="00764435">
      <w:pPr>
        <w:rPr>
          <w:rFonts w:ascii="Arial" w:hAnsi="Arial" w:cs="Arial"/>
          <w:i/>
          <w:iCs/>
          <w:sz w:val="28"/>
          <w:szCs w:val="28"/>
          <w:lang w:val="en-GB"/>
        </w:rPr>
      </w:pPr>
      <w:r w:rsidRPr="00356317">
        <w:rPr>
          <w:rFonts w:ascii="Arial" w:hAnsi="Arial" w:cs="Arial"/>
          <w:i/>
          <w:iCs/>
          <w:sz w:val="28"/>
          <w:szCs w:val="28"/>
          <w:lang w:val="en-GB"/>
        </w:rPr>
        <w:t>The electronic market it's highly competitive</w:t>
      </w:r>
      <w:r w:rsidR="006A3371" w:rsidRPr="00356317">
        <w:rPr>
          <w:rFonts w:ascii="Arial" w:hAnsi="Arial" w:cs="Arial"/>
          <w:i/>
          <w:iCs/>
          <w:sz w:val="28"/>
          <w:szCs w:val="28"/>
          <w:lang w:val="en-GB"/>
        </w:rPr>
        <w:t xml:space="preserve">, and there are several established </w:t>
      </w:r>
      <w:r w:rsidR="00854546" w:rsidRPr="00356317">
        <w:rPr>
          <w:rFonts w:ascii="Arial" w:hAnsi="Arial" w:cs="Arial"/>
          <w:i/>
          <w:iCs/>
          <w:sz w:val="28"/>
          <w:szCs w:val="28"/>
          <w:lang w:val="en-GB"/>
        </w:rPr>
        <w:t>players</w:t>
      </w:r>
      <w:r w:rsidR="006A3371" w:rsidRPr="00356317">
        <w:rPr>
          <w:rFonts w:ascii="Arial" w:hAnsi="Arial" w:cs="Arial"/>
          <w:i/>
          <w:iCs/>
          <w:sz w:val="28"/>
          <w:szCs w:val="28"/>
          <w:lang w:val="en-GB"/>
        </w:rPr>
        <w:t xml:space="preserve"> in the market,</w:t>
      </w:r>
      <w:r w:rsidR="007D394D" w:rsidRPr="00356317">
        <w:rPr>
          <w:rFonts w:ascii="Arial" w:hAnsi="Arial" w:cs="Arial"/>
          <w:i/>
          <w:iCs/>
          <w:sz w:val="28"/>
          <w:szCs w:val="28"/>
          <w:lang w:val="en-GB"/>
        </w:rPr>
        <w:t xml:space="preserve"> however the high cost often to include the needs of significant investment in research and development, marketing, and distribution</w:t>
      </w:r>
      <w:r w:rsidR="007D394D" w:rsidRPr="00D53856">
        <w:rPr>
          <w:rFonts w:ascii="Times New Roman" w:hAnsi="Times New Roman"/>
          <w:i/>
          <w:iCs/>
          <w:sz w:val="40"/>
          <w:szCs w:val="40"/>
          <w:lang w:val="en-GB"/>
        </w:rPr>
        <w:t xml:space="preserve">, </w:t>
      </w:r>
      <w:r w:rsidR="007D394D" w:rsidRPr="00356317">
        <w:rPr>
          <w:rFonts w:ascii="Arial" w:hAnsi="Arial" w:cs="Arial"/>
          <w:i/>
          <w:iCs/>
          <w:sz w:val="28"/>
          <w:szCs w:val="28"/>
          <w:lang w:val="en-GB"/>
        </w:rPr>
        <w:t>make it difficult for new entrants to enter the market.</w:t>
      </w:r>
      <w:r w:rsidR="00D53856" w:rsidRPr="00356317">
        <w:rPr>
          <w:rFonts w:ascii="Arial" w:hAnsi="Arial" w:cs="Arial"/>
          <w:i/>
          <w:iCs/>
          <w:sz w:val="28"/>
          <w:szCs w:val="28"/>
          <w:lang w:val="en-GB"/>
        </w:rPr>
        <w:t xml:space="preserve"> </w:t>
      </w:r>
      <w:r w:rsidR="0060003F" w:rsidRPr="00356317">
        <w:rPr>
          <w:rFonts w:ascii="Arial" w:hAnsi="Arial" w:cs="Arial"/>
          <w:i/>
          <w:iCs/>
          <w:sz w:val="28"/>
          <w:szCs w:val="28"/>
          <w:lang w:val="en-GB"/>
        </w:rPr>
        <w:t>Additionally,</w:t>
      </w:r>
      <w:r w:rsidR="00D53856" w:rsidRPr="00356317">
        <w:rPr>
          <w:rFonts w:ascii="Arial" w:hAnsi="Arial" w:cs="Arial"/>
          <w:i/>
          <w:iCs/>
          <w:sz w:val="28"/>
          <w:szCs w:val="28"/>
          <w:lang w:val="en-GB"/>
        </w:rPr>
        <w:t xml:space="preserve"> Samsung brands reputation, economies of scale, and strong relationship with the supplies and distributors provide a significant barrier to </w:t>
      </w:r>
      <w:r w:rsidR="00D53856" w:rsidRPr="00356317">
        <w:rPr>
          <w:rFonts w:ascii="Arial" w:hAnsi="Arial" w:cs="Arial"/>
          <w:i/>
          <w:iCs/>
          <w:sz w:val="28"/>
          <w:szCs w:val="28"/>
          <w:lang w:val="en-GB"/>
        </w:rPr>
        <w:lastRenderedPageBreak/>
        <w:t>the entry.</w:t>
      </w:r>
      <w:r w:rsidR="003F6D4D" w:rsidRPr="00356317">
        <w:rPr>
          <w:rFonts w:ascii="Arial" w:hAnsi="Arial" w:cs="Arial"/>
          <w:i/>
          <w:iCs/>
          <w:sz w:val="28"/>
          <w:szCs w:val="28"/>
          <w:lang w:val="en-GB"/>
        </w:rPr>
        <w:t xml:space="preserve"> </w:t>
      </w:r>
      <w:r w:rsidR="00BD4B58" w:rsidRPr="00356317">
        <w:rPr>
          <w:rFonts w:ascii="Arial" w:hAnsi="Arial" w:cs="Arial"/>
          <w:i/>
          <w:iCs/>
          <w:sz w:val="28"/>
          <w:szCs w:val="28"/>
          <w:lang w:val="en-GB"/>
        </w:rPr>
        <w:t>For this the threat of new entrance is low because many factors</w:t>
      </w:r>
      <w:r w:rsidR="002F203E" w:rsidRPr="00356317">
        <w:rPr>
          <w:rFonts w:ascii="Arial" w:hAnsi="Arial" w:cs="Arial"/>
          <w:i/>
          <w:iCs/>
          <w:sz w:val="28"/>
          <w:szCs w:val="28"/>
          <w:lang w:val="en-GB"/>
        </w:rPr>
        <w:t xml:space="preserve"> but </w:t>
      </w:r>
      <w:r w:rsidR="00430A7F" w:rsidRPr="00356317">
        <w:rPr>
          <w:rFonts w:ascii="Arial" w:hAnsi="Arial" w:cs="Arial"/>
          <w:i/>
          <w:iCs/>
          <w:sz w:val="28"/>
          <w:szCs w:val="28"/>
          <w:lang w:val="en-GB"/>
        </w:rPr>
        <w:t>even a</w:t>
      </w:r>
      <w:r w:rsidR="002F203E" w:rsidRPr="00356317">
        <w:rPr>
          <w:rFonts w:ascii="Arial" w:hAnsi="Arial" w:cs="Arial"/>
          <w:i/>
          <w:iCs/>
          <w:sz w:val="28"/>
          <w:szCs w:val="28"/>
          <w:lang w:val="en-GB"/>
        </w:rPr>
        <w:t xml:space="preserve"> new entrance.</w:t>
      </w:r>
      <w:r w:rsidR="000B2D63" w:rsidRPr="00356317">
        <w:rPr>
          <w:rFonts w:ascii="Arial" w:hAnsi="Arial" w:cs="Arial"/>
          <w:i/>
          <w:iCs/>
          <w:sz w:val="28"/>
          <w:szCs w:val="28"/>
          <w:lang w:val="en-GB"/>
        </w:rPr>
        <w:t xml:space="preserve"> </w:t>
      </w:r>
      <w:r w:rsidR="004B15EB" w:rsidRPr="00356317">
        <w:rPr>
          <w:rFonts w:ascii="Arial" w:hAnsi="Arial" w:cs="Arial"/>
          <w:i/>
          <w:iCs/>
          <w:sz w:val="28"/>
          <w:szCs w:val="28"/>
          <w:lang w:val="en-GB"/>
        </w:rPr>
        <w:t>Recording to</w:t>
      </w:r>
      <w:r w:rsidR="000B2D63" w:rsidRPr="00356317">
        <w:rPr>
          <w:rFonts w:ascii="Arial" w:hAnsi="Arial" w:cs="Arial"/>
          <w:i/>
          <w:iCs/>
          <w:sz w:val="28"/>
          <w:szCs w:val="28"/>
          <w:lang w:val="en-GB"/>
        </w:rPr>
        <w:t xml:space="preserve"> (</w:t>
      </w:r>
      <w:r w:rsidR="005771E2" w:rsidRPr="00356317">
        <w:rPr>
          <w:rFonts w:ascii="Arial" w:hAnsi="Arial" w:cs="Arial"/>
          <w:i/>
          <w:iCs/>
          <w:sz w:val="28"/>
          <w:szCs w:val="28"/>
          <w:lang w:val="en-GB"/>
        </w:rPr>
        <w:t>Financial</w:t>
      </w:r>
      <w:r w:rsidR="000B2D63" w:rsidRPr="00356317">
        <w:rPr>
          <w:rFonts w:ascii="Arial" w:hAnsi="Arial" w:cs="Arial"/>
          <w:i/>
          <w:iCs/>
          <w:sz w:val="28"/>
          <w:szCs w:val="28"/>
          <w:lang w:val="en-GB"/>
        </w:rPr>
        <w:t xml:space="preserve"> </w:t>
      </w:r>
      <w:r w:rsidR="004D530A" w:rsidRPr="00356317">
        <w:rPr>
          <w:rFonts w:ascii="Arial" w:hAnsi="Arial" w:cs="Arial"/>
          <w:i/>
          <w:iCs/>
          <w:sz w:val="28"/>
          <w:szCs w:val="28"/>
          <w:lang w:val="en-GB"/>
        </w:rPr>
        <w:t>Times s.</w:t>
      </w:r>
      <w:r w:rsidR="00FE61E8" w:rsidRPr="00356317">
        <w:rPr>
          <w:rFonts w:ascii="Arial" w:hAnsi="Arial" w:cs="Arial"/>
          <w:i/>
          <w:iCs/>
          <w:sz w:val="28"/>
          <w:szCs w:val="28"/>
          <w:lang w:val="en-GB"/>
        </w:rPr>
        <w:t xml:space="preserve"> </w:t>
      </w:r>
      <w:r w:rsidR="004D530A" w:rsidRPr="00356317">
        <w:rPr>
          <w:rFonts w:ascii="Arial" w:hAnsi="Arial" w:cs="Arial"/>
          <w:i/>
          <w:iCs/>
          <w:sz w:val="28"/>
          <w:szCs w:val="28"/>
          <w:lang w:val="en-GB"/>
        </w:rPr>
        <w:t>S. Jung</w:t>
      </w:r>
      <w:r w:rsidR="004A36CB" w:rsidRPr="00356317">
        <w:rPr>
          <w:rFonts w:ascii="Arial" w:hAnsi="Arial" w:cs="Arial"/>
          <w:i/>
          <w:iCs/>
          <w:sz w:val="28"/>
          <w:szCs w:val="28"/>
          <w:lang w:val="en-GB"/>
        </w:rPr>
        <w:t>-</w:t>
      </w:r>
      <w:r w:rsidR="004D530A" w:rsidRPr="00356317">
        <w:rPr>
          <w:rFonts w:ascii="Arial" w:hAnsi="Arial" w:cs="Arial"/>
          <w:i/>
          <w:iCs/>
          <w:sz w:val="28"/>
          <w:szCs w:val="28"/>
          <w:lang w:val="en-GB"/>
        </w:rPr>
        <w:t xml:space="preserve">a and </w:t>
      </w:r>
      <w:r w:rsidR="00114D73" w:rsidRPr="00356317">
        <w:rPr>
          <w:rFonts w:ascii="Arial" w:hAnsi="Arial" w:cs="Arial"/>
          <w:i/>
          <w:iCs/>
          <w:sz w:val="28"/>
          <w:szCs w:val="28"/>
          <w:lang w:val="en-GB"/>
        </w:rPr>
        <w:t>l. Lewis</w:t>
      </w:r>
      <w:r w:rsidR="004D530A" w:rsidRPr="00356317">
        <w:rPr>
          <w:rFonts w:ascii="Arial" w:hAnsi="Arial" w:cs="Arial"/>
          <w:i/>
          <w:iCs/>
          <w:sz w:val="28"/>
          <w:szCs w:val="28"/>
          <w:lang w:val="en-GB"/>
        </w:rPr>
        <w:t>,2023)</w:t>
      </w:r>
      <w:r w:rsidR="008F76AD" w:rsidRPr="00356317">
        <w:rPr>
          <w:rFonts w:ascii="Arial" w:hAnsi="Arial" w:cs="Arial"/>
          <w:i/>
          <w:iCs/>
          <w:sz w:val="28"/>
          <w:szCs w:val="28"/>
          <w:lang w:val="en-GB"/>
        </w:rPr>
        <w:t xml:space="preserve">, Samsung is made even more difficult to enter the market, </w:t>
      </w:r>
      <w:r w:rsidR="00114D73" w:rsidRPr="00356317">
        <w:rPr>
          <w:rFonts w:ascii="Arial" w:hAnsi="Arial" w:cs="Arial"/>
          <w:i/>
          <w:iCs/>
          <w:sz w:val="28"/>
          <w:szCs w:val="28"/>
          <w:lang w:val="en-GB"/>
        </w:rPr>
        <w:t>the</w:t>
      </w:r>
      <w:r w:rsidR="008F76AD" w:rsidRPr="00356317">
        <w:rPr>
          <w:rFonts w:ascii="Arial" w:hAnsi="Arial" w:cs="Arial"/>
          <w:i/>
          <w:iCs/>
          <w:sz w:val="28"/>
          <w:szCs w:val="28"/>
          <w:lang w:val="en-GB"/>
        </w:rPr>
        <w:t xml:space="preserve"> competition between even existing players </w:t>
      </w:r>
      <w:r w:rsidR="001D02C5" w:rsidRPr="00356317">
        <w:rPr>
          <w:rFonts w:ascii="Arial" w:hAnsi="Arial" w:cs="Arial"/>
          <w:i/>
          <w:iCs/>
          <w:sz w:val="28"/>
          <w:szCs w:val="28"/>
          <w:lang w:val="en-GB"/>
        </w:rPr>
        <w:t xml:space="preserve">its high, the premium Galaxy S23 </w:t>
      </w:r>
      <w:r w:rsidR="00114D73" w:rsidRPr="00356317">
        <w:rPr>
          <w:rFonts w:ascii="Arial" w:hAnsi="Arial" w:cs="Arial"/>
          <w:i/>
          <w:iCs/>
          <w:sz w:val="28"/>
          <w:szCs w:val="28"/>
          <w:lang w:val="en-GB"/>
        </w:rPr>
        <w:t>models</w:t>
      </w:r>
      <w:r w:rsidR="001D02C5" w:rsidRPr="00356317">
        <w:rPr>
          <w:rFonts w:ascii="Arial" w:hAnsi="Arial" w:cs="Arial"/>
          <w:i/>
          <w:iCs/>
          <w:sz w:val="28"/>
          <w:szCs w:val="28"/>
          <w:lang w:val="en-GB"/>
        </w:rPr>
        <w:t xml:space="preserve"> Chris Kamara the Korean said to make struggles to compete with the lower cost Chinese rivals</w:t>
      </w:r>
      <w:r w:rsidR="00EF6CBA" w:rsidRPr="00356317">
        <w:rPr>
          <w:rFonts w:ascii="Arial" w:hAnsi="Arial" w:cs="Arial"/>
          <w:i/>
          <w:iCs/>
          <w:sz w:val="28"/>
          <w:szCs w:val="28"/>
          <w:lang w:val="en-GB"/>
        </w:rPr>
        <w:t xml:space="preserve">. The world's biggest smartphone </w:t>
      </w:r>
      <w:r w:rsidR="00A2144F" w:rsidRPr="00356317">
        <w:rPr>
          <w:rFonts w:ascii="Arial" w:hAnsi="Arial" w:cs="Arial"/>
          <w:i/>
          <w:iCs/>
          <w:sz w:val="28"/>
          <w:szCs w:val="28"/>
          <w:lang w:val="en-GB"/>
        </w:rPr>
        <w:t>its</w:t>
      </w:r>
      <w:r w:rsidR="00E00100" w:rsidRPr="00356317">
        <w:rPr>
          <w:rFonts w:ascii="Arial" w:hAnsi="Arial" w:cs="Arial"/>
          <w:i/>
          <w:iCs/>
          <w:sz w:val="28"/>
          <w:szCs w:val="28"/>
          <w:lang w:val="en-GB"/>
        </w:rPr>
        <w:t xml:space="preserve"> innovative and with new hardware</w:t>
      </w:r>
      <w:r w:rsidR="00A2144F" w:rsidRPr="00356317">
        <w:rPr>
          <w:rFonts w:ascii="Arial" w:hAnsi="Arial" w:cs="Arial"/>
          <w:i/>
          <w:iCs/>
          <w:sz w:val="28"/>
          <w:szCs w:val="28"/>
          <w:lang w:val="en-GB"/>
        </w:rPr>
        <w:t>.</w:t>
      </w:r>
    </w:p>
    <w:p w14:paraId="3135AACA" w14:textId="619E7A5C" w:rsidR="008D3360" w:rsidRPr="00696C97" w:rsidRDefault="008D3360" w:rsidP="00764435">
      <w:pPr>
        <w:rPr>
          <w:rFonts w:ascii="Times New Roman" w:hAnsi="Times New Roman"/>
          <w:i/>
          <w:iCs/>
          <w:lang w:val="en-GB"/>
        </w:rPr>
      </w:pPr>
      <w:r w:rsidRPr="008D3360">
        <w:rPr>
          <w:rFonts w:ascii="Times New Roman" w:hAnsi="Times New Roman"/>
          <w:i/>
          <w:iCs/>
          <w:noProof/>
          <w:sz w:val="40"/>
          <w:szCs w:val="40"/>
        </w:rPr>
        <w:drawing>
          <wp:inline distT="0" distB="0" distL="0" distR="0" wp14:anchorId="763F0F95" wp14:editId="7294C087">
            <wp:extent cx="4572000" cy="2570480"/>
            <wp:effectExtent l="0" t="0" r="0" b="1270"/>
            <wp:docPr id="1492302739" name="Picture 2" descr="A Samsung Electronics Galaxy S23 Ultr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A Samsung Electronics Galaxy S23 Ultra"/>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4572000" cy="2570480"/>
                    </a:xfrm>
                    <a:prstGeom prst="rect">
                      <a:avLst/>
                    </a:prstGeom>
                    <a:noFill/>
                    <a:ln>
                      <a:noFill/>
                    </a:ln>
                  </pic:spPr>
                </pic:pic>
              </a:graphicData>
            </a:graphic>
          </wp:inline>
        </w:drawing>
      </w:r>
      <w:r w:rsidR="004F5D4A">
        <w:rPr>
          <w:rFonts w:ascii="Times New Roman" w:hAnsi="Times New Roman"/>
          <w:i/>
          <w:iCs/>
          <w:sz w:val="40"/>
          <w:szCs w:val="40"/>
        </w:rPr>
        <w:t xml:space="preserve"> </w:t>
      </w:r>
    </w:p>
    <w:p w14:paraId="2393D6AC" w14:textId="6E0CF4B3" w:rsidR="004D6448" w:rsidRPr="004D6448" w:rsidRDefault="004D6448" w:rsidP="00823BE7">
      <w:pPr>
        <w:pStyle w:val="ListParagraph"/>
        <w:ind w:left="1068"/>
        <w:rPr>
          <w:rFonts w:ascii="Times New Roman" w:hAnsi="Times New Roman"/>
          <w:b/>
          <w:bCs/>
          <w:i/>
          <w:iCs/>
          <w:sz w:val="40"/>
          <w:szCs w:val="40"/>
          <w:lang w:val="en-GB"/>
        </w:rPr>
      </w:pPr>
    </w:p>
    <w:p w14:paraId="61F614CE" w14:textId="77777777" w:rsidR="004D6448" w:rsidRPr="004D6448" w:rsidRDefault="004D6448" w:rsidP="00823BE7">
      <w:pPr>
        <w:pStyle w:val="ListParagraph"/>
        <w:ind w:left="1068"/>
        <w:rPr>
          <w:rFonts w:ascii="Times New Roman" w:hAnsi="Times New Roman"/>
          <w:i/>
          <w:iCs/>
          <w:sz w:val="40"/>
          <w:szCs w:val="40"/>
        </w:rPr>
      </w:pPr>
    </w:p>
    <w:p w14:paraId="79EAD044" w14:textId="7B8E815A" w:rsidR="00696C97" w:rsidRPr="0027686C" w:rsidRDefault="00696C97" w:rsidP="007C6888">
      <w:pPr>
        <w:pStyle w:val="Heading2"/>
        <w:rPr>
          <w:color w:val="0070C0"/>
        </w:rPr>
      </w:pPr>
      <w:bookmarkStart w:id="30" w:name="_Toc133830858"/>
      <w:r w:rsidRPr="0027686C">
        <w:rPr>
          <w:color w:val="0070C0"/>
        </w:rPr>
        <w:t>3.3 Bargaining power of suppliers</w:t>
      </w:r>
      <w:bookmarkEnd w:id="30"/>
      <w:r w:rsidR="00AF1780" w:rsidRPr="0027686C">
        <w:rPr>
          <w:color w:val="0070C0"/>
        </w:rPr>
        <w:t xml:space="preserve"> </w:t>
      </w:r>
    </w:p>
    <w:p w14:paraId="58CF844E" w14:textId="77777777" w:rsidR="00AF1780" w:rsidRPr="00AF1780" w:rsidRDefault="00AF1780" w:rsidP="00696C97">
      <w:pPr>
        <w:pStyle w:val="ListParagraph"/>
        <w:ind w:left="1068"/>
        <w:rPr>
          <w:rFonts w:ascii="Arial" w:hAnsi="Arial" w:cs="Arial"/>
          <w:b/>
          <w:bCs/>
          <w:i/>
          <w:iCs/>
          <w:sz w:val="32"/>
          <w:szCs w:val="32"/>
        </w:rPr>
      </w:pPr>
    </w:p>
    <w:p w14:paraId="2AC7FD0F" w14:textId="0C0B5BFA" w:rsidR="00696C97" w:rsidRPr="00356317" w:rsidRDefault="00225AFB" w:rsidP="00225AFB">
      <w:pPr>
        <w:rPr>
          <w:rFonts w:ascii="Arial" w:hAnsi="Arial" w:cs="Arial"/>
          <w:i/>
          <w:iCs/>
          <w:sz w:val="28"/>
          <w:szCs w:val="28"/>
          <w:lang w:val="en-GB"/>
        </w:rPr>
      </w:pPr>
      <w:r w:rsidRPr="00356317">
        <w:rPr>
          <w:rFonts w:ascii="Arial" w:hAnsi="Arial" w:cs="Arial"/>
          <w:i/>
          <w:iCs/>
          <w:sz w:val="28"/>
          <w:szCs w:val="28"/>
          <w:lang w:val="en-GB"/>
        </w:rPr>
        <w:t xml:space="preserve">Samsung it's a large company that </w:t>
      </w:r>
      <w:r w:rsidR="002B4B74" w:rsidRPr="00356317">
        <w:rPr>
          <w:rFonts w:ascii="Arial" w:hAnsi="Arial" w:cs="Arial"/>
          <w:i/>
          <w:iCs/>
          <w:sz w:val="28"/>
          <w:szCs w:val="28"/>
          <w:lang w:val="en-GB"/>
        </w:rPr>
        <w:t>purchased</w:t>
      </w:r>
      <w:r w:rsidRPr="00356317">
        <w:rPr>
          <w:rFonts w:ascii="Arial" w:hAnsi="Arial" w:cs="Arial"/>
          <w:i/>
          <w:iCs/>
          <w:sz w:val="28"/>
          <w:szCs w:val="28"/>
          <w:lang w:val="en-GB"/>
        </w:rPr>
        <w:t xml:space="preserve"> a significant </w:t>
      </w:r>
      <w:r w:rsidR="002B4B74" w:rsidRPr="00356317">
        <w:rPr>
          <w:rFonts w:ascii="Arial" w:hAnsi="Arial" w:cs="Arial"/>
          <w:i/>
          <w:iCs/>
          <w:sz w:val="28"/>
          <w:szCs w:val="28"/>
          <w:lang w:val="en-GB"/>
        </w:rPr>
        <w:t>number</w:t>
      </w:r>
      <w:r w:rsidRPr="00356317">
        <w:rPr>
          <w:rFonts w:ascii="Arial" w:hAnsi="Arial" w:cs="Arial"/>
          <w:i/>
          <w:iCs/>
          <w:sz w:val="28"/>
          <w:szCs w:val="28"/>
          <w:lang w:val="en-GB"/>
        </w:rPr>
        <w:t xml:space="preserve"> of materials and components from suppliers,</w:t>
      </w:r>
      <w:r w:rsidR="007D7DE1" w:rsidRPr="00356317">
        <w:rPr>
          <w:rFonts w:ascii="Arial" w:hAnsi="Arial" w:cs="Arial"/>
          <w:i/>
          <w:iCs/>
          <w:sz w:val="28"/>
          <w:szCs w:val="28"/>
          <w:lang w:val="en-GB"/>
        </w:rPr>
        <w:t xml:space="preserve"> however due to its size, Samsung has significant bargaining </w:t>
      </w:r>
      <w:r w:rsidR="00A95410" w:rsidRPr="00356317">
        <w:rPr>
          <w:rFonts w:ascii="Arial" w:hAnsi="Arial" w:cs="Arial"/>
          <w:i/>
          <w:iCs/>
          <w:sz w:val="28"/>
          <w:szCs w:val="28"/>
          <w:lang w:val="en-GB"/>
        </w:rPr>
        <w:t>power,</w:t>
      </w:r>
      <w:r w:rsidR="007D7DE1" w:rsidRPr="00356317">
        <w:rPr>
          <w:rFonts w:ascii="Arial" w:hAnsi="Arial" w:cs="Arial"/>
          <w:i/>
          <w:iCs/>
          <w:sz w:val="28"/>
          <w:szCs w:val="28"/>
          <w:lang w:val="en-GB"/>
        </w:rPr>
        <w:t xml:space="preserve"> </w:t>
      </w:r>
      <w:r w:rsidR="002B4B74" w:rsidRPr="00356317">
        <w:rPr>
          <w:rFonts w:ascii="Arial" w:hAnsi="Arial" w:cs="Arial"/>
          <w:i/>
          <w:iCs/>
          <w:sz w:val="28"/>
          <w:szCs w:val="28"/>
          <w:lang w:val="en-GB"/>
        </w:rPr>
        <w:t>and</w:t>
      </w:r>
      <w:r w:rsidR="007D7DE1" w:rsidRPr="00356317">
        <w:rPr>
          <w:rFonts w:ascii="Arial" w:hAnsi="Arial" w:cs="Arial"/>
          <w:i/>
          <w:iCs/>
          <w:sz w:val="28"/>
          <w:szCs w:val="28"/>
          <w:lang w:val="en-GB"/>
        </w:rPr>
        <w:t xml:space="preserve"> they can negotiate in terms with their suppliers</w:t>
      </w:r>
      <w:r w:rsidR="00E06D94" w:rsidRPr="00356317">
        <w:rPr>
          <w:rFonts w:ascii="Arial" w:hAnsi="Arial" w:cs="Arial"/>
          <w:i/>
          <w:iCs/>
          <w:sz w:val="28"/>
          <w:szCs w:val="28"/>
          <w:lang w:val="en-GB"/>
        </w:rPr>
        <w:t xml:space="preserve">, additionally </w:t>
      </w:r>
      <w:r w:rsidR="008D6EA6" w:rsidRPr="00356317">
        <w:rPr>
          <w:rFonts w:ascii="Arial" w:hAnsi="Arial" w:cs="Arial"/>
          <w:i/>
          <w:iCs/>
          <w:sz w:val="28"/>
          <w:szCs w:val="28"/>
          <w:lang w:val="en-GB"/>
        </w:rPr>
        <w:t xml:space="preserve">according </w:t>
      </w:r>
      <w:r w:rsidR="00C121D0" w:rsidRPr="00356317">
        <w:rPr>
          <w:rFonts w:ascii="Arial" w:hAnsi="Arial" w:cs="Arial"/>
          <w:i/>
          <w:iCs/>
          <w:sz w:val="28"/>
          <w:szCs w:val="28"/>
          <w:lang w:val="en-GB"/>
        </w:rPr>
        <w:t>to (</w:t>
      </w:r>
      <w:r w:rsidR="00842183" w:rsidRPr="00356317">
        <w:rPr>
          <w:rFonts w:ascii="Arial" w:hAnsi="Arial" w:cs="Arial"/>
          <w:i/>
          <w:iCs/>
          <w:sz w:val="28"/>
          <w:szCs w:val="28"/>
          <w:lang w:val="en-GB"/>
        </w:rPr>
        <w:t>B.</w:t>
      </w:r>
      <w:r w:rsidR="00842183" w:rsidRPr="00356317">
        <w:rPr>
          <w:rFonts w:ascii="Arial" w:hAnsi="Arial" w:cs="Arial"/>
          <w:sz w:val="28"/>
          <w:szCs w:val="28"/>
        </w:rPr>
        <w:t xml:space="preserve"> </w:t>
      </w:r>
      <w:r w:rsidR="00A05BE7" w:rsidRPr="00356317">
        <w:rPr>
          <w:rFonts w:ascii="Arial" w:hAnsi="Arial" w:cs="Arial"/>
          <w:i/>
          <w:iCs/>
          <w:sz w:val="28"/>
          <w:szCs w:val="28"/>
        </w:rPr>
        <w:t>Brostoff, H</w:t>
      </w:r>
      <w:r w:rsidR="00A16011" w:rsidRPr="00356317">
        <w:rPr>
          <w:rFonts w:ascii="Arial" w:hAnsi="Arial" w:cs="Arial"/>
          <w:i/>
          <w:iCs/>
          <w:sz w:val="28"/>
          <w:szCs w:val="28"/>
        </w:rPr>
        <w:t>.</w:t>
      </w:r>
      <w:r w:rsidR="00A05BE7" w:rsidRPr="00356317">
        <w:rPr>
          <w:rFonts w:ascii="Arial" w:hAnsi="Arial" w:cs="Arial"/>
          <w:sz w:val="28"/>
          <w:szCs w:val="28"/>
        </w:rPr>
        <w:t xml:space="preserve"> </w:t>
      </w:r>
      <w:r w:rsidR="00A16011" w:rsidRPr="00356317">
        <w:rPr>
          <w:rFonts w:ascii="Arial" w:hAnsi="Arial" w:cs="Arial"/>
          <w:i/>
          <w:iCs/>
          <w:sz w:val="28"/>
          <w:szCs w:val="28"/>
        </w:rPr>
        <w:t>Levin, T</w:t>
      </w:r>
      <w:r w:rsidR="00A05BE7" w:rsidRPr="00356317">
        <w:rPr>
          <w:rFonts w:ascii="Arial" w:hAnsi="Arial" w:cs="Arial"/>
          <w:i/>
          <w:iCs/>
          <w:sz w:val="28"/>
          <w:szCs w:val="28"/>
        </w:rPr>
        <w:t>.</w:t>
      </w:r>
      <w:r w:rsidR="00A16011" w:rsidRPr="00356317">
        <w:rPr>
          <w:rFonts w:ascii="Arial" w:hAnsi="Arial" w:cs="Arial"/>
          <w:sz w:val="28"/>
          <w:szCs w:val="28"/>
        </w:rPr>
        <w:t xml:space="preserve"> </w:t>
      </w:r>
      <w:r w:rsidR="00A16011" w:rsidRPr="00356317">
        <w:rPr>
          <w:rFonts w:ascii="Arial" w:hAnsi="Arial" w:cs="Arial"/>
          <w:i/>
          <w:iCs/>
          <w:sz w:val="28"/>
          <w:szCs w:val="28"/>
        </w:rPr>
        <w:t>Bowers</w:t>
      </w:r>
      <w:r w:rsidR="00842183" w:rsidRPr="00356317">
        <w:rPr>
          <w:rFonts w:ascii="Arial" w:hAnsi="Arial" w:cs="Arial"/>
          <w:i/>
          <w:iCs/>
          <w:sz w:val="28"/>
          <w:szCs w:val="28"/>
          <w:lang w:val="en-GB"/>
        </w:rPr>
        <w:t xml:space="preserve"> </w:t>
      </w:r>
      <w:r w:rsidR="00265219" w:rsidRPr="00356317">
        <w:rPr>
          <w:rFonts w:ascii="Arial" w:hAnsi="Arial" w:cs="Arial"/>
          <w:i/>
          <w:iCs/>
          <w:sz w:val="28"/>
          <w:szCs w:val="28"/>
          <w:lang w:val="en-GB"/>
        </w:rPr>
        <w:t xml:space="preserve">p.18 </w:t>
      </w:r>
      <w:r w:rsidR="005E6992" w:rsidRPr="00356317">
        <w:rPr>
          <w:rFonts w:ascii="Arial" w:hAnsi="Arial" w:cs="Arial"/>
          <w:i/>
          <w:iCs/>
          <w:sz w:val="28"/>
          <w:szCs w:val="28"/>
          <w:lang w:val="en-GB"/>
        </w:rPr>
        <w:t>2</w:t>
      </w:r>
      <w:r w:rsidR="003A1C51" w:rsidRPr="00356317">
        <w:rPr>
          <w:rFonts w:ascii="Arial" w:hAnsi="Arial" w:cs="Arial"/>
          <w:i/>
          <w:iCs/>
          <w:sz w:val="28"/>
          <w:szCs w:val="28"/>
          <w:lang w:val="en-GB"/>
        </w:rPr>
        <w:t>01</w:t>
      </w:r>
      <w:r w:rsidR="00842183" w:rsidRPr="00356317">
        <w:rPr>
          <w:rFonts w:ascii="Arial" w:hAnsi="Arial" w:cs="Arial"/>
          <w:i/>
          <w:iCs/>
          <w:sz w:val="28"/>
          <w:szCs w:val="28"/>
          <w:lang w:val="en-GB"/>
        </w:rPr>
        <w:t>3</w:t>
      </w:r>
      <w:r w:rsidR="005E6992" w:rsidRPr="00356317">
        <w:rPr>
          <w:rFonts w:ascii="Arial" w:hAnsi="Arial" w:cs="Arial"/>
          <w:i/>
          <w:iCs/>
          <w:sz w:val="28"/>
          <w:szCs w:val="28"/>
          <w:lang w:val="en-GB"/>
        </w:rPr>
        <w:t>) Samsung</w:t>
      </w:r>
      <w:r w:rsidR="00E06D94" w:rsidRPr="00356317">
        <w:rPr>
          <w:rFonts w:ascii="Arial" w:hAnsi="Arial" w:cs="Arial"/>
          <w:i/>
          <w:iCs/>
          <w:sz w:val="28"/>
          <w:szCs w:val="28"/>
          <w:lang w:val="en-GB"/>
        </w:rPr>
        <w:t xml:space="preserve"> </w:t>
      </w:r>
      <w:r w:rsidR="002B4B74" w:rsidRPr="00356317">
        <w:rPr>
          <w:rFonts w:ascii="Arial" w:hAnsi="Arial" w:cs="Arial"/>
          <w:i/>
          <w:iCs/>
          <w:sz w:val="28"/>
          <w:szCs w:val="28"/>
          <w:lang w:val="en-GB"/>
        </w:rPr>
        <w:t>invested</w:t>
      </w:r>
      <w:r w:rsidR="00E06D94" w:rsidRPr="00356317">
        <w:rPr>
          <w:rFonts w:ascii="Arial" w:hAnsi="Arial" w:cs="Arial"/>
          <w:i/>
          <w:iCs/>
          <w:sz w:val="28"/>
          <w:szCs w:val="28"/>
          <w:lang w:val="en-GB"/>
        </w:rPr>
        <w:t xml:space="preserve"> heavily in supply chain has strong relationship with their suppliers allowing to ensure quality and timeline</w:t>
      </w:r>
      <w:r w:rsidR="002B4B74" w:rsidRPr="00356317">
        <w:rPr>
          <w:rFonts w:ascii="Arial" w:hAnsi="Arial" w:cs="Arial"/>
          <w:i/>
          <w:iCs/>
          <w:sz w:val="28"/>
          <w:szCs w:val="28"/>
          <w:lang w:val="en-GB"/>
        </w:rPr>
        <w:t>.</w:t>
      </w:r>
    </w:p>
    <w:p w14:paraId="37602E16" w14:textId="38B7A58F" w:rsidR="004A10D0" w:rsidRPr="00356317" w:rsidRDefault="00FE46E4" w:rsidP="00225AFB">
      <w:pPr>
        <w:rPr>
          <w:rFonts w:ascii="Arial" w:hAnsi="Arial" w:cs="Arial"/>
          <w:i/>
          <w:iCs/>
          <w:sz w:val="28"/>
          <w:szCs w:val="28"/>
        </w:rPr>
      </w:pPr>
      <w:r w:rsidRPr="00356317">
        <w:rPr>
          <w:rFonts w:ascii="Arial" w:hAnsi="Arial" w:cs="Arial"/>
          <w:i/>
          <w:iCs/>
          <w:sz w:val="28"/>
          <w:szCs w:val="28"/>
          <w:lang w:val="en-GB"/>
        </w:rPr>
        <w:lastRenderedPageBreak/>
        <w:t xml:space="preserve">The company is </w:t>
      </w:r>
      <w:r w:rsidR="00342FF8" w:rsidRPr="00356317">
        <w:rPr>
          <w:rFonts w:ascii="Arial" w:hAnsi="Arial" w:cs="Arial"/>
          <w:i/>
          <w:iCs/>
          <w:sz w:val="28"/>
          <w:szCs w:val="28"/>
          <w:lang w:val="en-GB"/>
        </w:rPr>
        <w:t>focused</w:t>
      </w:r>
      <w:r w:rsidRPr="00356317">
        <w:rPr>
          <w:rFonts w:ascii="Arial" w:hAnsi="Arial" w:cs="Arial"/>
          <w:i/>
          <w:iCs/>
          <w:sz w:val="28"/>
          <w:szCs w:val="28"/>
          <w:lang w:val="en-GB"/>
        </w:rPr>
        <w:t xml:space="preserve"> exclusively on managing the large connected</w:t>
      </w:r>
      <w:r w:rsidR="00DF20A8" w:rsidRPr="00356317">
        <w:rPr>
          <w:rFonts w:ascii="Arial" w:hAnsi="Arial" w:cs="Arial"/>
          <w:i/>
          <w:iCs/>
          <w:sz w:val="28"/>
          <w:szCs w:val="28"/>
          <w:lang w:val="en-GB"/>
        </w:rPr>
        <w:t xml:space="preserve"> and smart supply chains for their electronics. They </w:t>
      </w:r>
      <w:r w:rsidR="00342FF8" w:rsidRPr="00356317">
        <w:rPr>
          <w:rFonts w:ascii="Arial" w:hAnsi="Arial" w:cs="Arial"/>
          <w:i/>
          <w:iCs/>
          <w:sz w:val="28"/>
          <w:szCs w:val="28"/>
          <w:lang w:val="en-GB"/>
        </w:rPr>
        <w:t>establish</w:t>
      </w:r>
      <w:r w:rsidR="00DF20A8" w:rsidRPr="00356317">
        <w:rPr>
          <w:rFonts w:ascii="Arial" w:hAnsi="Arial" w:cs="Arial"/>
          <w:i/>
          <w:iCs/>
          <w:sz w:val="28"/>
          <w:szCs w:val="28"/>
          <w:lang w:val="en-GB"/>
        </w:rPr>
        <w:t xml:space="preserve"> a strong supplying their network and managed effectively through the right supply chain strategy and technology.</w:t>
      </w:r>
      <w:r w:rsidR="00342FF8" w:rsidRPr="00356317">
        <w:rPr>
          <w:rFonts w:ascii="Arial" w:hAnsi="Arial" w:cs="Arial"/>
          <w:i/>
          <w:iCs/>
          <w:sz w:val="28"/>
          <w:szCs w:val="28"/>
          <w:lang w:val="en-GB"/>
        </w:rPr>
        <w:t xml:space="preserve"> They have a strong supplier’s network.</w:t>
      </w:r>
      <w:r w:rsidR="00C00E15" w:rsidRPr="00356317">
        <w:rPr>
          <w:rFonts w:ascii="Arial" w:hAnsi="Arial" w:cs="Arial"/>
          <w:i/>
          <w:iCs/>
          <w:sz w:val="28"/>
          <w:szCs w:val="28"/>
          <w:lang w:val="en-GB"/>
        </w:rPr>
        <w:t xml:space="preserve"> In that case for Samsung</w:t>
      </w:r>
      <w:r w:rsidR="001D765D" w:rsidRPr="00356317">
        <w:rPr>
          <w:rFonts w:ascii="Arial" w:hAnsi="Arial" w:cs="Arial"/>
          <w:i/>
          <w:iCs/>
          <w:sz w:val="28"/>
          <w:szCs w:val="28"/>
          <w:lang w:val="en-GB"/>
        </w:rPr>
        <w:t xml:space="preserve"> the bargain power of supplier is low.</w:t>
      </w:r>
    </w:p>
    <w:p w14:paraId="1E493FE3" w14:textId="77777777" w:rsidR="00BB7BF7" w:rsidRDefault="00BB7BF7" w:rsidP="00823BE7">
      <w:pPr>
        <w:pStyle w:val="ListParagraph"/>
        <w:ind w:left="1068"/>
        <w:rPr>
          <w:rFonts w:ascii="Times New Roman" w:hAnsi="Times New Roman"/>
          <w:b/>
          <w:bCs/>
          <w:i/>
          <w:iCs/>
          <w:sz w:val="40"/>
          <w:szCs w:val="40"/>
        </w:rPr>
      </w:pPr>
    </w:p>
    <w:p w14:paraId="4C0C885C" w14:textId="77777777" w:rsidR="00823BE7" w:rsidRPr="00823BE7" w:rsidRDefault="00823BE7" w:rsidP="00823BE7">
      <w:pPr>
        <w:pStyle w:val="ListParagraph"/>
        <w:ind w:left="1068"/>
        <w:rPr>
          <w:rFonts w:ascii="Times New Roman" w:hAnsi="Times New Roman"/>
          <w:b/>
          <w:bCs/>
          <w:i/>
          <w:iCs/>
          <w:sz w:val="40"/>
          <w:szCs w:val="40"/>
          <w:lang w:val="en-GB"/>
        </w:rPr>
      </w:pPr>
    </w:p>
    <w:p w14:paraId="1D8360FD" w14:textId="77777777" w:rsidR="00C0650E" w:rsidRDefault="00C0650E" w:rsidP="00C0650E">
      <w:pPr>
        <w:pStyle w:val="ListParagraph"/>
        <w:ind w:left="1068"/>
        <w:rPr>
          <w:rFonts w:ascii="Times New Roman" w:hAnsi="Times New Roman"/>
          <w:b/>
          <w:bCs/>
          <w:i/>
          <w:iCs/>
          <w:sz w:val="40"/>
          <w:szCs w:val="40"/>
        </w:rPr>
      </w:pPr>
    </w:p>
    <w:p w14:paraId="4675002F" w14:textId="77777777" w:rsidR="001D765D" w:rsidRPr="0027686C" w:rsidRDefault="001D765D" w:rsidP="007C6888">
      <w:pPr>
        <w:pStyle w:val="Heading2"/>
        <w:rPr>
          <w:color w:val="0070C0"/>
        </w:rPr>
      </w:pPr>
      <w:bookmarkStart w:id="31" w:name="_Toc133830859"/>
      <w:r w:rsidRPr="0027686C">
        <w:rPr>
          <w:color w:val="0070C0"/>
        </w:rPr>
        <w:t>3.4 Bargaining power of buyers</w:t>
      </w:r>
      <w:bookmarkEnd w:id="31"/>
    </w:p>
    <w:p w14:paraId="4DE50BD1" w14:textId="77777777" w:rsidR="007756C5" w:rsidRDefault="007756C5" w:rsidP="001D765D">
      <w:pPr>
        <w:pStyle w:val="ListParagraph"/>
        <w:ind w:left="1068"/>
        <w:rPr>
          <w:rFonts w:ascii="Times New Roman" w:hAnsi="Times New Roman"/>
          <w:b/>
          <w:bCs/>
          <w:i/>
          <w:iCs/>
          <w:sz w:val="40"/>
          <w:szCs w:val="40"/>
        </w:rPr>
      </w:pPr>
    </w:p>
    <w:p w14:paraId="6CB1B762" w14:textId="7FAC144C" w:rsidR="00685DEA" w:rsidRPr="00356317" w:rsidRDefault="006616B9" w:rsidP="001D765D">
      <w:pPr>
        <w:pStyle w:val="ListParagraph"/>
        <w:ind w:left="1068"/>
        <w:rPr>
          <w:rFonts w:ascii="Arial" w:hAnsi="Arial" w:cs="Arial"/>
          <w:i/>
          <w:iCs/>
          <w:sz w:val="28"/>
          <w:szCs w:val="28"/>
          <w:lang w:val="en-GB"/>
        </w:rPr>
      </w:pPr>
      <w:r w:rsidRPr="00356317">
        <w:rPr>
          <w:rFonts w:ascii="Arial" w:hAnsi="Arial" w:cs="Arial"/>
          <w:i/>
          <w:iCs/>
          <w:sz w:val="28"/>
          <w:szCs w:val="28"/>
          <w:lang w:val="en-GB"/>
        </w:rPr>
        <w:t xml:space="preserve">The bargaining power of buyers </w:t>
      </w:r>
      <w:r w:rsidR="00F755D6" w:rsidRPr="00356317">
        <w:rPr>
          <w:rFonts w:ascii="Arial" w:hAnsi="Arial" w:cs="Arial"/>
          <w:i/>
          <w:iCs/>
          <w:sz w:val="28"/>
          <w:szCs w:val="28"/>
          <w:lang w:val="en-GB"/>
        </w:rPr>
        <w:t>referred</w:t>
      </w:r>
      <w:r w:rsidRPr="00356317">
        <w:rPr>
          <w:rFonts w:ascii="Arial" w:hAnsi="Arial" w:cs="Arial"/>
          <w:i/>
          <w:iCs/>
          <w:sz w:val="28"/>
          <w:szCs w:val="28"/>
          <w:lang w:val="en-GB"/>
        </w:rPr>
        <w:t xml:space="preserve"> to the ability of customer to influence the price </w:t>
      </w:r>
      <w:r w:rsidR="00F755D6" w:rsidRPr="00356317">
        <w:rPr>
          <w:rFonts w:ascii="Arial" w:hAnsi="Arial" w:cs="Arial"/>
          <w:i/>
          <w:iCs/>
          <w:sz w:val="28"/>
          <w:szCs w:val="28"/>
          <w:lang w:val="en-GB"/>
        </w:rPr>
        <w:t>in</w:t>
      </w:r>
      <w:r w:rsidRPr="00356317">
        <w:rPr>
          <w:rFonts w:ascii="Arial" w:hAnsi="Arial" w:cs="Arial"/>
          <w:i/>
          <w:iCs/>
          <w:sz w:val="28"/>
          <w:szCs w:val="28"/>
          <w:lang w:val="en-GB"/>
        </w:rPr>
        <w:t xml:space="preserve"> terms of the product or services</w:t>
      </w:r>
      <w:r w:rsidR="00800439" w:rsidRPr="00356317">
        <w:rPr>
          <w:rFonts w:ascii="Arial" w:hAnsi="Arial" w:cs="Arial"/>
          <w:i/>
          <w:iCs/>
          <w:sz w:val="28"/>
          <w:szCs w:val="28"/>
          <w:lang w:val="bg-BG"/>
        </w:rPr>
        <w:t>л</w:t>
      </w:r>
      <w:r w:rsidR="00800439" w:rsidRPr="00356317">
        <w:rPr>
          <w:rFonts w:ascii="Arial" w:hAnsi="Arial" w:cs="Arial"/>
          <w:i/>
          <w:iCs/>
          <w:sz w:val="28"/>
          <w:szCs w:val="28"/>
          <w:lang w:val="en-GB"/>
        </w:rPr>
        <w:t xml:space="preserve"> for Samsung the bargaining power of buyers </w:t>
      </w:r>
      <w:r w:rsidR="00F755D6" w:rsidRPr="00356317">
        <w:rPr>
          <w:rFonts w:ascii="Arial" w:hAnsi="Arial" w:cs="Arial"/>
          <w:i/>
          <w:iCs/>
          <w:sz w:val="28"/>
          <w:szCs w:val="28"/>
          <w:lang w:val="en-GB"/>
        </w:rPr>
        <w:t>may</w:t>
      </w:r>
      <w:r w:rsidR="00800439" w:rsidRPr="00356317">
        <w:rPr>
          <w:rFonts w:ascii="Arial" w:hAnsi="Arial" w:cs="Arial"/>
          <w:i/>
          <w:iCs/>
          <w:sz w:val="28"/>
          <w:szCs w:val="28"/>
          <w:lang w:val="en-GB"/>
        </w:rPr>
        <w:t xml:space="preserve"> </w:t>
      </w:r>
      <w:r w:rsidR="0000408B" w:rsidRPr="00356317">
        <w:rPr>
          <w:rFonts w:ascii="Arial" w:hAnsi="Arial" w:cs="Arial"/>
          <w:i/>
          <w:iCs/>
          <w:sz w:val="28"/>
          <w:szCs w:val="28"/>
          <w:lang w:val="en-GB"/>
        </w:rPr>
        <w:t>varied</w:t>
      </w:r>
      <w:r w:rsidR="00800439" w:rsidRPr="00356317">
        <w:rPr>
          <w:rFonts w:ascii="Arial" w:hAnsi="Arial" w:cs="Arial"/>
          <w:i/>
          <w:iCs/>
          <w:sz w:val="28"/>
          <w:szCs w:val="28"/>
          <w:lang w:val="en-GB"/>
        </w:rPr>
        <w:t xml:space="preserve"> </w:t>
      </w:r>
      <w:r w:rsidR="007756C5" w:rsidRPr="00356317">
        <w:rPr>
          <w:rFonts w:ascii="Arial" w:hAnsi="Arial" w:cs="Arial"/>
          <w:i/>
          <w:iCs/>
          <w:sz w:val="28"/>
          <w:szCs w:val="28"/>
          <w:lang w:val="en-GB"/>
        </w:rPr>
        <w:t>depending</w:t>
      </w:r>
      <w:r w:rsidR="00800439" w:rsidRPr="00356317">
        <w:rPr>
          <w:rFonts w:ascii="Arial" w:hAnsi="Arial" w:cs="Arial"/>
          <w:i/>
          <w:iCs/>
          <w:sz w:val="28"/>
          <w:szCs w:val="28"/>
          <w:lang w:val="en-GB"/>
        </w:rPr>
        <w:t xml:space="preserve"> on the market industry</w:t>
      </w:r>
      <w:r w:rsidR="0000408B" w:rsidRPr="00356317">
        <w:rPr>
          <w:rFonts w:ascii="Arial" w:hAnsi="Arial" w:cs="Arial"/>
          <w:i/>
          <w:iCs/>
          <w:sz w:val="28"/>
          <w:szCs w:val="28"/>
          <w:lang w:val="en-GB"/>
        </w:rPr>
        <w:t>.</w:t>
      </w:r>
      <w:r w:rsidR="00800439" w:rsidRPr="00356317">
        <w:rPr>
          <w:rFonts w:ascii="Arial" w:hAnsi="Arial" w:cs="Arial"/>
          <w:i/>
          <w:iCs/>
          <w:sz w:val="28"/>
          <w:szCs w:val="28"/>
          <w:lang w:val="en-GB"/>
        </w:rPr>
        <w:t xml:space="preserve">  Samsung is a major </w:t>
      </w:r>
      <w:r w:rsidR="0000408B" w:rsidRPr="00356317">
        <w:rPr>
          <w:rFonts w:ascii="Arial" w:hAnsi="Arial" w:cs="Arial"/>
          <w:i/>
          <w:iCs/>
          <w:sz w:val="28"/>
          <w:szCs w:val="28"/>
          <w:lang w:val="en-GB"/>
        </w:rPr>
        <w:t>player,</w:t>
      </w:r>
      <w:r w:rsidR="00B5562A" w:rsidRPr="00356317">
        <w:rPr>
          <w:rFonts w:ascii="Arial" w:hAnsi="Arial" w:cs="Arial"/>
          <w:i/>
          <w:iCs/>
          <w:sz w:val="28"/>
          <w:szCs w:val="28"/>
          <w:lang w:val="en-GB"/>
        </w:rPr>
        <w:t xml:space="preserve"> and the bargaining power of buyers is generally high due to ability of many </w:t>
      </w:r>
      <w:r w:rsidR="00F755D6" w:rsidRPr="00356317">
        <w:rPr>
          <w:rFonts w:ascii="Arial" w:hAnsi="Arial" w:cs="Arial"/>
          <w:i/>
          <w:iCs/>
          <w:sz w:val="28"/>
          <w:szCs w:val="28"/>
          <w:lang w:val="en-GB"/>
        </w:rPr>
        <w:t>competing</w:t>
      </w:r>
      <w:r w:rsidR="00B5562A" w:rsidRPr="00356317">
        <w:rPr>
          <w:rFonts w:ascii="Arial" w:hAnsi="Arial" w:cs="Arial"/>
          <w:i/>
          <w:iCs/>
          <w:sz w:val="28"/>
          <w:szCs w:val="28"/>
          <w:lang w:val="en-GB"/>
        </w:rPr>
        <w:t xml:space="preserve"> brands offering similar products </w:t>
      </w:r>
      <w:r w:rsidR="00F755D6" w:rsidRPr="00356317">
        <w:rPr>
          <w:rFonts w:ascii="Arial" w:hAnsi="Arial" w:cs="Arial"/>
          <w:i/>
          <w:iCs/>
          <w:sz w:val="28"/>
          <w:szCs w:val="28"/>
          <w:lang w:val="en-GB"/>
        </w:rPr>
        <w:t>customers</w:t>
      </w:r>
      <w:r w:rsidR="00B5562A" w:rsidRPr="00356317">
        <w:rPr>
          <w:rFonts w:ascii="Arial" w:hAnsi="Arial" w:cs="Arial"/>
          <w:i/>
          <w:iCs/>
          <w:sz w:val="28"/>
          <w:szCs w:val="28"/>
          <w:lang w:val="en-GB"/>
        </w:rPr>
        <w:t xml:space="preserve"> </w:t>
      </w:r>
      <w:proofErr w:type="gramStart"/>
      <w:r w:rsidR="00B5562A" w:rsidRPr="00356317">
        <w:rPr>
          <w:rFonts w:ascii="Arial" w:hAnsi="Arial" w:cs="Arial"/>
          <w:i/>
          <w:iCs/>
          <w:sz w:val="28"/>
          <w:szCs w:val="28"/>
          <w:lang w:val="en-GB"/>
        </w:rPr>
        <w:t>have the ability to</w:t>
      </w:r>
      <w:proofErr w:type="gramEnd"/>
      <w:r w:rsidR="00B5562A" w:rsidRPr="00B5562A">
        <w:rPr>
          <w:rFonts w:ascii="Times New Roman" w:hAnsi="Times New Roman"/>
          <w:b/>
          <w:bCs/>
          <w:i/>
          <w:iCs/>
          <w:sz w:val="40"/>
          <w:szCs w:val="40"/>
          <w:lang w:val="en-GB"/>
        </w:rPr>
        <w:t xml:space="preserve"> </w:t>
      </w:r>
      <w:r w:rsidR="00B5562A" w:rsidRPr="00356317">
        <w:rPr>
          <w:rFonts w:ascii="Arial" w:hAnsi="Arial" w:cs="Arial"/>
          <w:i/>
          <w:iCs/>
          <w:sz w:val="28"/>
          <w:szCs w:val="28"/>
          <w:lang w:val="en-GB"/>
        </w:rPr>
        <w:t>compare prices features</w:t>
      </w:r>
      <w:r w:rsidR="00B5562A" w:rsidRPr="00356317">
        <w:rPr>
          <w:rFonts w:ascii="Arial" w:hAnsi="Arial" w:cs="Arial"/>
          <w:b/>
          <w:bCs/>
          <w:i/>
          <w:iCs/>
          <w:sz w:val="28"/>
          <w:szCs w:val="28"/>
          <w:lang w:val="en-GB"/>
        </w:rPr>
        <w:t xml:space="preserve"> </w:t>
      </w:r>
      <w:r w:rsidR="00B5562A" w:rsidRPr="00356317">
        <w:rPr>
          <w:rFonts w:ascii="Arial" w:hAnsi="Arial" w:cs="Arial"/>
          <w:i/>
          <w:iCs/>
          <w:sz w:val="28"/>
          <w:szCs w:val="28"/>
          <w:lang w:val="en-GB"/>
        </w:rPr>
        <w:t>and quality of the products</w:t>
      </w:r>
      <w:r w:rsidR="007C68A7" w:rsidRPr="00356317">
        <w:rPr>
          <w:rFonts w:ascii="Arial" w:hAnsi="Arial" w:cs="Arial"/>
          <w:i/>
          <w:iCs/>
          <w:sz w:val="28"/>
          <w:szCs w:val="28"/>
          <w:lang w:val="en-GB"/>
        </w:rPr>
        <w:t xml:space="preserve">. This puts Samsung to keep their prices competitive and provide </w:t>
      </w:r>
      <w:r w:rsidR="007756C5" w:rsidRPr="00356317">
        <w:rPr>
          <w:rFonts w:ascii="Arial" w:hAnsi="Arial" w:cs="Arial"/>
          <w:i/>
          <w:iCs/>
          <w:sz w:val="28"/>
          <w:szCs w:val="28"/>
          <w:lang w:val="en-GB"/>
        </w:rPr>
        <w:t>higher</w:t>
      </w:r>
      <w:r w:rsidR="007C68A7" w:rsidRPr="00356317">
        <w:rPr>
          <w:rFonts w:ascii="Arial" w:hAnsi="Arial" w:cs="Arial"/>
          <w:i/>
          <w:iCs/>
          <w:sz w:val="28"/>
          <w:szCs w:val="28"/>
          <w:lang w:val="en-GB"/>
        </w:rPr>
        <w:t xml:space="preserve"> quality </w:t>
      </w:r>
      <w:r w:rsidR="00F755D6" w:rsidRPr="00356317">
        <w:rPr>
          <w:rFonts w:ascii="Arial" w:hAnsi="Arial" w:cs="Arial"/>
          <w:i/>
          <w:iCs/>
          <w:sz w:val="28"/>
          <w:szCs w:val="28"/>
          <w:lang w:val="en-GB"/>
        </w:rPr>
        <w:t>products</w:t>
      </w:r>
      <w:r w:rsidR="007C68A7" w:rsidRPr="00356317">
        <w:rPr>
          <w:rFonts w:ascii="Arial" w:hAnsi="Arial" w:cs="Arial"/>
          <w:i/>
          <w:iCs/>
          <w:sz w:val="28"/>
          <w:szCs w:val="28"/>
          <w:lang w:val="en-GB"/>
        </w:rPr>
        <w:t xml:space="preserve"> to attract and retain customers</w:t>
      </w:r>
      <w:r w:rsidR="00F755D6" w:rsidRPr="00356317">
        <w:rPr>
          <w:rFonts w:ascii="Arial" w:hAnsi="Arial" w:cs="Arial"/>
          <w:i/>
          <w:iCs/>
          <w:sz w:val="28"/>
          <w:szCs w:val="28"/>
          <w:lang w:val="en-GB"/>
        </w:rPr>
        <w:t>.</w:t>
      </w:r>
    </w:p>
    <w:p w14:paraId="57E26B24" w14:textId="1CEAC9D0" w:rsidR="00E27B5B" w:rsidRPr="00356317" w:rsidRDefault="00FB253E" w:rsidP="001D765D">
      <w:pPr>
        <w:pStyle w:val="ListParagraph"/>
        <w:ind w:left="1068"/>
        <w:rPr>
          <w:rFonts w:ascii="Arial" w:hAnsi="Arial" w:cs="Arial"/>
          <w:i/>
          <w:iCs/>
          <w:sz w:val="28"/>
          <w:szCs w:val="28"/>
          <w:lang w:val="en-GB"/>
        </w:rPr>
      </w:pPr>
      <w:r w:rsidRPr="00356317">
        <w:rPr>
          <w:rFonts w:ascii="Arial" w:hAnsi="Arial" w:cs="Arial"/>
          <w:i/>
          <w:iCs/>
          <w:sz w:val="28"/>
          <w:szCs w:val="28"/>
          <w:lang w:val="en-GB"/>
        </w:rPr>
        <w:t>Recording to (Asmita Gupta,2017</w:t>
      </w:r>
      <w:r w:rsidR="006279F7" w:rsidRPr="00356317">
        <w:rPr>
          <w:rFonts w:ascii="Arial" w:hAnsi="Arial" w:cs="Arial"/>
          <w:i/>
          <w:iCs/>
          <w:sz w:val="28"/>
          <w:szCs w:val="28"/>
          <w:lang w:val="en-GB"/>
        </w:rPr>
        <w:t>)</w:t>
      </w:r>
      <w:r w:rsidR="00921150" w:rsidRPr="00356317">
        <w:rPr>
          <w:rFonts w:ascii="Arial" w:hAnsi="Arial" w:cs="Arial"/>
          <w:i/>
          <w:iCs/>
          <w:sz w:val="28"/>
          <w:szCs w:val="28"/>
          <w:lang w:val="en-GB"/>
        </w:rPr>
        <w:t xml:space="preserve"> Samsung news scheme to price</w:t>
      </w:r>
      <w:r w:rsidR="00385DC5" w:rsidRPr="00356317">
        <w:rPr>
          <w:rFonts w:ascii="Arial" w:hAnsi="Arial" w:cs="Arial"/>
          <w:i/>
          <w:iCs/>
          <w:sz w:val="28"/>
          <w:szCs w:val="28"/>
          <w:lang w:val="en-GB"/>
        </w:rPr>
        <w:t xml:space="preserve"> </w:t>
      </w:r>
      <w:r w:rsidR="00916CED" w:rsidRPr="00356317">
        <w:rPr>
          <w:rFonts w:ascii="Arial" w:hAnsi="Arial" w:cs="Arial"/>
          <w:i/>
          <w:iCs/>
          <w:sz w:val="28"/>
          <w:szCs w:val="28"/>
          <w:lang w:val="en-GB"/>
        </w:rPr>
        <w:t>causes</w:t>
      </w:r>
      <w:r w:rsidR="00385DC5" w:rsidRPr="00356317">
        <w:rPr>
          <w:rFonts w:ascii="Arial" w:hAnsi="Arial" w:cs="Arial"/>
          <w:i/>
          <w:iCs/>
          <w:sz w:val="28"/>
          <w:szCs w:val="28"/>
          <w:lang w:val="en-GB"/>
        </w:rPr>
        <w:t xml:space="preserve"> the company to adjust and update its prices with increased competition</w:t>
      </w:r>
      <w:r w:rsidR="00916CED" w:rsidRPr="00356317">
        <w:rPr>
          <w:rFonts w:ascii="Arial" w:hAnsi="Arial" w:cs="Arial"/>
          <w:i/>
          <w:iCs/>
          <w:sz w:val="28"/>
          <w:szCs w:val="28"/>
          <w:lang w:val="en-GB"/>
        </w:rPr>
        <w:t>,</w:t>
      </w:r>
      <w:r w:rsidR="00385DC5" w:rsidRPr="00356317">
        <w:rPr>
          <w:rFonts w:ascii="Arial" w:hAnsi="Arial" w:cs="Arial"/>
          <w:i/>
          <w:iCs/>
          <w:sz w:val="28"/>
          <w:szCs w:val="28"/>
          <w:lang w:val="en-GB"/>
        </w:rPr>
        <w:t xml:space="preserve"> resulting to decrease price </w:t>
      </w:r>
      <w:r w:rsidR="00356317" w:rsidRPr="00356317">
        <w:rPr>
          <w:rFonts w:ascii="Arial" w:hAnsi="Arial" w:cs="Arial"/>
          <w:i/>
          <w:iCs/>
          <w:sz w:val="28"/>
          <w:szCs w:val="28"/>
          <w:lang w:val="en-GB"/>
        </w:rPr>
        <w:t>to</w:t>
      </w:r>
      <w:r w:rsidR="00385DC5" w:rsidRPr="00356317">
        <w:rPr>
          <w:rFonts w:ascii="Arial" w:hAnsi="Arial" w:cs="Arial"/>
          <w:i/>
          <w:iCs/>
          <w:sz w:val="28"/>
          <w:szCs w:val="28"/>
          <w:lang w:val="en-GB"/>
        </w:rPr>
        <w:t xml:space="preserve"> attract more consumers</w:t>
      </w:r>
      <w:r w:rsidR="007C4158" w:rsidRPr="00356317">
        <w:rPr>
          <w:rFonts w:ascii="Arial" w:hAnsi="Arial" w:cs="Arial"/>
          <w:i/>
          <w:iCs/>
          <w:sz w:val="28"/>
          <w:szCs w:val="28"/>
          <w:lang w:val="en-GB"/>
        </w:rPr>
        <w:t xml:space="preserve">, comparing to </w:t>
      </w:r>
      <w:r w:rsidR="00916CED" w:rsidRPr="00356317">
        <w:rPr>
          <w:rFonts w:ascii="Arial" w:hAnsi="Arial" w:cs="Arial"/>
          <w:i/>
          <w:iCs/>
          <w:sz w:val="28"/>
          <w:szCs w:val="28"/>
          <w:lang w:val="en-GB"/>
        </w:rPr>
        <w:t>A</w:t>
      </w:r>
      <w:r w:rsidR="007C4158" w:rsidRPr="00356317">
        <w:rPr>
          <w:rFonts w:ascii="Arial" w:hAnsi="Arial" w:cs="Arial"/>
          <w:i/>
          <w:iCs/>
          <w:sz w:val="28"/>
          <w:szCs w:val="28"/>
          <w:lang w:val="en-GB"/>
        </w:rPr>
        <w:t>pple</w:t>
      </w:r>
      <w:r w:rsidR="003970C9" w:rsidRPr="00356317">
        <w:rPr>
          <w:rFonts w:ascii="Arial" w:hAnsi="Arial" w:cs="Arial"/>
          <w:i/>
          <w:iCs/>
          <w:sz w:val="28"/>
          <w:szCs w:val="28"/>
          <w:lang w:val="en-GB"/>
        </w:rPr>
        <w:t xml:space="preserve"> more customers choosing Samsung because of the price, and quality of the products.</w:t>
      </w:r>
    </w:p>
    <w:p w14:paraId="6A971549" w14:textId="77777777" w:rsidR="00D25222" w:rsidRPr="007756C5" w:rsidRDefault="00D25222" w:rsidP="001D765D">
      <w:pPr>
        <w:pStyle w:val="ListParagraph"/>
        <w:ind w:left="1068"/>
        <w:rPr>
          <w:rFonts w:ascii="Times New Roman" w:hAnsi="Times New Roman"/>
          <w:i/>
          <w:iCs/>
          <w:sz w:val="40"/>
          <w:szCs w:val="40"/>
          <w:lang w:val="en-GB"/>
        </w:rPr>
      </w:pPr>
    </w:p>
    <w:p w14:paraId="79CD9EF7" w14:textId="77777777" w:rsidR="00AD6183" w:rsidRDefault="00AD6183" w:rsidP="00AD6183">
      <w:pPr>
        <w:pStyle w:val="ListParagraph"/>
        <w:ind w:left="1068"/>
        <w:rPr>
          <w:rFonts w:ascii="Times New Roman" w:hAnsi="Times New Roman"/>
          <w:b/>
          <w:bCs/>
          <w:i/>
          <w:iCs/>
          <w:sz w:val="40"/>
          <w:szCs w:val="40"/>
        </w:rPr>
      </w:pPr>
    </w:p>
    <w:p w14:paraId="2D87B1B9" w14:textId="4F67C377" w:rsidR="00AD6183" w:rsidRDefault="00D25222" w:rsidP="002B1AF7">
      <w:pPr>
        <w:pStyle w:val="ListParagraph"/>
        <w:ind w:left="1428"/>
        <w:rPr>
          <w:rFonts w:ascii="Times New Roman" w:hAnsi="Times New Roman"/>
          <w:b/>
          <w:bCs/>
          <w:i/>
          <w:iCs/>
          <w:sz w:val="40"/>
          <w:szCs w:val="40"/>
        </w:rPr>
      </w:pPr>
      <w:r w:rsidRPr="00D25222">
        <w:rPr>
          <w:rFonts w:ascii="Times New Roman" w:hAnsi="Times New Roman"/>
          <w:b/>
          <w:bCs/>
          <w:i/>
          <w:iCs/>
          <w:sz w:val="40"/>
          <w:szCs w:val="40"/>
        </w:rPr>
        <w:lastRenderedPageBreak/>
        <w:drawing>
          <wp:inline distT="0" distB="0" distL="0" distR="0" wp14:anchorId="58B27B61" wp14:editId="01770E2F">
            <wp:extent cx="3695700" cy="2209800"/>
            <wp:effectExtent l="0" t="0" r="0" b="0"/>
            <wp:docPr id="1450977674" name="Picture 2"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50977674" name="Picture 2" descr="Table&#10;&#10;Description automatically generated"/>
                    <pic:cNvPicPr>
                      <a:picLocks noChangeAspect="1" noChangeArrowheads="1"/>
                    </pic:cNvPicPr>
                  </pic:nvPicPr>
                  <pic:blipFill>
                    <a:blip r:embed="rId22">
                      <a:extLst>
                        <a:ext uri="{28A0092B-C50C-407E-A947-70E740481C1C}">
                          <a14:useLocalDpi xmlns:a14="http://schemas.microsoft.com/office/drawing/2010/main" val="0"/>
                        </a:ext>
                      </a:extLst>
                    </a:blip>
                    <a:srcRect/>
                    <a:stretch>
                      <a:fillRect/>
                    </a:stretch>
                  </pic:blipFill>
                  <pic:spPr bwMode="auto">
                    <a:xfrm>
                      <a:off x="0" y="0"/>
                      <a:ext cx="3695700" cy="2209800"/>
                    </a:xfrm>
                    <a:prstGeom prst="rect">
                      <a:avLst/>
                    </a:prstGeom>
                    <a:noFill/>
                    <a:ln>
                      <a:noFill/>
                    </a:ln>
                  </pic:spPr>
                </pic:pic>
              </a:graphicData>
            </a:graphic>
          </wp:inline>
        </w:drawing>
      </w:r>
    </w:p>
    <w:p w14:paraId="58D65825" w14:textId="6A6FE484" w:rsidR="00D25222" w:rsidRPr="00010B7A" w:rsidRDefault="00010B7A" w:rsidP="002B1AF7">
      <w:pPr>
        <w:pStyle w:val="ListParagraph"/>
        <w:ind w:left="1428"/>
        <w:rPr>
          <w:rFonts w:ascii="Times New Roman" w:hAnsi="Times New Roman"/>
          <w:i/>
          <w:iCs/>
          <w:sz w:val="24"/>
          <w:szCs w:val="24"/>
        </w:rPr>
      </w:pPr>
      <w:r w:rsidRPr="00010B7A">
        <w:rPr>
          <w:rFonts w:ascii="Times New Roman" w:hAnsi="Times New Roman"/>
          <w:i/>
          <w:iCs/>
          <w:sz w:val="24"/>
          <w:szCs w:val="24"/>
        </w:rPr>
        <w:t>/</w:t>
      </w:r>
    </w:p>
    <w:p w14:paraId="783FDBC6" w14:textId="77777777" w:rsidR="00AD6183" w:rsidRDefault="00AD6183" w:rsidP="002B1AF7">
      <w:pPr>
        <w:pStyle w:val="ListParagraph"/>
        <w:ind w:left="1428"/>
        <w:rPr>
          <w:rFonts w:ascii="Times New Roman" w:hAnsi="Times New Roman"/>
          <w:b/>
          <w:bCs/>
          <w:i/>
          <w:iCs/>
          <w:sz w:val="40"/>
          <w:szCs w:val="40"/>
        </w:rPr>
      </w:pPr>
    </w:p>
    <w:p w14:paraId="24EF3B31" w14:textId="77777777" w:rsidR="00916CED" w:rsidRPr="00AF1780" w:rsidRDefault="00916CED" w:rsidP="007C6888">
      <w:pPr>
        <w:pStyle w:val="Heading2"/>
      </w:pPr>
      <w:bookmarkStart w:id="32" w:name="_Toc133830860"/>
      <w:r w:rsidRPr="00916CED">
        <w:t>3</w:t>
      </w:r>
      <w:r w:rsidRPr="0027686C">
        <w:rPr>
          <w:color w:val="0070C0"/>
        </w:rPr>
        <w:t>.5 Treat of substitute</w:t>
      </w:r>
      <w:bookmarkEnd w:id="32"/>
    </w:p>
    <w:p w14:paraId="42463639" w14:textId="77777777" w:rsidR="003668D0" w:rsidRDefault="003668D0" w:rsidP="00916CED">
      <w:pPr>
        <w:pStyle w:val="ListParagraph"/>
        <w:ind w:left="1428"/>
        <w:rPr>
          <w:rFonts w:ascii="Times New Roman" w:hAnsi="Times New Roman"/>
          <w:b/>
          <w:bCs/>
          <w:i/>
          <w:iCs/>
          <w:sz w:val="40"/>
          <w:szCs w:val="40"/>
        </w:rPr>
      </w:pPr>
    </w:p>
    <w:p w14:paraId="6EC252F3" w14:textId="55C77DE2" w:rsidR="00916CED" w:rsidRPr="00356317" w:rsidRDefault="00F40B93" w:rsidP="00475547">
      <w:pPr>
        <w:pStyle w:val="ListParagraph"/>
        <w:ind w:left="1428"/>
        <w:rPr>
          <w:rFonts w:ascii="Arial" w:hAnsi="Arial" w:cs="Arial"/>
          <w:i/>
          <w:iCs/>
          <w:sz w:val="28"/>
          <w:szCs w:val="28"/>
          <w:lang w:val="en-GB"/>
        </w:rPr>
      </w:pPr>
      <w:r w:rsidRPr="00AF1780">
        <w:rPr>
          <w:rFonts w:ascii="Arial" w:hAnsi="Arial" w:cs="Arial"/>
          <w:i/>
          <w:iCs/>
          <w:sz w:val="28"/>
          <w:szCs w:val="28"/>
          <w:lang w:val="en-GB"/>
        </w:rPr>
        <w:t xml:space="preserve">The threat of substitute </w:t>
      </w:r>
      <w:r w:rsidR="00A511C4" w:rsidRPr="00AF1780">
        <w:rPr>
          <w:rFonts w:ascii="Arial" w:hAnsi="Arial" w:cs="Arial"/>
          <w:i/>
          <w:iCs/>
          <w:sz w:val="28"/>
          <w:szCs w:val="28"/>
          <w:lang w:val="en-GB"/>
        </w:rPr>
        <w:t>it's referred</w:t>
      </w:r>
      <w:r w:rsidR="00A511C4" w:rsidRPr="003668D0">
        <w:rPr>
          <w:rFonts w:ascii="Times New Roman" w:hAnsi="Times New Roman"/>
          <w:i/>
          <w:iCs/>
          <w:sz w:val="40"/>
          <w:szCs w:val="40"/>
          <w:lang w:val="en-GB"/>
        </w:rPr>
        <w:t xml:space="preserve"> </w:t>
      </w:r>
      <w:r w:rsidR="00A511C4" w:rsidRPr="00356317">
        <w:rPr>
          <w:rFonts w:ascii="Arial" w:hAnsi="Arial" w:cs="Arial"/>
          <w:i/>
          <w:iCs/>
          <w:sz w:val="28"/>
          <w:szCs w:val="28"/>
          <w:lang w:val="en-GB"/>
        </w:rPr>
        <w:t xml:space="preserve">to the alternative product or services they can fulfil the same customer needs as a company product. Samsung the threat of substitute can vary depending on the industry and market they </w:t>
      </w:r>
      <w:r w:rsidR="008823C6" w:rsidRPr="00356317">
        <w:rPr>
          <w:rFonts w:ascii="Arial" w:hAnsi="Arial" w:cs="Arial"/>
          <w:i/>
          <w:iCs/>
          <w:sz w:val="28"/>
          <w:szCs w:val="28"/>
          <w:lang w:val="en-GB"/>
        </w:rPr>
        <w:t>are operating</w:t>
      </w:r>
      <w:r w:rsidR="0090796B" w:rsidRPr="00356317">
        <w:rPr>
          <w:rFonts w:ascii="Arial" w:hAnsi="Arial" w:cs="Arial"/>
          <w:i/>
          <w:iCs/>
          <w:sz w:val="28"/>
          <w:szCs w:val="28"/>
          <w:lang w:val="en-GB"/>
        </w:rPr>
        <w:t>. In the customer electronic industry Samsung face high threat of substitute to</w:t>
      </w:r>
      <w:r w:rsidR="0090796B" w:rsidRPr="003668D0">
        <w:rPr>
          <w:rFonts w:ascii="Times New Roman" w:hAnsi="Times New Roman"/>
          <w:i/>
          <w:iCs/>
          <w:sz w:val="40"/>
          <w:szCs w:val="40"/>
          <w:lang w:val="en-GB"/>
        </w:rPr>
        <w:t xml:space="preserve"> </w:t>
      </w:r>
      <w:r w:rsidR="0090796B" w:rsidRPr="00356317">
        <w:rPr>
          <w:rFonts w:ascii="Arial" w:hAnsi="Arial" w:cs="Arial"/>
          <w:i/>
          <w:iCs/>
          <w:sz w:val="28"/>
          <w:szCs w:val="28"/>
          <w:lang w:val="en-GB"/>
        </w:rPr>
        <w:t>availability</w:t>
      </w:r>
      <w:r w:rsidR="0021506D" w:rsidRPr="00356317">
        <w:rPr>
          <w:rFonts w:ascii="Arial" w:hAnsi="Arial" w:cs="Arial"/>
          <w:i/>
          <w:iCs/>
          <w:sz w:val="28"/>
          <w:szCs w:val="28"/>
          <w:lang w:val="en-GB"/>
        </w:rPr>
        <w:t xml:space="preserve"> of different brands and products. Customers have a wide range of options to choose </w:t>
      </w:r>
      <w:r w:rsidR="008823C6" w:rsidRPr="00356317">
        <w:rPr>
          <w:rFonts w:ascii="Arial" w:hAnsi="Arial" w:cs="Arial"/>
          <w:i/>
          <w:iCs/>
          <w:sz w:val="28"/>
          <w:szCs w:val="28"/>
          <w:lang w:val="en-GB"/>
        </w:rPr>
        <w:t>from</w:t>
      </w:r>
      <w:r w:rsidR="008823C6" w:rsidRPr="00356317">
        <w:rPr>
          <w:rFonts w:ascii="Arial" w:hAnsi="Arial" w:cs="Arial"/>
          <w:b/>
          <w:bCs/>
          <w:i/>
          <w:iCs/>
          <w:sz w:val="28"/>
          <w:szCs w:val="28"/>
          <w:lang w:val="en-GB"/>
        </w:rPr>
        <w:t xml:space="preserve"> </w:t>
      </w:r>
      <w:r w:rsidR="008823C6" w:rsidRPr="00356317">
        <w:rPr>
          <w:rFonts w:ascii="Arial" w:hAnsi="Arial" w:cs="Arial"/>
          <w:i/>
          <w:iCs/>
          <w:sz w:val="28"/>
          <w:szCs w:val="28"/>
          <w:lang w:val="en-GB"/>
        </w:rPr>
        <w:t>their</w:t>
      </w:r>
      <w:r w:rsidR="00330205" w:rsidRPr="00356317">
        <w:rPr>
          <w:rFonts w:ascii="Arial" w:hAnsi="Arial" w:cs="Arial"/>
          <w:i/>
          <w:iCs/>
          <w:sz w:val="28"/>
          <w:szCs w:val="28"/>
          <w:lang w:val="en-GB"/>
        </w:rPr>
        <w:t xml:space="preserve"> competitors like apple LG Huawei.</w:t>
      </w:r>
      <w:r w:rsidR="008823C6" w:rsidRPr="00356317">
        <w:rPr>
          <w:rFonts w:ascii="Arial" w:hAnsi="Arial" w:cs="Arial"/>
          <w:i/>
          <w:iCs/>
          <w:sz w:val="28"/>
          <w:szCs w:val="28"/>
          <w:lang w:val="en-GB"/>
        </w:rPr>
        <w:t xml:space="preserve"> customer to switch to another brand and products if they be now for a better deal or product.</w:t>
      </w:r>
      <w:r w:rsidR="003668D0" w:rsidRPr="00356317">
        <w:rPr>
          <w:rFonts w:ascii="Arial" w:hAnsi="Arial" w:cs="Arial"/>
          <w:i/>
          <w:iCs/>
          <w:sz w:val="28"/>
          <w:szCs w:val="28"/>
          <w:lang w:val="en-GB"/>
        </w:rPr>
        <w:t xml:space="preserve">   threat of substitute is </w:t>
      </w:r>
      <w:r w:rsidR="004A5810" w:rsidRPr="00356317">
        <w:rPr>
          <w:rFonts w:ascii="Arial" w:hAnsi="Arial" w:cs="Arial"/>
          <w:i/>
          <w:iCs/>
          <w:sz w:val="28"/>
          <w:szCs w:val="28"/>
          <w:lang w:val="en-GB"/>
        </w:rPr>
        <w:t>high.</w:t>
      </w:r>
      <w:r w:rsidR="00841B95" w:rsidRPr="00356317">
        <w:rPr>
          <w:rFonts w:ascii="Arial" w:hAnsi="Arial" w:cs="Arial"/>
          <w:i/>
          <w:iCs/>
          <w:sz w:val="28"/>
          <w:szCs w:val="28"/>
          <w:lang w:val="en-GB"/>
        </w:rPr>
        <w:t xml:space="preserve"> Specially now when the technology is grows and offer a </w:t>
      </w:r>
      <w:r w:rsidR="00143D73" w:rsidRPr="00356317">
        <w:rPr>
          <w:rFonts w:ascii="Arial" w:hAnsi="Arial" w:cs="Arial"/>
          <w:i/>
          <w:iCs/>
          <w:sz w:val="28"/>
          <w:szCs w:val="28"/>
          <w:lang w:val="en-GB"/>
        </w:rPr>
        <w:t>different product</w:t>
      </w:r>
      <w:r w:rsidR="00841B95" w:rsidRPr="00356317">
        <w:rPr>
          <w:rFonts w:ascii="Arial" w:hAnsi="Arial" w:cs="Arial"/>
          <w:i/>
          <w:iCs/>
          <w:sz w:val="28"/>
          <w:szCs w:val="28"/>
          <w:lang w:val="en-GB"/>
        </w:rPr>
        <w:t xml:space="preserve"> like a virtual reality, </w:t>
      </w:r>
      <w:r w:rsidR="00B667AB" w:rsidRPr="00356317">
        <w:rPr>
          <w:rFonts w:ascii="Arial" w:hAnsi="Arial" w:cs="Arial"/>
          <w:i/>
          <w:iCs/>
          <w:sz w:val="28"/>
          <w:szCs w:val="28"/>
          <w:lang w:val="en-GB"/>
        </w:rPr>
        <w:t>an</w:t>
      </w:r>
      <w:r w:rsidR="00841B95" w:rsidRPr="00356317">
        <w:rPr>
          <w:rFonts w:ascii="Arial" w:hAnsi="Arial" w:cs="Arial"/>
          <w:i/>
          <w:iCs/>
          <w:sz w:val="28"/>
          <w:szCs w:val="28"/>
          <w:lang w:val="en-GB"/>
        </w:rPr>
        <w:t xml:space="preserve"> artificial intelligence.</w:t>
      </w:r>
      <w:r w:rsidR="00B667AB" w:rsidRPr="00356317">
        <w:rPr>
          <w:rFonts w:ascii="Arial" w:hAnsi="Arial" w:cs="Arial"/>
          <w:i/>
          <w:iCs/>
          <w:sz w:val="28"/>
          <w:szCs w:val="28"/>
          <w:lang w:val="en-GB"/>
        </w:rPr>
        <w:t xml:space="preserve"> This technology can potentially disrupt</w:t>
      </w:r>
      <w:r w:rsidR="00B667AB" w:rsidRPr="00B667AB">
        <w:rPr>
          <w:rFonts w:ascii="Times New Roman" w:hAnsi="Times New Roman"/>
          <w:i/>
          <w:iCs/>
          <w:sz w:val="40"/>
          <w:szCs w:val="40"/>
          <w:lang w:val="en-GB"/>
        </w:rPr>
        <w:t xml:space="preserve"> </w:t>
      </w:r>
      <w:r w:rsidR="00B667AB" w:rsidRPr="00356317">
        <w:rPr>
          <w:rFonts w:ascii="Arial" w:hAnsi="Arial" w:cs="Arial"/>
          <w:i/>
          <w:iCs/>
          <w:sz w:val="28"/>
          <w:szCs w:val="28"/>
          <w:lang w:val="en-GB"/>
        </w:rPr>
        <w:t>the market and offer new and innovative ways for the customer to fulfil their needs.</w:t>
      </w:r>
      <w:r w:rsidR="00043A66" w:rsidRPr="00356317">
        <w:rPr>
          <w:rFonts w:ascii="Arial" w:hAnsi="Arial" w:cs="Arial"/>
          <w:i/>
          <w:iCs/>
          <w:sz w:val="28"/>
          <w:szCs w:val="28"/>
          <w:lang w:val="en-GB"/>
        </w:rPr>
        <w:t xml:space="preserve"> According to</w:t>
      </w:r>
      <w:r w:rsidR="00C259F3" w:rsidRPr="00356317">
        <w:rPr>
          <w:rFonts w:ascii="Arial" w:hAnsi="Arial" w:cs="Arial"/>
          <w:i/>
          <w:iCs/>
          <w:sz w:val="28"/>
          <w:szCs w:val="28"/>
          <w:lang w:val="en-GB"/>
        </w:rPr>
        <w:t xml:space="preserve"> (</w:t>
      </w:r>
      <w:r w:rsidR="008835D3" w:rsidRPr="00356317">
        <w:rPr>
          <w:rFonts w:ascii="Arial" w:hAnsi="Arial" w:cs="Arial"/>
          <w:i/>
          <w:iCs/>
          <w:sz w:val="28"/>
          <w:szCs w:val="28"/>
          <w:lang w:val="en-GB"/>
        </w:rPr>
        <w:t>Business Telegraph</w:t>
      </w:r>
      <w:r w:rsidR="00D23B49" w:rsidRPr="00356317">
        <w:rPr>
          <w:rFonts w:ascii="Arial" w:hAnsi="Arial" w:cs="Arial"/>
          <w:i/>
          <w:iCs/>
          <w:sz w:val="28"/>
          <w:szCs w:val="28"/>
          <w:lang w:val="en-GB"/>
        </w:rPr>
        <w:t>,2023)</w:t>
      </w:r>
      <w:r w:rsidR="001A5F47" w:rsidRPr="00356317">
        <w:rPr>
          <w:rFonts w:ascii="Arial" w:hAnsi="Arial" w:cs="Arial"/>
          <w:i/>
          <w:iCs/>
          <w:sz w:val="28"/>
          <w:szCs w:val="28"/>
          <w:lang w:val="en-GB"/>
        </w:rPr>
        <w:t xml:space="preserve"> Samsung </w:t>
      </w:r>
      <w:r w:rsidR="00F506D1" w:rsidRPr="00356317">
        <w:rPr>
          <w:rFonts w:ascii="Arial" w:hAnsi="Arial" w:cs="Arial"/>
          <w:i/>
          <w:iCs/>
          <w:sz w:val="28"/>
          <w:szCs w:val="28"/>
          <w:lang w:val="en-GB"/>
        </w:rPr>
        <w:t>now</w:t>
      </w:r>
      <w:r w:rsidR="001A5F47" w:rsidRPr="00356317">
        <w:rPr>
          <w:rFonts w:ascii="Arial" w:hAnsi="Arial" w:cs="Arial"/>
          <w:i/>
          <w:iCs/>
          <w:sz w:val="28"/>
          <w:szCs w:val="28"/>
          <w:lang w:val="en-GB"/>
        </w:rPr>
        <w:t xml:space="preserve"> reportedly looking to replace Google with Bing as default search engine on their devices</w:t>
      </w:r>
      <w:r w:rsidR="00F218BD" w:rsidRPr="00356317">
        <w:rPr>
          <w:rFonts w:ascii="Arial" w:hAnsi="Arial" w:cs="Arial"/>
          <w:i/>
          <w:iCs/>
          <w:sz w:val="28"/>
          <w:szCs w:val="28"/>
          <w:lang w:val="en-GB"/>
        </w:rPr>
        <w:t xml:space="preserve">, these come as a big setback for Google since </w:t>
      </w:r>
      <w:r w:rsidR="00F218BD" w:rsidRPr="00356317">
        <w:rPr>
          <w:rFonts w:ascii="Arial" w:hAnsi="Arial" w:cs="Arial"/>
          <w:i/>
          <w:iCs/>
          <w:sz w:val="28"/>
          <w:szCs w:val="28"/>
          <w:lang w:val="en-GB"/>
        </w:rPr>
        <w:lastRenderedPageBreak/>
        <w:t>Samsung is the second largest smartphone manufacturer globally and use entry top a rating system in its device.</w:t>
      </w:r>
    </w:p>
    <w:p w14:paraId="3C5EC302" w14:textId="77777777" w:rsidR="00143D73" w:rsidRPr="00916CED" w:rsidRDefault="00143D73" w:rsidP="00916CED">
      <w:pPr>
        <w:pStyle w:val="ListParagraph"/>
        <w:ind w:left="1428"/>
        <w:rPr>
          <w:rFonts w:ascii="Times New Roman" w:hAnsi="Times New Roman"/>
          <w:b/>
          <w:bCs/>
          <w:i/>
          <w:iCs/>
          <w:sz w:val="40"/>
          <w:szCs w:val="40"/>
        </w:rPr>
      </w:pPr>
    </w:p>
    <w:p w14:paraId="5D62EFA1" w14:textId="091C3AE5" w:rsidR="00B12CEF" w:rsidRDefault="00F30443" w:rsidP="002B1AF7">
      <w:pPr>
        <w:pStyle w:val="ListParagraph"/>
        <w:ind w:left="1428"/>
        <w:rPr>
          <w:rFonts w:ascii="Times New Roman" w:hAnsi="Times New Roman"/>
          <w:b/>
          <w:bCs/>
          <w:i/>
          <w:iCs/>
          <w:sz w:val="40"/>
          <w:szCs w:val="40"/>
        </w:rPr>
      </w:pPr>
      <w:r w:rsidRPr="00F30443">
        <w:rPr>
          <w:rFonts w:ascii="Times New Roman" w:hAnsi="Times New Roman"/>
          <w:b/>
          <w:bCs/>
          <w:i/>
          <w:iCs/>
          <w:sz w:val="40"/>
          <w:szCs w:val="40"/>
        </w:rPr>
        <w:drawing>
          <wp:inline distT="0" distB="0" distL="0" distR="0" wp14:anchorId="30EB92BF" wp14:editId="63741BAC">
            <wp:extent cx="4572000" cy="2828290"/>
            <wp:effectExtent l="0" t="0" r="0" b="0"/>
            <wp:docPr id="374204592" name="Picture 3" descr="Samsung, Apple had a 'good' 2022 in a 'bad' year for smartphones - Times of  India"/>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5" descr="Samsung, Apple had a 'good' 2022 in a 'bad' year for smartphones - Times of  India"/>
                    <pic:cNvPicPr>
                      <a:picLocks noChangeAspect="1" noChangeArrowheads="1"/>
                    </pic:cNvPicPr>
                  </pic:nvPicPr>
                  <pic:blipFill>
                    <a:blip r:embed="rId23">
                      <a:extLst>
                        <a:ext uri="{28A0092B-C50C-407E-A947-70E740481C1C}">
                          <a14:useLocalDpi xmlns:a14="http://schemas.microsoft.com/office/drawing/2010/main" val="0"/>
                        </a:ext>
                      </a:extLst>
                    </a:blip>
                    <a:srcRect/>
                    <a:stretch>
                      <a:fillRect/>
                    </a:stretch>
                  </pic:blipFill>
                  <pic:spPr bwMode="auto">
                    <a:xfrm>
                      <a:off x="0" y="0"/>
                      <a:ext cx="4572000" cy="2828290"/>
                    </a:xfrm>
                    <a:prstGeom prst="rect">
                      <a:avLst/>
                    </a:prstGeom>
                    <a:noFill/>
                    <a:ln>
                      <a:noFill/>
                    </a:ln>
                  </pic:spPr>
                </pic:pic>
              </a:graphicData>
            </a:graphic>
          </wp:inline>
        </w:drawing>
      </w:r>
    </w:p>
    <w:p w14:paraId="5AE4003B" w14:textId="77777777" w:rsidR="00546728" w:rsidRPr="0027686C" w:rsidRDefault="00546728" w:rsidP="007C6888">
      <w:pPr>
        <w:pStyle w:val="Heading2"/>
        <w:rPr>
          <w:color w:val="0070C0"/>
        </w:rPr>
      </w:pPr>
      <w:bookmarkStart w:id="33" w:name="_Toc133830861"/>
      <w:r w:rsidRPr="0027686C">
        <w:rPr>
          <w:color w:val="0070C0"/>
        </w:rPr>
        <w:t>3.6 Rivalry among the competitors</w:t>
      </w:r>
      <w:bookmarkEnd w:id="33"/>
    </w:p>
    <w:p w14:paraId="753CB84F" w14:textId="77777777" w:rsidR="00CF78D5" w:rsidRPr="00AF1780" w:rsidRDefault="00CF78D5" w:rsidP="00546728">
      <w:pPr>
        <w:pStyle w:val="ListParagraph"/>
        <w:ind w:left="1428"/>
        <w:rPr>
          <w:rFonts w:ascii="Arial" w:hAnsi="Arial" w:cs="Arial"/>
          <w:b/>
          <w:bCs/>
          <w:i/>
          <w:iCs/>
          <w:sz w:val="32"/>
          <w:szCs w:val="32"/>
        </w:rPr>
      </w:pPr>
    </w:p>
    <w:p w14:paraId="131C309F" w14:textId="5B190AEA" w:rsidR="007B1F45" w:rsidRPr="00356317" w:rsidRDefault="000A03CB" w:rsidP="00546728">
      <w:pPr>
        <w:pStyle w:val="ListParagraph"/>
        <w:ind w:left="1428"/>
        <w:rPr>
          <w:rFonts w:ascii="Arial" w:hAnsi="Arial" w:cs="Arial"/>
          <w:i/>
          <w:iCs/>
          <w:sz w:val="28"/>
          <w:szCs w:val="28"/>
          <w:lang w:val="en-GB"/>
        </w:rPr>
      </w:pPr>
      <w:r w:rsidRPr="00356317">
        <w:rPr>
          <w:rFonts w:ascii="Arial" w:hAnsi="Arial" w:cs="Arial"/>
          <w:i/>
          <w:iCs/>
          <w:sz w:val="28"/>
          <w:szCs w:val="28"/>
          <w:lang w:val="en-GB"/>
        </w:rPr>
        <w:t xml:space="preserve">A rivalry among competitors </w:t>
      </w:r>
      <w:r w:rsidR="00CF78D5" w:rsidRPr="00356317">
        <w:rPr>
          <w:rFonts w:ascii="Arial" w:hAnsi="Arial" w:cs="Arial"/>
          <w:i/>
          <w:iCs/>
          <w:sz w:val="28"/>
          <w:szCs w:val="28"/>
          <w:lang w:val="en-GB"/>
        </w:rPr>
        <w:t>referred</w:t>
      </w:r>
      <w:r w:rsidRPr="00356317">
        <w:rPr>
          <w:rFonts w:ascii="Arial" w:hAnsi="Arial" w:cs="Arial"/>
          <w:i/>
          <w:iCs/>
          <w:sz w:val="28"/>
          <w:szCs w:val="28"/>
          <w:lang w:val="en-GB"/>
        </w:rPr>
        <w:t xml:space="preserve"> to the intensity of competition between companies in the same industry</w:t>
      </w:r>
      <w:r w:rsidR="00C87889" w:rsidRPr="00356317">
        <w:rPr>
          <w:rFonts w:ascii="Arial" w:hAnsi="Arial" w:cs="Arial"/>
          <w:i/>
          <w:iCs/>
          <w:sz w:val="28"/>
          <w:szCs w:val="28"/>
          <w:lang w:val="en-GB"/>
        </w:rPr>
        <w:t xml:space="preserve">. For Samsung </w:t>
      </w:r>
      <w:r w:rsidR="00CF78D5" w:rsidRPr="00356317">
        <w:rPr>
          <w:rFonts w:ascii="Arial" w:hAnsi="Arial" w:cs="Arial"/>
          <w:i/>
          <w:iCs/>
          <w:sz w:val="28"/>
          <w:szCs w:val="28"/>
          <w:lang w:val="en-GB"/>
        </w:rPr>
        <w:t>is</w:t>
      </w:r>
      <w:r w:rsidR="00C87889" w:rsidRPr="00356317">
        <w:rPr>
          <w:rFonts w:ascii="Arial" w:hAnsi="Arial" w:cs="Arial"/>
          <w:i/>
          <w:iCs/>
          <w:sz w:val="28"/>
          <w:szCs w:val="28"/>
          <w:lang w:val="en-GB"/>
        </w:rPr>
        <w:t xml:space="preserve"> a major </w:t>
      </w:r>
      <w:r w:rsidR="00CF78D5" w:rsidRPr="00356317">
        <w:rPr>
          <w:rFonts w:ascii="Arial" w:hAnsi="Arial" w:cs="Arial"/>
          <w:i/>
          <w:iCs/>
          <w:sz w:val="28"/>
          <w:szCs w:val="28"/>
          <w:lang w:val="en-GB"/>
        </w:rPr>
        <w:t>player</w:t>
      </w:r>
      <w:r w:rsidR="00C87889" w:rsidRPr="00356317">
        <w:rPr>
          <w:rFonts w:ascii="Arial" w:hAnsi="Arial" w:cs="Arial"/>
          <w:i/>
          <w:iCs/>
          <w:sz w:val="28"/>
          <w:szCs w:val="28"/>
          <w:lang w:val="en-GB"/>
        </w:rPr>
        <w:t xml:space="preserve"> in several industries, searches consumer electronics home up lines and semiconductors,</w:t>
      </w:r>
      <w:r w:rsidR="00920612" w:rsidRPr="00356317">
        <w:rPr>
          <w:rFonts w:ascii="Arial" w:hAnsi="Arial" w:cs="Arial"/>
          <w:i/>
          <w:iCs/>
          <w:sz w:val="28"/>
          <w:szCs w:val="28"/>
          <w:lang w:val="en-GB"/>
        </w:rPr>
        <w:t xml:space="preserve"> rival among competitors came varies across the different markets.</w:t>
      </w:r>
      <w:r w:rsidR="00264D71" w:rsidRPr="00356317">
        <w:rPr>
          <w:rFonts w:ascii="Arial" w:hAnsi="Arial" w:cs="Arial"/>
          <w:i/>
          <w:iCs/>
          <w:sz w:val="28"/>
          <w:szCs w:val="28"/>
          <w:lang w:val="en-GB"/>
        </w:rPr>
        <w:t xml:space="preserve"> In the consumer electronics industry Samsung face high rivalry among the competitors</w:t>
      </w:r>
      <w:r w:rsidR="000418DA" w:rsidRPr="00356317">
        <w:rPr>
          <w:rFonts w:ascii="Arial" w:hAnsi="Arial" w:cs="Arial"/>
          <w:i/>
          <w:iCs/>
          <w:sz w:val="28"/>
          <w:szCs w:val="28"/>
          <w:lang w:val="en-GB"/>
        </w:rPr>
        <w:t xml:space="preserve"> Cassandra market has strong players such as apple, Huawei </w:t>
      </w:r>
      <w:r w:rsidR="00CF78D5" w:rsidRPr="00356317">
        <w:rPr>
          <w:rFonts w:ascii="Arial" w:hAnsi="Arial" w:cs="Arial"/>
          <w:i/>
          <w:iCs/>
          <w:sz w:val="28"/>
          <w:szCs w:val="28"/>
          <w:lang w:val="en-GB"/>
        </w:rPr>
        <w:t>LG,</w:t>
      </w:r>
      <w:r w:rsidR="000418DA" w:rsidRPr="00356317">
        <w:rPr>
          <w:rFonts w:ascii="Arial" w:hAnsi="Arial" w:cs="Arial"/>
          <w:i/>
          <w:iCs/>
          <w:sz w:val="28"/>
          <w:szCs w:val="28"/>
          <w:lang w:val="en-GB"/>
        </w:rPr>
        <w:t xml:space="preserve"> and Sony. They constantly introducing new products and </w:t>
      </w:r>
      <w:r w:rsidR="00CF78D5" w:rsidRPr="00356317">
        <w:rPr>
          <w:rFonts w:ascii="Arial" w:hAnsi="Arial" w:cs="Arial"/>
          <w:i/>
          <w:iCs/>
          <w:sz w:val="28"/>
          <w:szCs w:val="28"/>
          <w:lang w:val="en-GB"/>
        </w:rPr>
        <w:t>technology</w:t>
      </w:r>
      <w:r w:rsidR="000418DA" w:rsidRPr="00356317">
        <w:rPr>
          <w:rFonts w:ascii="Arial" w:hAnsi="Arial" w:cs="Arial"/>
          <w:i/>
          <w:iCs/>
          <w:sz w:val="28"/>
          <w:szCs w:val="28"/>
          <w:lang w:val="en-GB"/>
        </w:rPr>
        <w:t xml:space="preserve"> and offering competitive pricing and investing in marketing and advertising campaign</w:t>
      </w:r>
      <w:r w:rsidR="004627B0" w:rsidRPr="00356317">
        <w:rPr>
          <w:rFonts w:ascii="Arial" w:hAnsi="Arial" w:cs="Arial"/>
          <w:i/>
          <w:iCs/>
          <w:sz w:val="28"/>
          <w:szCs w:val="28"/>
          <w:lang w:val="en-GB"/>
        </w:rPr>
        <w:t xml:space="preserve">. In the semi contact </w:t>
      </w:r>
      <w:r w:rsidR="00CF78D5" w:rsidRPr="00356317">
        <w:rPr>
          <w:rFonts w:ascii="Arial" w:hAnsi="Arial" w:cs="Arial"/>
          <w:i/>
          <w:iCs/>
          <w:sz w:val="28"/>
          <w:szCs w:val="28"/>
          <w:lang w:val="en-GB"/>
        </w:rPr>
        <w:t>industry,</w:t>
      </w:r>
      <w:r w:rsidR="004627B0" w:rsidRPr="00356317">
        <w:rPr>
          <w:rFonts w:ascii="Arial" w:hAnsi="Arial" w:cs="Arial"/>
          <w:i/>
          <w:iCs/>
          <w:sz w:val="28"/>
          <w:szCs w:val="28"/>
          <w:lang w:val="en-GB"/>
        </w:rPr>
        <w:t xml:space="preserve"> their competitors </w:t>
      </w:r>
      <w:r w:rsidR="00CF78D5" w:rsidRPr="00356317">
        <w:rPr>
          <w:rFonts w:ascii="Arial" w:hAnsi="Arial" w:cs="Arial"/>
          <w:i/>
          <w:iCs/>
          <w:sz w:val="28"/>
          <w:szCs w:val="28"/>
          <w:lang w:val="en-GB"/>
        </w:rPr>
        <w:t>are</w:t>
      </w:r>
      <w:r w:rsidR="004627B0" w:rsidRPr="00356317">
        <w:rPr>
          <w:rFonts w:ascii="Arial" w:hAnsi="Arial" w:cs="Arial"/>
          <w:i/>
          <w:iCs/>
          <w:sz w:val="28"/>
          <w:szCs w:val="28"/>
          <w:lang w:val="en-GB"/>
        </w:rPr>
        <w:t xml:space="preserve"> IMD and Qualc</w:t>
      </w:r>
      <w:r w:rsidR="00F414A3" w:rsidRPr="00356317">
        <w:rPr>
          <w:rFonts w:ascii="Arial" w:hAnsi="Arial" w:cs="Arial"/>
          <w:i/>
          <w:iCs/>
          <w:sz w:val="28"/>
          <w:szCs w:val="28"/>
          <w:lang w:val="en-GB"/>
        </w:rPr>
        <w:t xml:space="preserve">omm. They compete on technological advancement and product </w:t>
      </w:r>
      <w:r w:rsidR="00F414A3" w:rsidRPr="00356317">
        <w:rPr>
          <w:rFonts w:ascii="Arial" w:hAnsi="Arial" w:cs="Arial"/>
          <w:i/>
          <w:iCs/>
          <w:sz w:val="28"/>
          <w:szCs w:val="28"/>
          <w:lang w:val="en-GB"/>
        </w:rPr>
        <w:lastRenderedPageBreak/>
        <w:t xml:space="preserve">performance </w:t>
      </w:r>
      <w:r w:rsidR="00CF78D5" w:rsidRPr="00356317">
        <w:rPr>
          <w:rFonts w:ascii="Arial" w:hAnsi="Arial" w:cs="Arial"/>
          <w:i/>
          <w:iCs/>
          <w:sz w:val="28"/>
          <w:szCs w:val="28"/>
          <w:lang w:val="en-GB"/>
        </w:rPr>
        <w:t>to</w:t>
      </w:r>
      <w:r w:rsidR="00F414A3" w:rsidRPr="00356317">
        <w:rPr>
          <w:rFonts w:ascii="Arial" w:hAnsi="Arial" w:cs="Arial"/>
          <w:i/>
          <w:iCs/>
          <w:sz w:val="28"/>
          <w:szCs w:val="28"/>
          <w:lang w:val="en-GB"/>
        </w:rPr>
        <w:t xml:space="preserve"> gain a market share and keep their position in the industry</w:t>
      </w:r>
      <w:r w:rsidR="00CF78D5" w:rsidRPr="00356317">
        <w:rPr>
          <w:rFonts w:ascii="Arial" w:hAnsi="Arial" w:cs="Arial"/>
          <w:i/>
          <w:iCs/>
          <w:sz w:val="28"/>
          <w:szCs w:val="28"/>
          <w:lang w:val="en-GB"/>
        </w:rPr>
        <w:t>.</w:t>
      </w:r>
    </w:p>
    <w:p w14:paraId="53820B2E" w14:textId="77777777" w:rsidR="002805E2" w:rsidRDefault="002805E2" w:rsidP="00546728">
      <w:pPr>
        <w:pStyle w:val="ListParagraph"/>
        <w:ind w:left="1428"/>
        <w:rPr>
          <w:rFonts w:ascii="Times New Roman" w:hAnsi="Times New Roman"/>
          <w:i/>
          <w:iCs/>
          <w:sz w:val="40"/>
          <w:szCs w:val="40"/>
          <w:lang w:val="en-GB"/>
        </w:rPr>
      </w:pPr>
    </w:p>
    <w:p w14:paraId="27A77CCD" w14:textId="77777777" w:rsidR="002805E2" w:rsidRPr="00CF78D5" w:rsidRDefault="002805E2" w:rsidP="00546728">
      <w:pPr>
        <w:pStyle w:val="ListParagraph"/>
        <w:ind w:left="1428"/>
        <w:rPr>
          <w:rFonts w:ascii="Times New Roman" w:hAnsi="Times New Roman"/>
          <w:i/>
          <w:iCs/>
          <w:sz w:val="40"/>
          <w:szCs w:val="40"/>
        </w:rPr>
      </w:pPr>
    </w:p>
    <w:p w14:paraId="4CC74F13" w14:textId="3E33DC15" w:rsidR="0086347F" w:rsidRDefault="007268E6" w:rsidP="002805E2">
      <w:pPr>
        <w:pStyle w:val="ListParagraph"/>
        <w:ind w:left="1428"/>
        <w:jc w:val="center"/>
        <w:rPr>
          <w:rFonts w:ascii="Times New Roman" w:hAnsi="Times New Roman"/>
          <w:b/>
          <w:bCs/>
          <w:i/>
          <w:iCs/>
          <w:sz w:val="40"/>
          <w:szCs w:val="40"/>
        </w:rPr>
      </w:pPr>
      <w:r w:rsidRPr="007268E6">
        <w:rPr>
          <w:rFonts w:ascii="Times New Roman" w:hAnsi="Times New Roman"/>
          <w:b/>
          <w:bCs/>
          <w:i/>
          <w:iCs/>
          <w:sz w:val="40"/>
          <w:szCs w:val="40"/>
        </w:rPr>
        <w:drawing>
          <wp:inline distT="0" distB="0" distL="0" distR="0" wp14:anchorId="06A79503" wp14:editId="688828F0">
            <wp:extent cx="5515962" cy="3101196"/>
            <wp:effectExtent l="0" t="0" r="8890" b="4445"/>
            <wp:docPr id="1941231168" name="Picture 8" descr="Strategy Analytics: Apple Hits Best Third Quarter Global Smartphone Market  Share in Twelve Years in Q3 2022 | Business Wir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descr="Strategy Analytics: Apple Hits Best Third Quarter Global Smartphone Market  Share in Twelve Years in Q3 2022 | Business Wire"/>
                    <pic:cNvPicPr>
                      <a:picLocks noChangeAspect="1" noChangeArrowheads="1"/>
                    </pic:cNvPicPr>
                  </pic:nvPicPr>
                  <pic:blipFill>
                    <a:blip r:embed="rId24">
                      <a:extLst>
                        <a:ext uri="{28A0092B-C50C-407E-A947-70E740481C1C}">
                          <a14:useLocalDpi xmlns:a14="http://schemas.microsoft.com/office/drawing/2010/main" val="0"/>
                        </a:ext>
                      </a:extLst>
                    </a:blip>
                    <a:srcRect/>
                    <a:stretch>
                      <a:fillRect/>
                    </a:stretch>
                  </pic:blipFill>
                  <pic:spPr bwMode="auto">
                    <a:xfrm>
                      <a:off x="0" y="0"/>
                      <a:ext cx="5537496" cy="3113303"/>
                    </a:xfrm>
                    <a:prstGeom prst="rect">
                      <a:avLst/>
                    </a:prstGeom>
                    <a:noFill/>
                    <a:ln>
                      <a:noFill/>
                    </a:ln>
                  </pic:spPr>
                </pic:pic>
              </a:graphicData>
            </a:graphic>
          </wp:inline>
        </w:drawing>
      </w:r>
    </w:p>
    <w:p w14:paraId="40ECE397" w14:textId="77777777" w:rsidR="00546728" w:rsidRDefault="00546728" w:rsidP="002B1AF7">
      <w:pPr>
        <w:pStyle w:val="ListParagraph"/>
        <w:ind w:left="1428"/>
        <w:rPr>
          <w:rFonts w:ascii="Times New Roman" w:hAnsi="Times New Roman"/>
          <w:b/>
          <w:bCs/>
          <w:i/>
          <w:iCs/>
          <w:sz w:val="40"/>
          <w:szCs w:val="40"/>
          <w:lang w:val="en-GB"/>
        </w:rPr>
      </w:pPr>
    </w:p>
    <w:p w14:paraId="1AEA5034" w14:textId="64C8DD4C" w:rsidR="00546728" w:rsidRDefault="00A1227F" w:rsidP="002B1AF7">
      <w:pPr>
        <w:pStyle w:val="ListParagraph"/>
        <w:ind w:left="1428"/>
        <w:rPr>
          <w:rFonts w:ascii="Times New Roman" w:hAnsi="Times New Roman"/>
          <w:b/>
          <w:bCs/>
          <w:i/>
          <w:iCs/>
          <w:sz w:val="40"/>
          <w:szCs w:val="40"/>
          <w:lang w:val="en-GB"/>
        </w:rPr>
      </w:pPr>
      <w:r w:rsidRPr="00A1227F">
        <w:rPr>
          <w:rFonts w:ascii="Times New Roman" w:hAnsi="Times New Roman"/>
          <w:b/>
          <w:bCs/>
          <w:i/>
          <w:iCs/>
          <w:sz w:val="40"/>
          <w:szCs w:val="40"/>
        </w:rPr>
        <w:drawing>
          <wp:inline distT="0" distB="0" distL="0" distR="0" wp14:anchorId="5FF03286" wp14:editId="1DCF5204">
            <wp:extent cx="4572000" cy="2233930"/>
            <wp:effectExtent l="0" t="0" r="0" b="0"/>
            <wp:docPr id="1478531507" name="Picture 9" descr="Samsung Exynos' Q4 2021 market share drops further - SamMobil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descr="Samsung Exynos' Q4 2021 market share drops further - SamMobile"/>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4572000" cy="2233930"/>
                    </a:xfrm>
                    <a:prstGeom prst="rect">
                      <a:avLst/>
                    </a:prstGeom>
                    <a:noFill/>
                    <a:ln>
                      <a:noFill/>
                    </a:ln>
                  </pic:spPr>
                </pic:pic>
              </a:graphicData>
            </a:graphic>
          </wp:inline>
        </w:drawing>
      </w:r>
    </w:p>
    <w:p w14:paraId="217A136E" w14:textId="77777777" w:rsidR="00AF1780" w:rsidRDefault="00AF1780" w:rsidP="002B1AF7">
      <w:pPr>
        <w:pStyle w:val="ListParagraph"/>
        <w:ind w:left="1428"/>
        <w:rPr>
          <w:rFonts w:ascii="Times New Roman" w:hAnsi="Times New Roman"/>
          <w:i/>
          <w:iCs/>
          <w:sz w:val="20"/>
          <w:szCs w:val="20"/>
          <w:lang w:val="en-GB"/>
        </w:rPr>
      </w:pPr>
    </w:p>
    <w:p w14:paraId="5F3B5C3D" w14:textId="77777777" w:rsidR="00AF1780" w:rsidRDefault="00AF1780" w:rsidP="002B1AF7">
      <w:pPr>
        <w:pStyle w:val="ListParagraph"/>
        <w:ind w:left="1428"/>
        <w:rPr>
          <w:rFonts w:ascii="Times New Roman" w:hAnsi="Times New Roman"/>
          <w:i/>
          <w:iCs/>
          <w:sz w:val="20"/>
          <w:szCs w:val="20"/>
          <w:lang w:val="en-GB"/>
        </w:rPr>
      </w:pPr>
    </w:p>
    <w:p w14:paraId="3F7BFA2C" w14:textId="77777777" w:rsidR="007A3405" w:rsidRPr="0027686C" w:rsidRDefault="007A3405" w:rsidP="007C6888">
      <w:pPr>
        <w:pStyle w:val="Heading2"/>
        <w:rPr>
          <w:color w:val="0070C0"/>
          <w:lang w:val="en-GB"/>
        </w:rPr>
      </w:pPr>
      <w:bookmarkStart w:id="34" w:name="_Toc133830862"/>
      <w:r w:rsidRPr="0027686C">
        <w:rPr>
          <w:color w:val="0070C0"/>
          <w:lang w:val="en-GB"/>
        </w:rPr>
        <w:t>4 What is swot analysis?</w:t>
      </w:r>
      <w:bookmarkEnd w:id="34"/>
    </w:p>
    <w:p w14:paraId="7FB5E3DE" w14:textId="77777777" w:rsidR="00191DFE" w:rsidRDefault="00191DFE" w:rsidP="007A3405">
      <w:pPr>
        <w:pStyle w:val="ListParagraph"/>
        <w:ind w:left="1428"/>
        <w:rPr>
          <w:rFonts w:ascii="Times New Roman" w:hAnsi="Times New Roman"/>
          <w:b/>
          <w:bCs/>
          <w:i/>
          <w:iCs/>
          <w:sz w:val="40"/>
          <w:szCs w:val="40"/>
          <w:lang w:val="en-GB"/>
        </w:rPr>
      </w:pPr>
    </w:p>
    <w:p w14:paraId="0AA95C25" w14:textId="0CA52135" w:rsidR="00547008" w:rsidRPr="00547008" w:rsidRDefault="00547008" w:rsidP="00547008">
      <w:pPr>
        <w:pStyle w:val="ListParagraph"/>
        <w:spacing w:line="276" w:lineRule="auto"/>
        <w:ind w:left="1428"/>
        <w:rPr>
          <w:rFonts w:ascii="Arial" w:hAnsi="Arial" w:cs="Arial"/>
          <w:i/>
          <w:iCs/>
          <w:sz w:val="28"/>
          <w:szCs w:val="28"/>
          <w:lang w:val="en-GB"/>
        </w:rPr>
      </w:pPr>
      <w:r w:rsidRPr="00547008">
        <w:rPr>
          <w:rFonts w:ascii="Arial" w:hAnsi="Arial" w:cs="Arial"/>
          <w:i/>
          <w:iCs/>
          <w:sz w:val="28"/>
          <w:szCs w:val="28"/>
          <w:lang w:val="en-GB"/>
        </w:rPr>
        <w:t xml:space="preserve">SWOT analysis is a strategic planning tool used to evaluate the strengths, weaknesses, opportunities, and threats of a company, </w:t>
      </w:r>
      <w:r w:rsidRPr="00547008">
        <w:rPr>
          <w:rFonts w:ascii="Arial" w:hAnsi="Arial" w:cs="Arial"/>
          <w:i/>
          <w:iCs/>
          <w:sz w:val="28"/>
          <w:szCs w:val="28"/>
          <w:lang w:val="en-GB"/>
        </w:rPr>
        <w:lastRenderedPageBreak/>
        <w:t xml:space="preserve">product, or project. It involves identifying and </w:t>
      </w:r>
      <w:r w:rsidRPr="00547008">
        <w:rPr>
          <w:rFonts w:ascii="Arial" w:hAnsi="Arial" w:cs="Arial"/>
          <w:i/>
          <w:iCs/>
          <w:sz w:val="28"/>
          <w:szCs w:val="28"/>
          <w:lang w:val="en-GB"/>
        </w:rPr>
        <w:t>analysing</w:t>
      </w:r>
      <w:r w:rsidRPr="00547008">
        <w:rPr>
          <w:rFonts w:ascii="Arial" w:hAnsi="Arial" w:cs="Arial"/>
          <w:i/>
          <w:iCs/>
          <w:sz w:val="28"/>
          <w:szCs w:val="28"/>
          <w:lang w:val="en-GB"/>
        </w:rPr>
        <w:t xml:space="preserve"> internal and external factors that can impact the success of the entity being evaluated.</w:t>
      </w:r>
    </w:p>
    <w:p w14:paraId="1E409E2F" w14:textId="77777777" w:rsidR="00547008" w:rsidRPr="00547008" w:rsidRDefault="00547008" w:rsidP="00547008">
      <w:pPr>
        <w:pStyle w:val="ListParagraph"/>
        <w:spacing w:line="276" w:lineRule="auto"/>
        <w:ind w:left="1428"/>
        <w:jc w:val="right"/>
        <w:rPr>
          <w:rFonts w:ascii="Arial" w:hAnsi="Arial" w:cs="Arial"/>
          <w:i/>
          <w:iCs/>
          <w:sz w:val="28"/>
          <w:szCs w:val="28"/>
          <w:lang w:val="en-GB"/>
        </w:rPr>
      </w:pPr>
    </w:p>
    <w:p w14:paraId="30012108" w14:textId="77777777" w:rsidR="00547008" w:rsidRPr="00547008" w:rsidRDefault="00547008" w:rsidP="00547008">
      <w:pPr>
        <w:pStyle w:val="ListParagraph"/>
        <w:spacing w:line="276" w:lineRule="auto"/>
        <w:ind w:left="1428"/>
        <w:rPr>
          <w:rFonts w:ascii="Arial" w:hAnsi="Arial" w:cs="Arial"/>
          <w:i/>
          <w:iCs/>
          <w:sz w:val="28"/>
          <w:szCs w:val="28"/>
          <w:lang w:val="en-GB"/>
        </w:rPr>
      </w:pPr>
      <w:r w:rsidRPr="00547008">
        <w:rPr>
          <w:rFonts w:ascii="Arial" w:hAnsi="Arial" w:cs="Arial"/>
          <w:i/>
          <w:iCs/>
          <w:sz w:val="28"/>
          <w:szCs w:val="28"/>
          <w:lang w:val="en-GB"/>
        </w:rPr>
        <w:t>The acronym SWOT stands for:</w:t>
      </w:r>
    </w:p>
    <w:p w14:paraId="365CECF9" w14:textId="77777777" w:rsidR="00547008" w:rsidRPr="00547008" w:rsidRDefault="00547008" w:rsidP="00547008">
      <w:pPr>
        <w:pStyle w:val="ListParagraph"/>
        <w:spacing w:line="276" w:lineRule="auto"/>
        <w:ind w:left="1428"/>
        <w:rPr>
          <w:rFonts w:ascii="Arial" w:hAnsi="Arial" w:cs="Arial"/>
          <w:i/>
          <w:iCs/>
          <w:sz w:val="28"/>
          <w:szCs w:val="28"/>
          <w:lang w:val="en-GB"/>
        </w:rPr>
      </w:pPr>
      <w:r w:rsidRPr="00547008">
        <w:rPr>
          <w:rFonts w:ascii="Arial" w:hAnsi="Arial" w:cs="Arial"/>
          <w:i/>
          <w:iCs/>
          <w:sz w:val="28"/>
          <w:szCs w:val="28"/>
          <w:lang w:val="en-GB"/>
        </w:rPr>
        <w:t>- Strengths: Internal factors that contribute to the success of the entity being evaluated.</w:t>
      </w:r>
    </w:p>
    <w:p w14:paraId="25FBE7B9" w14:textId="77777777" w:rsidR="00547008" w:rsidRPr="00547008" w:rsidRDefault="00547008" w:rsidP="00547008">
      <w:pPr>
        <w:pStyle w:val="ListParagraph"/>
        <w:spacing w:line="276" w:lineRule="auto"/>
        <w:ind w:left="1428"/>
        <w:rPr>
          <w:rFonts w:ascii="Arial" w:hAnsi="Arial" w:cs="Arial"/>
          <w:i/>
          <w:iCs/>
          <w:sz w:val="28"/>
          <w:szCs w:val="28"/>
          <w:lang w:val="en-GB"/>
        </w:rPr>
      </w:pPr>
      <w:r w:rsidRPr="00547008">
        <w:rPr>
          <w:rFonts w:ascii="Arial" w:hAnsi="Arial" w:cs="Arial"/>
          <w:i/>
          <w:iCs/>
          <w:sz w:val="28"/>
          <w:szCs w:val="28"/>
          <w:lang w:val="en-GB"/>
        </w:rPr>
        <w:t>- Weaknesses: Internal factors that hinder the success of the entity being evaluated.</w:t>
      </w:r>
    </w:p>
    <w:p w14:paraId="4BF560D3" w14:textId="77777777" w:rsidR="00547008" w:rsidRPr="00547008" w:rsidRDefault="00547008" w:rsidP="00547008">
      <w:pPr>
        <w:pStyle w:val="ListParagraph"/>
        <w:spacing w:line="276" w:lineRule="auto"/>
        <w:ind w:left="1428"/>
        <w:rPr>
          <w:rFonts w:ascii="Arial" w:hAnsi="Arial" w:cs="Arial"/>
          <w:i/>
          <w:iCs/>
          <w:sz w:val="28"/>
          <w:szCs w:val="28"/>
          <w:lang w:val="en-GB"/>
        </w:rPr>
      </w:pPr>
      <w:r w:rsidRPr="00547008">
        <w:rPr>
          <w:rFonts w:ascii="Arial" w:hAnsi="Arial" w:cs="Arial"/>
          <w:i/>
          <w:iCs/>
          <w:sz w:val="28"/>
          <w:szCs w:val="28"/>
          <w:lang w:val="en-GB"/>
        </w:rPr>
        <w:t>- Opportunities: External factors that can be leveraged to improve the success of the entity being evaluated.</w:t>
      </w:r>
    </w:p>
    <w:p w14:paraId="1F905678" w14:textId="77777777" w:rsidR="00547008" w:rsidRPr="00547008" w:rsidRDefault="00547008" w:rsidP="00547008">
      <w:pPr>
        <w:pStyle w:val="ListParagraph"/>
        <w:spacing w:line="276" w:lineRule="auto"/>
        <w:ind w:left="1428"/>
        <w:rPr>
          <w:rFonts w:ascii="Arial" w:hAnsi="Arial" w:cs="Arial"/>
          <w:i/>
          <w:iCs/>
          <w:sz w:val="28"/>
          <w:szCs w:val="28"/>
          <w:lang w:val="en-GB"/>
        </w:rPr>
      </w:pPr>
      <w:r w:rsidRPr="00547008">
        <w:rPr>
          <w:rFonts w:ascii="Arial" w:hAnsi="Arial" w:cs="Arial"/>
          <w:i/>
          <w:iCs/>
          <w:sz w:val="28"/>
          <w:szCs w:val="28"/>
          <w:lang w:val="en-GB"/>
        </w:rPr>
        <w:t>- Threats: External factors that can negatively impact the success of the entity being evaluated.</w:t>
      </w:r>
    </w:p>
    <w:p w14:paraId="7F520EEF" w14:textId="77777777" w:rsidR="00547008" w:rsidRPr="00547008" w:rsidRDefault="00547008" w:rsidP="00547008">
      <w:pPr>
        <w:pStyle w:val="ListParagraph"/>
        <w:spacing w:line="276" w:lineRule="auto"/>
        <w:ind w:left="1428"/>
        <w:rPr>
          <w:rFonts w:ascii="Times New Roman" w:hAnsi="Times New Roman"/>
          <w:b/>
          <w:bCs/>
          <w:i/>
          <w:iCs/>
          <w:sz w:val="40"/>
          <w:szCs w:val="40"/>
          <w:lang w:val="en-GB"/>
        </w:rPr>
      </w:pPr>
    </w:p>
    <w:p w14:paraId="0A13E2C2" w14:textId="77777777" w:rsidR="00547008" w:rsidRDefault="00547008" w:rsidP="00547008">
      <w:pPr>
        <w:pStyle w:val="ListParagraph"/>
        <w:ind w:left="1428"/>
        <w:rPr>
          <w:rFonts w:ascii="Arial" w:hAnsi="Arial" w:cs="Arial"/>
          <w:i/>
          <w:iCs/>
          <w:sz w:val="28"/>
          <w:szCs w:val="28"/>
          <w:lang w:val="en-GB"/>
        </w:rPr>
      </w:pPr>
      <w:r w:rsidRPr="00547008">
        <w:rPr>
          <w:rFonts w:ascii="Arial" w:hAnsi="Arial" w:cs="Arial"/>
          <w:i/>
          <w:iCs/>
          <w:sz w:val="28"/>
          <w:szCs w:val="28"/>
          <w:lang w:val="en-GB"/>
        </w:rPr>
        <w:t>SWOT analysis can help organizations identify key areas for improvement, develop strategies to address weaknesses and threats, and take advantage of opportunities that can help them achieve their goals.</w:t>
      </w:r>
    </w:p>
    <w:p w14:paraId="44916AE8" w14:textId="77777777" w:rsidR="00191DFE" w:rsidRPr="00547008" w:rsidRDefault="00191DFE" w:rsidP="00547008">
      <w:pPr>
        <w:pStyle w:val="ListParagraph"/>
        <w:spacing w:line="276" w:lineRule="auto"/>
        <w:ind w:left="1428"/>
        <w:rPr>
          <w:rFonts w:ascii="Arial" w:hAnsi="Arial" w:cs="Arial"/>
          <w:i/>
          <w:iCs/>
          <w:sz w:val="28"/>
          <w:szCs w:val="28"/>
          <w:lang w:val="en-GB"/>
        </w:rPr>
      </w:pPr>
    </w:p>
    <w:p w14:paraId="39B242B8" w14:textId="77777777" w:rsidR="007A3405" w:rsidRDefault="007A3405" w:rsidP="007A3405">
      <w:pPr>
        <w:pStyle w:val="ListParagraph"/>
        <w:ind w:left="1428"/>
        <w:rPr>
          <w:rFonts w:ascii="Times New Roman" w:hAnsi="Times New Roman"/>
          <w:b/>
          <w:bCs/>
          <w:i/>
          <w:iCs/>
          <w:sz w:val="40"/>
          <w:szCs w:val="40"/>
          <w:lang w:val="en-GB"/>
        </w:rPr>
      </w:pPr>
    </w:p>
    <w:p w14:paraId="1D2C8928" w14:textId="138DD23B" w:rsidR="007A3405" w:rsidRPr="007A3405" w:rsidRDefault="0036421B" w:rsidP="007A3405">
      <w:pPr>
        <w:pStyle w:val="ListParagraph"/>
        <w:ind w:left="1428"/>
        <w:rPr>
          <w:rFonts w:ascii="Times New Roman" w:hAnsi="Times New Roman"/>
          <w:b/>
          <w:bCs/>
          <w:i/>
          <w:iCs/>
          <w:sz w:val="40"/>
          <w:szCs w:val="40"/>
          <w:lang w:val="en-GB"/>
        </w:rPr>
      </w:pPr>
      <w:r w:rsidRPr="0036421B">
        <w:rPr>
          <w:rFonts w:ascii="Times New Roman" w:hAnsi="Times New Roman"/>
          <w:b/>
          <w:bCs/>
          <w:i/>
          <w:iCs/>
          <w:sz w:val="40"/>
          <w:szCs w:val="40"/>
        </w:rPr>
        <w:drawing>
          <wp:inline distT="0" distB="0" distL="0" distR="0" wp14:anchorId="363C1CC8" wp14:editId="4C546FFA">
            <wp:extent cx="4572000" cy="2289810"/>
            <wp:effectExtent l="0" t="0" r="0" b="0"/>
            <wp:docPr id="927558260" name="Picture 10" descr="Samsung SWOT Analysis 2023: Best Report With Infographic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1" descr="Samsung SWOT Analysis 2023: Best Report With Infographics"/>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4572000" cy="2289810"/>
                    </a:xfrm>
                    <a:prstGeom prst="rect">
                      <a:avLst/>
                    </a:prstGeom>
                    <a:noFill/>
                    <a:ln>
                      <a:noFill/>
                    </a:ln>
                  </pic:spPr>
                </pic:pic>
              </a:graphicData>
            </a:graphic>
          </wp:inline>
        </w:drawing>
      </w:r>
    </w:p>
    <w:p w14:paraId="3E6DAAB4" w14:textId="77777777" w:rsidR="003C09D8" w:rsidRDefault="003C09D8" w:rsidP="002B1AF7">
      <w:pPr>
        <w:pStyle w:val="ListParagraph"/>
        <w:ind w:left="1428"/>
        <w:rPr>
          <w:rFonts w:ascii="Times New Roman" w:hAnsi="Times New Roman"/>
          <w:i/>
          <w:iCs/>
          <w:sz w:val="20"/>
          <w:szCs w:val="20"/>
          <w:lang w:val="en-GB"/>
        </w:rPr>
      </w:pPr>
    </w:p>
    <w:p w14:paraId="30B2BEAB" w14:textId="77777777" w:rsidR="003C09D8" w:rsidRDefault="003C09D8" w:rsidP="002B1AF7">
      <w:pPr>
        <w:pStyle w:val="ListParagraph"/>
        <w:ind w:left="1428"/>
        <w:rPr>
          <w:rFonts w:ascii="Times New Roman" w:hAnsi="Times New Roman"/>
          <w:i/>
          <w:iCs/>
          <w:sz w:val="20"/>
          <w:szCs w:val="20"/>
          <w:lang w:val="en-GB"/>
        </w:rPr>
      </w:pPr>
    </w:p>
    <w:p w14:paraId="6BB73A80" w14:textId="77777777" w:rsidR="00AF1780" w:rsidRDefault="00AF1780" w:rsidP="002B1AF7">
      <w:pPr>
        <w:pStyle w:val="ListParagraph"/>
        <w:ind w:left="1428"/>
        <w:rPr>
          <w:rFonts w:ascii="Times New Roman" w:hAnsi="Times New Roman"/>
          <w:i/>
          <w:iCs/>
          <w:sz w:val="20"/>
          <w:szCs w:val="20"/>
          <w:lang w:val="en-GB"/>
        </w:rPr>
      </w:pPr>
    </w:p>
    <w:p w14:paraId="3281CB12" w14:textId="77777777" w:rsidR="00D84C54" w:rsidRPr="0027686C" w:rsidRDefault="00D84C54" w:rsidP="007C6888">
      <w:pPr>
        <w:pStyle w:val="Heading1"/>
        <w:rPr>
          <w:b/>
          <w:bCs/>
          <w:color w:val="000000" w:themeColor="text2"/>
          <w:lang w:val="en-GB"/>
        </w:rPr>
      </w:pPr>
      <w:bookmarkStart w:id="35" w:name="_Toc133830863"/>
      <w:r w:rsidRPr="0027686C">
        <w:rPr>
          <w:b/>
          <w:bCs/>
          <w:color w:val="000000" w:themeColor="text2"/>
          <w:lang w:val="en-GB"/>
        </w:rPr>
        <w:t>SWOT Analysis for Samsung:</w:t>
      </w:r>
      <w:bookmarkEnd w:id="35"/>
    </w:p>
    <w:p w14:paraId="38583D98" w14:textId="77777777" w:rsidR="00D84C54" w:rsidRPr="00D84C54" w:rsidRDefault="00D84C54" w:rsidP="00D84C54">
      <w:pPr>
        <w:pStyle w:val="ListParagraph"/>
        <w:spacing w:line="276" w:lineRule="auto"/>
        <w:ind w:left="1428"/>
        <w:rPr>
          <w:rFonts w:ascii="Arial" w:hAnsi="Arial" w:cs="Arial"/>
          <w:i/>
          <w:iCs/>
          <w:sz w:val="28"/>
          <w:szCs w:val="28"/>
          <w:lang w:val="en-GB"/>
        </w:rPr>
      </w:pPr>
    </w:p>
    <w:p w14:paraId="2C3FB1B5" w14:textId="77777777" w:rsidR="00D84C54" w:rsidRPr="0027686C" w:rsidRDefault="00D84C54" w:rsidP="007C6888">
      <w:pPr>
        <w:pStyle w:val="Heading2"/>
        <w:rPr>
          <w:color w:val="00B0F0"/>
          <w:lang w:val="en-GB"/>
        </w:rPr>
      </w:pPr>
      <w:bookmarkStart w:id="36" w:name="_Toc133830864"/>
      <w:r w:rsidRPr="0027686C">
        <w:rPr>
          <w:color w:val="00B0F0"/>
          <w:lang w:val="en-GB"/>
        </w:rPr>
        <w:t>Strengths:</w:t>
      </w:r>
      <w:bookmarkEnd w:id="36"/>
    </w:p>
    <w:p w14:paraId="22913D27" w14:textId="77777777" w:rsidR="00D84C54" w:rsidRPr="00D84C54" w:rsidRDefault="00D84C54" w:rsidP="00D84C54">
      <w:pPr>
        <w:pStyle w:val="ListParagraph"/>
        <w:spacing w:line="276" w:lineRule="auto"/>
        <w:ind w:left="1428"/>
        <w:rPr>
          <w:rFonts w:ascii="Arial" w:hAnsi="Arial" w:cs="Arial"/>
          <w:i/>
          <w:iCs/>
          <w:sz w:val="28"/>
          <w:szCs w:val="28"/>
          <w:lang w:val="en-GB"/>
        </w:rPr>
      </w:pPr>
    </w:p>
    <w:p w14:paraId="38E3D730" w14:textId="77777777" w:rsidR="00D84C54" w:rsidRPr="00D84C54" w:rsidRDefault="00D84C54" w:rsidP="00D84C54">
      <w:pPr>
        <w:pStyle w:val="ListParagraph"/>
        <w:spacing w:line="276" w:lineRule="auto"/>
        <w:ind w:left="1428"/>
        <w:rPr>
          <w:rFonts w:ascii="Arial" w:hAnsi="Arial" w:cs="Arial"/>
          <w:i/>
          <w:iCs/>
          <w:sz w:val="28"/>
          <w:szCs w:val="28"/>
          <w:lang w:val="en-GB"/>
        </w:rPr>
      </w:pPr>
      <w:r w:rsidRPr="00D84C54">
        <w:rPr>
          <w:rFonts w:ascii="Arial" w:hAnsi="Arial" w:cs="Arial"/>
          <w:i/>
          <w:iCs/>
          <w:sz w:val="28"/>
          <w:szCs w:val="28"/>
          <w:lang w:val="en-GB"/>
        </w:rPr>
        <w:t>1. Strong brand image: Samsung is a well-known brand globally, with a strong reputation for producing quality products and innovative technology.</w:t>
      </w:r>
    </w:p>
    <w:p w14:paraId="17C313FF" w14:textId="77777777" w:rsidR="00D84C54" w:rsidRPr="00D84C54" w:rsidRDefault="00D84C54" w:rsidP="00D84C54">
      <w:pPr>
        <w:pStyle w:val="ListParagraph"/>
        <w:spacing w:line="276" w:lineRule="auto"/>
        <w:ind w:left="1428"/>
        <w:rPr>
          <w:rFonts w:ascii="Arial" w:hAnsi="Arial" w:cs="Arial"/>
          <w:i/>
          <w:iCs/>
          <w:sz w:val="28"/>
          <w:szCs w:val="28"/>
          <w:lang w:val="en-GB"/>
        </w:rPr>
      </w:pPr>
    </w:p>
    <w:p w14:paraId="31E2E306" w14:textId="77777777" w:rsidR="00D84C54" w:rsidRPr="00D84C54" w:rsidRDefault="00D84C54" w:rsidP="00D84C54">
      <w:pPr>
        <w:pStyle w:val="ListParagraph"/>
        <w:spacing w:line="276" w:lineRule="auto"/>
        <w:ind w:left="1428"/>
        <w:rPr>
          <w:rFonts w:ascii="Arial" w:hAnsi="Arial" w:cs="Arial"/>
          <w:i/>
          <w:iCs/>
          <w:sz w:val="28"/>
          <w:szCs w:val="28"/>
          <w:lang w:val="en-GB"/>
        </w:rPr>
      </w:pPr>
      <w:r w:rsidRPr="00D84C54">
        <w:rPr>
          <w:rFonts w:ascii="Arial" w:hAnsi="Arial" w:cs="Arial"/>
          <w:i/>
          <w:iCs/>
          <w:sz w:val="28"/>
          <w:szCs w:val="28"/>
          <w:lang w:val="en-GB"/>
        </w:rPr>
        <w:t>2. Diversified product portfolio: Samsung offers a wide range of products, including smartphones, tablets, televisions, home appliances, and more, which allows the company to mitigate risks and maintain a stable revenue stream.</w:t>
      </w:r>
    </w:p>
    <w:p w14:paraId="682C184C" w14:textId="77777777" w:rsidR="00D84C54" w:rsidRPr="00D84C54" w:rsidRDefault="00D84C54" w:rsidP="00D84C54">
      <w:pPr>
        <w:pStyle w:val="ListParagraph"/>
        <w:spacing w:line="276" w:lineRule="auto"/>
        <w:ind w:left="1428"/>
        <w:rPr>
          <w:rFonts w:ascii="Arial" w:hAnsi="Arial" w:cs="Arial"/>
          <w:i/>
          <w:iCs/>
          <w:sz w:val="28"/>
          <w:szCs w:val="28"/>
          <w:lang w:val="en-GB"/>
        </w:rPr>
      </w:pPr>
    </w:p>
    <w:p w14:paraId="7EAD0182" w14:textId="77777777" w:rsidR="00D84C54" w:rsidRPr="00D84C54" w:rsidRDefault="00D84C54" w:rsidP="00D84C54">
      <w:pPr>
        <w:pStyle w:val="ListParagraph"/>
        <w:spacing w:line="276" w:lineRule="auto"/>
        <w:ind w:left="1428"/>
        <w:rPr>
          <w:rFonts w:ascii="Arial" w:hAnsi="Arial" w:cs="Arial"/>
          <w:i/>
          <w:iCs/>
          <w:sz w:val="28"/>
          <w:szCs w:val="28"/>
          <w:lang w:val="en-GB"/>
        </w:rPr>
      </w:pPr>
      <w:r w:rsidRPr="00D84C54">
        <w:rPr>
          <w:rFonts w:ascii="Arial" w:hAnsi="Arial" w:cs="Arial"/>
          <w:i/>
          <w:iCs/>
          <w:sz w:val="28"/>
          <w:szCs w:val="28"/>
          <w:lang w:val="en-GB"/>
        </w:rPr>
        <w:t>3. Technological innovation: Samsung invests heavily in research and development, allowing it to stay ahead of its competitors in terms of technological innovation.</w:t>
      </w:r>
    </w:p>
    <w:p w14:paraId="4E1FD9A1" w14:textId="77777777" w:rsidR="00D84C54" w:rsidRPr="00D84C54" w:rsidRDefault="00D84C54" w:rsidP="00D84C54">
      <w:pPr>
        <w:pStyle w:val="ListParagraph"/>
        <w:spacing w:line="276" w:lineRule="auto"/>
        <w:ind w:left="1428"/>
        <w:rPr>
          <w:rFonts w:ascii="Arial" w:hAnsi="Arial" w:cs="Arial"/>
          <w:i/>
          <w:iCs/>
          <w:sz w:val="28"/>
          <w:szCs w:val="28"/>
          <w:lang w:val="en-GB"/>
        </w:rPr>
      </w:pPr>
    </w:p>
    <w:p w14:paraId="36ECC3A4" w14:textId="77777777" w:rsidR="00D84C54" w:rsidRPr="00D84C54" w:rsidRDefault="00D84C54" w:rsidP="00D84C54">
      <w:pPr>
        <w:pStyle w:val="ListParagraph"/>
        <w:spacing w:line="276" w:lineRule="auto"/>
        <w:ind w:left="1428"/>
        <w:rPr>
          <w:rFonts w:ascii="Arial" w:hAnsi="Arial" w:cs="Arial"/>
          <w:i/>
          <w:iCs/>
          <w:sz w:val="28"/>
          <w:szCs w:val="28"/>
          <w:lang w:val="en-GB"/>
        </w:rPr>
      </w:pPr>
      <w:r w:rsidRPr="00D84C54">
        <w:rPr>
          <w:rFonts w:ascii="Arial" w:hAnsi="Arial" w:cs="Arial"/>
          <w:i/>
          <w:iCs/>
          <w:sz w:val="28"/>
          <w:szCs w:val="28"/>
          <w:lang w:val="en-GB"/>
        </w:rPr>
        <w:t>4. Strong distribution network: Samsung products are sold in over 80 countries, with a strong distribution network that includes both online and offline channels.</w:t>
      </w:r>
    </w:p>
    <w:p w14:paraId="341A2F5D" w14:textId="77777777" w:rsidR="00D84C54" w:rsidRPr="00D84C54" w:rsidRDefault="00D84C54" w:rsidP="00D84C54">
      <w:pPr>
        <w:pStyle w:val="ListParagraph"/>
        <w:spacing w:line="276" w:lineRule="auto"/>
        <w:ind w:left="1428"/>
        <w:rPr>
          <w:rFonts w:ascii="Arial" w:hAnsi="Arial" w:cs="Arial"/>
          <w:i/>
          <w:iCs/>
          <w:sz w:val="28"/>
          <w:szCs w:val="28"/>
          <w:lang w:val="en-GB"/>
        </w:rPr>
      </w:pPr>
    </w:p>
    <w:p w14:paraId="6B97D2E2" w14:textId="77777777" w:rsidR="00D84C54" w:rsidRPr="0027686C" w:rsidRDefault="00D84C54" w:rsidP="007C6888">
      <w:pPr>
        <w:pStyle w:val="Heading2"/>
        <w:rPr>
          <w:color w:val="00B0F0"/>
          <w:lang w:val="en-GB"/>
        </w:rPr>
      </w:pPr>
      <w:bookmarkStart w:id="37" w:name="_Toc133830865"/>
      <w:r w:rsidRPr="0027686C">
        <w:rPr>
          <w:color w:val="00B0F0"/>
          <w:lang w:val="en-GB"/>
        </w:rPr>
        <w:t>Weaknesses:</w:t>
      </w:r>
      <w:bookmarkEnd w:id="37"/>
    </w:p>
    <w:p w14:paraId="3A82089C" w14:textId="77777777" w:rsidR="00D84C54" w:rsidRPr="00D84C54" w:rsidRDefault="00D84C54" w:rsidP="00D84C54">
      <w:pPr>
        <w:pStyle w:val="ListParagraph"/>
        <w:spacing w:line="276" w:lineRule="auto"/>
        <w:ind w:left="1428"/>
        <w:rPr>
          <w:rFonts w:ascii="Arial" w:hAnsi="Arial" w:cs="Arial"/>
          <w:i/>
          <w:iCs/>
          <w:color w:val="00B0F0"/>
          <w:sz w:val="28"/>
          <w:szCs w:val="28"/>
          <w:lang w:val="en-GB"/>
        </w:rPr>
      </w:pPr>
    </w:p>
    <w:p w14:paraId="299120B7" w14:textId="77777777" w:rsidR="00D84C54" w:rsidRPr="00D84C54" w:rsidRDefault="00D84C54" w:rsidP="00D84C54">
      <w:pPr>
        <w:pStyle w:val="ListParagraph"/>
        <w:spacing w:line="276" w:lineRule="auto"/>
        <w:ind w:left="1428"/>
        <w:rPr>
          <w:rFonts w:ascii="Arial" w:hAnsi="Arial" w:cs="Arial"/>
          <w:i/>
          <w:iCs/>
          <w:sz w:val="28"/>
          <w:szCs w:val="28"/>
          <w:lang w:val="en-GB"/>
        </w:rPr>
      </w:pPr>
      <w:r w:rsidRPr="00D84C54">
        <w:rPr>
          <w:rFonts w:ascii="Arial" w:hAnsi="Arial" w:cs="Arial"/>
          <w:i/>
          <w:iCs/>
          <w:sz w:val="28"/>
          <w:szCs w:val="28"/>
          <w:lang w:val="en-GB"/>
        </w:rPr>
        <w:t>1. Dependence on smartphone business: Samsung's revenue heavily relies on its smartphone business, which makes up a significant portion of its overall revenue.</w:t>
      </w:r>
    </w:p>
    <w:p w14:paraId="3FA0D05E" w14:textId="77777777" w:rsidR="00D84C54" w:rsidRPr="00D84C54" w:rsidRDefault="00D84C54" w:rsidP="00D84C54">
      <w:pPr>
        <w:pStyle w:val="ListParagraph"/>
        <w:spacing w:line="276" w:lineRule="auto"/>
        <w:ind w:left="1428"/>
        <w:rPr>
          <w:rFonts w:ascii="Arial" w:hAnsi="Arial" w:cs="Arial"/>
          <w:i/>
          <w:iCs/>
          <w:sz w:val="28"/>
          <w:szCs w:val="28"/>
          <w:lang w:val="en-GB"/>
        </w:rPr>
      </w:pPr>
    </w:p>
    <w:p w14:paraId="17666F5B" w14:textId="77777777" w:rsidR="00D84C54" w:rsidRPr="00D84C54" w:rsidRDefault="00D84C54" w:rsidP="00D84C54">
      <w:pPr>
        <w:pStyle w:val="ListParagraph"/>
        <w:spacing w:line="276" w:lineRule="auto"/>
        <w:ind w:left="1428"/>
        <w:rPr>
          <w:rFonts w:ascii="Arial" w:hAnsi="Arial" w:cs="Arial"/>
          <w:i/>
          <w:iCs/>
          <w:sz w:val="28"/>
          <w:szCs w:val="28"/>
          <w:lang w:val="en-GB"/>
        </w:rPr>
      </w:pPr>
      <w:r w:rsidRPr="00D84C54">
        <w:rPr>
          <w:rFonts w:ascii="Arial" w:hAnsi="Arial" w:cs="Arial"/>
          <w:i/>
          <w:iCs/>
          <w:sz w:val="28"/>
          <w:szCs w:val="28"/>
          <w:lang w:val="en-GB"/>
        </w:rPr>
        <w:lastRenderedPageBreak/>
        <w:t>2. Lack of differentiation: Samsung faces intense competition in most of its product categories, with many competitors offering similar products at lower prices.</w:t>
      </w:r>
    </w:p>
    <w:p w14:paraId="4FCABB4B" w14:textId="77777777" w:rsidR="00D84C54" w:rsidRPr="00D84C54" w:rsidRDefault="00D84C54" w:rsidP="00D84C54">
      <w:pPr>
        <w:pStyle w:val="ListParagraph"/>
        <w:spacing w:line="276" w:lineRule="auto"/>
        <w:ind w:left="1428"/>
        <w:rPr>
          <w:rFonts w:ascii="Arial" w:hAnsi="Arial" w:cs="Arial"/>
          <w:i/>
          <w:iCs/>
          <w:sz w:val="28"/>
          <w:szCs w:val="28"/>
          <w:lang w:val="en-GB"/>
        </w:rPr>
      </w:pPr>
    </w:p>
    <w:p w14:paraId="2F7FFFCB" w14:textId="77777777" w:rsidR="00D84C54" w:rsidRPr="00D84C54" w:rsidRDefault="00D84C54" w:rsidP="00D84C54">
      <w:pPr>
        <w:pStyle w:val="ListParagraph"/>
        <w:spacing w:line="276" w:lineRule="auto"/>
        <w:ind w:left="1428"/>
        <w:rPr>
          <w:rFonts w:ascii="Arial" w:hAnsi="Arial" w:cs="Arial"/>
          <w:i/>
          <w:iCs/>
          <w:sz w:val="28"/>
          <w:szCs w:val="28"/>
          <w:lang w:val="en-GB"/>
        </w:rPr>
      </w:pPr>
      <w:r w:rsidRPr="00D84C54">
        <w:rPr>
          <w:rFonts w:ascii="Arial" w:hAnsi="Arial" w:cs="Arial"/>
          <w:i/>
          <w:iCs/>
          <w:sz w:val="28"/>
          <w:szCs w:val="28"/>
          <w:lang w:val="en-GB"/>
        </w:rPr>
        <w:t>3. Quality control issues: Samsung has faced quality control issues in the past, such as exploding batteries in its Galaxy Note 7 smartphone.</w:t>
      </w:r>
    </w:p>
    <w:p w14:paraId="5C84D687" w14:textId="77777777" w:rsidR="00D84C54" w:rsidRPr="00D84C54" w:rsidRDefault="00D84C54" w:rsidP="00D84C54">
      <w:pPr>
        <w:pStyle w:val="ListParagraph"/>
        <w:spacing w:line="276" w:lineRule="auto"/>
        <w:ind w:left="1428"/>
        <w:rPr>
          <w:rFonts w:ascii="Arial" w:hAnsi="Arial" w:cs="Arial"/>
          <w:i/>
          <w:iCs/>
          <w:sz w:val="28"/>
          <w:szCs w:val="28"/>
          <w:lang w:val="en-GB"/>
        </w:rPr>
      </w:pPr>
    </w:p>
    <w:p w14:paraId="6F26D354" w14:textId="77777777" w:rsidR="00D84C54" w:rsidRPr="00D84C54" w:rsidRDefault="00D84C54" w:rsidP="00D84C54">
      <w:pPr>
        <w:pStyle w:val="ListParagraph"/>
        <w:spacing w:line="276" w:lineRule="auto"/>
        <w:ind w:left="1428"/>
        <w:rPr>
          <w:rFonts w:ascii="Arial" w:hAnsi="Arial" w:cs="Arial"/>
          <w:i/>
          <w:iCs/>
          <w:sz w:val="28"/>
          <w:szCs w:val="28"/>
          <w:lang w:val="en-GB"/>
        </w:rPr>
      </w:pPr>
      <w:r w:rsidRPr="00D84C54">
        <w:rPr>
          <w:rFonts w:ascii="Arial" w:hAnsi="Arial" w:cs="Arial"/>
          <w:i/>
          <w:iCs/>
          <w:sz w:val="28"/>
          <w:szCs w:val="28"/>
          <w:lang w:val="en-GB"/>
        </w:rPr>
        <w:t>4. Poor software integration: While Samsung's hardware is often praised for its quality, the company's software integration is often criticized for being slow and bloated, which can lead to a poor user experience.</w:t>
      </w:r>
    </w:p>
    <w:p w14:paraId="3F8638FF" w14:textId="77777777" w:rsidR="00D84C54" w:rsidRPr="00D84C54" w:rsidRDefault="00D84C54" w:rsidP="00D84C54">
      <w:pPr>
        <w:pStyle w:val="ListParagraph"/>
        <w:spacing w:line="276" w:lineRule="auto"/>
        <w:ind w:left="1428"/>
        <w:rPr>
          <w:rFonts w:ascii="Arial" w:hAnsi="Arial" w:cs="Arial"/>
          <w:i/>
          <w:iCs/>
          <w:sz w:val="28"/>
          <w:szCs w:val="28"/>
          <w:lang w:val="en-GB"/>
        </w:rPr>
      </w:pPr>
    </w:p>
    <w:p w14:paraId="1B4575AA" w14:textId="77777777" w:rsidR="00D84C54" w:rsidRPr="0027686C" w:rsidRDefault="00D84C54" w:rsidP="007C6888">
      <w:pPr>
        <w:pStyle w:val="Heading2"/>
        <w:rPr>
          <w:color w:val="00B0F0"/>
          <w:lang w:val="en-GB"/>
        </w:rPr>
      </w:pPr>
      <w:bookmarkStart w:id="38" w:name="_Toc133830866"/>
      <w:r w:rsidRPr="0027686C">
        <w:rPr>
          <w:color w:val="00B0F0"/>
          <w:lang w:val="en-GB"/>
        </w:rPr>
        <w:t>Opportunities:</w:t>
      </w:r>
      <w:bookmarkEnd w:id="38"/>
    </w:p>
    <w:p w14:paraId="52BFCB3B" w14:textId="77777777" w:rsidR="00D84C54" w:rsidRPr="00D84C54" w:rsidRDefault="00D84C54" w:rsidP="00D84C54">
      <w:pPr>
        <w:pStyle w:val="ListParagraph"/>
        <w:spacing w:line="276" w:lineRule="auto"/>
        <w:ind w:left="1428"/>
        <w:rPr>
          <w:rFonts w:ascii="Arial" w:hAnsi="Arial" w:cs="Arial"/>
          <w:i/>
          <w:iCs/>
          <w:sz w:val="28"/>
          <w:szCs w:val="28"/>
          <w:lang w:val="en-GB"/>
        </w:rPr>
      </w:pPr>
    </w:p>
    <w:p w14:paraId="22E4736C" w14:textId="77777777" w:rsidR="00D84C54" w:rsidRPr="00D84C54" w:rsidRDefault="00D84C54" w:rsidP="00D84C54">
      <w:pPr>
        <w:pStyle w:val="ListParagraph"/>
        <w:spacing w:line="276" w:lineRule="auto"/>
        <w:ind w:left="1428"/>
        <w:rPr>
          <w:rFonts w:ascii="Arial" w:hAnsi="Arial" w:cs="Arial"/>
          <w:i/>
          <w:iCs/>
          <w:sz w:val="28"/>
          <w:szCs w:val="28"/>
          <w:lang w:val="en-GB"/>
        </w:rPr>
      </w:pPr>
      <w:r w:rsidRPr="00D84C54">
        <w:rPr>
          <w:rFonts w:ascii="Arial" w:hAnsi="Arial" w:cs="Arial"/>
          <w:i/>
          <w:iCs/>
          <w:sz w:val="28"/>
          <w:szCs w:val="28"/>
          <w:lang w:val="en-GB"/>
        </w:rPr>
        <w:t>1. Growing demand for smart home devices: The demand for smart home devices is increasing, and Samsung is well-positioned to capitalize on this trend with its wide range of home appliances and smart home products.</w:t>
      </w:r>
    </w:p>
    <w:p w14:paraId="312CB9AC" w14:textId="77777777" w:rsidR="00D84C54" w:rsidRPr="00D84C54" w:rsidRDefault="00D84C54" w:rsidP="00D84C54">
      <w:pPr>
        <w:pStyle w:val="ListParagraph"/>
        <w:spacing w:line="276" w:lineRule="auto"/>
        <w:ind w:left="1428"/>
        <w:rPr>
          <w:rFonts w:ascii="Arial" w:hAnsi="Arial" w:cs="Arial"/>
          <w:i/>
          <w:iCs/>
          <w:sz w:val="28"/>
          <w:szCs w:val="28"/>
          <w:lang w:val="en-GB"/>
        </w:rPr>
      </w:pPr>
    </w:p>
    <w:p w14:paraId="1BDBC13F" w14:textId="77777777" w:rsidR="00D84C54" w:rsidRPr="00D84C54" w:rsidRDefault="00D84C54" w:rsidP="00D84C54">
      <w:pPr>
        <w:pStyle w:val="ListParagraph"/>
        <w:spacing w:line="276" w:lineRule="auto"/>
        <w:ind w:left="1428"/>
        <w:rPr>
          <w:rFonts w:ascii="Arial" w:hAnsi="Arial" w:cs="Arial"/>
          <w:i/>
          <w:iCs/>
          <w:sz w:val="28"/>
          <w:szCs w:val="28"/>
          <w:lang w:val="en-GB"/>
        </w:rPr>
      </w:pPr>
      <w:r w:rsidRPr="00D84C54">
        <w:rPr>
          <w:rFonts w:ascii="Arial" w:hAnsi="Arial" w:cs="Arial"/>
          <w:i/>
          <w:iCs/>
          <w:sz w:val="28"/>
          <w:szCs w:val="28"/>
          <w:lang w:val="en-GB"/>
        </w:rPr>
        <w:t>2. Emerging markets: Emerging markets such as India and China offer significant growth opportunities for Samsung.</w:t>
      </w:r>
    </w:p>
    <w:p w14:paraId="5891457B" w14:textId="77777777" w:rsidR="00D84C54" w:rsidRPr="00D84C54" w:rsidRDefault="00D84C54" w:rsidP="00D84C54">
      <w:pPr>
        <w:pStyle w:val="ListParagraph"/>
        <w:spacing w:line="276" w:lineRule="auto"/>
        <w:ind w:left="1428"/>
        <w:rPr>
          <w:rFonts w:ascii="Arial" w:hAnsi="Arial" w:cs="Arial"/>
          <w:i/>
          <w:iCs/>
          <w:sz w:val="28"/>
          <w:szCs w:val="28"/>
          <w:lang w:val="en-GB"/>
        </w:rPr>
      </w:pPr>
    </w:p>
    <w:p w14:paraId="58237758" w14:textId="77777777" w:rsidR="00D84C54" w:rsidRPr="00D84C54" w:rsidRDefault="00D84C54" w:rsidP="00D84C54">
      <w:pPr>
        <w:pStyle w:val="ListParagraph"/>
        <w:spacing w:line="276" w:lineRule="auto"/>
        <w:ind w:left="1428"/>
        <w:rPr>
          <w:rFonts w:ascii="Arial" w:hAnsi="Arial" w:cs="Arial"/>
          <w:i/>
          <w:iCs/>
          <w:sz w:val="28"/>
          <w:szCs w:val="28"/>
          <w:lang w:val="en-GB"/>
        </w:rPr>
      </w:pPr>
      <w:r w:rsidRPr="00D84C54">
        <w:rPr>
          <w:rFonts w:ascii="Arial" w:hAnsi="Arial" w:cs="Arial"/>
          <w:i/>
          <w:iCs/>
          <w:sz w:val="28"/>
          <w:szCs w:val="28"/>
          <w:lang w:val="en-GB"/>
        </w:rPr>
        <w:t>3. 5G technology: The rollout of 5G technology presents an opportunity for Samsung to expand its smartphone business and offer new innovative products.</w:t>
      </w:r>
    </w:p>
    <w:p w14:paraId="63A647E1" w14:textId="77777777" w:rsidR="00D84C54" w:rsidRPr="00D84C54" w:rsidRDefault="00D84C54" w:rsidP="00D84C54">
      <w:pPr>
        <w:pStyle w:val="ListParagraph"/>
        <w:spacing w:line="276" w:lineRule="auto"/>
        <w:ind w:left="1428"/>
        <w:rPr>
          <w:rFonts w:ascii="Arial" w:hAnsi="Arial" w:cs="Arial"/>
          <w:i/>
          <w:iCs/>
          <w:sz w:val="28"/>
          <w:szCs w:val="28"/>
          <w:lang w:val="en-GB"/>
        </w:rPr>
      </w:pPr>
    </w:p>
    <w:p w14:paraId="7D206591" w14:textId="77777777" w:rsidR="00D84C54" w:rsidRPr="00D84C54" w:rsidRDefault="00D84C54" w:rsidP="00D84C54">
      <w:pPr>
        <w:pStyle w:val="ListParagraph"/>
        <w:spacing w:line="276" w:lineRule="auto"/>
        <w:ind w:left="1428"/>
        <w:rPr>
          <w:rFonts w:ascii="Arial" w:hAnsi="Arial" w:cs="Arial"/>
          <w:i/>
          <w:iCs/>
          <w:sz w:val="28"/>
          <w:szCs w:val="28"/>
          <w:lang w:val="en-GB"/>
        </w:rPr>
      </w:pPr>
      <w:r w:rsidRPr="00D84C54">
        <w:rPr>
          <w:rFonts w:ascii="Arial" w:hAnsi="Arial" w:cs="Arial"/>
          <w:i/>
          <w:iCs/>
          <w:sz w:val="28"/>
          <w:szCs w:val="28"/>
          <w:lang w:val="en-GB"/>
        </w:rPr>
        <w:t xml:space="preserve">4. Investments in artificial intelligence: Samsung has made significant investments in </w:t>
      </w:r>
      <w:r w:rsidRPr="00D84C54">
        <w:rPr>
          <w:rFonts w:ascii="Arial" w:hAnsi="Arial" w:cs="Arial"/>
          <w:i/>
          <w:iCs/>
          <w:sz w:val="28"/>
          <w:szCs w:val="28"/>
          <w:lang w:val="en-GB"/>
        </w:rPr>
        <w:lastRenderedPageBreak/>
        <w:t>artificial intelligence, which can help it to develop new products and improve its existing products.</w:t>
      </w:r>
    </w:p>
    <w:p w14:paraId="5EE55BEB" w14:textId="77777777" w:rsidR="00D84C54" w:rsidRPr="00D84C54" w:rsidRDefault="00D84C54" w:rsidP="00D84C54">
      <w:pPr>
        <w:pStyle w:val="ListParagraph"/>
        <w:spacing w:line="276" w:lineRule="auto"/>
        <w:ind w:left="1428"/>
        <w:rPr>
          <w:rFonts w:ascii="Arial" w:hAnsi="Arial" w:cs="Arial"/>
          <w:i/>
          <w:iCs/>
          <w:sz w:val="28"/>
          <w:szCs w:val="28"/>
          <w:lang w:val="en-GB"/>
        </w:rPr>
      </w:pPr>
    </w:p>
    <w:p w14:paraId="2004241C" w14:textId="77777777" w:rsidR="00D84C54" w:rsidRPr="0027686C" w:rsidRDefault="00D84C54" w:rsidP="007C6888">
      <w:pPr>
        <w:pStyle w:val="Heading2"/>
        <w:rPr>
          <w:color w:val="00B0F0"/>
          <w:lang w:val="en-GB"/>
        </w:rPr>
      </w:pPr>
      <w:bookmarkStart w:id="39" w:name="_Toc133830867"/>
      <w:r w:rsidRPr="0027686C">
        <w:rPr>
          <w:color w:val="00B0F0"/>
          <w:lang w:val="en-GB"/>
        </w:rPr>
        <w:t>Threats:</w:t>
      </w:r>
      <w:bookmarkEnd w:id="39"/>
    </w:p>
    <w:p w14:paraId="59EA0290" w14:textId="77777777" w:rsidR="00D84C54" w:rsidRPr="00D84C54" w:rsidRDefault="00D84C54" w:rsidP="00D84C54">
      <w:pPr>
        <w:pStyle w:val="ListParagraph"/>
        <w:spacing w:line="276" w:lineRule="auto"/>
        <w:ind w:left="1428"/>
        <w:rPr>
          <w:rFonts w:ascii="Arial" w:hAnsi="Arial" w:cs="Arial"/>
          <w:i/>
          <w:iCs/>
          <w:sz w:val="28"/>
          <w:szCs w:val="28"/>
          <w:lang w:val="en-GB"/>
        </w:rPr>
      </w:pPr>
    </w:p>
    <w:p w14:paraId="01713797" w14:textId="77777777" w:rsidR="00D84C54" w:rsidRPr="00D84C54" w:rsidRDefault="00D84C54" w:rsidP="00D84C54">
      <w:pPr>
        <w:pStyle w:val="ListParagraph"/>
        <w:spacing w:line="276" w:lineRule="auto"/>
        <w:ind w:left="1428"/>
        <w:rPr>
          <w:rFonts w:ascii="Arial" w:hAnsi="Arial" w:cs="Arial"/>
          <w:i/>
          <w:iCs/>
          <w:sz w:val="28"/>
          <w:szCs w:val="28"/>
          <w:lang w:val="en-GB"/>
        </w:rPr>
      </w:pPr>
      <w:r w:rsidRPr="00D84C54">
        <w:rPr>
          <w:rFonts w:ascii="Arial" w:hAnsi="Arial" w:cs="Arial"/>
          <w:i/>
          <w:iCs/>
          <w:sz w:val="28"/>
          <w:szCs w:val="28"/>
          <w:lang w:val="en-GB"/>
        </w:rPr>
        <w:t>1. Intense competition: Samsung faces intense competition in most of its product categories, with many competitors offering similar products at lower prices.</w:t>
      </w:r>
    </w:p>
    <w:p w14:paraId="6F6E5732" w14:textId="77777777" w:rsidR="00D84C54" w:rsidRPr="00D84C54" w:rsidRDefault="00D84C54" w:rsidP="00D84C54">
      <w:pPr>
        <w:pStyle w:val="ListParagraph"/>
        <w:spacing w:line="276" w:lineRule="auto"/>
        <w:ind w:left="1428"/>
        <w:rPr>
          <w:rFonts w:ascii="Arial" w:hAnsi="Arial" w:cs="Arial"/>
          <w:i/>
          <w:iCs/>
          <w:sz w:val="28"/>
          <w:szCs w:val="28"/>
          <w:lang w:val="en-GB"/>
        </w:rPr>
      </w:pPr>
    </w:p>
    <w:p w14:paraId="771413F8" w14:textId="77777777" w:rsidR="00D84C54" w:rsidRPr="00D84C54" w:rsidRDefault="00D84C54" w:rsidP="00D84C54">
      <w:pPr>
        <w:pStyle w:val="ListParagraph"/>
        <w:spacing w:line="276" w:lineRule="auto"/>
        <w:ind w:left="1428"/>
        <w:rPr>
          <w:rFonts w:ascii="Arial" w:hAnsi="Arial" w:cs="Arial"/>
          <w:i/>
          <w:iCs/>
          <w:sz w:val="28"/>
          <w:szCs w:val="28"/>
          <w:lang w:val="en-GB"/>
        </w:rPr>
      </w:pPr>
      <w:r w:rsidRPr="00D84C54">
        <w:rPr>
          <w:rFonts w:ascii="Arial" w:hAnsi="Arial" w:cs="Arial"/>
          <w:i/>
          <w:iCs/>
          <w:sz w:val="28"/>
          <w:szCs w:val="28"/>
          <w:lang w:val="en-GB"/>
        </w:rPr>
        <w:t>2. Economic conditions: Economic conditions can affect consumer spending, which can have a significant impact on Samsung's revenue.</w:t>
      </w:r>
    </w:p>
    <w:p w14:paraId="584F11BF" w14:textId="77777777" w:rsidR="00D84C54" w:rsidRPr="00D84C54" w:rsidRDefault="00D84C54" w:rsidP="00D84C54">
      <w:pPr>
        <w:pStyle w:val="ListParagraph"/>
        <w:spacing w:line="276" w:lineRule="auto"/>
        <w:ind w:left="1428"/>
        <w:rPr>
          <w:rFonts w:ascii="Arial" w:hAnsi="Arial" w:cs="Arial"/>
          <w:i/>
          <w:iCs/>
          <w:sz w:val="28"/>
          <w:szCs w:val="28"/>
          <w:lang w:val="en-GB"/>
        </w:rPr>
      </w:pPr>
    </w:p>
    <w:p w14:paraId="6C68A194" w14:textId="77777777" w:rsidR="00D84C54" w:rsidRPr="00D84C54" w:rsidRDefault="00D84C54" w:rsidP="00D84C54">
      <w:pPr>
        <w:pStyle w:val="ListParagraph"/>
        <w:spacing w:line="276" w:lineRule="auto"/>
        <w:ind w:left="1428"/>
        <w:rPr>
          <w:rFonts w:ascii="Arial" w:hAnsi="Arial" w:cs="Arial"/>
          <w:i/>
          <w:iCs/>
          <w:sz w:val="28"/>
          <w:szCs w:val="28"/>
          <w:lang w:val="en-GB"/>
        </w:rPr>
      </w:pPr>
      <w:r w:rsidRPr="00D84C54">
        <w:rPr>
          <w:rFonts w:ascii="Arial" w:hAnsi="Arial" w:cs="Arial"/>
          <w:i/>
          <w:iCs/>
          <w:sz w:val="28"/>
          <w:szCs w:val="28"/>
          <w:lang w:val="en-GB"/>
        </w:rPr>
        <w:t>3. Intellectual property disputes: Samsung has faced legal disputes over intellectual property in the past, which can result in significant financial losses.</w:t>
      </w:r>
    </w:p>
    <w:p w14:paraId="050B98C4" w14:textId="77777777" w:rsidR="00D84C54" w:rsidRPr="00D84C54" w:rsidRDefault="00D84C54" w:rsidP="00D84C54">
      <w:pPr>
        <w:pStyle w:val="ListParagraph"/>
        <w:spacing w:line="276" w:lineRule="auto"/>
        <w:ind w:left="1428"/>
        <w:rPr>
          <w:rFonts w:ascii="Arial" w:hAnsi="Arial" w:cs="Arial"/>
          <w:i/>
          <w:iCs/>
          <w:sz w:val="28"/>
          <w:szCs w:val="28"/>
          <w:lang w:val="en-GB"/>
        </w:rPr>
      </w:pPr>
    </w:p>
    <w:p w14:paraId="28F03D32" w14:textId="6263622D" w:rsidR="00D84C54" w:rsidRDefault="00D84C54" w:rsidP="00D84C54">
      <w:pPr>
        <w:pStyle w:val="ListParagraph"/>
        <w:numPr>
          <w:ilvl w:val="0"/>
          <w:numId w:val="46"/>
        </w:numPr>
        <w:rPr>
          <w:rFonts w:ascii="Arial" w:hAnsi="Arial" w:cs="Arial"/>
          <w:i/>
          <w:iCs/>
          <w:sz w:val="28"/>
          <w:szCs w:val="28"/>
          <w:lang w:val="en-GB"/>
        </w:rPr>
      </w:pPr>
      <w:r w:rsidRPr="00D84C54">
        <w:rPr>
          <w:rFonts w:ascii="Arial" w:hAnsi="Arial" w:cs="Arial"/>
          <w:i/>
          <w:iCs/>
          <w:sz w:val="28"/>
          <w:szCs w:val="28"/>
          <w:lang w:val="en-GB"/>
        </w:rPr>
        <w:t>Political and regulatory risks: Political and regulatory risks, such as trade tensions between countries or changes in regulations, can impact Samsung's business operations.</w:t>
      </w:r>
    </w:p>
    <w:p w14:paraId="115AC5CF" w14:textId="77777777" w:rsidR="00D84C54" w:rsidRDefault="00D84C54" w:rsidP="00D84C54">
      <w:pPr>
        <w:pStyle w:val="ListParagraph"/>
        <w:ind w:left="2486"/>
        <w:rPr>
          <w:rFonts w:ascii="Arial" w:hAnsi="Arial" w:cs="Arial"/>
          <w:i/>
          <w:iCs/>
          <w:sz w:val="28"/>
          <w:szCs w:val="28"/>
          <w:lang w:val="en-GB"/>
        </w:rPr>
      </w:pPr>
    </w:p>
    <w:p w14:paraId="1ABD53EF" w14:textId="77777777" w:rsidR="006D0E0B" w:rsidRPr="00D84C54" w:rsidRDefault="006D0E0B" w:rsidP="00D84C54">
      <w:pPr>
        <w:pStyle w:val="ListParagraph"/>
        <w:spacing w:line="276" w:lineRule="auto"/>
        <w:ind w:left="2486"/>
        <w:rPr>
          <w:rFonts w:ascii="Arial" w:hAnsi="Arial" w:cs="Arial"/>
          <w:i/>
          <w:iCs/>
          <w:sz w:val="28"/>
          <w:szCs w:val="28"/>
          <w:lang w:val="en-GB"/>
        </w:rPr>
      </w:pPr>
    </w:p>
    <w:p w14:paraId="0EC733B7" w14:textId="77777777" w:rsidR="00D84C54" w:rsidRPr="00F91E51" w:rsidRDefault="00D84C54" w:rsidP="00975CF9">
      <w:pPr>
        <w:pStyle w:val="Heading1"/>
        <w:rPr>
          <w:b/>
          <w:bCs/>
          <w:color w:val="auto"/>
        </w:rPr>
      </w:pPr>
      <w:bookmarkStart w:id="40" w:name="_Toc133830868"/>
      <w:r w:rsidRPr="00F91E51">
        <w:rPr>
          <w:b/>
          <w:bCs/>
          <w:color w:val="auto"/>
        </w:rPr>
        <w:t>5.What is segmentation, targeting, and positioning?</w:t>
      </w:r>
      <w:bookmarkEnd w:id="40"/>
    </w:p>
    <w:p w14:paraId="5ECD3D4E" w14:textId="77777777" w:rsidR="009977E8" w:rsidRDefault="009977E8" w:rsidP="00D84C54">
      <w:pPr>
        <w:pStyle w:val="ListParagraph"/>
        <w:ind w:left="1428"/>
        <w:rPr>
          <w:rFonts w:ascii="Arial" w:hAnsi="Arial" w:cs="Arial"/>
          <w:b/>
          <w:bCs/>
          <w:i/>
          <w:iCs/>
          <w:sz w:val="28"/>
          <w:szCs w:val="28"/>
        </w:rPr>
      </w:pPr>
    </w:p>
    <w:p w14:paraId="541BBE78" w14:textId="77777777" w:rsidR="006D0E0B" w:rsidRPr="006D0E0B" w:rsidRDefault="006D0E0B" w:rsidP="006D0E0B">
      <w:pPr>
        <w:pStyle w:val="ListParagraph"/>
        <w:spacing w:line="276" w:lineRule="auto"/>
        <w:ind w:left="1428"/>
        <w:rPr>
          <w:rFonts w:ascii="Arial" w:hAnsi="Arial" w:cs="Arial"/>
          <w:i/>
          <w:iCs/>
          <w:sz w:val="28"/>
          <w:szCs w:val="28"/>
          <w:lang w:val="en-GB"/>
        </w:rPr>
      </w:pPr>
      <w:r w:rsidRPr="006D0E0B">
        <w:rPr>
          <w:rFonts w:ascii="Arial" w:hAnsi="Arial" w:cs="Arial"/>
          <w:i/>
          <w:iCs/>
          <w:sz w:val="28"/>
          <w:szCs w:val="28"/>
          <w:lang w:val="en-GB"/>
        </w:rPr>
        <w:t xml:space="preserve">Segmentation, targeting, and positioning (STP) is a marketing strategy that involves dividing a market into smaller groups of consumers with similar needs or </w:t>
      </w:r>
      <w:r w:rsidRPr="006D0E0B">
        <w:rPr>
          <w:rFonts w:ascii="Arial" w:hAnsi="Arial" w:cs="Arial"/>
          <w:i/>
          <w:iCs/>
          <w:sz w:val="28"/>
          <w:szCs w:val="28"/>
          <w:lang w:val="en-GB"/>
        </w:rPr>
        <w:lastRenderedPageBreak/>
        <w:t>characteristics, selecting one or more segments to target, and then developing a unique marketing mix to meet the needs of the targeted segment(s). </w:t>
      </w:r>
    </w:p>
    <w:p w14:paraId="4766D178" w14:textId="77777777" w:rsidR="006D0E0B" w:rsidRPr="006D0E0B" w:rsidRDefault="006D0E0B" w:rsidP="006D0E0B">
      <w:pPr>
        <w:pStyle w:val="ListParagraph"/>
        <w:spacing w:line="276" w:lineRule="auto"/>
        <w:ind w:left="1428"/>
        <w:rPr>
          <w:rFonts w:ascii="Arial" w:hAnsi="Arial" w:cs="Arial"/>
          <w:i/>
          <w:iCs/>
          <w:sz w:val="28"/>
          <w:szCs w:val="28"/>
          <w:lang w:val="en-GB"/>
        </w:rPr>
      </w:pPr>
    </w:p>
    <w:p w14:paraId="4E7EB432" w14:textId="2FCAEF8E" w:rsidR="006D0E0B" w:rsidRPr="006D0E0B" w:rsidRDefault="00D12144" w:rsidP="006D0E0B">
      <w:pPr>
        <w:pStyle w:val="ListParagraph"/>
        <w:spacing w:line="276" w:lineRule="auto"/>
        <w:ind w:left="1428"/>
        <w:rPr>
          <w:rFonts w:ascii="Arial" w:hAnsi="Arial" w:cs="Arial"/>
          <w:i/>
          <w:iCs/>
          <w:sz w:val="28"/>
          <w:szCs w:val="28"/>
          <w:lang w:val="en-GB"/>
        </w:rPr>
      </w:pPr>
      <w:r>
        <w:rPr>
          <w:rFonts w:ascii="Arial" w:hAnsi="Arial" w:cs="Arial"/>
          <w:i/>
          <w:iCs/>
          <w:color w:val="00B0F0"/>
          <w:sz w:val="28"/>
          <w:szCs w:val="28"/>
          <w:lang w:val="en-GB"/>
        </w:rPr>
        <w:t xml:space="preserve">Segmentation: </w:t>
      </w:r>
      <w:r w:rsidR="006D0E0B" w:rsidRPr="006D0E0B">
        <w:rPr>
          <w:rFonts w:ascii="Arial" w:hAnsi="Arial" w:cs="Arial"/>
          <w:i/>
          <w:iCs/>
          <w:sz w:val="28"/>
          <w:szCs w:val="28"/>
          <w:lang w:val="en-GB"/>
        </w:rPr>
        <w:t xml:space="preserve">involves identifying and grouping consumers who share similar needs, characteristics, or </w:t>
      </w:r>
      <w:r w:rsidR="00433B71" w:rsidRPr="006D0E0B">
        <w:rPr>
          <w:rFonts w:ascii="Arial" w:hAnsi="Arial" w:cs="Arial"/>
          <w:i/>
          <w:iCs/>
          <w:sz w:val="28"/>
          <w:szCs w:val="28"/>
          <w:lang w:val="en-GB"/>
        </w:rPr>
        <w:t>behaviours</w:t>
      </w:r>
      <w:r w:rsidR="006D0E0B" w:rsidRPr="006D0E0B">
        <w:rPr>
          <w:rFonts w:ascii="Arial" w:hAnsi="Arial" w:cs="Arial"/>
          <w:i/>
          <w:iCs/>
          <w:sz w:val="28"/>
          <w:szCs w:val="28"/>
          <w:lang w:val="en-GB"/>
        </w:rPr>
        <w:t>. This helps companies to better understand their target customers and develop more effective marketing strategies.</w:t>
      </w:r>
    </w:p>
    <w:p w14:paraId="6DD3C691" w14:textId="77777777" w:rsidR="006D0E0B" w:rsidRPr="006D0E0B" w:rsidRDefault="006D0E0B" w:rsidP="006D0E0B">
      <w:pPr>
        <w:pStyle w:val="ListParagraph"/>
        <w:spacing w:line="276" w:lineRule="auto"/>
        <w:ind w:left="1428"/>
        <w:rPr>
          <w:rFonts w:ascii="Arial" w:hAnsi="Arial" w:cs="Arial"/>
          <w:i/>
          <w:iCs/>
          <w:sz w:val="28"/>
          <w:szCs w:val="28"/>
          <w:lang w:val="en-GB"/>
        </w:rPr>
      </w:pPr>
    </w:p>
    <w:p w14:paraId="707591CC" w14:textId="2DB9933C" w:rsidR="006D0E0B" w:rsidRPr="006D0E0B" w:rsidRDefault="006D0E0B" w:rsidP="006D0E0B">
      <w:pPr>
        <w:pStyle w:val="ListParagraph"/>
        <w:spacing w:line="276" w:lineRule="auto"/>
        <w:ind w:left="1428"/>
        <w:rPr>
          <w:rFonts w:ascii="Arial" w:hAnsi="Arial" w:cs="Arial"/>
          <w:i/>
          <w:iCs/>
          <w:sz w:val="28"/>
          <w:szCs w:val="28"/>
          <w:lang w:val="en-GB"/>
        </w:rPr>
      </w:pPr>
      <w:r w:rsidRPr="006D0E0B">
        <w:rPr>
          <w:rFonts w:ascii="Arial" w:hAnsi="Arial" w:cs="Arial"/>
          <w:i/>
          <w:iCs/>
          <w:color w:val="00B0F0"/>
          <w:sz w:val="28"/>
          <w:szCs w:val="28"/>
          <w:lang w:val="en-GB"/>
        </w:rPr>
        <w:t xml:space="preserve">Targeting </w:t>
      </w:r>
      <w:r w:rsidR="00D12144" w:rsidRPr="00D12144">
        <w:rPr>
          <w:rFonts w:ascii="Arial" w:hAnsi="Arial" w:cs="Arial"/>
          <w:i/>
          <w:iCs/>
          <w:sz w:val="28"/>
          <w:szCs w:val="28"/>
          <w:lang w:val="en-GB"/>
        </w:rPr>
        <w:t>involves</w:t>
      </w:r>
      <w:r w:rsidRPr="006D0E0B">
        <w:rPr>
          <w:rFonts w:ascii="Arial" w:hAnsi="Arial" w:cs="Arial"/>
          <w:i/>
          <w:iCs/>
          <w:color w:val="00B0F0"/>
          <w:sz w:val="28"/>
          <w:szCs w:val="28"/>
          <w:lang w:val="en-GB"/>
        </w:rPr>
        <w:t xml:space="preserve"> </w:t>
      </w:r>
      <w:r w:rsidRPr="006D0E0B">
        <w:rPr>
          <w:rFonts w:ascii="Arial" w:hAnsi="Arial" w:cs="Arial"/>
          <w:i/>
          <w:iCs/>
          <w:sz w:val="28"/>
          <w:szCs w:val="28"/>
          <w:lang w:val="en-GB"/>
        </w:rPr>
        <w:t>selecting one or more segments to focus on, based on factors such as the size of the segment, its growth potential, and the company's resources and capabilities. Companies may also consider factors such as the level of competition in each segment and the attractiveness of each segment in terms of profitability.</w:t>
      </w:r>
    </w:p>
    <w:p w14:paraId="69673951" w14:textId="77777777" w:rsidR="006D0E0B" w:rsidRPr="006D0E0B" w:rsidRDefault="006D0E0B" w:rsidP="006D0E0B">
      <w:pPr>
        <w:pStyle w:val="ListParagraph"/>
        <w:spacing w:line="276" w:lineRule="auto"/>
        <w:ind w:left="1428"/>
        <w:rPr>
          <w:rFonts w:ascii="Arial" w:hAnsi="Arial" w:cs="Arial"/>
          <w:i/>
          <w:iCs/>
          <w:sz w:val="28"/>
          <w:szCs w:val="28"/>
          <w:lang w:val="en-GB"/>
        </w:rPr>
      </w:pPr>
    </w:p>
    <w:p w14:paraId="380EBC28" w14:textId="77777777" w:rsidR="006D0E0B" w:rsidRPr="006D0E0B" w:rsidRDefault="006D0E0B" w:rsidP="006D0E0B">
      <w:pPr>
        <w:pStyle w:val="ListParagraph"/>
        <w:spacing w:line="276" w:lineRule="auto"/>
        <w:ind w:left="1428"/>
        <w:rPr>
          <w:rFonts w:ascii="Arial" w:hAnsi="Arial" w:cs="Arial"/>
          <w:i/>
          <w:iCs/>
          <w:sz w:val="28"/>
          <w:szCs w:val="28"/>
          <w:lang w:val="en-GB"/>
        </w:rPr>
      </w:pPr>
      <w:r w:rsidRPr="006D0E0B">
        <w:rPr>
          <w:rFonts w:ascii="Arial" w:hAnsi="Arial" w:cs="Arial"/>
          <w:i/>
          <w:iCs/>
          <w:color w:val="00B0F0"/>
          <w:sz w:val="28"/>
          <w:szCs w:val="28"/>
          <w:lang w:val="en-GB"/>
        </w:rPr>
        <w:t xml:space="preserve">Positioning </w:t>
      </w:r>
      <w:r w:rsidRPr="006D0E0B">
        <w:rPr>
          <w:rFonts w:ascii="Arial" w:hAnsi="Arial" w:cs="Arial"/>
          <w:i/>
          <w:iCs/>
          <w:sz w:val="28"/>
          <w:szCs w:val="28"/>
          <w:lang w:val="en-GB"/>
        </w:rPr>
        <w:t>involves developing a unique marketing mix that will appeal to the targeted segment(s) and differentiate the company's products or services from those of its competitors. This may involve developing a unique brand image, pricing strategy, distribution channels, and promotional messages that are tailored to the needs and preferences of the targeted segment(s).</w:t>
      </w:r>
    </w:p>
    <w:p w14:paraId="28551B4E" w14:textId="77777777" w:rsidR="006D0E0B" w:rsidRPr="006D0E0B" w:rsidRDefault="006D0E0B" w:rsidP="006D0E0B">
      <w:pPr>
        <w:pStyle w:val="ListParagraph"/>
        <w:spacing w:line="276" w:lineRule="auto"/>
        <w:ind w:left="1428"/>
        <w:rPr>
          <w:rFonts w:ascii="Arial" w:hAnsi="Arial" w:cs="Arial"/>
          <w:i/>
          <w:iCs/>
          <w:sz w:val="28"/>
          <w:szCs w:val="28"/>
          <w:lang w:val="en-GB"/>
        </w:rPr>
      </w:pPr>
    </w:p>
    <w:p w14:paraId="640551D5" w14:textId="77777777" w:rsidR="006D0E0B" w:rsidRDefault="006D0E0B" w:rsidP="006D0E0B">
      <w:pPr>
        <w:pStyle w:val="ListParagraph"/>
        <w:ind w:left="1428"/>
        <w:rPr>
          <w:rFonts w:ascii="Arial" w:hAnsi="Arial" w:cs="Arial"/>
          <w:i/>
          <w:iCs/>
          <w:sz w:val="28"/>
          <w:szCs w:val="28"/>
          <w:lang w:val="en-GB"/>
        </w:rPr>
      </w:pPr>
      <w:r w:rsidRPr="006D0E0B">
        <w:rPr>
          <w:rFonts w:ascii="Arial" w:hAnsi="Arial" w:cs="Arial"/>
          <w:i/>
          <w:iCs/>
          <w:sz w:val="28"/>
          <w:szCs w:val="28"/>
          <w:lang w:val="en-GB"/>
        </w:rPr>
        <w:t>By using STP, companies can develop more effective marketing strategies that are better aligned with the needs and preferences of their target customers, which can lead to increased sales and profitability.</w:t>
      </w:r>
    </w:p>
    <w:p w14:paraId="7DAA8CE5" w14:textId="77777777" w:rsidR="00433B71" w:rsidRDefault="00433B71" w:rsidP="006D0E0B">
      <w:pPr>
        <w:pStyle w:val="ListParagraph"/>
        <w:ind w:left="1428"/>
        <w:rPr>
          <w:rFonts w:ascii="Arial" w:hAnsi="Arial" w:cs="Arial"/>
          <w:i/>
          <w:iCs/>
          <w:sz w:val="28"/>
          <w:szCs w:val="28"/>
          <w:lang w:val="en-GB"/>
        </w:rPr>
      </w:pPr>
    </w:p>
    <w:p w14:paraId="071E00D2" w14:textId="080BA169" w:rsidR="00433B71" w:rsidRPr="00D12144" w:rsidRDefault="00433B71" w:rsidP="00975CF9">
      <w:pPr>
        <w:pStyle w:val="Heading1"/>
        <w:rPr>
          <w:color w:val="auto"/>
        </w:rPr>
      </w:pPr>
      <w:bookmarkStart w:id="41" w:name="_Toc133830869"/>
      <w:r w:rsidRPr="00D12144">
        <w:rPr>
          <w:color w:val="auto"/>
        </w:rPr>
        <w:t xml:space="preserve">Segmentation, targeting, and positioning </w:t>
      </w:r>
      <w:r w:rsidRPr="00D12144">
        <w:rPr>
          <w:color w:val="auto"/>
        </w:rPr>
        <w:t>Samsung.</w:t>
      </w:r>
      <w:bookmarkEnd w:id="41"/>
    </w:p>
    <w:p w14:paraId="31F46CD1" w14:textId="77777777" w:rsidR="00433B71" w:rsidRPr="006D0E0B" w:rsidRDefault="00433B71" w:rsidP="006D0E0B">
      <w:pPr>
        <w:pStyle w:val="ListParagraph"/>
        <w:spacing w:line="276" w:lineRule="auto"/>
        <w:ind w:left="1428"/>
        <w:rPr>
          <w:rFonts w:ascii="Arial" w:hAnsi="Arial" w:cs="Arial"/>
          <w:b/>
          <w:bCs/>
          <w:i/>
          <w:iCs/>
          <w:sz w:val="28"/>
          <w:szCs w:val="28"/>
          <w:lang w:val="en-GB"/>
        </w:rPr>
      </w:pPr>
    </w:p>
    <w:p w14:paraId="1445F953" w14:textId="1701F781" w:rsidR="00D21B8E" w:rsidRPr="00D21B8E" w:rsidRDefault="00D21B8E" w:rsidP="00D21B8E">
      <w:pPr>
        <w:pStyle w:val="ListParagraph"/>
        <w:spacing w:line="276" w:lineRule="auto"/>
        <w:ind w:left="1428"/>
        <w:rPr>
          <w:rFonts w:ascii="Arial" w:hAnsi="Arial" w:cs="Arial"/>
          <w:i/>
          <w:iCs/>
          <w:sz w:val="28"/>
          <w:szCs w:val="28"/>
          <w:lang w:val="en-GB"/>
        </w:rPr>
      </w:pPr>
      <w:r w:rsidRPr="00D21B8E">
        <w:rPr>
          <w:rFonts w:ascii="Arial" w:hAnsi="Arial" w:cs="Arial"/>
          <w:i/>
          <w:iCs/>
          <w:sz w:val="28"/>
          <w:szCs w:val="28"/>
          <w:lang w:val="en-GB"/>
        </w:rPr>
        <w:t xml:space="preserve">For Samsung, segmentation is an important process because the company offers a wide range of products and services that appeal to different types of customers. Samsung segments its market based on factors such as demographics, psychographics, and </w:t>
      </w:r>
      <w:r w:rsidR="00D12144" w:rsidRPr="00D21B8E">
        <w:rPr>
          <w:rFonts w:ascii="Arial" w:hAnsi="Arial" w:cs="Arial"/>
          <w:i/>
          <w:iCs/>
          <w:sz w:val="28"/>
          <w:szCs w:val="28"/>
          <w:lang w:val="en-GB"/>
        </w:rPr>
        <w:t>behaviour</w:t>
      </w:r>
      <w:r w:rsidRPr="00D21B8E">
        <w:rPr>
          <w:rFonts w:ascii="Arial" w:hAnsi="Arial" w:cs="Arial"/>
          <w:i/>
          <w:iCs/>
          <w:sz w:val="28"/>
          <w:szCs w:val="28"/>
          <w:lang w:val="en-GB"/>
        </w:rPr>
        <w:t>. For example, the company offers smartphones and tablets for tech-savvy consumers who want the latest features and performance, while also offering lower-cost devices for price-sensitive customers.</w:t>
      </w:r>
    </w:p>
    <w:p w14:paraId="5B7A99AD" w14:textId="77777777" w:rsidR="00D21B8E" w:rsidRPr="00D21B8E" w:rsidRDefault="00D21B8E" w:rsidP="00D21B8E">
      <w:pPr>
        <w:pStyle w:val="ListParagraph"/>
        <w:spacing w:line="276" w:lineRule="auto"/>
        <w:ind w:left="1428"/>
        <w:rPr>
          <w:rFonts w:ascii="Arial" w:hAnsi="Arial" w:cs="Arial"/>
          <w:i/>
          <w:iCs/>
          <w:sz w:val="28"/>
          <w:szCs w:val="28"/>
          <w:lang w:val="en-GB"/>
        </w:rPr>
      </w:pPr>
    </w:p>
    <w:p w14:paraId="0966685A" w14:textId="77777777" w:rsidR="00D21B8E" w:rsidRPr="00D21B8E" w:rsidRDefault="00D21B8E" w:rsidP="00D21B8E">
      <w:pPr>
        <w:pStyle w:val="ListParagraph"/>
        <w:spacing w:line="276" w:lineRule="auto"/>
        <w:ind w:left="1428"/>
        <w:rPr>
          <w:rFonts w:ascii="Arial" w:hAnsi="Arial" w:cs="Arial"/>
          <w:i/>
          <w:iCs/>
          <w:sz w:val="28"/>
          <w:szCs w:val="28"/>
          <w:lang w:val="en-GB"/>
        </w:rPr>
      </w:pPr>
      <w:r w:rsidRPr="00D21B8E">
        <w:rPr>
          <w:rFonts w:ascii="Arial" w:hAnsi="Arial" w:cs="Arial"/>
          <w:i/>
          <w:iCs/>
          <w:sz w:val="28"/>
          <w:szCs w:val="28"/>
          <w:lang w:val="en-GB"/>
        </w:rPr>
        <w:t>Once Samsung has identified its target segments, it uses targeting to develop unique marketing strategies for each segment. For example, Samsung may use different advertising messages and promotions to appeal to different segments, such as emphasizing the camera features of its smartphones for photography enthusiasts and emphasizing the durability and reliability of its products for business customers.</w:t>
      </w:r>
    </w:p>
    <w:p w14:paraId="38BE0AC1" w14:textId="77777777" w:rsidR="00D21B8E" w:rsidRPr="00D21B8E" w:rsidRDefault="00D21B8E" w:rsidP="00D21B8E">
      <w:pPr>
        <w:pStyle w:val="ListParagraph"/>
        <w:spacing w:line="276" w:lineRule="auto"/>
        <w:ind w:left="1428"/>
        <w:rPr>
          <w:rFonts w:ascii="Arial" w:hAnsi="Arial" w:cs="Arial"/>
          <w:i/>
          <w:iCs/>
          <w:sz w:val="28"/>
          <w:szCs w:val="28"/>
          <w:lang w:val="en-GB"/>
        </w:rPr>
      </w:pPr>
    </w:p>
    <w:p w14:paraId="6DAF6195" w14:textId="77777777" w:rsidR="00D21B8E" w:rsidRDefault="00D21B8E" w:rsidP="00D21B8E">
      <w:pPr>
        <w:pStyle w:val="ListParagraph"/>
        <w:ind w:left="1428"/>
        <w:rPr>
          <w:rFonts w:ascii="Arial" w:hAnsi="Arial" w:cs="Arial"/>
          <w:i/>
          <w:iCs/>
          <w:sz w:val="28"/>
          <w:szCs w:val="28"/>
          <w:lang w:val="en-GB"/>
        </w:rPr>
      </w:pPr>
      <w:r w:rsidRPr="00D21B8E">
        <w:rPr>
          <w:rFonts w:ascii="Arial" w:hAnsi="Arial" w:cs="Arial"/>
          <w:i/>
          <w:iCs/>
          <w:sz w:val="28"/>
          <w:szCs w:val="28"/>
          <w:lang w:val="en-GB"/>
        </w:rPr>
        <w:t>Finally, Samsung uses positioning to differentiate its products and services from those of its competitors. Samsung positions itself as a premium brand that offers high-quality, innovative products with cutting-edge technology. It emphasizes the user experience and design of its products, as well as the reliability and durability of its devices.</w:t>
      </w:r>
    </w:p>
    <w:p w14:paraId="3ECAF062" w14:textId="77777777" w:rsidR="00D21B8E" w:rsidRDefault="00D21B8E" w:rsidP="00D21B8E">
      <w:pPr>
        <w:pStyle w:val="ListParagraph"/>
        <w:ind w:left="1428"/>
        <w:rPr>
          <w:rFonts w:ascii="Arial" w:hAnsi="Arial" w:cs="Arial"/>
          <w:i/>
          <w:iCs/>
          <w:sz w:val="28"/>
          <w:szCs w:val="28"/>
          <w:lang w:val="en-GB"/>
        </w:rPr>
      </w:pPr>
    </w:p>
    <w:p w14:paraId="383215CC" w14:textId="47157D1C" w:rsidR="00D21B8E" w:rsidRPr="00D12144" w:rsidRDefault="00D21B8E" w:rsidP="00975CF9">
      <w:pPr>
        <w:pStyle w:val="Heading1"/>
        <w:rPr>
          <w:b/>
          <w:bCs/>
          <w:color w:val="auto"/>
        </w:rPr>
      </w:pPr>
      <w:bookmarkStart w:id="42" w:name="_Toc133830870"/>
      <w:r w:rsidRPr="00D12144">
        <w:rPr>
          <w:b/>
          <w:bCs/>
          <w:color w:val="auto"/>
        </w:rPr>
        <w:t>What is Marketing Mix Strategy 4ps?</w:t>
      </w:r>
      <w:bookmarkEnd w:id="42"/>
    </w:p>
    <w:p w14:paraId="1FCAEA32" w14:textId="77777777" w:rsidR="00544B4D" w:rsidRDefault="00544B4D" w:rsidP="00D21B8E">
      <w:pPr>
        <w:pStyle w:val="ListParagraph"/>
        <w:ind w:left="1428"/>
        <w:rPr>
          <w:rFonts w:ascii="Arial" w:hAnsi="Arial" w:cs="Arial"/>
          <w:b/>
          <w:bCs/>
          <w:i/>
          <w:iCs/>
          <w:sz w:val="28"/>
          <w:szCs w:val="28"/>
        </w:rPr>
      </w:pPr>
    </w:p>
    <w:p w14:paraId="03CF5D32" w14:textId="77777777" w:rsidR="009E5133" w:rsidRDefault="009E5133" w:rsidP="00D21B8E">
      <w:pPr>
        <w:pStyle w:val="ListParagraph"/>
        <w:ind w:left="1428"/>
        <w:rPr>
          <w:rFonts w:ascii="Arial" w:hAnsi="Arial" w:cs="Arial"/>
          <w:b/>
          <w:bCs/>
          <w:i/>
          <w:iCs/>
          <w:sz w:val="28"/>
          <w:szCs w:val="28"/>
        </w:rPr>
      </w:pPr>
    </w:p>
    <w:p w14:paraId="3F0C0776" w14:textId="77777777" w:rsidR="009E5133" w:rsidRPr="009E5133" w:rsidRDefault="009E5133" w:rsidP="009E5133">
      <w:pPr>
        <w:pStyle w:val="ListParagraph"/>
        <w:spacing w:line="276" w:lineRule="auto"/>
        <w:ind w:left="1428"/>
        <w:rPr>
          <w:rFonts w:ascii="Arial" w:hAnsi="Arial" w:cs="Arial"/>
          <w:i/>
          <w:iCs/>
          <w:sz w:val="28"/>
          <w:szCs w:val="28"/>
          <w:lang w:val="en-GB"/>
        </w:rPr>
      </w:pPr>
      <w:r w:rsidRPr="009E5133">
        <w:rPr>
          <w:rFonts w:ascii="Arial" w:hAnsi="Arial" w:cs="Arial"/>
          <w:i/>
          <w:iCs/>
          <w:sz w:val="28"/>
          <w:szCs w:val="28"/>
          <w:lang w:val="en-GB"/>
        </w:rPr>
        <w:t>The marketing mix strategy, also known as the 4 Ps of marketing, is a framework that helps companies like Samsung to develop effective marketing strategies. Here's how Samsung applies the 4 Ps framework:</w:t>
      </w:r>
    </w:p>
    <w:p w14:paraId="4B870219" w14:textId="77777777" w:rsidR="009E5133" w:rsidRPr="009E5133" w:rsidRDefault="009E5133" w:rsidP="009E5133">
      <w:pPr>
        <w:pStyle w:val="ListParagraph"/>
        <w:spacing w:line="276" w:lineRule="auto"/>
        <w:ind w:left="1428"/>
        <w:rPr>
          <w:rFonts w:ascii="Arial" w:hAnsi="Arial" w:cs="Arial"/>
          <w:b/>
          <w:bCs/>
          <w:i/>
          <w:iCs/>
          <w:sz w:val="28"/>
          <w:szCs w:val="28"/>
          <w:lang w:val="en-GB"/>
        </w:rPr>
      </w:pPr>
    </w:p>
    <w:p w14:paraId="156856D2" w14:textId="77777777" w:rsidR="009E5133" w:rsidRPr="009E5133" w:rsidRDefault="009E5133" w:rsidP="009E5133">
      <w:pPr>
        <w:pStyle w:val="ListParagraph"/>
        <w:spacing w:line="276" w:lineRule="auto"/>
        <w:ind w:left="1428"/>
        <w:rPr>
          <w:rFonts w:ascii="Arial" w:hAnsi="Arial" w:cs="Arial"/>
          <w:i/>
          <w:iCs/>
          <w:sz w:val="28"/>
          <w:szCs w:val="28"/>
          <w:lang w:val="en-GB"/>
        </w:rPr>
      </w:pPr>
      <w:r w:rsidRPr="009E5133">
        <w:rPr>
          <w:rFonts w:ascii="Arial" w:hAnsi="Arial" w:cs="Arial"/>
          <w:i/>
          <w:iCs/>
          <w:sz w:val="28"/>
          <w:szCs w:val="28"/>
          <w:lang w:val="en-GB"/>
        </w:rPr>
        <w:t xml:space="preserve">1. </w:t>
      </w:r>
      <w:r w:rsidRPr="009E5133">
        <w:rPr>
          <w:rStyle w:val="Heading2Char"/>
          <w:color w:val="00B0F0"/>
          <w:lang w:val="en-GB"/>
        </w:rPr>
        <w:t>Product:</w:t>
      </w:r>
      <w:r w:rsidRPr="009E5133">
        <w:rPr>
          <w:rFonts w:ascii="Arial" w:hAnsi="Arial" w:cs="Arial"/>
          <w:i/>
          <w:iCs/>
          <w:sz w:val="28"/>
          <w:szCs w:val="28"/>
          <w:lang w:val="en-GB"/>
        </w:rPr>
        <w:t xml:space="preserve"> Samsung offers a wide range of products including smartphones, tablets, televisions, home appliances, and wearables. The company focuses on innovation and offers cutting-edge technology in its products to differentiate itself from competitors.</w:t>
      </w:r>
    </w:p>
    <w:p w14:paraId="5ED772AE" w14:textId="77777777" w:rsidR="009E5133" w:rsidRPr="009E5133" w:rsidRDefault="009E5133" w:rsidP="009E5133">
      <w:pPr>
        <w:pStyle w:val="ListParagraph"/>
        <w:spacing w:line="276" w:lineRule="auto"/>
        <w:ind w:left="1428"/>
        <w:rPr>
          <w:rFonts w:ascii="Arial" w:hAnsi="Arial" w:cs="Arial"/>
          <w:i/>
          <w:iCs/>
          <w:sz w:val="28"/>
          <w:szCs w:val="28"/>
          <w:lang w:val="en-GB"/>
        </w:rPr>
      </w:pPr>
    </w:p>
    <w:p w14:paraId="0A57667D" w14:textId="77777777" w:rsidR="009E5133" w:rsidRPr="009E5133" w:rsidRDefault="009E5133" w:rsidP="009E5133">
      <w:pPr>
        <w:pStyle w:val="ListParagraph"/>
        <w:spacing w:line="276" w:lineRule="auto"/>
        <w:ind w:left="1428"/>
        <w:rPr>
          <w:rFonts w:ascii="Arial" w:hAnsi="Arial" w:cs="Arial"/>
          <w:i/>
          <w:iCs/>
          <w:sz w:val="28"/>
          <w:szCs w:val="28"/>
          <w:lang w:val="en-GB"/>
        </w:rPr>
      </w:pPr>
      <w:r w:rsidRPr="009E5133">
        <w:rPr>
          <w:rFonts w:ascii="Arial" w:hAnsi="Arial" w:cs="Arial"/>
          <w:i/>
          <w:iCs/>
          <w:sz w:val="28"/>
          <w:szCs w:val="28"/>
          <w:lang w:val="en-GB"/>
        </w:rPr>
        <w:t xml:space="preserve">2. </w:t>
      </w:r>
      <w:r w:rsidRPr="009E5133">
        <w:rPr>
          <w:rStyle w:val="Heading2Char"/>
          <w:color w:val="00B0F0"/>
          <w:lang w:val="en-GB"/>
        </w:rPr>
        <w:t>Price:</w:t>
      </w:r>
      <w:r w:rsidRPr="009E5133">
        <w:rPr>
          <w:rFonts w:ascii="Arial" w:hAnsi="Arial" w:cs="Arial"/>
          <w:i/>
          <w:iCs/>
          <w:sz w:val="28"/>
          <w:szCs w:val="28"/>
          <w:lang w:val="en-GB"/>
        </w:rPr>
        <w:t xml:space="preserve"> Samsung uses a premium pricing strategy for its high-end products like smartphones and televisions to reflect their premium features and quality. The company also offers lower-priced products to appeal to price-sensitive customers.</w:t>
      </w:r>
    </w:p>
    <w:p w14:paraId="560384C1" w14:textId="77777777" w:rsidR="009E5133" w:rsidRPr="009E5133" w:rsidRDefault="009E5133" w:rsidP="009E5133">
      <w:pPr>
        <w:pStyle w:val="ListParagraph"/>
        <w:spacing w:line="276" w:lineRule="auto"/>
        <w:ind w:left="1428"/>
        <w:rPr>
          <w:rFonts w:ascii="Arial" w:hAnsi="Arial" w:cs="Arial"/>
          <w:i/>
          <w:iCs/>
          <w:sz w:val="28"/>
          <w:szCs w:val="28"/>
          <w:lang w:val="en-GB"/>
        </w:rPr>
      </w:pPr>
    </w:p>
    <w:p w14:paraId="6008B48E" w14:textId="77777777" w:rsidR="009E5133" w:rsidRPr="009E5133" w:rsidRDefault="009E5133" w:rsidP="009E5133">
      <w:pPr>
        <w:pStyle w:val="ListParagraph"/>
        <w:spacing w:line="276" w:lineRule="auto"/>
        <w:ind w:left="1428"/>
        <w:rPr>
          <w:rFonts w:ascii="Arial" w:hAnsi="Arial" w:cs="Arial"/>
          <w:i/>
          <w:iCs/>
          <w:sz w:val="28"/>
          <w:szCs w:val="28"/>
          <w:lang w:val="en-GB"/>
        </w:rPr>
      </w:pPr>
      <w:r w:rsidRPr="009E5133">
        <w:rPr>
          <w:rFonts w:ascii="Arial" w:hAnsi="Arial" w:cs="Arial"/>
          <w:i/>
          <w:iCs/>
          <w:sz w:val="28"/>
          <w:szCs w:val="28"/>
          <w:lang w:val="en-GB"/>
        </w:rPr>
        <w:t xml:space="preserve">3. </w:t>
      </w:r>
      <w:r w:rsidRPr="009E5133">
        <w:rPr>
          <w:rStyle w:val="Heading2Char"/>
          <w:color w:val="00B0F0"/>
          <w:lang w:val="en-GB"/>
        </w:rPr>
        <w:t>Place:</w:t>
      </w:r>
      <w:r w:rsidRPr="009E5133">
        <w:rPr>
          <w:rFonts w:ascii="Arial" w:hAnsi="Arial" w:cs="Arial"/>
          <w:i/>
          <w:iCs/>
          <w:sz w:val="28"/>
          <w:szCs w:val="28"/>
          <w:lang w:val="en-GB"/>
        </w:rPr>
        <w:t xml:space="preserve"> Samsung sells its products through a range of channels, including online stores, physical retail locations, and direct sales. The company also has a strong presence in emerging markets, where it offers products tailored to the needs of those markets.</w:t>
      </w:r>
    </w:p>
    <w:p w14:paraId="4903A0A0" w14:textId="77777777" w:rsidR="009E5133" w:rsidRPr="009E5133" w:rsidRDefault="009E5133" w:rsidP="009E5133">
      <w:pPr>
        <w:pStyle w:val="ListParagraph"/>
        <w:spacing w:line="276" w:lineRule="auto"/>
        <w:ind w:left="1428"/>
        <w:rPr>
          <w:rFonts w:ascii="Arial" w:hAnsi="Arial" w:cs="Arial"/>
          <w:i/>
          <w:iCs/>
          <w:sz w:val="28"/>
          <w:szCs w:val="28"/>
          <w:lang w:val="en-GB"/>
        </w:rPr>
      </w:pPr>
    </w:p>
    <w:p w14:paraId="2B35E953" w14:textId="3796D4CF" w:rsidR="009E5133" w:rsidRDefault="009E5133" w:rsidP="009E5133">
      <w:pPr>
        <w:pStyle w:val="ListParagraph"/>
        <w:numPr>
          <w:ilvl w:val="0"/>
          <w:numId w:val="46"/>
        </w:numPr>
        <w:rPr>
          <w:rFonts w:ascii="Arial" w:hAnsi="Arial" w:cs="Arial"/>
          <w:i/>
          <w:iCs/>
          <w:sz w:val="28"/>
          <w:szCs w:val="28"/>
          <w:lang w:val="en-GB"/>
        </w:rPr>
      </w:pPr>
      <w:bookmarkStart w:id="43" w:name="_Toc133830871"/>
      <w:r w:rsidRPr="009E5133">
        <w:rPr>
          <w:rStyle w:val="Heading2Char"/>
          <w:color w:val="00B0F0"/>
          <w:lang w:val="en-GB"/>
        </w:rPr>
        <w:t>Promotion:</w:t>
      </w:r>
      <w:bookmarkEnd w:id="43"/>
      <w:r w:rsidRPr="009E5133">
        <w:rPr>
          <w:rStyle w:val="Heading2Char"/>
          <w:lang w:val="en-GB"/>
        </w:rPr>
        <w:t xml:space="preserve"> </w:t>
      </w:r>
      <w:r w:rsidRPr="009E5133">
        <w:rPr>
          <w:rFonts w:ascii="Arial" w:hAnsi="Arial" w:cs="Arial"/>
          <w:i/>
          <w:iCs/>
          <w:sz w:val="28"/>
          <w:szCs w:val="28"/>
          <w:lang w:val="en-GB"/>
        </w:rPr>
        <w:t xml:space="preserve">Samsung uses a range of marketing and communication strategies to promote its products, including advertising, public relations, and </w:t>
      </w:r>
      <w:r w:rsidRPr="009E5133">
        <w:rPr>
          <w:rFonts w:ascii="Arial" w:hAnsi="Arial" w:cs="Arial"/>
          <w:i/>
          <w:iCs/>
          <w:sz w:val="28"/>
          <w:szCs w:val="28"/>
          <w:lang w:val="en-GB"/>
        </w:rPr>
        <w:lastRenderedPageBreak/>
        <w:t xml:space="preserve">sponsorships. The company also uses social media and influencer marketing to reach younger </w:t>
      </w:r>
      <w:r w:rsidRPr="009E5133">
        <w:rPr>
          <w:rFonts w:ascii="Arial" w:hAnsi="Arial" w:cs="Arial"/>
          <w:i/>
          <w:iCs/>
          <w:sz w:val="28"/>
          <w:szCs w:val="28"/>
          <w:lang w:val="en-GB"/>
        </w:rPr>
        <w:t>audiences.</w:t>
      </w:r>
    </w:p>
    <w:p w14:paraId="4FC97398" w14:textId="77777777" w:rsidR="001E1F05" w:rsidRDefault="001E1F05" w:rsidP="001E1F05">
      <w:pPr>
        <w:pStyle w:val="ListParagraph"/>
        <w:ind w:left="2486"/>
        <w:rPr>
          <w:rFonts w:ascii="Arial" w:hAnsi="Arial" w:cs="Arial"/>
          <w:i/>
          <w:iCs/>
          <w:sz w:val="28"/>
          <w:szCs w:val="28"/>
          <w:lang w:val="en-GB"/>
        </w:rPr>
      </w:pPr>
    </w:p>
    <w:p w14:paraId="7C6AE30F" w14:textId="77777777" w:rsidR="00473B17" w:rsidRDefault="00473B17" w:rsidP="00473B17">
      <w:pPr>
        <w:pStyle w:val="ListParagraph"/>
        <w:ind w:left="2486"/>
        <w:rPr>
          <w:rFonts w:ascii="Arial" w:hAnsi="Arial" w:cs="Arial"/>
          <w:i/>
          <w:iCs/>
          <w:sz w:val="28"/>
          <w:szCs w:val="28"/>
          <w:lang w:val="en-GB"/>
        </w:rPr>
      </w:pPr>
    </w:p>
    <w:p w14:paraId="2B95BC33" w14:textId="29EC6222" w:rsidR="00473B17" w:rsidRPr="00D12144" w:rsidRDefault="00473B17" w:rsidP="00975CF9">
      <w:pPr>
        <w:pStyle w:val="Heading1"/>
        <w:rPr>
          <w:b/>
          <w:bCs/>
          <w:color w:val="auto"/>
        </w:rPr>
      </w:pPr>
      <w:bookmarkStart w:id="44" w:name="_Toc133830872"/>
      <w:r w:rsidRPr="00D12144">
        <w:rPr>
          <w:b/>
          <w:bCs/>
          <w:color w:val="auto"/>
        </w:rPr>
        <w:t>Recommendation Ansoff Matrix</w:t>
      </w:r>
      <w:bookmarkEnd w:id="44"/>
    </w:p>
    <w:p w14:paraId="6C7D81B3" w14:textId="77777777" w:rsidR="00252EBF" w:rsidRPr="00252EBF" w:rsidRDefault="00252EBF" w:rsidP="00252EBF">
      <w:pPr>
        <w:pStyle w:val="ListParagraph"/>
        <w:rPr>
          <w:rFonts w:ascii="Arial" w:hAnsi="Arial" w:cs="Arial"/>
          <w:b/>
          <w:bCs/>
          <w:i/>
          <w:iCs/>
          <w:sz w:val="28"/>
          <w:szCs w:val="28"/>
        </w:rPr>
      </w:pPr>
    </w:p>
    <w:p w14:paraId="6DAF31AD" w14:textId="77777777" w:rsidR="00DB5555" w:rsidRDefault="00DB5555" w:rsidP="00DB5555">
      <w:pPr>
        <w:pStyle w:val="ListParagraph"/>
        <w:ind w:left="2486"/>
        <w:rPr>
          <w:rFonts w:ascii="Arial" w:hAnsi="Arial" w:cs="Arial"/>
          <w:i/>
          <w:iCs/>
          <w:sz w:val="28"/>
          <w:szCs w:val="28"/>
          <w:lang w:val="en-GB"/>
        </w:rPr>
      </w:pPr>
      <w:r w:rsidRPr="00DB5555">
        <w:rPr>
          <w:rFonts w:ascii="Arial" w:hAnsi="Arial" w:cs="Arial"/>
          <w:i/>
          <w:iCs/>
          <w:sz w:val="28"/>
          <w:szCs w:val="28"/>
          <w:lang w:val="en-GB"/>
        </w:rPr>
        <w:t>The Ansoff Matrix is a strategic planning tool that helps companies like Samsung to identify potential growth opportunities by focusing on four different strategies: Market Penetration, Market Development, Product Development, and Diversification. Here are some recommendations for Samsung using the Ansoff Matrix:</w:t>
      </w:r>
    </w:p>
    <w:p w14:paraId="1EFA16F5" w14:textId="77777777" w:rsidR="00DC685F" w:rsidRPr="00DB5555" w:rsidRDefault="00DC685F" w:rsidP="00DB5555">
      <w:pPr>
        <w:pStyle w:val="ListParagraph"/>
        <w:spacing w:line="276" w:lineRule="auto"/>
        <w:ind w:left="2486"/>
        <w:rPr>
          <w:rFonts w:ascii="Arial" w:hAnsi="Arial" w:cs="Arial"/>
          <w:i/>
          <w:iCs/>
          <w:sz w:val="28"/>
          <w:szCs w:val="28"/>
          <w:lang w:val="en-GB"/>
        </w:rPr>
      </w:pPr>
    </w:p>
    <w:p w14:paraId="7511B613" w14:textId="2B3AF276" w:rsidR="00DB5555" w:rsidRDefault="00DC685F" w:rsidP="00DB5555">
      <w:pPr>
        <w:pStyle w:val="ListParagraph"/>
        <w:ind w:left="2486"/>
        <w:rPr>
          <w:rFonts w:ascii="Arial" w:hAnsi="Arial" w:cs="Arial"/>
          <w:i/>
          <w:iCs/>
          <w:sz w:val="28"/>
          <w:szCs w:val="28"/>
          <w:lang w:val="en-GB"/>
        </w:rPr>
      </w:pPr>
      <w:r w:rsidRPr="00DC685F">
        <w:rPr>
          <w:rFonts w:ascii="Arial" w:hAnsi="Arial" w:cs="Arial"/>
          <w:i/>
          <w:iCs/>
          <w:sz w:val="28"/>
          <w:szCs w:val="28"/>
        </w:rPr>
        <w:drawing>
          <wp:inline distT="0" distB="0" distL="0" distR="0" wp14:anchorId="480943D6" wp14:editId="4C8FCDC4">
            <wp:extent cx="4572000" cy="3014980"/>
            <wp:effectExtent l="0" t="0" r="0" b="0"/>
            <wp:docPr id="841992287" name="Picture 11" descr="Ansoff Matrix – Samsung's Journey from a Grocery Store to Diversified  Conglomerate - Super Heuristic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descr="Ansoff Matrix – Samsung's Journey from a Grocery Store to Diversified  Conglomerate - Super Heuristics"/>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4572000" cy="3014980"/>
                    </a:xfrm>
                    <a:prstGeom prst="rect">
                      <a:avLst/>
                    </a:prstGeom>
                    <a:noFill/>
                    <a:ln>
                      <a:noFill/>
                    </a:ln>
                  </pic:spPr>
                </pic:pic>
              </a:graphicData>
            </a:graphic>
          </wp:inline>
        </w:drawing>
      </w:r>
    </w:p>
    <w:p w14:paraId="1B20E1FD" w14:textId="77777777" w:rsidR="00DC685F" w:rsidRPr="00DB5555" w:rsidRDefault="00DC685F" w:rsidP="00DB5555">
      <w:pPr>
        <w:pStyle w:val="ListParagraph"/>
        <w:spacing w:line="276" w:lineRule="auto"/>
        <w:ind w:left="2486"/>
        <w:rPr>
          <w:rFonts w:ascii="Arial" w:hAnsi="Arial" w:cs="Arial"/>
          <w:i/>
          <w:iCs/>
          <w:sz w:val="28"/>
          <w:szCs w:val="28"/>
          <w:lang w:val="en-GB"/>
        </w:rPr>
      </w:pPr>
    </w:p>
    <w:p w14:paraId="27A7C7D8" w14:textId="77777777" w:rsidR="00DC685F" w:rsidRDefault="00DC685F" w:rsidP="00DB5555">
      <w:pPr>
        <w:pStyle w:val="ListParagraph"/>
        <w:ind w:left="2486"/>
        <w:rPr>
          <w:rFonts w:ascii="Arial" w:hAnsi="Arial" w:cs="Arial"/>
          <w:i/>
          <w:iCs/>
          <w:sz w:val="28"/>
          <w:szCs w:val="28"/>
          <w:lang w:val="en-GB"/>
        </w:rPr>
      </w:pPr>
    </w:p>
    <w:p w14:paraId="4382FD66" w14:textId="6F72F181" w:rsidR="00DB5555" w:rsidRPr="00DB5555" w:rsidRDefault="00DB5555" w:rsidP="00DB5555">
      <w:pPr>
        <w:pStyle w:val="ListParagraph"/>
        <w:spacing w:line="276" w:lineRule="auto"/>
        <w:ind w:left="2486"/>
        <w:rPr>
          <w:rFonts w:ascii="Arial" w:hAnsi="Arial" w:cs="Arial"/>
          <w:i/>
          <w:iCs/>
          <w:sz w:val="28"/>
          <w:szCs w:val="28"/>
          <w:lang w:val="en-GB"/>
        </w:rPr>
      </w:pPr>
      <w:r w:rsidRPr="00DB5555">
        <w:rPr>
          <w:rFonts w:ascii="Arial" w:hAnsi="Arial" w:cs="Arial"/>
          <w:i/>
          <w:iCs/>
          <w:sz w:val="28"/>
          <w:szCs w:val="28"/>
          <w:lang w:val="en-GB"/>
        </w:rPr>
        <w:t xml:space="preserve">1. </w:t>
      </w:r>
      <w:r w:rsidRPr="00DB5555">
        <w:rPr>
          <w:rStyle w:val="Heading2Char"/>
          <w:color w:val="00B0F0"/>
          <w:lang w:val="en-GB"/>
        </w:rPr>
        <w:t>Market Penetration</w:t>
      </w:r>
      <w:r w:rsidRPr="00DB5555">
        <w:rPr>
          <w:rFonts w:ascii="Arial" w:hAnsi="Arial" w:cs="Arial"/>
          <w:i/>
          <w:iCs/>
          <w:sz w:val="28"/>
          <w:szCs w:val="28"/>
          <w:lang w:val="en-GB"/>
        </w:rPr>
        <w:t xml:space="preserve">: Samsung could focus on increasing its market </w:t>
      </w:r>
      <w:r w:rsidRPr="00DB5555">
        <w:rPr>
          <w:rFonts w:ascii="Arial" w:hAnsi="Arial" w:cs="Arial"/>
          <w:i/>
          <w:iCs/>
          <w:sz w:val="28"/>
          <w:szCs w:val="28"/>
          <w:lang w:val="en-GB"/>
        </w:rPr>
        <w:lastRenderedPageBreak/>
        <w:t>share in its existing markets by developing more aggressive marketing and sales strategies. For example, the company could offer more competitive pricing, launch new promotional campaigns, or improve its distribution channels to reach more customers.</w:t>
      </w:r>
    </w:p>
    <w:p w14:paraId="13400DB2" w14:textId="77777777" w:rsidR="00DB5555" w:rsidRPr="00DB5555" w:rsidRDefault="00DB5555" w:rsidP="00DB5555">
      <w:pPr>
        <w:pStyle w:val="ListParagraph"/>
        <w:spacing w:line="276" w:lineRule="auto"/>
        <w:ind w:left="2486"/>
        <w:rPr>
          <w:rFonts w:ascii="Arial" w:hAnsi="Arial" w:cs="Arial"/>
          <w:i/>
          <w:iCs/>
          <w:sz w:val="28"/>
          <w:szCs w:val="28"/>
          <w:lang w:val="en-GB"/>
        </w:rPr>
      </w:pPr>
    </w:p>
    <w:p w14:paraId="1B5A1EC3" w14:textId="77777777" w:rsidR="00DB5555" w:rsidRPr="00DB5555" w:rsidRDefault="00DB5555" w:rsidP="00DB5555">
      <w:pPr>
        <w:pStyle w:val="ListParagraph"/>
        <w:spacing w:line="276" w:lineRule="auto"/>
        <w:ind w:left="2486"/>
        <w:rPr>
          <w:rFonts w:ascii="Arial" w:hAnsi="Arial" w:cs="Arial"/>
          <w:i/>
          <w:iCs/>
          <w:sz w:val="28"/>
          <w:szCs w:val="28"/>
          <w:lang w:val="en-GB"/>
        </w:rPr>
      </w:pPr>
      <w:r w:rsidRPr="00DB5555">
        <w:rPr>
          <w:rFonts w:ascii="Arial" w:hAnsi="Arial" w:cs="Arial"/>
          <w:i/>
          <w:iCs/>
          <w:sz w:val="28"/>
          <w:szCs w:val="28"/>
          <w:lang w:val="en-GB"/>
        </w:rPr>
        <w:t xml:space="preserve">2. </w:t>
      </w:r>
      <w:r w:rsidRPr="00DB5555">
        <w:rPr>
          <w:rStyle w:val="Heading2Char"/>
          <w:color w:val="00B0F0"/>
          <w:lang w:val="en-GB"/>
        </w:rPr>
        <w:t>Market Development</w:t>
      </w:r>
      <w:r w:rsidRPr="00DB5555">
        <w:rPr>
          <w:rFonts w:ascii="Arial" w:hAnsi="Arial" w:cs="Arial"/>
          <w:i/>
          <w:iCs/>
          <w:sz w:val="28"/>
          <w:szCs w:val="28"/>
          <w:lang w:val="en-GB"/>
        </w:rPr>
        <w:t>: Samsung could expand its market by targeting new customer segments or entering new geographic regions. For example, the company could focus on increasing its market share in emerging markets, such as Asia and Africa, by offering more affordable products or by adapting its products to local needs and preferences.</w:t>
      </w:r>
    </w:p>
    <w:p w14:paraId="6B5AE20C" w14:textId="77777777" w:rsidR="00DB5555" w:rsidRPr="00DB5555" w:rsidRDefault="00DB5555" w:rsidP="00DB5555">
      <w:pPr>
        <w:pStyle w:val="ListParagraph"/>
        <w:spacing w:line="276" w:lineRule="auto"/>
        <w:ind w:left="2486"/>
        <w:rPr>
          <w:rFonts w:ascii="Arial" w:hAnsi="Arial" w:cs="Arial"/>
          <w:i/>
          <w:iCs/>
          <w:sz w:val="28"/>
          <w:szCs w:val="28"/>
          <w:lang w:val="en-GB"/>
        </w:rPr>
      </w:pPr>
    </w:p>
    <w:p w14:paraId="189EE3F1" w14:textId="77777777" w:rsidR="00DB5555" w:rsidRPr="00DB5555" w:rsidRDefault="00DB5555" w:rsidP="00DB5555">
      <w:pPr>
        <w:pStyle w:val="ListParagraph"/>
        <w:spacing w:line="276" w:lineRule="auto"/>
        <w:ind w:left="2486"/>
        <w:rPr>
          <w:rFonts w:ascii="Arial" w:hAnsi="Arial" w:cs="Arial"/>
          <w:i/>
          <w:iCs/>
          <w:sz w:val="28"/>
          <w:szCs w:val="28"/>
          <w:lang w:val="en-GB"/>
        </w:rPr>
      </w:pPr>
      <w:r w:rsidRPr="00DB5555">
        <w:rPr>
          <w:rFonts w:ascii="Arial" w:hAnsi="Arial" w:cs="Arial"/>
          <w:i/>
          <w:iCs/>
          <w:sz w:val="28"/>
          <w:szCs w:val="28"/>
          <w:lang w:val="en-GB"/>
        </w:rPr>
        <w:t xml:space="preserve">3. </w:t>
      </w:r>
      <w:r w:rsidRPr="00DB5555">
        <w:rPr>
          <w:rStyle w:val="Heading2Char"/>
          <w:color w:val="00B0F0"/>
          <w:lang w:val="en-GB"/>
        </w:rPr>
        <w:t>Product Development</w:t>
      </w:r>
      <w:r w:rsidRPr="00DB5555">
        <w:rPr>
          <w:rFonts w:ascii="Arial" w:hAnsi="Arial" w:cs="Arial"/>
          <w:i/>
          <w:iCs/>
          <w:color w:val="00B0F0"/>
          <w:sz w:val="28"/>
          <w:szCs w:val="28"/>
          <w:lang w:val="en-GB"/>
        </w:rPr>
        <w:t xml:space="preserve">: </w:t>
      </w:r>
      <w:r w:rsidRPr="00DB5555">
        <w:rPr>
          <w:rFonts w:ascii="Arial" w:hAnsi="Arial" w:cs="Arial"/>
          <w:i/>
          <w:iCs/>
          <w:sz w:val="28"/>
          <w:szCs w:val="28"/>
          <w:lang w:val="en-GB"/>
        </w:rPr>
        <w:t>Samsung could develop new products or improve existing ones to meet the changing needs and preferences of its target customers. For example, the company could focus on developing more eco-friendly products or products with new features and capabilities that differentiate them from those of its competitors.</w:t>
      </w:r>
    </w:p>
    <w:p w14:paraId="229B5883" w14:textId="77777777" w:rsidR="00DB5555" w:rsidRPr="00DB5555" w:rsidRDefault="00DB5555" w:rsidP="00DB5555">
      <w:pPr>
        <w:pStyle w:val="ListParagraph"/>
        <w:spacing w:line="276" w:lineRule="auto"/>
        <w:ind w:left="2486"/>
        <w:rPr>
          <w:rFonts w:ascii="Arial" w:hAnsi="Arial" w:cs="Arial"/>
          <w:i/>
          <w:iCs/>
          <w:sz w:val="28"/>
          <w:szCs w:val="28"/>
          <w:lang w:val="en-GB"/>
        </w:rPr>
      </w:pPr>
    </w:p>
    <w:p w14:paraId="3C9F69C3" w14:textId="77777777" w:rsidR="00DB5555" w:rsidRPr="00DB5555" w:rsidRDefault="00DB5555" w:rsidP="00DB5555">
      <w:pPr>
        <w:pStyle w:val="ListParagraph"/>
        <w:spacing w:line="276" w:lineRule="auto"/>
        <w:ind w:left="2486"/>
        <w:rPr>
          <w:rFonts w:ascii="Arial" w:hAnsi="Arial" w:cs="Arial"/>
          <w:i/>
          <w:iCs/>
          <w:sz w:val="28"/>
          <w:szCs w:val="28"/>
          <w:lang w:val="en-GB"/>
        </w:rPr>
      </w:pPr>
      <w:r w:rsidRPr="00DB5555">
        <w:rPr>
          <w:rFonts w:ascii="Arial" w:hAnsi="Arial" w:cs="Arial"/>
          <w:i/>
          <w:iCs/>
          <w:sz w:val="28"/>
          <w:szCs w:val="28"/>
          <w:lang w:val="en-GB"/>
        </w:rPr>
        <w:t xml:space="preserve">4. </w:t>
      </w:r>
      <w:r w:rsidRPr="00DB5555">
        <w:rPr>
          <w:rStyle w:val="Heading2Char"/>
          <w:color w:val="00B0F0"/>
          <w:lang w:val="en-GB"/>
        </w:rPr>
        <w:t>Diversification:</w:t>
      </w:r>
      <w:r w:rsidRPr="00DB5555">
        <w:rPr>
          <w:rFonts w:ascii="Arial" w:hAnsi="Arial" w:cs="Arial"/>
          <w:i/>
          <w:iCs/>
          <w:sz w:val="28"/>
          <w:szCs w:val="28"/>
          <w:lang w:val="en-GB"/>
        </w:rPr>
        <w:t xml:space="preserve"> Samsung could consider diversifying its product portfolio to enter new markets or industries. For example, the company </w:t>
      </w:r>
      <w:r w:rsidRPr="00DB5555">
        <w:rPr>
          <w:rFonts w:ascii="Arial" w:hAnsi="Arial" w:cs="Arial"/>
          <w:i/>
          <w:iCs/>
          <w:sz w:val="28"/>
          <w:szCs w:val="28"/>
          <w:lang w:val="en-GB"/>
        </w:rPr>
        <w:lastRenderedPageBreak/>
        <w:t>could consider entering the automotive industry by developing autonomous driving technology or by partnering with existing car manufacturers to offer new features and capabilities in their vehicles.</w:t>
      </w:r>
    </w:p>
    <w:p w14:paraId="4AA94551" w14:textId="77777777" w:rsidR="00DB5555" w:rsidRPr="00DB5555" w:rsidRDefault="00DB5555" w:rsidP="00DB5555">
      <w:pPr>
        <w:pStyle w:val="ListParagraph"/>
        <w:spacing w:line="276" w:lineRule="auto"/>
        <w:ind w:left="2486"/>
        <w:rPr>
          <w:rFonts w:ascii="Arial" w:hAnsi="Arial" w:cs="Arial"/>
          <w:i/>
          <w:iCs/>
          <w:sz w:val="28"/>
          <w:szCs w:val="28"/>
          <w:lang w:val="en-GB"/>
        </w:rPr>
      </w:pPr>
    </w:p>
    <w:p w14:paraId="5AD50858" w14:textId="77777777" w:rsidR="00DB5555" w:rsidRDefault="00DB5555" w:rsidP="00DB5555">
      <w:pPr>
        <w:pStyle w:val="ListParagraph"/>
        <w:ind w:left="2486"/>
        <w:rPr>
          <w:rFonts w:ascii="Arial" w:hAnsi="Arial" w:cs="Arial"/>
          <w:i/>
          <w:iCs/>
          <w:sz w:val="28"/>
          <w:szCs w:val="28"/>
          <w:lang w:val="en-GB"/>
        </w:rPr>
      </w:pPr>
      <w:r w:rsidRPr="00DB5555">
        <w:rPr>
          <w:rFonts w:ascii="Arial" w:hAnsi="Arial" w:cs="Arial"/>
          <w:i/>
          <w:iCs/>
          <w:sz w:val="28"/>
          <w:szCs w:val="28"/>
          <w:lang w:val="en-GB"/>
        </w:rPr>
        <w:t>Overall, Samsung could use the Ansoff Matrix to identify potential growth opportunities and develop new strategies to achieve its growth objectives. By focusing on one or more of these strategies, Samsung could strengthen its position in the market and gain a competitive advantage over its competitors.</w:t>
      </w:r>
    </w:p>
    <w:p w14:paraId="301E4BBA" w14:textId="77777777" w:rsidR="00DB5555" w:rsidRDefault="00DB5555" w:rsidP="00DB5555">
      <w:pPr>
        <w:pStyle w:val="ListParagraph"/>
        <w:ind w:left="2486"/>
        <w:rPr>
          <w:rFonts w:ascii="Arial" w:hAnsi="Arial" w:cs="Arial"/>
          <w:i/>
          <w:iCs/>
          <w:sz w:val="28"/>
          <w:szCs w:val="28"/>
          <w:lang w:val="en-GB"/>
        </w:rPr>
      </w:pPr>
    </w:p>
    <w:p w14:paraId="3D33420F" w14:textId="77777777" w:rsidR="00BB23AC" w:rsidRDefault="00BB23AC" w:rsidP="00DB5555">
      <w:pPr>
        <w:pStyle w:val="ListParagraph"/>
        <w:ind w:left="2486"/>
        <w:rPr>
          <w:rFonts w:ascii="Arial" w:hAnsi="Arial" w:cs="Arial"/>
          <w:b/>
          <w:bCs/>
          <w:i/>
          <w:iCs/>
          <w:sz w:val="28"/>
          <w:szCs w:val="28"/>
          <w:lang w:val="en-GB"/>
        </w:rPr>
      </w:pPr>
    </w:p>
    <w:p w14:paraId="4E702960" w14:textId="10CDAB59" w:rsidR="00394518" w:rsidRPr="00D12144" w:rsidRDefault="00394518" w:rsidP="00975CF9">
      <w:pPr>
        <w:pStyle w:val="Heading1"/>
        <w:rPr>
          <w:b/>
          <w:bCs/>
          <w:color w:val="000000" w:themeColor="text1"/>
          <w:lang w:val="en-GB"/>
        </w:rPr>
      </w:pPr>
      <w:bookmarkStart w:id="45" w:name="_Toc133830873"/>
      <w:r w:rsidRPr="00D12144">
        <w:rPr>
          <w:b/>
          <w:bCs/>
          <w:color w:val="000000" w:themeColor="text1"/>
          <w:lang w:val="en-GB"/>
        </w:rPr>
        <w:t>7.Conclusion:</w:t>
      </w:r>
      <w:bookmarkEnd w:id="45"/>
    </w:p>
    <w:p w14:paraId="19F438E4" w14:textId="77777777" w:rsidR="00BB23AC" w:rsidRDefault="00BB23AC" w:rsidP="00DB5555">
      <w:pPr>
        <w:pStyle w:val="ListParagraph"/>
        <w:ind w:left="2486"/>
        <w:rPr>
          <w:rFonts w:ascii="Arial" w:hAnsi="Arial" w:cs="Arial"/>
          <w:i/>
          <w:iCs/>
          <w:sz w:val="28"/>
          <w:szCs w:val="28"/>
          <w:lang w:val="en-GB"/>
        </w:rPr>
      </w:pPr>
    </w:p>
    <w:p w14:paraId="2BA78E41" w14:textId="3770B6F3" w:rsidR="00394518" w:rsidRDefault="00BB23AC" w:rsidP="00DB5555">
      <w:pPr>
        <w:pStyle w:val="ListParagraph"/>
        <w:ind w:left="2486"/>
        <w:rPr>
          <w:rFonts w:ascii="Arial" w:hAnsi="Arial" w:cs="Arial"/>
          <w:i/>
          <w:iCs/>
          <w:sz w:val="28"/>
          <w:szCs w:val="28"/>
          <w:lang w:val="en-GB"/>
        </w:rPr>
      </w:pPr>
      <w:r w:rsidRPr="00BB23AC">
        <w:rPr>
          <w:rFonts w:ascii="Arial" w:hAnsi="Arial" w:cs="Arial"/>
          <w:i/>
          <w:iCs/>
          <w:sz w:val="28"/>
          <w:szCs w:val="28"/>
        </w:rPr>
        <w:t>In conclusion, the marketing report highlights that Samsung operates in a highly competitive market and faces various internal and external challenges. However, the company's strong brand image, technological capabilities, and diversified product portfolio provide a solid foundation for growth. To maintain its competitive edge, Samsung should focus on innovation, differentiation, and cost efficiency, while continuing to invest in marketing and brand building.</w:t>
      </w:r>
    </w:p>
    <w:p w14:paraId="314EC926" w14:textId="77777777" w:rsidR="00394518" w:rsidRPr="00DB5555" w:rsidRDefault="00394518" w:rsidP="00DB5555">
      <w:pPr>
        <w:pStyle w:val="ListParagraph"/>
        <w:spacing w:line="276" w:lineRule="auto"/>
        <w:ind w:left="2486"/>
        <w:rPr>
          <w:rFonts w:ascii="Arial" w:hAnsi="Arial" w:cs="Arial"/>
          <w:i/>
          <w:iCs/>
          <w:sz w:val="28"/>
          <w:szCs w:val="28"/>
          <w:lang w:val="en-GB"/>
        </w:rPr>
      </w:pPr>
    </w:p>
    <w:p w14:paraId="0D6D01D8" w14:textId="77777777" w:rsidR="00252EBF" w:rsidRPr="00473B17" w:rsidRDefault="00252EBF" w:rsidP="00252EBF">
      <w:pPr>
        <w:pStyle w:val="ListParagraph"/>
        <w:ind w:left="2486"/>
        <w:rPr>
          <w:rFonts w:ascii="Arial" w:hAnsi="Arial" w:cs="Arial"/>
          <w:i/>
          <w:iCs/>
          <w:sz w:val="28"/>
          <w:szCs w:val="28"/>
        </w:rPr>
      </w:pPr>
    </w:p>
    <w:p w14:paraId="0457CE6D" w14:textId="77777777" w:rsidR="009E5133" w:rsidRPr="009E5133" w:rsidRDefault="009E5133" w:rsidP="009E5133">
      <w:pPr>
        <w:pStyle w:val="ListParagraph"/>
        <w:spacing w:line="276" w:lineRule="auto"/>
        <w:ind w:left="2486"/>
        <w:rPr>
          <w:rFonts w:ascii="Arial" w:hAnsi="Arial" w:cs="Arial"/>
          <w:i/>
          <w:iCs/>
          <w:sz w:val="28"/>
          <w:szCs w:val="28"/>
          <w:lang w:val="en-GB"/>
        </w:rPr>
      </w:pPr>
    </w:p>
    <w:p w14:paraId="74E50F1A" w14:textId="77777777" w:rsidR="00D21B8E" w:rsidRPr="00D21B8E" w:rsidRDefault="00D21B8E" w:rsidP="00D21B8E">
      <w:pPr>
        <w:pStyle w:val="ListParagraph"/>
        <w:spacing w:line="276" w:lineRule="auto"/>
        <w:ind w:left="1428"/>
        <w:rPr>
          <w:rFonts w:ascii="Arial" w:hAnsi="Arial" w:cs="Arial"/>
          <w:b/>
          <w:bCs/>
          <w:i/>
          <w:iCs/>
          <w:sz w:val="28"/>
          <w:szCs w:val="28"/>
          <w:lang w:val="en-GB"/>
        </w:rPr>
      </w:pPr>
    </w:p>
    <w:p w14:paraId="560C023E" w14:textId="77777777" w:rsidR="00191DFE" w:rsidRPr="006D0E0B" w:rsidRDefault="00191DFE" w:rsidP="00D84C54">
      <w:pPr>
        <w:pStyle w:val="ListParagraph"/>
        <w:ind w:left="1428"/>
        <w:rPr>
          <w:rFonts w:ascii="Arial" w:hAnsi="Arial" w:cs="Arial"/>
          <w:i/>
          <w:iCs/>
          <w:sz w:val="28"/>
          <w:szCs w:val="28"/>
        </w:rPr>
      </w:pPr>
    </w:p>
    <w:p w14:paraId="18435929" w14:textId="77777777" w:rsidR="00D84C54" w:rsidRPr="00D84C54" w:rsidRDefault="00D84C54" w:rsidP="00D84C54">
      <w:pPr>
        <w:pStyle w:val="ListParagraph"/>
        <w:ind w:left="1428"/>
        <w:rPr>
          <w:rFonts w:ascii="Arial" w:hAnsi="Arial" w:cs="Arial"/>
          <w:b/>
          <w:bCs/>
          <w:i/>
          <w:iCs/>
          <w:sz w:val="28"/>
          <w:szCs w:val="28"/>
          <w:lang w:val="bg-BG"/>
        </w:rPr>
      </w:pPr>
    </w:p>
    <w:p w14:paraId="58642D47" w14:textId="77777777" w:rsidR="00AF1780" w:rsidRPr="00866786" w:rsidRDefault="00AF1780" w:rsidP="002B1AF7">
      <w:pPr>
        <w:pStyle w:val="ListParagraph"/>
        <w:ind w:left="1428"/>
        <w:rPr>
          <w:rFonts w:ascii="Times New Roman" w:hAnsi="Times New Roman"/>
          <w:i/>
          <w:iCs/>
          <w:sz w:val="20"/>
          <w:szCs w:val="20"/>
          <w:lang w:val="en-GB"/>
        </w:rPr>
      </w:pPr>
    </w:p>
    <w:p w14:paraId="4BB339DE" w14:textId="77777777" w:rsidR="00A03948" w:rsidRPr="00D12144" w:rsidRDefault="00A03948" w:rsidP="00975CF9">
      <w:pPr>
        <w:pStyle w:val="Heading1"/>
        <w:rPr>
          <w:b/>
          <w:bCs/>
          <w:color w:val="000000" w:themeColor="text1"/>
        </w:rPr>
      </w:pPr>
      <w:bookmarkStart w:id="46" w:name="_Toc133830874"/>
      <w:r w:rsidRPr="00D12144">
        <w:rPr>
          <w:b/>
          <w:bCs/>
          <w:color w:val="000000" w:themeColor="text1"/>
        </w:rPr>
        <w:t>Reference list</w:t>
      </w:r>
      <w:bookmarkEnd w:id="46"/>
    </w:p>
    <w:p w14:paraId="35BFDCB4" w14:textId="77777777" w:rsidR="00A03948" w:rsidRDefault="00A03948" w:rsidP="00A03948">
      <w:pPr>
        <w:pStyle w:val="NormalWeb"/>
        <w:spacing w:before="0" w:beforeAutospacing="0" w:after="240" w:afterAutospacing="0" w:line="360" w:lineRule="auto"/>
      </w:pPr>
      <w:r>
        <w:t xml:space="preserve">Bondarenko, P. (2021). Samsung | History &amp; Facts. In: </w:t>
      </w:r>
      <w:r>
        <w:rPr>
          <w:i/>
          <w:iCs/>
        </w:rPr>
        <w:t>Encyclopædia Britannica</w:t>
      </w:r>
      <w:r>
        <w:t>. [online] Available at: https://www.britannica.com/topic/Samsung-Electronics.</w:t>
      </w:r>
    </w:p>
    <w:p w14:paraId="1C82C42D" w14:textId="77777777" w:rsidR="00A03948" w:rsidRDefault="00A03948" w:rsidP="00A03948">
      <w:pPr>
        <w:pStyle w:val="NormalWeb"/>
        <w:spacing w:before="0" w:beforeAutospacing="0" w:after="240" w:afterAutospacing="0" w:line="360" w:lineRule="auto"/>
      </w:pPr>
      <w:r>
        <w:t xml:space="preserve">Brostoff, B., Levin, H. and Bowers, T. (2019). </w:t>
      </w:r>
      <w:r>
        <w:rPr>
          <w:i/>
          <w:iCs/>
        </w:rPr>
        <w:t>Samsung Client Report DangerZone Consulting Professor Likens Senior Seminar</w:t>
      </w:r>
      <w:r>
        <w:t>. [online] Available at: http://economics-files.pomona.edu/jlikens/SeniorSeminars/Likens2014/reports/samsung.pdf [Accessed 29 Dec. 2019].</w:t>
      </w:r>
    </w:p>
    <w:p w14:paraId="5FACC391" w14:textId="77777777" w:rsidR="00A03948" w:rsidRDefault="00A03948" w:rsidP="00A03948">
      <w:pPr>
        <w:pStyle w:val="NormalWeb"/>
        <w:spacing w:before="0" w:beforeAutospacing="0" w:after="240" w:afterAutospacing="0" w:line="360" w:lineRule="auto"/>
      </w:pPr>
      <w:r>
        <w:t xml:space="preserve">de Bruin, L. (2017). </w:t>
      </w:r>
      <w:r>
        <w:rPr>
          <w:i/>
          <w:iCs/>
        </w:rPr>
        <w:t>Porter’s Five Forces</w:t>
      </w:r>
      <w:r>
        <w:t>. [online] B2U - Business-to-you.com. Available at: https://www.business-to-you.com/porters-five-forces/ [Accessed 19 Apr. 2023].</w:t>
      </w:r>
    </w:p>
    <w:p w14:paraId="01D78DFC" w14:textId="77777777" w:rsidR="00A03948" w:rsidRDefault="00A03948" w:rsidP="00A03948">
      <w:pPr>
        <w:pStyle w:val="NormalWeb"/>
        <w:spacing w:before="0" w:beforeAutospacing="0" w:after="240" w:afterAutospacing="0" w:line="360" w:lineRule="auto"/>
      </w:pPr>
      <w:r>
        <w:t xml:space="preserve">Graham, H. (2019a). </w:t>
      </w:r>
      <w:r>
        <w:rPr>
          <w:i/>
          <w:iCs/>
        </w:rPr>
        <w:t>Logon Vle Books</w:t>
      </w:r>
      <w:r>
        <w:t>. [online] r1.vlereader.com. Available at: https://r1.vlereader.com/Reader?ean=9781292276571.</w:t>
      </w:r>
    </w:p>
    <w:p w14:paraId="456EBD23" w14:textId="77777777" w:rsidR="00A03948" w:rsidRDefault="00A03948" w:rsidP="00A03948">
      <w:pPr>
        <w:pStyle w:val="NormalWeb"/>
        <w:spacing w:before="0" w:beforeAutospacing="0" w:after="240" w:afterAutospacing="0" w:line="360" w:lineRule="auto"/>
      </w:pPr>
      <w:r>
        <w:t xml:space="preserve">Graham, H. (2019b). </w:t>
      </w:r>
      <w:r>
        <w:rPr>
          <w:i/>
          <w:iCs/>
        </w:rPr>
        <w:t>Logon Vle Books</w:t>
      </w:r>
      <w:r>
        <w:t>. [online] r1.vlereader.com. Available at: https://r1.vlereader.com/Reader?ean=9781292276571 [Accessed 31 Oct. 2020].</w:t>
      </w:r>
    </w:p>
    <w:p w14:paraId="445AB139" w14:textId="5CF681D9" w:rsidR="00A03948" w:rsidRDefault="00A03948" w:rsidP="00A03948">
      <w:pPr>
        <w:pStyle w:val="NormalWeb"/>
        <w:spacing w:before="0" w:beforeAutospacing="0" w:after="240" w:afterAutospacing="0" w:line="360" w:lineRule="auto"/>
      </w:pPr>
      <w:r>
        <w:t xml:space="preserve">jaewon, </w:t>
      </w:r>
      <w:r w:rsidR="00727238">
        <w:t>Kim</w:t>
      </w:r>
      <w:r>
        <w:t xml:space="preserve"> (2023). </w:t>
      </w:r>
      <w:r>
        <w:rPr>
          <w:i/>
          <w:iCs/>
        </w:rPr>
        <w:t>Samsung sees Q4 operating profit down 69% amid recession worries</w:t>
      </w:r>
      <w:r>
        <w:t>. [online] Nikkei Asia. Available at: https://asia.nikkei.com/Business/Companies/Samsung-sees-Q4-operating-profit-down-69-amid-recession-worries2 [Accessed 4 Mar. 2023].</w:t>
      </w:r>
    </w:p>
    <w:p w14:paraId="664DA974" w14:textId="48486B8D" w:rsidR="00A03948" w:rsidRDefault="00A03948" w:rsidP="00A03948">
      <w:pPr>
        <w:pStyle w:val="NormalWeb"/>
        <w:spacing w:before="0" w:beforeAutospacing="0" w:after="240" w:afterAutospacing="0" w:line="360" w:lineRule="auto"/>
      </w:pPr>
      <w:r>
        <w:t>Jung</w:t>
      </w:r>
      <w:r>
        <w:t xml:space="preserve">, song (2023). Live news updates from January 6: US job growth slows, Shell to pay $2.4bn in windfall levies. </w:t>
      </w:r>
      <w:r>
        <w:rPr>
          <w:i/>
          <w:iCs/>
        </w:rPr>
        <w:t>Financial Times</w:t>
      </w:r>
      <w:r>
        <w:t>. [online] 6 Jan. Available at: https://www.ft.com/content/23ec44b1-62fa-4e1c-aee7-</w:t>
      </w:r>
      <w:r>
        <w:lastRenderedPageBreak/>
        <w:t>94ec0ed728dd#post-d084ade0-0be3-4bfd-930e-21a0d6a77ec [Accessed 19 Apr. 2023].</w:t>
      </w:r>
    </w:p>
    <w:p w14:paraId="4C6AA77F" w14:textId="77777777" w:rsidR="00A03948" w:rsidRDefault="00A03948" w:rsidP="00A03948">
      <w:pPr>
        <w:pStyle w:val="NormalWeb"/>
        <w:spacing w:before="0" w:beforeAutospacing="0" w:after="240" w:afterAutospacing="0" w:line="360" w:lineRule="auto"/>
      </w:pPr>
      <w:r>
        <w:t xml:space="preserve">Kaya Yurieff (2018a). </w:t>
      </w:r>
      <w:r>
        <w:rPr>
          <w:i/>
          <w:iCs/>
        </w:rPr>
        <w:t>Apple and Samsung settle their epic patent infringement battle</w:t>
      </w:r>
      <w:r>
        <w:t>. [online] CNNMoney. Available at: https://money.cnn.com/2018/06/27/technology/apple-samsung-patent-infringement-settlement/index.html [Accessed 19 Apr. 2023].</w:t>
      </w:r>
    </w:p>
    <w:p w14:paraId="32A8A39B" w14:textId="77777777" w:rsidR="00A03948" w:rsidRDefault="00A03948" w:rsidP="00A03948">
      <w:pPr>
        <w:pStyle w:val="NormalWeb"/>
        <w:spacing w:before="0" w:beforeAutospacing="0" w:after="240" w:afterAutospacing="0" w:line="360" w:lineRule="auto"/>
      </w:pPr>
      <w:r>
        <w:t xml:space="preserve">Kaya Yurieff (2018b). </w:t>
      </w:r>
      <w:r>
        <w:rPr>
          <w:i/>
          <w:iCs/>
        </w:rPr>
        <w:t>Apple and Samsung settle their epic patent infringement battle</w:t>
      </w:r>
      <w:r>
        <w:t>. [online] CNNMoney. Available at: https://money.cnn.com/2018/06/27/technology/apple-samsung-patent-infringement-settlement/index.html [Accessed 18 Apr. 2023].</w:t>
      </w:r>
    </w:p>
    <w:p w14:paraId="0A993D70" w14:textId="77777777" w:rsidR="00A03948" w:rsidRDefault="00A03948" w:rsidP="00A03948">
      <w:pPr>
        <w:pStyle w:val="NormalWeb"/>
        <w:spacing w:before="0" w:beforeAutospacing="0" w:after="240" w:afterAutospacing="0" w:line="360" w:lineRule="auto"/>
      </w:pPr>
      <w:r>
        <w:t xml:space="preserve">Leo Lewis, S.J. (2023a). Samsung shifts upmarket to tackle sagging phone sales. </w:t>
      </w:r>
      <w:r>
        <w:rPr>
          <w:i/>
          <w:iCs/>
        </w:rPr>
        <w:t>Financial Times</w:t>
      </w:r>
      <w:r>
        <w:t>. [online] 10 Feb. Available at: https://www.ft.com/content/bbb5415b-dd3e-4e58-b73f-9fc6a947d303 [Accessed 16 Apr. 2023].</w:t>
      </w:r>
    </w:p>
    <w:p w14:paraId="33D6BA25" w14:textId="77777777" w:rsidR="00A03948" w:rsidRDefault="00A03948" w:rsidP="00A03948">
      <w:pPr>
        <w:pStyle w:val="NormalWeb"/>
        <w:spacing w:before="0" w:beforeAutospacing="0" w:after="240" w:afterAutospacing="0" w:line="360" w:lineRule="auto"/>
      </w:pPr>
      <w:r>
        <w:t xml:space="preserve">Leo Lewis, S.J. (2023b). Samsung shifts upmarket to tackle sagging phone sales. </w:t>
      </w:r>
      <w:r>
        <w:rPr>
          <w:i/>
          <w:iCs/>
        </w:rPr>
        <w:t>Financial Times</w:t>
      </w:r>
      <w:r>
        <w:t>. [online] 10 Feb. Available at: https://www.ft.com/content/bbb5415b-dd3e-4e58-b73f-9fc6a947d303# [Accessed 18 Apr. 2023].</w:t>
      </w:r>
    </w:p>
    <w:p w14:paraId="4FAFE9B8" w14:textId="77777777" w:rsidR="00A03948" w:rsidRDefault="00A03948" w:rsidP="00A03948">
      <w:pPr>
        <w:pStyle w:val="NormalWeb"/>
        <w:spacing w:before="0" w:beforeAutospacing="0" w:after="240" w:afterAutospacing="0" w:line="360" w:lineRule="auto"/>
      </w:pPr>
      <w:r>
        <w:t xml:space="preserve">Mitchel, C. (2017). Samsung blazes a trail adapting for the African market. </w:t>
      </w:r>
      <w:r>
        <w:rPr>
          <w:i/>
          <w:iCs/>
        </w:rPr>
        <w:t>Financial Times</w:t>
      </w:r>
      <w:r>
        <w:t>. [online] 28 Jun. Available at: https://www.ft.com/content/3b702354-4568-11e7-8d27-59b4dd6296b8 [Accessed 3 Mar. 2023].</w:t>
      </w:r>
    </w:p>
    <w:p w14:paraId="2AA60E3D" w14:textId="77777777" w:rsidR="00A03948" w:rsidRDefault="00A03948" w:rsidP="00A03948">
      <w:pPr>
        <w:pStyle w:val="NormalWeb"/>
        <w:spacing w:before="0" w:beforeAutospacing="0" w:after="240" w:afterAutospacing="0" w:line="360" w:lineRule="auto"/>
      </w:pPr>
      <w:r>
        <w:t xml:space="preserve">Neate, R. (2021). </w:t>
      </w:r>
      <w:r>
        <w:rPr>
          <w:i/>
          <w:iCs/>
        </w:rPr>
        <w:t>Samsung boss to be freed from jail after bribery sentence</w:t>
      </w:r>
      <w:r>
        <w:t>. [online] the Guardian. Available at: https://www.theguardian.com/technology/2021/aug/09/samsung-boss-to-be-freed-from-jail-after-bribery-sentence [Accessed 6 Mar. 2023].</w:t>
      </w:r>
    </w:p>
    <w:p w14:paraId="3F7CFE32" w14:textId="77777777" w:rsidR="00A03948" w:rsidRDefault="00A03948" w:rsidP="00A03948">
      <w:pPr>
        <w:pStyle w:val="NormalWeb"/>
        <w:spacing w:before="0" w:beforeAutospacing="0" w:after="240" w:afterAutospacing="0" w:line="360" w:lineRule="auto"/>
      </w:pPr>
      <w:r>
        <w:t xml:space="preserve">Professional Academy (2022). </w:t>
      </w:r>
      <w:r>
        <w:rPr>
          <w:i/>
          <w:iCs/>
        </w:rPr>
        <w:t>Marketing Theories – PESTEL Analysis</w:t>
      </w:r>
      <w:r>
        <w:t xml:space="preserve">. [online] www.professionalacademy.com. Available at: </w:t>
      </w:r>
      <w:r>
        <w:lastRenderedPageBreak/>
        <w:t>https://www.professionalacademy.com/blogs/marketing-theories-pestel-analysis/ [Accessed 3 Mar. 2023].</w:t>
      </w:r>
    </w:p>
    <w:p w14:paraId="39309B4E" w14:textId="77777777" w:rsidR="00A03948" w:rsidRDefault="00A03948" w:rsidP="00A03948">
      <w:pPr>
        <w:pStyle w:val="NormalWeb"/>
        <w:spacing w:before="0" w:beforeAutospacing="0" w:after="240" w:afterAutospacing="0" w:line="360" w:lineRule="auto"/>
      </w:pPr>
      <w:r>
        <w:t xml:space="preserve">Samsung (2021). </w:t>
      </w:r>
      <w:r>
        <w:rPr>
          <w:i/>
          <w:iCs/>
        </w:rPr>
        <w:t>Samsung’s Heritage | About Us</w:t>
      </w:r>
      <w:r>
        <w:t>. [online] Samsung. Available at: https://www.samsung.com/us/about-us/leadership-and-mission/heritage/ [Accessed 3 Mar. 2023].</w:t>
      </w:r>
    </w:p>
    <w:p w14:paraId="18C2E2B2" w14:textId="2378B4CD" w:rsidR="00A03948" w:rsidRDefault="00A03948" w:rsidP="00A03948">
      <w:pPr>
        <w:pStyle w:val="NormalWeb"/>
        <w:spacing w:before="0" w:beforeAutospacing="0" w:after="240" w:afterAutospacing="0" w:line="360" w:lineRule="auto"/>
      </w:pPr>
      <w:r>
        <w:t>Samsung</w:t>
      </w:r>
      <w:r>
        <w:t xml:space="preserve"> (2023a). </w:t>
      </w:r>
      <w:r>
        <w:rPr>
          <w:i/>
          <w:iCs/>
        </w:rPr>
        <w:t>Legal</w:t>
      </w:r>
      <w:r>
        <w:t>. [online] Samsung Semiconductor Global. Available at: https://semiconductor.samsung.com/legal/ [Accessed 19 Apr. 2023].</w:t>
      </w:r>
    </w:p>
    <w:p w14:paraId="077F7499" w14:textId="3364D6B2" w:rsidR="00A03948" w:rsidRDefault="00A03948" w:rsidP="00A03948">
      <w:pPr>
        <w:pStyle w:val="NormalWeb"/>
        <w:spacing w:before="0" w:beforeAutospacing="0" w:after="240" w:afterAutospacing="0" w:line="360" w:lineRule="auto"/>
      </w:pPr>
      <w:r>
        <w:t>Samsung</w:t>
      </w:r>
      <w:r>
        <w:t xml:space="preserve"> (2023b). </w:t>
      </w:r>
      <w:r>
        <w:rPr>
          <w:i/>
          <w:iCs/>
        </w:rPr>
        <w:t>Solar energy for the planet</w:t>
      </w:r>
      <w:r>
        <w:t>. [online] Samsung Semiconductor Global. Available at: https://semiconductor.samsung.com/sustainability/environment/climate-action/solar-power-energy-made-for-the-planet/ [Accessed 19 Apr. 2023].</w:t>
      </w:r>
    </w:p>
    <w:p w14:paraId="3FA8D252" w14:textId="77777777" w:rsidR="00A03948" w:rsidRDefault="00A03948" w:rsidP="00A03948">
      <w:pPr>
        <w:pStyle w:val="NormalWeb"/>
        <w:spacing w:before="0" w:beforeAutospacing="0" w:after="240" w:afterAutospacing="0" w:line="360" w:lineRule="auto"/>
      </w:pPr>
      <w:r>
        <w:t xml:space="preserve">Samsung Newsroom (2022). </w:t>
      </w:r>
      <w:r>
        <w:rPr>
          <w:i/>
          <w:iCs/>
        </w:rPr>
        <w:t>How Samsung Galaxy Has Rewritten Smartphone History in 10 Innovative Technologies</w:t>
      </w:r>
      <w:r>
        <w:t>. [online] news.samsung.com. Available at: https://news.samsung.com/global/how-samsung-galaxy-has-rewritten-smartphone-history-in-10-innovative-technologies [Accessed 8 Mar. 2023].</w:t>
      </w:r>
    </w:p>
    <w:p w14:paraId="4A996B3B" w14:textId="77777777" w:rsidR="00A03948" w:rsidRDefault="00A03948" w:rsidP="00A03948">
      <w:pPr>
        <w:pStyle w:val="NormalWeb"/>
        <w:spacing w:before="0" w:beforeAutospacing="0" w:after="240" w:afterAutospacing="0" w:line="360" w:lineRule="auto"/>
      </w:pPr>
      <w:r>
        <w:t xml:space="preserve">Siddiqui, A. (2023). </w:t>
      </w:r>
      <w:r>
        <w:rPr>
          <w:i/>
          <w:iCs/>
        </w:rPr>
        <w:t>Evolution of Samsung Galaxy S Series from 2010 to 2023</w:t>
      </w:r>
      <w:r>
        <w:t>. [online] SamNews 24. Available at: https://www.samnews24.com/2023/02/14/evolution-of-samsung-galaxy-s-series-from-2010-to-2023-comparison/ [Accessed 3 Apr. 2023].</w:t>
      </w:r>
    </w:p>
    <w:p w14:paraId="474C12CE" w14:textId="0767727F" w:rsidR="00DC56CC" w:rsidRDefault="00DC56CC" w:rsidP="00DC56CC">
      <w:pPr>
        <w:pStyle w:val="NormalWeb"/>
        <w:spacing w:after="240" w:line="360" w:lineRule="auto"/>
        <w:rPr>
          <w:lang w:val="en-US"/>
        </w:rPr>
      </w:pPr>
      <w:r w:rsidRPr="00DC56CC">
        <w:t>from </w:t>
      </w:r>
      <w:hyperlink r:id="rId28" w:tgtFrame="_blank" w:history="1">
        <w:r w:rsidRPr="00DC56CC">
          <w:rPr>
            <w:rStyle w:val="Hyperlink"/>
          </w:rPr>
          <w:t>https://www.samsung.com/us/business/solutions-services/mobile/our-approach-to-segmentation/</w:t>
        </w:r>
      </w:hyperlink>
      <w:r w:rsidR="00C01746" w:rsidRPr="00C01746">
        <w:rPr>
          <w:rFonts w:ascii="Arial" w:eastAsiaTheme="minorEastAsia" w:hAnsi="Arial" w:cs="Arial"/>
          <w:color w:val="222222"/>
          <w:sz w:val="21"/>
          <w:szCs w:val="21"/>
          <w:shd w:val="clear" w:color="auto" w:fill="FFFFFF"/>
          <w:lang w:val="en-US" w:eastAsia="ja-JP"/>
        </w:rPr>
        <w:t xml:space="preserve"> </w:t>
      </w:r>
      <w:r w:rsidR="00C01746" w:rsidRPr="00C01746">
        <w:rPr>
          <w:lang w:val="en-US"/>
        </w:rPr>
        <w:t>Samsung</w:t>
      </w:r>
      <w:r w:rsidR="00C01746" w:rsidRPr="00C01746">
        <w:rPr>
          <w:lang w:val="en-US"/>
        </w:rPr>
        <w:t xml:space="preserve">. (2023). Our Approach to Segmentation. </w:t>
      </w:r>
      <w:r w:rsidR="0032488C">
        <w:rPr>
          <w:lang w:val="en-US"/>
        </w:rPr>
        <w:t>(</w:t>
      </w:r>
      <w:proofErr w:type="gramStart"/>
      <w:r w:rsidR="0032488C">
        <w:rPr>
          <w:lang w:val="en-US"/>
        </w:rPr>
        <w:t>access</w:t>
      </w:r>
      <w:proofErr w:type="gramEnd"/>
      <w:r w:rsidR="0032488C" w:rsidRPr="00C01746">
        <w:rPr>
          <w:lang w:val="en-US"/>
        </w:rPr>
        <w:t xml:space="preserve"> May</w:t>
      </w:r>
      <w:r w:rsidR="00C01746" w:rsidRPr="00C01746">
        <w:rPr>
          <w:lang w:val="en-US"/>
        </w:rPr>
        <w:t xml:space="preserve"> 1, 2023</w:t>
      </w:r>
      <w:r w:rsidR="0032488C">
        <w:rPr>
          <w:lang w:val="en-US"/>
        </w:rPr>
        <w:t>).</w:t>
      </w:r>
    </w:p>
    <w:p w14:paraId="5B1F7501" w14:textId="77777777" w:rsidR="00523A3B" w:rsidRPr="00523A3B" w:rsidRDefault="00523A3B" w:rsidP="00523A3B">
      <w:pPr>
        <w:pStyle w:val="NormalWeb"/>
      </w:pPr>
      <w:r w:rsidRPr="00523A3B">
        <w:t xml:space="preserve">Al Maruf, A. (2023). </w:t>
      </w:r>
      <w:proofErr w:type="spellStart"/>
      <w:r w:rsidRPr="00523A3B">
        <w:rPr>
          <w:i/>
          <w:iCs/>
        </w:rPr>
        <w:t>Avertissement</w:t>
      </w:r>
      <w:proofErr w:type="spellEnd"/>
      <w:r w:rsidRPr="00523A3B">
        <w:rPr>
          <w:i/>
          <w:iCs/>
        </w:rPr>
        <w:t xml:space="preserve"> de redirection</w:t>
      </w:r>
      <w:r w:rsidRPr="00523A3B">
        <w:t xml:space="preserve">. [online] Google.com. Available at: </w:t>
      </w:r>
      <w:hyperlink r:id="rId29" w:history="1">
        <w:r w:rsidRPr="00523A3B">
          <w:rPr>
            <w:rStyle w:val="Hyperlink"/>
          </w:rPr>
          <w:t>https://www.google.com/url?sa=i&amp;url=https%3A%2F%2Fswotwizard.com%2Fsamsung-swot-analysis%2F&amp;psig=AOvVaw1E_ZPYFmt3fRDict9pI9Jj&amp;ust=168240247</w:t>
        </w:r>
        <w:r w:rsidRPr="00523A3B">
          <w:rPr>
            <w:rStyle w:val="Hyperlink"/>
          </w:rPr>
          <w:lastRenderedPageBreak/>
          <w:t>3129000&amp;source=images&amp;cd=vfe&amp;ved=0CBAQjRxqFwoTCOCNpeDrwf4CFQAAAAAdAAAAABAJ</w:t>
        </w:r>
      </w:hyperlink>
      <w:r w:rsidRPr="00523A3B">
        <w:t xml:space="preserve"> [Accessed 24 Apr. 2023].</w:t>
      </w:r>
    </w:p>
    <w:p w14:paraId="60D88C97" w14:textId="77777777" w:rsidR="00523A3B" w:rsidRPr="00523A3B" w:rsidRDefault="00523A3B" w:rsidP="00523A3B">
      <w:pPr>
        <w:pStyle w:val="NormalWeb"/>
      </w:pPr>
      <w:r w:rsidRPr="00523A3B">
        <w:t xml:space="preserve">Bhattarai, C.R., Kwong, C.C.Y. and </w:t>
      </w:r>
      <w:proofErr w:type="spellStart"/>
      <w:r w:rsidRPr="00523A3B">
        <w:t>Tasavori</w:t>
      </w:r>
      <w:proofErr w:type="spellEnd"/>
      <w:r w:rsidRPr="00523A3B">
        <w:t xml:space="preserve">, M. (2019). Market orientation, market disruptiveness capability and social enterprise performance: An empirical study from the United Kingdom. </w:t>
      </w:r>
      <w:r w:rsidRPr="00523A3B">
        <w:rPr>
          <w:i/>
          <w:iCs/>
        </w:rPr>
        <w:t>Journal of Business Research</w:t>
      </w:r>
      <w:r w:rsidRPr="00523A3B">
        <w:t xml:space="preserve">, 96, pp.47–60. </w:t>
      </w:r>
      <w:proofErr w:type="spellStart"/>
      <w:r w:rsidRPr="00523A3B">
        <w:t>doi:</w:t>
      </w:r>
      <w:hyperlink r:id="rId30" w:history="1">
        <w:r w:rsidRPr="00523A3B">
          <w:rPr>
            <w:rStyle w:val="Hyperlink"/>
          </w:rPr>
          <w:t>https</w:t>
        </w:r>
        <w:proofErr w:type="spellEnd"/>
        <w:r w:rsidRPr="00523A3B">
          <w:rPr>
            <w:rStyle w:val="Hyperlink"/>
          </w:rPr>
          <w:t>://doi.org/10.1016/j.jbusres.2018.10.042</w:t>
        </w:r>
      </w:hyperlink>
      <w:r w:rsidRPr="00523A3B">
        <w:t>.</w:t>
      </w:r>
    </w:p>
    <w:p w14:paraId="6E9665E7" w14:textId="77777777" w:rsidR="00523A3B" w:rsidRPr="00523A3B" w:rsidRDefault="00523A3B" w:rsidP="00523A3B">
      <w:pPr>
        <w:pStyle w:val="NormalWeb"/>
      </w:pPr>
      <w:r w:rsidRPr="00523A3B">
        <w:t xml:space="preserve">Bragg, S. (2022). </w:t>
      </w:r>
      <w:r w:rsidRPr="00523A3B">
        <w:rPr>
          <w:i/>
          <w:iCs/>
        </w:rPr>
        <w:t>Threat of substitutes definition</w:t>
      </w:r>
      <w:r w:rsidRPr="00523A3B">
        <w:t xml:space="preserve">. [online] </w:t>
      </w:r>
      <w:proofErr w:type="spellStart"/>
      <w:r w:rsidRPr="00523A3B">
        <w:t>AccountingTools</w:t>
      </w:r>
      <w:proofErr w:type="spellEnd"/>
      <w:r w:rsidRPr="00523A3B">
        <w:t xml:space="preserve">. Available at: </w:t>
      </w:r>
      <w:hyperlink r:id="rId31" w:history="1">
        <w:r w:rsidRPr="00523A3B">
          <w:rPr>
            <w:rStyle w:val="Hyperlink"/>
          </w:rPr>
          <w:t>https://www.accountingtools.com/articles/threat-of-substitutes#:~:text=The%20threat%20of%20substitutes%20is</w:t>
        </w:r>
      </w:hyperlink>
      <w:r w:rsidRPr="00523A3B">
        <w:t xml:space="preserve"> [Accessed 19 Apr. 2023].</w:t>
      </w:r>
    </w:p>
    <w:p w14:paraId="1AD04216" w14:textId="77777777" w:rsidR="00523A3B" w:rsidRPr="00523A3B" w:rsidRDefault="00523A3B" w:rsidP="00523A3B">
      <w:pPr>
        <w:pStyle w:val="NormalWeb"/>
      </w:pPr>
      <w:r w:rsidRPr="00523A3B">
        <w:t xml:space="preserve">Gupta, A. (2017). </w:t>
      </w:r>
      <w:r w:rsidRPr="00523A3B">
        <w:rPr>
          <w:i/>
          <w:iCs/>
        </w:rPr>
        <w:t>PRICING STRATEGY OF SAMSUNG</w:t>
      </w:r>
      <w:r w:rsidRPr="00523A3B">
        <w:t xml:space="preserve">. [online] Linkedin.com. Available at: </w:t>
      </w:r>
      <w:hyperlink r:id="rId32" w:history="1">
        <w:r w:rsidRPr="00523A3B">
          <w:rPr>
            <w:rStyle w:val="Hyperlink"/>
          </w:rPr>
          <w:t>https://www.linkedin.com/pulse/pricing-strategy-samsung-asmita-gupta/</w:t>
        </w:r>
      </w:hyperlink>
      <w:r w:rsidRPr="00523A3B">
        <w:t xml:space="preserve"> [Accessed 19 Apr. 2023].</w:t>
      </w:r>
    </w:p>
    <w:p w14:paraId="42840083" w14:textId="77777777" w:rsidR="00523A3B" w:rsidRPr="00523A3B" w:rsidRDefault="00523A3B" w:rsidP="00523A3B">
      <w:pPr>
        <w:pStyle w:val="NormalWeb"/>
      </w:pPr>
      <w:r w:rsidRPr="00523A3B">
        <w:t xml:space="preserve">H. Igor Ansoff (1957). </w:t>
      </w:r>
      <w:r w:rsidRPr="00523A3B">
        <w:rPr>
          <w:i/>
          <w:iCs/>
        </w:rPr>
        <w:t>Strategies for Diversification</w:t>
      </w:r>
      <w:r w:rsidRPr="00523A3B">
        <w:t>.</w:t>
      </w:r>
    </w:p>
    <w:p w14:paraId="5D14761C" w14:textId="77777777" w:rsidR="00523A3B" w:rsidRPr="00523A3B" w:rsidRDefault="00523A3B" w:rsidP="00523A3B">
      <w:pPr>
        <w:pStyle w:val="NormalWeb"/>
      </w:pPr>
      <w:r w:rsidRPr="00523A3B">
        <w:t xml:space="preserve">Helms, M.M. and Nixon, J. (2010). Exploring SWOT analysis – where are we now? </w:t>
      </w:r>
      <w:r w:rsidRPr="00523A3B">
        <w:rPr>
          <w:i/>
          <w:iCs/>
        </w:rPr>
        <w:t>Journal of Strategy and Management</w:t>
      </w:r>
      <w:r w:rsidRPr="00523A3B">
        <w:t>, 3(3), pp.215–251.</w:t>
      </w:r>
    </w:p>
    <w:p w14:paraId="7503E5D0" w14:textId="77777777" w:rsidR="00523A3B" w:rsidRPr="00523A3B" w:rsidRDefault="00523A3B" w:rsidP="00523A3B">
      <w:pPr>
        <w:pStyle w:val="NormalWeb"/>
      </w:pPr>
      <w:proofErr w:type="spellStart"/>
      <w:r w:rsidRPr="00523A3B">
        <w:t>india</w:t>
      </w:r>
      <w:proofErr w:type="spellEnd"/>
      <w:r w:rsidRPr="00523A3B">
        <w:t xml:space="preserve">, T. (2023). Uttar Pradesh emerges as top gaming destination: Report. </w:t>
      </w:r>
      <w:r w:rsidRPr="00523A3B">
        <w:rPr>
          <w:i/>
          <w:iCs/>
        </w:rPr>
        <w:t>The Times of India</w:t>
      </w:r>
      <w:r w:rsidRPr="00523A3B">
        <w:t xml:space="preserve">. [online] 17 Jan. Available at: </w:t>
      </w:r>
      <w:hyperlink r:id="rId33" w:history="1">
        <w:r w:rsidRPr="00523A3B">
          <w:rPr>
            <w:rStyle w:val="Hyperlink"/>
          </w:rPr>
          <w:t>https://timesofindia.indiatimes.com/gadgets-news/uttar-pradesh-emerges-as-top-gaming-destination-report/articleshow/97067255.cms</w:t>
        </w:r>
      </w:hyperlink>
      <w:r w:rsidRPr="00523A3B">
        <w:t xml:space="preserve"> [Accessed 20 Apr. 2023].</w:t>
      </w:r>
    </w:p>
    <w:p w14:paraId="58F01618" w14:textId="77777777" w:rsidR="00525541" w:rsidRPr="00525541" w:rsidRDefault="00523A3B" w:rsidP="00525541">
      <w:pPr>
        <w:pStyle w:val="NormalWeb"/>
        <w:rPr>
          <w:i/>
          <w:iCs/>
        </w:rPr>
      </w:pPr>
      <w:r w:rsidRPr="00523A3B">
        <w:rPr>
          <w:lang w:val="en-US"/>
        </w:rPr>
        <w:t xml:space="preserve">Kim, H., K., Y., &amp; (2019). </w:t>
      </w:r>
      <w:r w:rsidRPr="00523A3B">
        <w:rPr>
          <w:i/>
          <w:iCs/>
          <w:lang w:val="en-US"/>
        </w:rPr>
        <w:t>The Journal of Asian Finance, Economics and Business</w:t>
      </w:r>
      <w:r w:rsidR="00525541" w:rsidRPr="00525541">
        <w:rPr>
          <w:i/>
          <w:iCs/>
        </w:rPr>
        <w:t xml:space="preserve">| Korea Science. [online] koreascience.or.kr. Available at: </w:t>
      </w:r>
      <w:hyperlink r:id="rId34" w:history="1">
        <w:r w:rsidR="00525541" w:rsidRPr="00525541">
          <w:rPr>
            <w:rStyle w:val="Hyperlink"/>
            <w:i/>
            <w:iCs/>
          </w:rPr>
          <w:t>http://koreascience.or.kr/journal/OTGHEU/v6n4.page</w:t>
        </w:r>
      </w:hyperlink>
      <w:r w:rsidR="00525541" w:rsidRPr="00525541">
        <w:rPr>
          <w:i/>
          <w:iCs/>
        </w:rPr>
        <w:t xml:space="preserve"> [Accessed 24 Apr. 2023].</w:t>
      </w:r>
    </w:p>
    <w:p w14:paraId="0D8C7EDF" w14:textId="77777777" w:rsidR="00525541" w:rsidRPr="00525541" w:rsidRDefault="00525541" w:rsidP="00525541">
      <w:pPr>
        <w:pStyle w:val="NormalWeb"/>
        <w:rPr>
          <w:i/>
          <w:iCs/>
        </w:rPr>
      </w:pPr>
      <w:r w:rsidRPr="00525541">
        <w:rPr>
          <w:i/>
          <w:iCs/>
        </w:rPr>
        <w:t xml:space="preserve">Kotler, </w:t>
      </w:r>
      <w:proofErr w:type="gramStart"/>
      <w:r w:rsidRPr="00525541">
        <w:rPr>
          <w:i/>
          <w:iCs/>
        </w:rPr>
        <w:t>P.</w:t>
      </w:r>
      <w:proofErr w:type="gramEnd"/>
      <w:r w:rsidRPr="00525541">
        <w:rPr>
          <w:i/>
          <w:iCs/>
        </w:rPr>
        <w:t xml:space="preserve"> and Keller, K.L. (2016). Marketing management. 15th ed. Boston: Pearson.</w:t>
      </w:r>
    </w:p>
    <w:p w14:paraId="61EBF6EB" w14:textId="77777777" w:rsidR="00525541" w:rsidRPr="00525541" w:rsidRDefault="00525541" w:rsidP="00525541">
      <w:pPr>
        <w:pStyle w:val="NormalWeb"/>
        <w:rPr>
          <w:i/>
          <w:iCs/>
        </w:rPr>
      </w:pPr>
      <w:proofErr w:type="spellStart"/>
      <w:r w:rsidRPr="00525541">
        <w:rPr>
          <w:i/>
          <w:iCs/>
        </w:rPr>
        <w:t>SamMobile</w:t>
      </w:r>
      <w:proofErr w:type="spellEnd"/>
      <w:r w:rsidRPr="00525541">
        <w:rPr>
          <w:i/>
          <w:iCs/>
        </w:rPr>
        <w:t xml:space="preserve"> and Shaik, A.I. (2022). </w:t>
      </w:r>
      <w:proofErr w:type="spellStart"/>
      <w:r w:rsidRPr="00525541">
        <w:rPr>
          <w:i/>
          <w:iCs/>
        </w:rPr>
        <w:t>Exynos</w:t>
      </w:r>
      <w:proofErr w:type="spellEnd"/>
      <w:r w:rsidRPr="00525541">
        <w:rPr>
          <w:i/>
          <w:iCs/>
        </w:rPr>
        <w:t xml:space="preserve">’ market share drops further as Samsung launches more phones with MediaTek chips. [online] </w:t>
      </w:r>
      <w:proofErr w:type="spellStart"/>
      <w:r w:rsidRPr="00525541">
        <w:rPr>
          <w:i/>
          <w:iCs/>
        </w:rPr>
        <w:t>SamMobile</w:t>
      </w:r>
      <w:proofErr w:type="spellEnd"/>
      <w:r w:rsidRPr="00525541">
        <w:rPr>
          <w:i/>
          <w:iCs/>
        </w:rPr>
        <w:t xml:space="preserve">. Available at: </w:t>
      </w:r>
      <w:hyperlink r:id="rId35" w:history="1">
        <w:r w:rsidRPr="00525541">
          <w:rPr>
            <w:rStyle w:val="Hyperlink"/>
            <w:i/>
            <w:iCs/>
          </w:rPr>
          <w:t>https://www.sammobile.com/news/exynos-market-share-q4-2021-mediatek-chips/</w:t>
        </w:r>
      </w:hyperlink>
      <w:r w:rsidRPr="00525541">
        <w:rPr>
          <w:i/>
          <w:iCs/>
        </w:rPr>
        <w:t xml:space="preserve"> [Accessed 20 Apr. 2023].</w:t>
      </w:r>
    </w:p>
    <w:p w14:paraId="346C8145" w14:textId="77777777" w:rsidR="00525541" w:rsidRPr="00525541" w:rsidRDefault="00525541" w:rsidP="00525541">
      <w:pPr>
        <w:pStyle w:val="NormalWeb"/>
        <w:rPr>
          <w:i/>
          <w:iCs/>
        </w:rPr>
      </w:pPr>
      <w:r w:rsidRPr="00525541">
        <w:rPr>
          <w:i/>
          <w:iCs/>
        </w:rPr>
        <w:t xml:space="preserve">Samsung (2021). Samsung’s Heritage | About Us. [online] Samsung. Available at: </w:t>
      </w:r>
      <w:hyperlink r:id="rId36" w:history="1">
        <w:r w:rsidRPr="00525541">
          <w:rPr>
            <w:rStyle w:val="Hyperlink"/>
            <w:i/>
            <w:iCs/>
          </w:rPr>
          <w:t>https://www.samsung.com/us/about-us/leadership-and-mission/heritage/</w:t>
        </w:r>
      </w:hyperlink>
      <w:r w:rsidRPr="00525541">
        <w:rPr>
          <w:i/>
          <w:iCs/>
        </w:rPr>
        <w:t xml:space="preserve"> [Accessed 6 Mar. 2023].</w:t>
      </w:r>
    </w:p>
    <w:p w14:paraId="41A7FD1F" w14:textId="77777777" w:rsidR="00525541" w:rsidRPr="00525541" w:rsidRDefault="00525541" w:rsidP="00525541">
      <w:pPr>
        <w:pStyle w:val="NormalWeb"/>
        <w:rPr>
          <w:i/>
          <w:iCs/>
        </w:rPr>
      </w:pPr>
      <w:r w:rsidRPr="00525541">
        <w:rPr>
          <w:i/>
          <w:iCs/>
        </w:rPr>
        <w:lastRenderedPageBreak/>
        <w:t xml:space="preserve">Samsung (2022). Home. [online] Samsung Electronics America. Available at: </w:t>
      </w:r>
      <w:hyperlink r:id="rId37" w:history="1">
        <w:r w:rsidRPr="00525541">
          <w:rPr>
            <w:rStyle w:val="Hyperlink"/>
            <w:i/>
            <w:iCs/>
          </w:rPr>
          <w:t>https://www.samsung.com/us/</w:t>
        </w:r>
      </w:hyperlink>
      <w:r w:rsidRPr="00525541">
        <w:rPr>
          <w:i/>
          <w:iCs/>
        </w:rPr>
        <w:t>.</w:t>
      </w:r>
    </w:p>
    <w:p w14:paraId="64A66BEC" w14:textId="77777777" w:rsidR="00525541" w:rsidRPr="00525541" w:rsidRDefault="00525541" w:rsidP="00525541">
      <w:pPr>
        <w:pStyle w:val="NormalWeb"/>
        <w:rPr>
          <w:i/>
          <w:iCs/>
        </w:rPr>
      </w:pPr>
      <w:r w:rsidRPr="00525541">
        <w:rPr>
          <w:i/>
          <w:iCs/>
        </w:rPr>
        <w:t xml:space="preserve">Samsung (2023a). After threat from Samsung, Google scrambles for new AI-powered search engine: report. Business Telegraph. [online] 17 Apr. Available at: </w:t>
      </w:r>
      <w:hyperlink r:id="rId38" w:history="1">
        <w:r w:rsidRPr="00525541">
          <w:rPr>
            <w:rStyle w:val="Hyperlink"/>
            <w:i/>
            <w:iCs/>
          </w:rPr>
          <w:t>https://www.businesstelegraph.co.uk/after-threat-from-samsung-google-scrambles-for-new-ai-powered-search-engine-report/</w:t>
        </w:r>
      </w:hyperlink>
      <w:r w:rsidRPr="00525541">
        <w:rPr>
          <w:i/>
          <w:iCs/>
        </w:rPr>
        <w:t xml:space="preserve"> [Accessed 20 Apr. 2023].</w:t>
      </w:r>
    </w:p>
    <w:p w14:paraId="5F871885" w14:textId="77777777" w:rsidR="00525541" w:rsidRPr="00525541" w:rsidRDefault="00525541" w:rsidP="00525541">
      <w:pPr>
        <w:pStyle w:val="NormalWeb"/>
        <w:rPr>
          <w:i/>
          <w:iCs/>
        </w:rPr>
      </w:pPr>
      <w:r w:rsidRPr="00525541">
        <w:rPr>
          <w:i/>
          <w:iCs/>
        </w:rPr>
        <w:t xml:space="preserve">Samsung (2023b). Sustainability | About Us. [online] Samsung us. Available at: </w:t>
      </w:r>
      <w:hyperlink r:id="rId39" w:history="1">
        <w:r w:rsidRPr="00525541">
          <w:rPr>
            <w:rStyle w:val="Hyperlink"/>
            <w:i/>
            <w:iCs/>
          </w:rPr>
          <w:t>https://www.samsung.com/us/sustainability/</w:t>
        </w:r>
      </w:hyperlink>
      <w:r w:rsidRPr="00525541">
        <w:rPr>
          <w:i/>
          <w:iCs/>
        </w:rPr>
        <w:t>.</w:t>
      </w:r>
    </w:p>
    <w:p w14:paraId="5CC493B6" w14:textId="77777777" w:rsidR="00525541" w:rsidRPr="00525541" w:rsidRDefault="00525541" w:rsidP="00525541">
      <w:pPr>
        <w:pStyle w:val="NormalWeb"/>
        <w:rPr>
          <w:i/>
          <w:iCs/>
        </w:rPr>
      </w:pPr>
      <w:proofErr w:type="spellStart"/>
      <w:r w:rsidRPr="00525541">
        <w:rPr>
          <w:i/>
          <w:iCs/>
        </w:rPr>
        <w:t>Scuotto</w:t>
      </w:r>
      <w:proofErr w:type="spellEnd"/>
      <w:r w:rsidRPr="00525541">
        <w:rPr>
          <w:i/>
          <w:iCs/>
        </w:rPr>
        <w:t xml:space="preserve">, V., Nicotra, M., Del Giudice, M., Krueger, N. and </w:t>
      </w:r>
      <w:proofErr w:type="spellStart"/>
      <w:r w:rsidRPr="00525541">
        <w:rPr>
          <w:i/>
          <w:iCs/>
        </w:rPr>
        <w:t>Gregori</w:t>
      </w:r>
      <w:proofErr w:type="spellEnd"/>
      <w:r w:rsidRPr="00525541">
        <w:rPr>
          <w:i/>
          <w:iCs/>
        </w:rPr>
        <w:t xml:space="preserve">, G.L. (2021). A </w:t>
      </w:r>
      <w:proofErr w:type="spellStart"/>
      <w:r w:rsidRPr="00525541">
        <w:rPr>
          <w:i/>
          <w:iCs/>
        </w:rPr>
        <w:t>microfoundational</w:t>
      </w:r>
      <w:proofErr w:type="spellEnd"/>
      <w:r w:rsidRPr="00525541">
        <w:rPr>
          <w:i/>
          <w:iCs/>
        </w:rPr>
        <w:t xml:space="preserve"> perspective on SMEs’ growth in the digital transformation era. Journal of Business Research, 129, pp.382–392. </w:t>
      </w:r>
      <w:proofErr w:type="spellStart"/>
      <w:r w:rsidRPr="00525541">
        <w:rPr>
          <w:i/>
          <w:iCs/>
        </w:rPr>
        <w:t>doi:</w:t>
      </w:r>
      <w:hyperlink r:id="rId40" w:history="1">
        <w:r w:rsidRPr="00525541">
          <w:rPr>
            <w:rStyle w:val="Hyperlink"/>
            <w:i/>
            <w:iCs/>
          </w:rPr>
          <w:t>https</w:t>
        </w:r>
        <w:proofErr w:type="spellEnd"/>
        <w:r w:rsidRPr="00525541">
          <w:rPr>
            <w:rStyle w:val="Hyperlink"/>
            <w:i/>
            <w:iCs/>
          </w:rPr>
          <w:t>://doi.org/10.1016/j.jbusres.2021.01.045</w:t>
        </w:r>
      </w:hyperlink>
      <w:r w:rsidRPr="00525541">
        <w:rPr>
          <w:i/>
          <w:iCs/>
        </w:rPr>
        <w:t>.</w:t>
      </w:r>
    </w:p>
    <w:p w14:paraId="1238963D" w14:textId="77777777" w:rsidR="0062215C" w:rsidRPr="0062215C" w:rsidRDefault="00525541" w:rsidP="0062215C">
      <w:pPr>
        <w:pStyle w:val="NormalWeb"/>
        <w:rPr>
          <w:i/>
          <w:iCs/>
        </w:rPr>
      </w:pPr>
      <w:r w:rsidRPr="00525541">
        <w:rPr>
          <w:i/>
          <w:iCs/>
          <w:lang w:val="en-US"/>
        </w:rPr>
        <w:t xml:space="preserve">wire, business (2022). Strategy Analytics: Apple Hits Best Third Quarter Global Smartphone Market Share in Twelve Years in Q3 2022. [online] www.businesswire.com. Available at: </w:t>
      </w:r>
      <w:hyperlink r:id="rId41" w:history="1">
        <w:r w:rsidRPr="00525541">
          <w:rPr>
            <w:rStyle w:val="Hyperlink"/>
            <w:i/>
            <w:iCs/>
            <w:lang w:val="en-US"/>
          </w:rPr>
          <w:t>https://www.businesswire.com/news/home/20221027006196/en/Strategy-Analytics-Apple-Hits-Best-Third-Quarter-Global-Smartphone-Market-Share-in-Twelve-Years-in-Q3-2022</w:t>
        </w:r>
      </w:hyperlink>
      <w:r w:rsidRPr="00525541">
        <w:rPr>
          <w:i/>
          <w:iCs/>
          <w:lang w:val="en-US"/>
        </w:rPr>
        <w:t xml:space="preserve"> [Accessed</w:t>
      </w:r>
      <w:r w:rsidR="0062215C" w:rsidRPr="0062215C">
        <w:rPr>
          <w:i/>
          <w:iCs/>
        </w:rPr>
        <w:t>19 Apr. 2023].</w:t>
      </w:r>
    </w:p>
    <w:p w14:paraId="5B7361F8" w14:textId="1FE85EC8" w:rsidR="00523A3B" w:rsidRPr="00DC56CC" w:rsidRDefault="00523A3B" w:rsidP="00525541">
      <w:pPr>
        <w:pStyle w:val="NormalWeb"/>
        <w:spacing w:after="240" w:line="360" w:lineRule="auto"/>
      </w:pPr>
    </w:p>
    <w:p w14:paraId="32AF08C4" w14:textId="77777777" w:rsidR="00DC56CC" w:rsidRDefault="00DC56CC" w:rsidP="00A03948">
      <w:pPr>
        <w:pStyle w:val="NormalWeb"/>
        <w:spacing w:before="0" w:beforeAutospacing="0" w:after="240" w:afterAutospacing="0" w:line="360" w:lineRule="auto"/>
      </w:pPr>
    </w:p>
    <w:p w14:paraId="2EC1B05D" w14:textId="77777777" w:rsidR="003A6F2E" w:rsidRPr="002B1AF7" w:rsidRDefault="003A6F2E" w:rsidP="002B1AF7">
      <w:pPr>
        <w:pStyle w:val="ListParagraph"/>
        <w:ind w:left="1428"/>
        <w:rPr>
          <w:rFonts w:ascii="Times New Roman" w:hAnsi="Times New Roman"/>
          <w:b/>
          <w:bCs/>
          <w:i/>
          <w:iCs/>
          <w:sz w:val="40"/>
          <w:szCs w:val="40"/>
          <w:lang w:val="en-GB"/>
        </w:rPr>
      </w:pPr>
    </w:p>
    <w:sectPr w:rsidR="003A6F2E" w:rsidRPr="002B1AF7" w:rsidSect="00154433">
      <w:footerReference w:type="default" r:id="rId42"/>
      <w:footerReference w:type="first" r:id="rId43"/>
      <w:pgSz w:w="12240" w:h="15840"/>
      <w:pgMar w:top="954" w:right="3600" w:bottom="900" w:left="1440" w:header="720" w:footer="720" w:gutter="0"/>
      <w:pgNumType w:start="1"/>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5EB1F330" w14:textId="77777777" w:rsidR="004B1E94" w:rsidRDefault="004B1E94">
      <w:pPr>
        <w:spacing w:line="240" w:lineRule="auto"/>
      </w:pPr>
      <w:r>
        <w:separator/>
      </w:r>
    </w:p>
  </w:endnote>
  <w:endnote w:type="continuationSeparator" w:id="0">
    <w:p w14:paraId="75BDD5D2" w14:textId="77777777" w:rsidR="004B1E94" w:rsidRDefault="004B1E94">
      <w:pPr>
        <w:spacing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alibri">
    <w:panose1 w:val="020F0502020204030204"/>
    <w:charset w:val="00"/>
    <w:family w:val="swiss"/>
    <w:pitch w:val="variable"/>
    <w:sig w:usb0="E4002EFF" w:usb1="C200247B" w:usb2="00000009" w:usb3="00000000" w:csb0="000001FF" w:csb1="00000000"/>
  </w:font>
  <w:font w:name="Calibri Light">
    <w:panose1 w:val="020F0302020204030204"/>
    <w:charset w:val="00"/>
    <w:family w:val="swiss"/>
    <w:pitch w:val="variable"/>
    <w:sig w:usb0="E4002EFF" w:usb1="C200247B" w:usb2="00000009" w:usb3="00000000" w:csb0="000001FF" w:csb1="00000000"/>
  </w:font>
  <w:font w:name="Segoe UI">
    <w:panose1 w:val="020B0502040204020203"/>
    <w:charset w:val="00"/>
    <w:family w:val="swiss"/>
    <w:pitch w:val="variable"/>
    <w:sig w:usb0="E4002EFF" w:usb1="C000E47F" w:usb2="00000009" w:usb3="00000000" w:csb0="000001FF" w:csb1="00000000"/>
  </w:font>
  <w:font w:name="Georgia Pro">
    <w:altName w:val="Georgia Pro"/>
    <w:charset w:val="00"/>
    <w:family w:val="roman"/>
    <w:pitch w:val="variable"/>
    <w:sig w:usb0="800002AF" w:usb1="00000003" w:usb2="00000000" w:usb3="00000000" w:csb0="0000009F" w:csb1="00000000"/>
  </w:font>
  <w:font w:name="Times New Roman (Body CS)">
    <w:altName w:val="Times New Roman"/>
    <w:charset w:val="00"/>
    <w:family w:val="roman"/>
    <w:pitch w:val="default"/>
  </w:font>
  <w:font w:name="Consolas">
    <w:panose1 w:val="020B0609020204030204"/>
    <w:charset w:val="00"/>
    <w:family w:val="modern"/>
    <w:pitch w:val="fixed"/>
    <w:sig w:usb0="E00006FF" w:usb1="0000FCFF" w:usb2="00000001" w:usb3="00000000" w:csb0="0000019F" w:csb1="00000000"/>
  </w:font>
  <w:font w:name="Century Gothic">
    <w:panose1 w:val="020B0502020202020204"/>
    <w:charset w:val="00"/>
    <w:family w:val="swiss"/>
    <w:pitch w:val="variable"/>
    <w:sig w:usb0="00000287" w:usb1="00000000" w:usb2="00000000" w:usb3="00000000" w:csb0="0000009F" w:csb1="00000000"/>
  </w:font>
  <w:font w:name="Arial">
    <w:panose1 w:val="020B0604020202020204"/>
    <w:charset w:val="00"/>
    <w:family w:val="swiss"/>
    <w:pitch w:val="variable"/>
    <w:sig w:usb0="E0002EFF" w:usb1="C000785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577124121"/>
      <w:docPartObj>
        <w:docPartGallery w:val="Page Numbers (Bottom of Page)"/>
        <w:docPartUnique/>
      </w:docPartObj>
    </w:sdtPr>
    <w:sdtContent>
      <w:p w14:paraId="2A5A1F22" w14:textId="77777777" w:rsidR="00190922" w:rsidRPr="00190922" w:rsidRDefault="00190922" w:rsidP="00190922">
        <w:pPr>
          <w:pStyle w:val="Footer"/>
        </w:pPr>
        <w:r w:rsidRPr="00190922">
          <w:fldChar w:fldCharType="begin"/>
        </w:r>
        <w:r w:rsidRPr="00190922">
          <w:instrText xml:space="preserve"> PAGE   \* MERGEFORMAT </w:instrText>
        </w:r>
        <w:r w:rsidRPr="00190922">
          <w:fldChar w:fldCharType="separate"/>
        </w:r>
        <w:r w:rsidR="007A0A5B">
          <w:rPr>
            <w:noProof/>
          </w:rPr>
          <w:t>1</w:t>
        </w:r>
        <w:r w:rsidRPr="00190922">
          <w:fldChar w:fldCharType="end"/>
        </w:r>
      </w:p>
    </w:sdtContent>
  </w:sdt>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1480219893"/>
      <w:docPartObj>
        <w:docPartGallery w:val="Page Numbers (Bottom of Page)"/>
        <w:docPartUnique/>
      </w:docPartObj>
    </w:sdtPr>
    <w:sdtContent>
      <w:p w14:paraId="02BAA68A" w14:textId="77777777" w:rsidR="00955B5B" w:rsidRPr="00190922" w:rsidRDefault="00955B5B" w:rsidP="00190922">
        <w:pPr>
          <w:pStyle w:val="Footer"/>
        </w:pPr>
        <w:r w:rsidRPr="00190922">
          <w:fldChar w:fldCharType="begin"/>
        </w:r>
        <w:r w:rsidRPr="00190922">
          <w:instrText xml:space="preserve"> PAGE   \* MERGEFORMAT </w:instrText>
        </w:r>
        <w:r w:rsidRPr="00190922">
          <w:fldChar w:fldCharType="separate"/>
        </w:r>
        <w:r>
          <w:rPr>
            <w:noProof/>
          </w:rPr>
          <w:t>1</w:t>
        </w:r>
        <w:r w:rsidRPr="00190922">
          <w:fldChar w:fldCharType="end"/>
        </w:r>
      </w:p>
    </w:sdtContent>
  </w:sdt>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907340733"/>
      <w:docPartObj>
        <w:docPartGallery w:val="Page Numbers (Bottom of Page)"/>
        <w:docPartUnique/>
      </w:docPartObj>
    </w:sdtPr>
    <w:sdtContent>
      <w:p w14:paraId="377C918F" w14:textId="77777777" w:rsidR="00955B5B" w:rsidRPr="00955B5B" w:rsidRDefault="00955B5B" w:rsidP="00955B5B">
        <w:pPr>
          <w:pStyle w:val="Footer"/>
        </w:pPr>
        <w:r w:rsidRPr="00955B5B">
          <w:fldChar w:fldCharType="begin"/>
        </w:r>
        <w:r w:rsidRPr="00955B5B">
          <w:instrText xml:space="preserve"> PAGE   \* MERGEFORMAT </w:instrText>
        </w:r>
        <w:r w:rsidRPr="00955B5B">
          <w:fldChar w:fldCharType="separate"/>
        </w:r>
        <w:r w:rsidRPr="00955B5B">
          <w:t>1</w:t>
        </w:r>
        <w:r w:rsidRPr="00955B5B">
          <w:fldChar w:fldCharType="end"/>
        </w:r>
      </w:p>
    </w:sdtContent>
  </w:sdt>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DEFD1D2" w14:textId="77777777" w:rsidR="004B1E94" w:rsidRDefault="004B1E94">
      <w:pPr>
        <w:spacing w:line="240" w:lineRule="auto"/>
      </w:pPr>
      <w:r>
        <w:separator/>
      </w:r>
    </w:p>
  </w:footnote>
  <w:footnote w:type="continuationSeparator" w:id="0">
    <w:p w14:paraId="5095B11E" w14:textId="77777777" w:rsidR="004B1E94" w:rsidRDefault="004B1E94">
      <w:pPr>
        <w:spacing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3507471" w14:textId="77777777" w:rsidR="008F7203" w:rsidRDefault="008F7203">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FFFFFF7C"/>
    <w:multiLevelType w:val="singleLevel"/>
    <w:tmpl w:val="258A983C"/>
    <w:lvl w:ilvl="0">
      <w:start w:val="1"/>
      <w:numFmt w:val="decimal"/>
      <w:lvlText w:val="%1."/>
      <w:lvlJc w:val="left"/>
      <w:pPr>
        <w:tabs>
          <w:tab w:val="num" w:pos="1800"/>
        </w:tabs>
        <w:ind w:left="1800" w:hanging="360"/>
      </w:pPr>
    </w:lvl>
  </w:abstractNum>
  <w:abstractNum w:abstractNumId="1" w15:restartNumberingAfterBreak="0">
    <w:nsid w:val="FFFFFF7D"/>
    <w:multiLevelType w:val="singleLevel"/>
    <w:tmpl w:val="43F09F2E"/>
    <w:lvl w:ilvl="0">
      <w:start w:val="1"/>
      <w:numFmt w:val="decimal"/>
      <w:lvlText w:val="%1."/>
      <w:lvlJc w:val="left"/>
      <w:pPr>
        <w:tabs>
          <w:tab w:val="num" w:pos="1440"/>
        </w:tabs>
        <w:ind w:left="1440" w:hanging="360"/>
      </w:pPr>
    </w:lvl>
  </w:abstractNum>
  <w:abstractNum w:abstractNumId="2" w15:restartNumberingAfterBreak="0">
    <w:nsid w:val="FFFFFF7E"/>
    <w:multiLevelType w:val="singleLevel"/>
    <w:tmpl w:val="EDBAB814"/>
    <w:lvl w:ilvl="0">
      <w:start w:val="1"/>
      <w:numFmt w:val="decimal"/>
      <w:lvlText w:val="%1."/>
      <w:lvlJc w:val="left"/>
      <w:pPr>
        <w:tabs>
          <w:tab w:val="num" w:pos="1080"/>
        </w:tabs>
        <w:ind w:left="1080" w:hanging="360"/>
      </w:pPr>
    </w:lvl>
  </w:abstractNum>
  <w:abstractNum w:abstractNumId="3" w15:restartNumberingAfterBreak="0">
    <w:nsid w:val="FFFFFF7F"/>
    <w:multiLevelType w:val="singleLevel"/>
    <w:tmpl w:val="07B88D3A"/>
    <w:lvl w:ilvl="0">
      <w:start w:val="1"/>
      <w:numFmt w:val="decimal"/>
      <w:lvlText w:val="%1."/>
      <w:lvlJc w:val="left"/>
      <w:pPr>
        <w:tabs>
          <w:tab w:val="num" w:pos="720"/>
        </w:tabs>
        <w:ind w:left="720" w:hanging="360"/>
      </w:pPr>
    </w:lvl>
  </w:abstractNum>
  <w:abstractNum w:abstractNumId="4" w15:restartNumberingAfterBreak="0">
    <w:nsid w:val="FFFFFF80"/>
    <w:multiLevelType w:val="singleLevel"/>
    <w:tmpl w:val="E6C007EA"/>
    <w:lvl w:ilvl="0">
      <w:start w:val="1"/>
      <w:numFmt w:val="bullet"/>
      <w:lvlText w:val=""/>
      <w:lvlJc w:val="left"/>
      <w:pPr>
        <w:tabs>
          <w:tab w:val="num" w:pos="1800"/>
        </w:tabs>
        <w:ind w:left="1800" w:hanging="360"/>
      </w:pPr>
      <w:rPr>
        <w:rFonts w:ascii="Symbol" w:hAnsi="Symbol" w:hint="default"/>
      </w:rPr>
    </w:lvl>
  </w:abstractNum>
  <w:abstractNum w:abstractNumId="5" w15:restartNumberingAfterBreak="0">
    <w:nsid w:val="FFFFFF81"/>
    <w:multiLevelType w:val="singleLevel"/>
    <w:tmpl w:val="96B875EC"/>
    <w:lvl w:ilvl="0">
      <w:start w:val="1"/>
      <w:numFmt w:val="bullet"/>
      <w:lvlText w:val=""/>
      <w:lvlJc w:val="left"/>
      <w:pPr>
        <w:tabs>
          <w:tab w:val="num" w:pos="1440"/>
        </w:tabs>
        <w:ind w:left="1440" w:hanging="360"/>
      </w:pPr>
      <w:rPr>
        <w:rFonts w:ascii="Symbol" w:hAnsi="Symbol" w:hint="default"/>
      </w:rPr>
    </w:lvl>
  </w:abstractNum>
  <w:abstractNum w:abstractNumId="6" w15:restartNumberingAfterBreak="0">
    <w:nsid w:val="FFFFFF82"/>
    <w:multiLevelType w:val="singleLevel"/>
    <w:tmpl w:val="4C2A670E"/>
    <w:lvl w:ilvl="0">
      <w:start w:val="1"/>
      <w:numFmt w:val="bullet"/>
      <w:lvlText w:val=""/>
      <w:lvlJc w:val="left"/>
      <w:pPr>
        <w:tabs>
          <w:tab w:val="num" w:pos="1080"/>
        </w:tabs>
        <w:ind w:left="1080" w:hanging="360"/>
      </w:pPr>
      <w:rPr>
        <w:rFonts w:ascii="Symbol" w:hAnsi="Symbol" w:hint="default"/>
      </w:rPr>
    </w:lvl>
  </w:abstractNum>
  <w:abstractNum w:abstractNumId="7" w15:restartNumberingAfterBreak="0">
    <w:nsid w:val="FFFFFF83"/>
    <w:multiLevelType w:val="singleLevel"/>
    <w:tmpl w:val="382A139A"/>
    <w:lvl w:ilvl="0">
      <w:start w:val="1"/>
      <w:numFmt w:val="bullet"/>
      <w:lvlText w:val=""/>
      <w:lvlJc w:val="left"/>
      <w:pPr>
        <w:tabs>
          <w:tab w:val="num" w:pos="720"/>
        </w:tabs>
        <w:ind w:left="720" w:hanging="360"/>
      </w:pPr>
      <w:rPr>
        <w:rFonts w:ascii="Symbol" w:hAnsi="Symbol" w:hint="default"/>
      </w:rPr>
    </w:lvl>
  </w:abstractNum>
  <w:abstractNum w:abstractNumId="8" w15:restartNumberingAfterBreak="0">
    <w:nsid w:val="FFFFFF88"/>
    <w:multiLevelType w:val="singleLevel"/>
    <w:tmpl w:val="F28C9B16"/>
    <w:lvl w:ilvl="0">
      <w:start w:val="1"/>
      <w:numFmt w:val="decimal"/>
      <w:pStyle w:val="ListNumber"/>
      <w:lvlText w:val="%1."/>
      <w:lvlJc w:val="left"/>
      <w:pPr>
        <w:tabs>
          <w:tab w:val="num" w:pos="360"/>
        </w:tabs>
        <w:ind w:left="360" w:hanging="360"/>
      </w:pPr>
    </w:lvl>
  </w:abstractNum>
  <w:abstractNum w:abstractNumId="9" w15:restartNumberingAfterBreak="0">
    <w:nsid w:val="FFFFFF89"/>
    <w:multiLevelType w:val="singleLevel"/>
    <w:tmpl w:val="CD06E222"/>
    <w:lvl w:ilvl="0">
      <w:start w:val="1"/>
      <w:numFmt w:val="bullet"/>
      <w:pStyle w:val="ListBullet"/>
      <w:lvlText w:val=""/>
      <w:lvlJc w:val="left"/>
      <w:pPr>
        <w:ind w:left="216" w:hanging="216"/>
      </w:pPr>
      <w:rPr>
        <w:rFonts w:ascii="Symbol" w:hAnsi="Symbol" w:hint="default"/>
        <w:color w:val="6E6E6E" w:themeColor="accent1" w:themeShade="80"/>
      </w:rPr>
    </w:lvl>
  </w:abstractNum>
  <w:abstractNum w:abstractNumId="10" w15:restartNumberingAfterBreak="0">
    <w:nsid w:val="1A0B5365"/>
    <w:multiLevelType w:val="multilevel"/>
    <w:tmpl w:val="58B8EF5A"/>
    <w:lvl w:ilvl="0">
      <w:start w:val="1"/>
      <w:numFmt w:val="decimal"/>
      <w:lvlText w:val="%1."/>
      <w:lvlJc w:val="left"/>
      <w:pPr>
        <w:ind w:left="643" w:hanging="360"/>
      </w:pPr>
      <w:rPr>
        <w:rFonts w:hint="default"/>
      </w:rPr>
    </w:lvl>
    <w:lvl w:ilvl="1">
      <w:start w:val="7"/>
      <w:numFmt w:val="decimal"/>
      <w:isLgl/>
      <w:lvlText w:val="%1.%2"/>
      <w:lvlJc w:val="left"/>
      <w:pPr>
        <w:ind w:left="1570" w:hanging="720"/>
      </w:pPr>
      <w:rPr>
        <w:rFonts w:hint="default"/>
      </w:rPr>
    </w:lvl>
    <w:lvl w:ilvl="2">
      <w:start w:val="1"/>
      <w:numFmt w:val="decimal"/>
      <w:isLgl/>
      <w:lvlText w:val="%1.%2.%3"/>
      <w:lvlJc w:val="left"/>
      <w:pPr>
        <w:ind w:left="1930" w:hanging="1080"/>
      </w:pPr>
      <w:rPr>
        <w:rFonts w:hint="default"/>
      </w:rPr>
    </w:lvl>
    <w:lvl w:ilvl="3">
      <w:start w:val="1"/>
      <w:numFmt w:val="decimal"/>
      <w:isLgl/>
      <w:lvlText w:val="%1.%2.%3.%4"/>
      <w:lvlJc w:val="left"/>
      <w:pPr>
        <w:ind w:left="2290" w:hanging="1440"/>
      </w:pPr>
      <w:rPr>
        <w:rFonts w:hint="default"/>
      </w:rPr>
    </w:lvl>
    <w:lvl w:ilvl="4">
      <w:start w:val="1"/>
      <w:numFmt w:val="decimal"/>
      <w:isLgl/>
      <w:lvlText w:val="%1.%2.%3.%4.%5"/>
      <w:lvlJc w:val="left"/>
      <w:pPr>
        <w:ind w:left="2290" w:hanging="1440"/>
      </w:pPr>
      <w:rPr>
        <w:rFonts w:hint="default"/>
      </w:rPr>
    </w:lvl>
    <w:lvl w:ilvl="5">
      <w:start w:val="1"/>
      <w:numFmt w:val="decimal"/>
      <w:isLgl/>
      <w:lvlText w:val="%1.%2.%3.%4.%5.%6"/>
      <w:lvlJc w:val="left"/>
      <w:pPr>
        <w:ind w:left="2650" w:hanging="1800"/>
      </w:pPr>
      <w:rPr>
        <w:rFonts w:hint="default"/>
      </w:rPr>
    </w:lvl>
    <w:lvl w:ilvl="6">
      <w:start w:val="1"/>
      <w:numFmt w:val="decimal"/>
      <w:isLgl/>
      <w:lvlText w:val="%1.%2.%3.%4.%5.%6.%7"/>
      <w:lvlJc w:val="left"/>
      <w:pPr>
        <w:ind w:left="3010" w:hanging="2160"/>
      </w:pPr>
      <w:rPr>
        <w:rFonts w:hint="default"/>
      </w:rPr>
    </w:lvl>
    <w:lvl w:ilvl="7">
      <w:start w:val="1"/>
      <w:numFmt w:val="decimal"/>
      <w:isLgl/>
      <w:lvlText w:val="%1.%2.%3.%4.%5.%6.%7.%8"/>
      <w:lvlJc w:val="left"/>
      <w:pPr>
        <w:ind w:left="3370" w:hanging="2520"/>
      </w:pPr>
      <w:rPr>
        <w:rFonts w:hint="default"/>
      </w:rPr>
    </w:lvl>
    <w:lvl w:ilvl="8">
      <w:start w:val="1"/>
      <w:numFmt w:val="decimal"/>
      <w:isLgl/>
      <w:lvlText w:val="%1.%2.%3.%4.%5.%6.%7.%8.%9"/>
      <w:lvlJc w:val="left"/>
      <w:pPr>
        <w:ind w:left="3730" w:hanging="2880"/>
      </w:pPr>
      <w:rPr>
        <w:rFonts w:hint="default"/>
      </w:rPr>
    </w:lvl>
  </w:abstractNum>
  <w:abstractNum w:abstractNumId="11" w15:restartNumberingAfterBreak="0">
    <w:nsid w:val="3D5C365D"/>
    <w:multiLevelType w:val="multilevel"/>
    <w:tmpl w:val="0409001F"/>
    <w:lvl w:ilvl="0">
      <w:start w:val="1"/>
      <w:numFmt w:val="decimal"/>
      <w:lvlText w:val="%1."/>
      <w:lvlJc w:val="left"/>
      <w:pPr>
        <w:ind w:left="360" w:hanging="360"/>
      </w:p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12" w15:restartNumberingAfterBreak="0">
    <w:nsid w:val="517A6DB3"/>
    <w:multiLevelType w:val="multilevel"/>
    <w:tmpl w:val="04090023"/>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abstractNum w:abstractNumId="13" w15:restartNumberingAfterBreak="0">
    <w:nsid w:val="52EB5993"/>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4" w15:restartNumberingAfterBreak="0">
    <w:nsid w:val="61E719DC"/>
    <w:multiLevelType w:val="multilevel"/>
    <w:tmpl w:val="ECC87004"/>
    <w:lvl w:ilvl="0">
      <w:start w:val="1"/>
      <w:numFmt w:val="upperRoman"/>
      <w:lvlText w:val="Article %1."/>
      <w:lvlJc w:val="left"/>
      <w:pPr>
        <w:ind w:left="0" w:firstLine="0"/>
      </w:pPr>
    </w:lvl>
    <w:lvl w:ilvl="1">
      <w:start w:val="1"/>
      <w:numFmt w:val="decimalZero"/>
      <w:isLgl/>
      <w:lvlText w:val="Section %1.%2"/>
      <w:lvlJc w:val="left"/>
      <w:pPr>
        <w:ind w:left="0" w:firstLine="0"/>
      </w:pPr>
    </w:lvl>
    <w:lvl w:ilvl="2">
      <w:start w:val="1"/>
      <w:numFmt w:val="lowerLetter"/>
      <w:lvlText w:val="(%3)"/>
      <w:lvlJc w:val="left"/>
      <w:pPr>
        <w:ind w:left="720" w:hanging="432"/>
      </w:pPr>
    </w:lvl>
    <w:lvl w:ilvl="3">
      <w:start w:val="1"/>
      <w:numFmt w:val="lowerRoman"/>
      <w:lvlText w:val="(%4)"/>
      <w:lvlJc w:val="right"/>
      <w:pPr>
        <w:ind w:left="864" w:hanging="144"/>
      </w:pPr>
    </w:lvl>
    <w:lvl w:ilvl="4">
      <w:start w:val="1"/>
      <w:numFmt w:val="decimal"/>
      <w:lvlText w:val="%5)"/>
      <w:lvlJc w:val="left"/>
      <w:pPr>
        <w:ind w:left="1008" w:hanging="432"/>
      </w:pPr>
    </w:lvl>
    <w:lvl w:ilvl="5">
      <w:start w:val="1"/>
      <w:numFmt w:val="lowerLetter"/>
      <w:lvlText w:val="%6)"/>
      <w:lvlJc w:val="left"/>
      <w:pPr>
        <w:ind w:left="1152" w:hanging="432"/>
      </w:pPr>
    </w:lvl>
    <w:lvl w:ilvl="6">
      <w:start w:val="1"/>
      <w:numFmt w:val="lowerRoman"/>
      <w:lvlText w:val="%7)"/>
      <w:lvlJc w:val="right"/>
      <w:pPr>
        <w:ind w:left="1296" w:hanging="288"/>
      </w:pPr>
    </w:lvl>
    <w:lvl w:ilvl="7">
      <w:start w:val="1"/>
      <w:numFmt w:val="lowerLetter"/>
      <w:lvlText w:val="%8."/>
      <w:lvlJc w:val="left"/>
      <w:pPr>
        <w:ind w:left="1440" w:hanging="432"/>
      </w:pPr>
    </w:lvl>
    <w:lvl w:ilvl="8">
      <w:start w:val="1"/>
      <w:numFmt w:val="lowerRoman"/>
      <w:lvlText w:val="%9."/>
      <w:lvlJc w:val="right"/>
      <w:pPr>
        <w:ind w:left="1584" w:hanging="144"/>
      </w:pPr>
    </w:lvl>
  </w:abstractNum>
  <w:num w:numId="1" w16cid:durableId="1023437938">
    <w:abstractNumId w:val="9"/>
  </w:num>
  <w:num w:numId="2" w16cid:durableId="1372614163">
    <w:abstractNumId w:val="9"/>
    <w:lvlOverride w:ilvl="0">
      <w:startOverride w:val="1"/>
    </w:lvlOverride>
  </w:num>
  <w:num w:numId="3" w16cid:durableId="1774744745">
    <w:abstractNumId w:val="8"/>
  </w:num>
  <w:num w:numId="4" w16cid:durableId="2016574040">
    <w:abstractNumId w:val="11"/>
  </w:num>
  <w:num w:numId="5" w16cid:durableId="1127166432">
    <w:abstractNumId w:val="13"/>
  </w:num>
  <w:num w:numId="6" w16cid:durableId="42870242">
    <w:abstractNumId w:val="14"/>
  </w:num>
  <w:num w:numId="7" w16cid:durableId="1194149269">
    <w:abstractNumId w:val="12"/>
  </w:num>
  <w:num w:numId="8" w16cid:durableId="968316915">
    <w:abstractNumId w:val="7"/>
  </w:num>
  <w:num w:numId="9" w16cid:durableId="704793172">
    <w:abstractNumId w:val="6"/>
  </w:num>
  <w:num w:numId="10" w16cid:durableId="672147713">
    <w:abstractNumId w:val="5"/>
  </w:num>
  <w:num w:numId="11" w16cid:durableId="1162159400">
    <w:abstractNumId w:val="4"/>
  </w:num>
  <w:num w:numId="12" w16cid:durableId="935819544">
    <w:abstractNumId w:val="3"/>
  </w:num>
  <w:num w:numId="13" w16cid:durableId="179321395">
    <w:abstractNumId w:val="2"/>
  </w:num>
  <w:num w:numId="14" w16cid:durableId="14236484">
    <w:abstractNumId w:val="1"/>
  </w:num>
  <w:num w:numId="15" w16cid:durableId="1163810868">
    <w:abstractNumId w:val="0"/>
  </w:num>
  <w:num w:numId="16" w16cid:durableId="1393504710">
    <w:abstractNumId w:val="8"/>
  </w:num>
  <w:num w:numId="17" w16cid:durableId="52389452">
    <w:abstractNumId w:val="8"/>
  </w:num>
  <w:num w:numId="18" w16cid:durableId="99764239">
    <w:abstractNumId w:val="8"/>
  </w:num>
  <w:num w:numId="19" w16cid:durableId="1454326814">
    <w:abstractNumId w:val="8"/>
  </w:num>
  <w:num w:numId="20" w16cid:durableId="355235266">
    <w:abstractNumId w:val="8"/>
  </w:num>
  <w:num w:numId="21" w16cid:durableId="423111010">
    <w:abstractNumId w:val="8"/>
  </w:num>
  <w:num w:numId="22" w16cid:durableId="660080517">
    <w:abstractNumId w:val="8"/>
  </w:num>
  <w:num w:numId="23" w16cid:durableId="1260798534">
    <w:abstractNumId w:val="8"/>
  </w:num>
  <w:num w:numId="24" w16cid:durableId="994186577">
    <w:abstractNumId w:val="8"/>
  </w:num>
  <w:num w:numId="25" w16cid:durableId="700982447">
    <w:abstractNumId w:val="8"/>
  </w:num>
  <w:num w:numId="26" w16cid:durableId="903299320">
    <w:abstractNumId w:val="8"/>
  </w:num>
  <w:num w:numId="27" w16cid:durableId="1350402041">
    <w:abstractNumId w:val="8"/>
  </w:num>
  <w:num w:numId="28" w16cid:durableId="1844321769">
    <w:abstractNumId w:val="8"/>
  </w:num>
  <w:num w:numId="29" w16cid:durableId="49381015">
    <w:abstractNumId w:val="8"/>
  </w:num>
  <w:num w:numId="30" w16cid:durableId="1613704288">
    <w:abstractNumId w:val="8"/>
  </w:num>
  <w:num w:numId="31" w16cid:durableId="1580826289">
    <w:abstractNumId w:val="8"/>
  </w:num>
  <w:num w:numId="32" w16cid:durableId="2142453317">
    <w:abstractNumId w:val="8"/>
  </w:num>
  <w:num w:numId="33" w16cid:durableId="1657956187">
    <w:abstractNumId w:val="8"/>
  </w:num>
  <w:num w:numId="34" w16cid:durableId="1729262350">
    <w:abstractNumId w:val="8"/>
  </w:num>
  <w:num w:numId="35" w16cid:durableId="753821581">
    <w:abstractNumId w:val="8"/>
  </w:num>
  <w:num w:numId="36" w16cid:durableId="4867302">
    <w:abstractNumId w:val="8"/>
  </w:num>
  <w:num w:numId="37" w16cid:durableId="1516728113">
    <w:abstractNumId w:val="8"/>
  </w:num>
  <w:num w:numId="38" w16cid:durableId="93206298">
    <w:abstractNumId w:val="8"/>
  </w:num>
  <w:num w:numId="39" w16cid:durableId="922372996">
    <w:abstractNumId w:val="8"/>
  </w:num>
  <w:num w:numId="40" w16cid:durableId="862859165">
    <w:abstractNumId w:val="8"/>
  </w:num>
  <w:num w:numId="41" w16cid:durableId="698506624">
    <w:abstractNumId w:val="8"/>
  </w:num>
  <w:num w:numId="42" w16cid:durableId="170728237">
    <w:abstractNumId w:val="8"/>
  </w:num>
  <w:num w:numId="43" w16cid:durableId="1739787463">
    <w:abstractNumId w:val="8"/>
  </w:num>
  <w:num w:numId="44" w16cid:durableId="1815827266">
    <w:abstractNumId w:val="8"/>
  </w:num>
  <w:num w:numId="45" w16cid:durableId="761603527">
    <w:abstractNumId w:val="8"/>
  </w:num>
  <w:num w:numId="46" w16cid:durableId="226765427">
    <w:abstractNumId w:val="10"/>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removePersonalInformation/>
  <w:removeDateAndTime/>
  <w:displayBackgroundShape/>
  <w:proofState w:spelling="clean" w:grammar="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stylePaneSortMethod w:val="0000"/>
  <w:defaultTabStop w:val="720"/>
  <w:characterSpacingControl w:val="doNotCompress"/>
  <w:hdrShapeDefaults>
    <o:shapedefaults v:ext="edit" spidmax="2050"/>
  </w:hdrShapeDefaults>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EA0E72"/>
    <w:rsid w:val="00000606"/>
    <w:rsid w:val="0000069A"/>
    <w:rsid w:val="00001367"/>
    <w:rsid w:val="0000264B"/>
    <w:rsid w:val="0000408B"/>
    <w:rsid w:val="00006DB8"/>
    <w:rsid w:val="00010B7A"/>
    <w:rsid w:val="0001113E"/>
    <w:rsid w:val="000153F6"/>
    <w:rsid w:val="00015FDB"/>
    <w:rsid w:val="00016804"/>
    <w:rsid w:val="00016917"/>
    <w:rsid w:val="00021BF7"/>
    <w:rsid w:val="00021C9F"/>
    <w:rsid w:val="000224C0"/>
    <w:rsid w:val="000228C0"/>
    <w:rsid w:val="000309CC"/>
    <w:rsid w:val="0003253C"/>
    <w:rsid w:val="000418DA"/>
    <w:rsid w:val="00041DBF"/>
    <w:rsid w:val="00043A66"/>
    <w:rsid w:val="00044FC0"/>
    <w:rsid w:val="000452CF"/>
    <w:rsid w:val="00047EF3"/>
    <w:rsid w:val="00051397"/>
    <w:rsid w:val="00051695"/>
    <w:rsid w:val="000571C1"/>
    <w:rsid w:val="000577C5"/>
    <w:rsid w:val="000577EF"/>
    <w:rsid w:val="000659ED"/>
    <w:rsid w:val="00066800"/>
    <w:rsid w:val="000718F8"/>
    <w:rsid w:val="00074E17"/>
    <w:rsid w:val="00085B0E"/>
    <w:rsid w:val="0008682F"/>
    <w:rsid w:val="00090B9F"/>
    <w:rsid w:val="00090F6B"/>
    <w:rsid w:val="00091A00"/>
    <w:rsid w:val="000926C5"/>
    <w:rsid w:val="00096CC5"/>
    <w:rsid w:val="000A03CB"/>
    <w:rsid w:val="000A08E6"/>
    <w:rsid w:val="000A3A9B"/>
    <w:rsid w:val="000B2D63"/>
    <w:rsid w:val="000B2F2B"/>
    <w:rsid w:val="000B7957"/>
    <w:rsid w:val="000C437C"/>
    <w:rsid w:val="000C52CB"/>
    <w:rsid w:val="000D04A4"/>
    <w:rsid w:val="000D12A5"/>
    <w:rsid w:val="000D5A85"/>
    <w:rsid w:val="000D632C"/>
    <w:rsid w:val="000E303C"/>
    <w:rsid w:val="000E4499"/>
    <w:rsid w:val="000F25FF"/>
    <w:rsid w:val="000F4705"/>
    <w:rsid w:val="000F7132"/>
    <w:rsid w:val="00101FF2"/>
    <w:rsid w:val="00103661"/>
    <w:rsid w:val="00114D73"/>
    <w:rsid w:val="0011504B"/>
    <w:rsid w:val="00116BC1"/>
    <w:rsid w:val="00122300"/>
    <w:rsid w:val="001258FA"/>
    <w:rsid w:val="00126564"/>
    <w:rsid w:val="001278E7"/>
    <w:rsid w:val="00127A13"/>
    <w:rsid w:val="00131754"/>
    <w:rsid w:val="00131873"/>
    <w:rsid w:val="00132C74"/>
    <w:rsid w:val="00133EA5"/>
    <w:rsid w:val="00141507"/>
    <w:rsid w:val="001419C4"/>
    <w:rsid w:val="00143D73"/>
    <w:rsid w:val="00152EFC"/>
    <w:rsid w:val="00154433"/>
    <w:rsid w:val="00163B04"/>
    <w:rsid w:val="00164910"/>
    <w:rsid w:val="00164D64"/>
    <w:rsid w:val="001668E8"/>
    <w:rsid w:val="00167DC8"/>
    <w:rsid w:val="001728D0"/>
    <w:rsid w:val="00180594"/>
    <w:rsid w:val="00180B0F"/>
    <w:rsid w:val="001841F0"/>
    <w:rsid w:val="001851B1"/>
    <w:rsid w:val="00190922"/>
    <w:rsid w:val="00191DFE"/>
    <w:rsid w:val="00192BA9"/>
    <w:rsid w:val="00196B87"/>
    <w:rsid w:val="001A5F47"/>
    <w:rsid w:val="001A706E"/>
    <w:rsid w:val="001C0701"/>
    <w:rsid w:val="001C30B8"/>
    <w:rsid w:val="001C6D3F"/>
    <w:rsid w:val="001D02C5"/>
    <w:rsid w:val="001D07E9"/>
    <w:rsid w:val="001D11D7"/>
    <w:rsid w:val="001D765D"/>
    <w:rsid w:val="001E054D"/>
    <w:rsid w:val="001E1F05"/>
    <w:rsid w:val="001F31C8"/>
    <w:rsid w:val="001F3A1A"/>
    <w:rsid w:val="00204479"/>
    <w:rsid w:val="0021290D"/>
    <w:rsid w:val="00213AEF"/>
    <w:rsid w:val="0021506D"/>
    <w:rsid w:val="00215F72"/>
    <w:rsid w:val="002177A6"/>
    <w:rsid w:val="00225AFB"/>
    <w:rsid w:val="002269F0"/>
    <w:rsid w:val="00227050"/>
    <w:rsid w:val="00227CC0"/>
    <w:rsid w:val="002310D1"/>
    <w:rsid w:val="00240BBA"/>
    <w:rsid w:val="00252DAA"/>
    <w:rsid w:val="00252EBF"/>
    <w:rsid w:val="002537E5"/>
    <w:rsid w:val="00257AC5"/>
    <w:rsid w:val="002606D3"/>
    <w:rsid w:val="00261AAA"/>
    <w:rsid w:val="00262176"/>
    <w:rsid w:val="00264D71"/>
    <w:rsid w:val="00265219"/>
    <w:rsid w:val="00267AAF"/>
    <w:rsid w:val="0027468B"/>
    <w:rsid w:val="0027686C"/>
    <w:rsid w:val="002805E2"/>
    <w:rsid w:val="002825AF"/>
    <w:rsid w:val="00283C2C"/>
    <w:rsid w:val="00285201"/>
    <w:rsid w:val="00285939"/>
    <w:rsid w:val="00286A1E"/>
    <w:rsid w:val="00294028"/>
    <w:rsid w:val="002A149D"/>
    <w:rsid w:val="002A3A86"/>
    <w:rsid w:val="002A4301"/>
    <w:rsid w:val="002B12A4"/>
    <w:rsid w:val="002B1AF7"/>
    <w:rsid w:val="002B42AE"/>
    <w:rsid w:val="002B4682"/>
    <w:rsid w:val="002B4B74"/>
    <w:rsid w:val="002C100E"/>
    <w:rsid w:val="002C1FCF"/>
    <w:rsid w:val="002C6F62"/>
    <w:rsid w:val="002D495D"/>
    <w:rsid w:val="002D6D73"/>
    <w:rsid w:val="002E4C90"/>
    <w:rsid w:val="002F1BD1"/>
    <w:rsid w:val="002F1C41"/>
    <w:rsid w:val="002F203E"/>
    <w:rsid w:val="003120F8"/>
    <w:rsid w:val="0031562C"/>
    <w:rsid w:val="00317F53"/>
    <w:rsid w:val="003210AE"/>
    <w:rsid w:val="00323B9D"/>
    <w:rsid w:val="0032488C"/>
    <w:rsid w:val="00330205"/>
    <w:rsid w:val="0033192A"/>
    <w:rsid w:val="003353F1"/>
    <w:rsid w:val="00342564"/>
    <w:rsid w:val="00342BFC"/>
    <w:rsid w:val="00342FF8"/>
    <w:rsid w:val="003475B2"/>
    <w:rsid w:val="0035230A"/>
    <w:rsid w:val="00352F26"/>
    <w:rsid w:val="00355C96"/>
    <w:rsid w:val="00356317"/>
    <w:rsid w:val="0035692D"/>
    <w:rsid w:val="0036007E"/>
    <w:rsid w:val="003612CF"/>
    <w:rsid w:val="0036334E"/>
    <w:rsid w:val="00363E46"/>
    <w:rsid w:val="0036421B"/>
    <w:rsid w:val="003668D0"/>
    <w:rsid w:val="00367E68"/>
    <w:rsid w:val="00370FEB"/>
    <w:rsid w:val="0037438E"/>
    <w:rsid w:val="003764A4"/>
    <w:rsid w:val="003766A3"/>
    <w:rsid w:val="003800EF"/>
    <w:rsid w:val="0038247B"/>
    <w:rsid w:val="003836B7"/>
    <w:rsid w:val="00384733"/>
    <w:rsid w:val="00385C38"/>
    <w:rsid w:val="00385DC5"/>
    <w:rsid w:val="003877AD"/>
    <w:rsid w:val="00387BB7"/>
    <w:rsid w:val="00390AF5"/>
    <w:rsid w:val="00394518"/>
    <w:rsid w:val="003954A7"/>
    <w:rsid w:val="003970C9"/>
    <w:rsid w:val="003A1C51"/>
    <w:rsid w:val="003A1C9C"/>
    <w:rsid w:val="003A43BF"/>
    <w:rsid w:val="003A6F2E"/>
    <w:rsid w:val="003A7E70"/>
    <w:rsid w:val="003B1006"/>
    <w:rsid w:val="003B15BD"/>
    <w:rsid w:val="003B4D5D"/>
    <w:rsid w:val="003B513D"/>
    <w:rsid w:val="003B7353"/>
    <w:rsid w:val="003C09D8"/>
    <w:rsid w:val="003C1147"/>
    <w:rsid w:val="003C1E78"/>
    <w:rsid w:val="003C3FF3"/>
    <w:rsid w:val="003C4F73"/>
    <w:rsid w:val="003D1600"/>
    <w:rsid w:val="003D2442"/>
    <w:rsid w:val="003D2F1A"/>
    <w:rsid w:val="003D33DD"/>
    <w:rsid w:val="003E1434"/>
    <w:rsid w:val="003E1CD2"/>
    <w:rsid w:val="003E2F71"/>
    <w:rsid w:val="003E4A11"/>
    <w:rsid w:val="003E4CD5"/>
    <w:rsid w:val="003E6609"/>
    <w:rsid w:val="003E7273"/>
    <w:rsid w:val="003F1F3A"/>
    <w:rsid w:val="003F6D4D"/>
    <w:rsid w:val="00404D25"/>
    <w:rsid w:val="00410365"/>
    <w:rsid w:val="0041531C"/>
    <w:rsid w:val="00416993"/>
    <w:rsid w:val="00426D3C"/>
    <w:rsid w:val="00430A7F"/>
    <w:rsid w:val="00430D19"/>
    <w:rsid w:val="00430D21"/>
    <w:rsid w:val="00432925"/>
    <w:rsid w:val="00433B71"/>
    <w:rsid w:val="00440B79"/>
    <w:rsid w:val="00446225"/>
    <w:rsid w:val="00452974"/>
    <w:rsid w:val="00453DE0"/>
    <w:rsid w:val="004543A7"/>
    <w:rsid w:val="004627B0"/>
    <w:rsid w:val="0047082C"/>
    <w:rsid w:val="00473B17"/>
    <w:rsid w:val="00475547"/>
    <w:rsid w:val="00477AEE"/>
    <w:rsid w:val="00480E9A"/>
    <w:rsid w:val="0048154E"/>
    <w:rsid w:val="004830B6"/>
    <w:rsid w:val="004852CC"/>
    <w:rsid w:val="00486D57"/>
    <w:rsid w:val="00492067"/>
    <w:rsid w:val="004A10D0"/>
    <w:rsid w:val="004A36CB"/>
    <w:rsid w:val="004A5810"/>
    <w:rsid w:val="004B1569"/>
    <w:rsid w:val="004B15EB"/>
    <w:rsid w:val="004B18CB"/>
    <w:rsid w:val="004B1B75"/>
    <w:rsid w:val="004B1E94"/>
    <w:rsid w:val="004B7D1B"/>
    <w:rsid w:val="004C0AC6"/>
    <w:rsid w:val="004C6291"/>
    <w:rsid w:val="004D13B6"/>
    <w:rsid w:val="004D530A"/>
    <w:rsid w:val="004D6448"/>
    <w:rsid w:val="004D7A0A"/>
    <w:rsid w:val="004E777A"/>
    <w:rsid w:val="004E77D6"/>
    <w:rsid w:val="004F4444"/>
    <w:rsid w:val="004F5D4A"/>
    <w:rsid w:val="00500597"/>
    <w:rsid w:val="00500D29"/>
    <w:rsid w:val="00501E25"/>
    <w:rsid w:val="00504F64"/>
    <w:rsid w:val="00505E7D"/>
    <w:rsid w:val="005100FC"/>
    <w:rsid w:val="00510FA6"/>
    <w:rsid w:val="00520CD2"/>
    <w:rsid w:val="00523A3B"/>
    <w:rsid w:val="00525541"/>
    <w:rsid w:val="005265E6"/>
    <w:rsid w:val="00527EF8"/>
    <w:rsid w:val="00541D83"/>
    <w:rsid w:val="00544B4D"/>
    <w:rsid w:val="00545318"/>
    <w:rsid w:val="00546728"/>
    <w:rsid w:val="00547008"/>
    <w:rsid w:val="00551147"/>
    <w:rsid w:val="005527F2"/>
    <w:rsid w:val="00556385"/>
    <w:rsid w:val="00560CEF"/>
    <w:rsid w:val="00564E85"/>
    <w:rsid w:val="00566A88"/>
    <w:rsid w:val="00567B2A"/>
    <w:rsid w:val="005766D6"/>
    <w:rsid w:val="005771E2"/>
    <w:rsid w:val="005807BB"/>
    <w:rsid w:val="0058495D"/>
    <w:rsid w:val="00586E18"/>
    <w:rsid w:val="0059412E"/>
    <w:rsid w:val="005A7CB2"/>
    <w:rsid w:val="005B3F6A"/>
    <w:rsid w:val="005D2B49"/>
    <w:rsid w:val="005D3357"/>
    <w:rsid w:val="005D6CF5"/>
    <w:rsid w:val="005D7D39"/>
    <w:rsid w:val="005E1992"/>
    <w:rsid w:val="005E320D"/>
    <w:rsid w:val="005E38D6"/>
    <w:rsid w:val="005E6992"/>
    <w:rsid w:val="005E699E"/>
    <w:rsid w:val="005E6F01"/>
    <w:rsid w:val="005E6FC9"/>
    <w:rsid w:val="005F1C9D"/>
    <w:rsid w:val="005F1E54"/>
    <w:rsid w:val="005F283F"/>
    <w:rsid w:val="005F6F6E"/>
    <w:rsid w:val="005F76FC"/>
    <w:rsid w:val="005F7D48"/>
    <w:rsid w:val="0060003F"/>
    <w:rsid w:val="006015F0"/>
    <w:rsid w:val="00601F8E"/>
    <w:rsid w:val="00614DF1"/>
    <w:rsid w:val="0062215C"/>
    <w:rsid w:val="006279F7"/>
    <w:rsid w:val="00633D4B"/>
    <w:rsid w:val="0063564C"/>
    <w:rsid w:val="0064086F"/>
    <w:rsid w:val="00641B03"/>
    <w:rsid w:val="0064280D"/>
    <w:rsid w:val="00646355"/>
    <w:rsid w:val="00650C96"/>
    <w:rsid w:val="0065547E"/>
    <w:rsid w:val="006616B9"/>
    <w:rsid w:val="00661C68"/>
    <w:rsid w:val="00670F51"/>
    <w:rsid w:val="00674388"/>
    <w:rsid w:val="006762DB"/>
    <w:rsid w:val="00676DA3"/>
    <w:rsid w:val="00680907"/>
    <w:rsid w:val="0068355E"/>
    <w:rsid w:val="006842D4"/>
    <w:rsid w:val="0068544C"/>
    <w:rsid w:val="00685DEA"/>
    <w:rsid w:val="006876AB"/>
    <w:rsid w:val="00690228"/>
    <w:rsid w:val="00691E5B"/>
    <w:rsid w:val="00693EFF"/>
    <w:rsid w:val="00696C97"/>
    <w:rsid w:val="006A3371"/>
    <w:rsid w:val="006B155A"/>
    <w:rsid w:val="006B1F66"/>
    <w:rsid w:val="006B36E4"/>
    <w:rsid w:val="006C0ACD"/>
    <w:rsid w:val="006C0C55"/>
    <w:rsid w:val="006C287D"/>
    <w:rsid w:val="006D0E0B"/>
    <w:rsid w:val="006D28E1"/>
    <w:rsid w:val="006D5C8D"/>
    <w:rsid w:val="006D741B"/>
    <w:rsid w:val="006E2939"/>
    <w:rsid w:val="006E32EC"/>
    <w:rsid w:val="006E4ED3"/>
    <w:rsid w:val="006F4486"/>
    <w:rsid w:val="006F7A76"/>
    <w:rsid w:val="007026F5"/>
    <w:rsid w:val="007048A9"/>
    <w:rsid w:val="00712D08"/>
    <w:rsid w:val="00717041"/>
    <w:rsid w:val="007211D2"/>
    <w:rsid w:val="00721F6F"/>
    <w:rsid w:val="007268E6"/>
    <w:rsid w:val="00727238"/>
    <w:rsid w:val="007335D4"/>
    <w:rsid w:val="00733EEF"/>
    <w:rsid w:val="00734A90"/>
    <w:rsid w:val="00735487"/>
    <w:rsid w:val="00746832"/>
    <w:rsid w:val="00754EA7"/>
    <w:rsid w:val="00756DC3"/>
    <w:rsid w:val="007608FB"/>
    <w:rsid w:val="00764435"/>
    <w:rsid w:val="00764DE1"/>
    <w:rsid w:val="007668C5"/>
    <w:rsid w:val="0076725B"/>
    <w:rsid w:val="00770CCC"/>
    <w:rsid w:val="007756C5"/>
    <w:rsid w:val="00776ECC"/>
    <w:rsid w:val="00781BA3"/>
    <w:rsid w:val="0078614B"/>
    <w:rsid w:val="00794BAF"/>
    <w:rsid w:val="00795ABB"/>
    <w:rsid w:val="007A0A5B"/>
    <w:rsid w:val="007A3405"/>
    <w:rsid w:val="007A46F0"/>
    <w:rsid w:val="007A50F0"/>
    <w:rsid w:val="007A7427"/>
    <w:rsid w:val="007B00EB"/>
    <w:rsid w:val="007B1F45"/>
    <w:rsid w:val="007B4164"/>
    <w:rsid w:val="007B5BFF"/>
    <w:rsid w:val="007C4158"/>
    <w:rsid w:val="007C6888"/>
    <w:rsid w:val="007C68A7"/>
    <w:rsid w:val="007C6D54"/>
    <w:rsid w:val="007D394D"/>
    <w:rsid w:val="007D401E"/>
    <w:rsid w:val="007D76CB"/>
    <w:rsid w:val="007D7DE1"/>
    <w:rsid w:val="007E18BC"/>
    <w:rsid w:val="00800439"/>
    <w:rsid w:val="0081272C"/>
    <w:rsid w:val="00813ED6"/>
    <w:rsid w:val="00815B66"/>
    <w:rsid w:val="008218C6"/>
    <w:rsid w:val="00823BE7"/>
    <w:rsid w:val="00841116"/>
    <w:rsid w:val="00841B95"/>
    <w:rsid w:val="00842183"/>
    <w:rsid w:val="00844CC3"/>
    <w:rsid w:val="00844F97"/>
    <w:rsid w:val="00845448"/>
    <w:rsid w:val="00846E1F"/>
    <w:rsid w:val="008478F0"/>
    <w:rsid w:val="00851450"/>
    <w:rsid w:val="00854546"/>
    <w:rsid w:val="0086205E"/>
    <w:rsid w:val="0086347F"/>
    <w:rsid w:val="00866786"/>
    <w:rsid w:val="00866EDE"/>
    <w:rsid w:val="0086750B"/>
    <w:rsid w:val="00867F2A"/>
    <w:rsid w:val="00871FF7"/>
    <w:rsid w:val="00873FC1"/>
    <w:rsid w:val="00874487"/>
    <w:rsid w:val="0087578E"/>
    <w:rsid w:val="008823C6"/>
    <w:rsid w:val="00882E6A"/>
    <w:rsid w:val="008835D3"/>
    <w:rsid w:val="008878FB"/>
    <w:rsid w:val="008930E0"/>
    <w:rsid w:val="00894118"/>
    <w:rsid w:val="0089461D"/>
    <w:rsid w:val="008A0F81"/>
    <w:rsid w:val="008A2C80"/>
    <w:rsid w:val="008A3B0F"/>
    <w:rsid w:val="008B3DAD"/>
    <w:rsid w:val="008B4011"/>
    <w:rsid w:val="008B77FD"/>
    <w:rsid w:val="008C4850"/>
    <w:rsid w:val="008C79D8"/>
    <w:rsid w:val="008D2318"/>
    <w:rsid w:val="008D3360"/>
    <w:rsid w:val="008D6EA6"/>
    <w:rsid w:val="008D7215"/>
    <w:rsid w:val="008E690A"/>
    <w:rsid w:val="008F2E71"/>
    <w:rsid w:val="008F7203"/>
    <w:rsid w:val="008F76AD"/>
    <w:rsid w:val="00900726"/>
    <w:rsid w:val="009007E5"/>
    <w:rsid w:val="00900892"/>
    <w:rsid w:val="00902EE0"/>
    <w:rsid w:val="0090525B"/>
    <w:rsid w:val="0090796B"/>
    <w:rsid w:val="0091358A"/>
    <w:rsid w:val="00916CED"/>
    <w:rsid w:val="00920612"/>
    <w:rsid w:val="00921150"/>
    <w:rsid w:val="00921865"/>
    <w:rsid w:val="009220B9"/>
    <w:rsid w:val="0092218E"/>
    <w:rsid w:val="00922E2A"/>
    <w:rsid w:val="00923960"/>
    <w:rsid w:val="00923CF3"/>
    <w:rsid w:val="00927E9D"/>
    <w:rsid w:val="00930528"/>
    <w:rsid w:val="009345A2"/>
    <w:rsid w:val="009466EC"/>
    <w:rsid w:val="009501D7"/>
    <w:rsid w:val="00955B5B"/>
    <w:rsid w:val="009620A0"/>
    <w:rsid w:val="00970CC1"/>
    <w:rsid w:val="00974497"/>
    <w:rsid w:val="00975CF9"/>
    <w:rsid w:val="00980493"/>
    <w:rsid w:val="0098499D"/>
    <w:rsid w:val="009865D8"/>
    <w:rsid w:val="009878EB"/>
    <w:rsid w:val="009977E8"/>
    <w:rsid w:val="009A1C71"/>
    <w:rsid w:val="009A2B77"/>
    <w:rsid w:val="009B0674"/>
    <w:rsid w:val="009B1091"/>
    <w:rsid w:val="009B1BC8"/>
    <w:rsid w:val="009B3778"/>
    <w:rsid w:val="009B4FBF"/>
    <w:rsid w:val="009B5C31"/>
    <w:rsid w:val="009B5E8A"/>
    <w:rsid w:val="009B769C"/>
    <w:rsid w:val="009B76E2"/>
    <w:rsid w:val="009C0A36"/>
    <w:rsid w:val="009C16E2"/>
    <w:rsid w:val="009C3564"/>
    <w:rsid w:val="009D07F8"/>
    <w:rsid w:val="009D384C"/>
    <w:rsid w:val="009D6F86"/>
    <w:rsid w:val="009E3E04"/>
    <w:rsid w:val="009E5133"/>
    <w:rsid w:val="009E6D2D"/>
    <w:rsid w:val="009F40BA"/>
    <w:rsid w:val="009F4343"/>
    <w:rsid w:val="009F4A97"/>
    <w:rsid w:val="009F4D50"/>
    <w:rsid w:val="00A03948"/>
    <w:rsid w:val="00A05BE7"/>
    <w:rsid w:val="00A065A0"/>
    <w:rsid w:val="00A1227F"/>
    <w:rsid w:val="00A15846"/>
    <w:rsid w:val="00A16011"/>
    <w:rsid w:val="00A2144F"/>
    <w:rsid w:val="00A26333"/>
    <w:rsid w:val="00A26C49"/>
    <w:rsid w:val="00A33D6E"/>
    <w:rsid w:val="00A37966"/>
    <w:rsid w:val="00A419E9"/>
    <w:rsid w:val="00A511C4"/>
    <w:rsid w:val="00A5286A"/>
    <w:rsid w:val="00A56E8B"/>
    <w:rsid w:val="00A57E68"/>
    <w:rsid w:val="00A62C5D"/>
    <w:rsid w:val="00A70067"/>
    <w:rsid w:val="00A803DB"/>
    <w:rsid w:val="00A8368C"/>
    <w:rsid w:val="00A95410"/>
    <w:rsid w:val="00A9675F"/>
    <w:rsid w:val="00AA3053"/>
    <w:rsid w:val="00AA480C"/>
    <w:rsid w:val="00AB0C0B"/>
    <w:rsid w:val="00AB34E6"/>
    <w:rsid w:val="00AB5D8A"/>
    <w:rsid w:val="00AC07C1"/>
    <w:rsid w:val="00AC09F3"/>
    <w:rsid w:val="00AC3215"/>
    <w:rsid w:val="00AC7949"/>
    <w:rsid w:val="00AD2DFD"/>
    <w:rsid w:val="00AD6183"/>
    <w:rsid w:val="00AE19B4"/>
    <w:rsid w:val="00AE41A7"/>
    <w:rsid w:val="00AF1780"/>
    <w:rsid w:val="00AF50A8"/>
    <w:rsid w:val="00AF58F0"/>
    <w:rsid w:val="00B039AF"/>
    <w:rsid w:val="00B04F67"/>
    <w:rsid w:val="00B1047D"/>
    <w:rsid w:val="00B12CEF"/>
    <w:rsid w:val="00B2315D"/>
    <w:rsid w:val="00B24186"/>
    <w:rsid w:val="00B26205"/>
    <w:rsid w:val="00B3124D"/>
    <w:rsid w:val="00B31DEF"/>
    <w:rsid w:val="00B409DA"/>
    <w:rsid w:val="00B46725"/>
    <w:rsid w:val="00B5550A"/>
    <w:rsid w:val="00B5562A"/>
    <w:rsid w:val="00B62F70"/>
    <w:rsid w:val="00B65D60"/>
    <w:rsid w:val="00B65E04"/>
    <w:rsid w:val="00B667AB"/>
    <w:rsid w:val="00B66ED5"/>
    <w:rsid w:val="00B74745"/>
    <w:rsid w:val="00B75AC7"/>
    <w:rsid w:val="00B831E0"/>
    <w:rsid w:val="00B84A39"/>
    <w:rsid w:val="00B854A6"/>
    <w:rsid w:val="00B92052"/>
    <w:rsid w:val="00B9279D"/>
    <w:rsid w:val="00B93C6D"/>
    <w:rsid w:val="00B97C6B"/>
    <w:rsid w:val="00BA0D5A"/>
    <w:rsid w:val="00BA315F"/>
    <w:rsid w:val="00BA3920"/>
    <w:rsid w:val="00BA3FAE"/>
    <w:rsid w:val="00BA4510"/>
    <w:rsid w:val="00BA5696"/>
    <w:rsid w:val="00BB0C99"/>
    <w:rsid w:val="00BB23AC"/>
    <w:rsid w:val="00BB6427"/>
    <w:rsid w:val="00BB7BF7"/>
    <w:rsid w:val="00BC208F"/>
    <w:rsid w:val="00BC4D42"/>
    <w:rsid w:val="00BD010D"/>
    <w:rsid w:val="00BD34D7"/>
    <w:rsid w:val="00BD4B58"/>
    <w:rsid w:val="00BE56E4"/>
    <w:rsid w:val="00BF1C0F"/>
    <w:rsid w:val="00BF7B48"/>
    <w:rsid w:val="00C002B6"/>
    <w:rsid w:val="00C00575"/>
    <w:rsid w:val="00C00E15"/>
    <w:rsid w:val="00C01746"/>
    <w:rsid w:val="00C05665"/>
    <w:rsid w:val="00C06015"/>
    <w:rsid w:val="00C0650E"/>
    <w:rsid w:val="00C121D0"/>
    <w:rsid w:val="00C1322E"/>
    <w:rsid w:val="00C1530D"/>
    <w:rsid w:val="00C15DAF"/>
    <w:rsid w:val="00C16BC5"/>
    <w:rsid w:val="00C1795F"/>
    <w:rsid w:val="00C21040"/>
    <w:rsid w:val="00C251A0"/>
    <w:rsid w:val="00C259F3"/>
    <w:rsid w:val="00C266FF"/>
    <w:rsid w:val="00C3066A"/>
    <w:rsid w:val="00C3076E"/>
    <w:rsid w:val="00C30E49"/>
    <w:rsid w:val="00C317F8"/>
    <w:rsid w:val="00C3229D"/>
    <w:rsid w:val="00C3680E"/>
    <w:rsid w:val="00C37AF0"/>
    <w:rsid w:val="00C37CDA"/>
    <w:rsid w:val="00C41D55"/>
    <w:rsid w:val="00C41E0A"/>
    <w:rsid w:val="00C50EAB"/>
    <w:rsid w:val="00C544A8"/>
    <w:rsid w:val="00C56556"/>
    <w:rsid w:val="00C65E4B"/>
    <w:rsid w:val="00C676E5"/>
    <w:rsid w:val="00C6778F"/>
    <w:rsid w:val="00C74159"/>
    <w:rsid w:val="00C75E0E"/>
    <w:rsid w:val="00C7637F"/>
    <w:rsid w:val="00C7778C"/>
    <w:rsid w:val="00C81E0F"/>
    <w:rsid w:val="00C87889"/>
    <w:rsid w:val="00C90F41"/>
    <w:rsid w:val="00C93ECB"/>
    <w:rsid w:val="00C97990"/>
    <w:rsid w:val="00CA2AA1"/>
    <w:rsid w:val="00CA3C66"/>
    <w:rsid w:val="00CA6F90"/>
    <w:rsid w:val="00CB39EB"/>
    <w:rsid w:val="00CB6F35"/>
    <w:rsid w:val="00CC07EB"/>
    <w:rsid w:val="00CC6727"/>
    <w:rsid w:val="00CD3FE4"/>
    <w:rsid w:val="00CD436D"/>
    <w:rsid w:val="00CE190E"/>
    <w:rsid w:val="00CE4EC9"/>
    <w:rsid w:val="00CE51C9"/>
    <w:rsid w:val="00CF120C"/>
    <w:rsid w:val="00CF78D5"/>
    <w:rsid w:val="00D0611F"/>
    <w:rsid w:val="00D12144"/>
    <w:rsid w:val="00D177FD"/>
    <w:rsid w:val="00D214B3"/>
    <w:rsid w:val="00D21719"/>
    <w:rsid w:val="00D21B8E"/>
    <w:rsid w:val="00D23B49"/>
    <w:rsid w:val="00D25222"/>
    <w:rsid w:val="00D30259"/>
    <w:rsid w:val="00D47DF4"/>
    <w:rsid w:val="00D51CE4"/>
    <w:rsid w:val="00D529F9"/>
    <w:rsid w:val="00D5372F"/>
    <w:rsid w:val="00D53856"/>
    <w:rsid w:val="00D55990"/>
    <w:rsid w:val="00D631AF"/>
    <w:rsid w:val="00D7092F"/>
    <w:rsid w:val="00D7616C"/>
    <w:rsid w:val="00D76BB7"/>
    <w:rsid w:val="00D773BA"/>
    <w:rsid w:val="00D778FD"/>
    <w:rsid w:val="00D8094B"/>
    <w:rsid w:val="00D8139E"/>
    <w:rsid w:val="00D84C54"/>
    <w:rsid w:val="00D9089D"/>
    <w:rsid w:val="00D92587"/>
    <w:rsid w:val="00D943B9"/>
    <w:rsid w:val="00D9762C"/>
    <w:rsid w:val="00DA68E6"/>
    <w:rsid w:val="00DB5555"/>
    <w:rsid w:val="00DB740B"/>
    <w:rsid w:val="00DC1B04"/>
    <w:rsid w:val="00DC47EB"/>
    <w:rsid w:val="00DC56CC"/>
    <w:rsid w:val="00DC685F"/>
    <w:rsid w:val="00DE2567"/>
    <w:rsid w:val="00DF0A03"/>
    <w:rsid w:val="00DF1C63"/>
    <w:rsid w:val="00DF20A8"/>
    <w:rsid w:val="00DF5F99"/>
    <w:rsid w:val="00E00100"/>
    <w:rsid w:val="00E02DB7"/>
    <w:rsid w:val="00E06D94"/>
    <w:rsid w:val="00E10CE4"/>
    <w:rsid w:val="00E16B08"/>
    <w:rsid w:val="00E175C3"/>
    <w:rsid w:val="00E27B5B"/>
    <w:rsid w:val="00E35007"/>
    <w:rsid w:val="00E44F22"/>
    <w:rsid w:val="00E55F45"/>
    <w:rsid w:val="00E63DA2"/>
    <w:rsid w:val="00E646B1"/>
    <w:rsid w:val="00E7242D"/>
    <w:rsid w:val="00E725CA"/>
    <w:rsid w:val="00E7527C"/>
    <w:rsid w:val="00E8315B"/>
    <w:rsid w:val="00E84897"/>
    <w:rsid w:val="00E86274"/>
    <w:rsid w:val="00E86E59"/>
    <w:rsid w:val="00EA0E72"/>
    <w:rsid w:val="00EB684B"/>
    <w:rsid w:val="00EB6CB1"/>
    <w:rsid w:val="00EB73E1"/>
    <w:rsid w:val="00EC0327"/>
    <w:rsid w:val="00EC0944"/>
    <w:rsid w:val="00EC56FD"/>
    <w:rsid w:val="00ED1C6D"/>
    <w:rsid w:val="00EE6954"/>
    <w:rsid w:val="00EF229E"/>
    <w:rsid w:val="00EF2E9A"/>
    <w:rsid w:val="00EF3306"/>
    <w:rsid w:val="00EF4EBB"/>
    <w:rsid w:val="00EF6B2A"/>
    <w:rsid w:val="00EF6CBA"/>
    <w:rsid w:val="00EF74E1"/>
    <w:rsid w:val="00F010D5"/>
    <w:rsid w:val="00F0167C"/>
    <w:rsid w:val="00F07CE6"/>
    <w:rsid w:val="00F16D9B"/>
    <w:rsid w:val="00F17D34"/>
    <w:rsid w:val="00F21289"/>
    <w:rsid w:val="00F218BD"/>
    <w:rsid w:val="00F226E7"/>
    <w:rsid w:val="00F2341D"/>
    <w:rsid w:val="00F25088"/>
    <w:rsid w:val="00F30443"/>
    <w:rsid w:val="00F35EBE"/>
    <w:rsid w:val="00F35F2F"/>
    <w:rsid w:val="00F40A76"/>
    <w:rsid w:val="00F40B93"/>
    <w:rsid w:val="00F414A3"/>
    <w:rsid w:val="00F41C38"/>
    <w:rsid w:val="00F47244"/>
    <w:rsid w:val="00F506D1"/>
    <w:rsid w:val="00F5254C"/>
    <w:rsid w:val="00F60D45"/>
    <w:rsid w:val="00F60F58"/>
    <w:rsid w:val="00F614D6"/>
    <w:rsid w:val="00F64BEF"/>
    <w:rsid w:val="00F664EA"/>
    <w:rsid w:val="00F66BBA"/>
    <w:rsid w:val="00F72A56"/>
    <w:rsid w:val="00F74FFE"/>
    <w:rsid w:val="00F755D6"/>
    <w:rsid w:val="00F7617B"/>
    <w:rsid w:val="00F84343"/>
    <w:rsid w:val="00F86D6B"/>
    <w:rsid w:val="00F90513"/>
    <w:rsid w:val="00F91E51"/>
    <w:rsid w:val="00F92F38"/>
    <w:rsid w:val="00FA11AA"/>
    <w:rsid w:val="00FA12DF"/>
    <w:rsid w:val="00FA6FB5"/>
    <w:rsid w:val="00FA75A2"/>
    <w:rsid w:val="00FB12F3"/>
    <w:rsid w:val="00FB1ABB"/>
    <w:rsid w:val="00FB1C37"/>
    <w:rsid w:val="00FB253E"/>
    <w:rsid w:val="00FC7FAC"/>
    <w:rsid w:val="00FD01F2"/>
    <w:rsid w:val="00FD0EEC"/>
    <w:rsid w:val="00FD52DF"/>
    <w:rsid w:val="00FD63C6"/>
    <w:rsid w:val="00FD7654"/>
    <w:rsid w:val="00FE0B15"/>
    <w:rsid w:val="00FE46E4"/>
    <w:rsid w:val="00FE61E8"/>
    <w:rsid w:val="00FF3CE3"/>
    <w:rsid w:val="00FF53C4"/>
    <w:rsid w:val="00FF7921"/>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2050"/>
    <o:shapelayout v:ext="edit">
      <o:idmap v:ext="edit" data="2"/>
    </o:shapelayout>
  </w:shapeDefaults>
  <w:decimalSymbol w:val=","/>
  <w:listSeparator w:val=";"/>
  <w14:docId w14:val="55B6435C"/>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EastAsia" w:hAnsiTheme="minorHAnsi" w:cstheme="minorBidi"/>
        <w:sz w:val="22"/>
        <w:szCs w:val="22"/>
        <w:lang w:val="en-US" w:eastAsia="ja-JP"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qFormat="1"/>
    <w:lsdException w:name="heading 5" w:semiHidden="1" w:uiPriority="9" w:qFormat="1"/>
    <w:lsdException w:name="heading 6" w:semiHidden="1" w:uiPriority="9" w:qFormat="1"/>
    <w:lsdException w:name="heading 7" w:semiHidden="1" w:uiPriority="9"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iPriority="1" w:unhideWhenUsed="1"/>
    <w:lsdException w:name="List Number" w:uiPriority="12"/>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unhideWhenUsed="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semiHidden="1" w:uiPriority="22" w:unhideWhenUsed="1" w:qFormat="1"/>
    <w:lsdException w:name="Emphasis" w:semiHidden="1" w:uiPriority="20" w:unhideWhenUsed="1"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unhideWhenUsed="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semiHidden="1" w:uiPriority="30" w:unhideWhenUsed="1"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unhideWhenUsed="1" w:qFormat="1"/>
    <w:lsdException w:name="Intense Emphasis" w:semiHidden="1" w:uiPriority="21" w:unhideWhenUsed="1" w:qFormat="1"/>
    <w:lsdException w:name="Subtle Reference" w:semiHidden="1" w:uiPriority="31" w:unhideWhenUsed="1" w:qFormat="1"/>
    <w:lsdException w:name="Intense Reference" w:semiHidden="1" w:uiPriority="32" w:unhideWhenUsed="1" w:qFormat="1"/>
    <w:lsdException w:name="Book Title" w:semiHidden="1" w:uiPriority="33" w:unhideWhenUsed="1"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93EFF"/>
  </w:style>
  <w:style w:type="paragraph" w:styleId="Heading1">
    <w:name w:val="heading 1"/>
    <w:basedOn w:val="Normal"/>
    <w:next w:val="Normal"/>
    <w:link w:val="Heading1Char"/>
    <w:uiPriority w:val="9"/>
    <w:qFormat/>
    <w:rsid w:val="00693EFF"/>
    <w:pPr>
      <w:keepNext/>
      <w:keepLines/>
      <w:spacing w:before="400" w:after="40" w:line="240" w:lineRule="auto"/>
      <w:outlineLvl w:val="0"/>
    </w:pPr>
    <w:rPr>
      <w:rFonts w:asciiTheme="majorHAnsi" w:eastAsiaTheme="majorEastAsia" w:hAnsiTheme="majorHAnsi" w:cstheme="majorBidi"/>
      <w:color w:val="6E6E6E" w:themeColor="accent1" w:themeShade="80"/>
      <w:sz w:val="36"/>
      <w:szCs w:val="36"/>
    </w:rPr>
  </w:style>
  <w:style w:type="paragraph" w:styleId="Heading2">
    <w:name w:val="heading 2"/>
    <w:basedOn w:val="Normal"/>
    <w:next w:val="Normal"/>
    <w:link w:val="Heading2Char"/>
    <w:uiPriority w:val="9"/>
    <w:unhideWhenUsed/>
    <w:qFormat/>
    <w:rsid w:val="00693EFF"/>
    <w:pPr>
      <w:keepNext/>
      <w:keepLines/>
      <w:spacing w:before="40" w:after="0" w:line="240" w:lineRule="auto"/>
      <w:outlineLvl w:val="1"/>
    </w:pPr>
    <w:rPr>
      <w:rFonts w:asciiTheme="majorHAnsi" w:eastAsiaTheme="majorEastAsia" w:hAnsiTheme="majorHAnsi" w:cstheme="majorBidi"/>
      <w:color w:val="A5A5A5" w:themeColor="accent1" w:themeShade="BF"/>
      <w:sz w:val="32"/>
      <w:szCs w:val="32"/>
    </w:rPr>
  </w:style>
  <w:style w:type="paragraph" w:styleId="Heading3">
    <w:name w:val="heading 3"/>
    <w:basedOn w:val="Normal"/>
    <w:next w:val="Normal"/>
    <w:link w:val="Heading3Char"/>
    <w:uiPriority w:val="9"/>
    <w:unhideWhenUsed/>
    <w:qFormat/>
    <w:rsid w:val="00693EFF"/>
    <w:pPr>
      <w:keepNext/>
      <w:keepLines/>
      <w:spacing w:before="40" w:after="0" w:line="240" w:lineRule="auto"/>
      <w:outlineLvl w:val="2"/>
    </w:pPr>
    <w:rPr>
      <w:rFonts w:asciiTheme="majorHAnsi" w:eastAsiaTheme="majorEastAsia" w:hAnsiTheme="majorHAnsi" w:cstheme="majorBidi"/>
      <w:color w:val="A5A5A5" w:themeColor="accent1" w:themeShade="BF"/>
      <w:sz w:val="28"/>
      <w:szCs w:val="28"/>
    </w:rPr>
  </w:style>
  <w:style w:type="paragraph" w:styleId="Heading4">
    <w:name w:val="heading 4"/>
    <w:basedOn w:val="Normal"/>
    <w:next w:val="Normal"/>
    <w:link w:val="Heading4Char"/>
    <w:uiPriority w:val="9"/>
    <w:semiHidden/>
    <w:unhideWhenUsed/>
    <w:qFormat/>
    <w:rsid w:val="00693EFF"/>
    <w:pPr>
      <w:keepNext/>
      <w:keepLines/>
      <w:spacing w:before="40" w:after="0"/>
      <w:outlineLvl w:val="3"/>
    </w:pPr>
    <w:rPr>
      <w:rFonts w:asciiTheme="majorHAnsi" w:eastAsiaTheme="majorEastAsia" w:hAnsiTheme="majorHAnsi" w:cstheme="majorBidi"/>
      <w:color w:val="A5A5A5" w:themeColor="accent1" w:themeShade="BF"/>
      <w:sz w:val="24"/>
      <w:szCs w:val="24"/>
    </w:rPr>
  </w:style>
  <w:style w:type="paragraph" w:styleId="Heading5">
    <w:name w:val="heading 5"/>
    <w:basedOn w:val="Normal"/>
    <w:next w:val="Normal"/>
    <w:link w:val="Heading5Char"/>
    <w:uiPriority w:val="9"/>
    <w:semiHidden/>
    <w:unhideWhenUsed/>
    <w:qFormat/>
    <w:rsid w:val="00693EFF"/>
    <w:pPr>
      <w:keepNext/>
      <w:keepLines/>
      <w:spacing w:before="40" w:after="0"/>
      <w:outlineLvl w:val="4"/>
    </w:pPr>
    <w:rPr>
      <w:rFonts w:asciiTheme="majorHAnsi" w:eastAsiaTheme="majorEastAsia" w:hAnsiTheme="majorHAnsi" w:cstheme="majorBidi"/>
      <w:caps/>
      <w:color w:val="A5A5A5" w:themeColor="accent1" w:themeShade="BF"/>
    </w:rPr>
  </w:style>
  <w:style w:type="paragraph" w:styleId="Heading6">
    <w:name w:val="heading 6"/>
    <w:basedOn w:val="Normal"/>
    <w:next w:val="Normal"/>
    <w:link w:val="Heading6Char"/>
    <w:uiPriority w:val="9"/>
    <w:semiHidden/>
    <w:unhideWhenUsed/>
    <w:qFormat/>
    <w:rsid w:val="00693EFF"/>
    <w:pPr>
      <w:keepNext/>
      <w:keepLines/>
      <w:spacing w:before="40" w:after="0"/>
      <w:outlineLvl w:val="5"/>
    </w:pPr>
    <w:rPr>
      <w:rFonts w:asciiTheme="majorHAnsi" w:eastAsiaTheme="majorEastAsia" w:hAnsiTheme="majorHAnsi" w:cstheme="majorBidi"/>
      <w:i/>
      <w:iCs/>
      <w:caps/>
      <w:color w:val="6E6E6E" w:themeColor="accent1" w:themeShade="80"/>
    </w:rPr>
  </w:style>
  <w:style w:type="paragraph" w:styleId="Heading7">
    <w:name w:val="heading 7"/>
    <w:basedOn w:val="Normal"/>
    <w:next w:val="Normal"/>
    <w:link w:val="Heading7Char"/>
    <w:uiPriority w:val="9"/>
    <w:semiHidden/>
    <w:unhideWhenUsed/>
    <w:qFormat/>
    <w:rsid w:val="00693EFF"/>
    <w:pPr>
      <w:keepNext/>
      <w:keepLines/>
      <w:spacing w:before="40" w:after="0"/>
      <w:outlineLvl w:val="6"/>
    </w:pPr>
    <w:rPr>
      <w:rFonts w:asciiTheme="majorHAnsi" w:eastAsiaTheme="majorEastAsia" w:hAnsiTheme="majorHAnsi" w:cstheme="majorBidi"/>
      <w:b/>
      <w:bCs/>
      <w:color w:val="6E6E6E" w:themeColor="accent1" w:themeShade="80"/>
    </w:rPr>
  </w:style>
  <w:style w:type="paragraph" w:styleId="Heading8">
    <w:name w:val="heading 8"/>
    <w:basedOn w:val="Normal"/>
    <w:next w:val="Normal"/>
    <w:link w:val="Heading8Char"/>
    <w:uiPriority w:val="9"/>
    <w:semiHidden/>
    <w:unhideWhenUsed/>
    <w:qFormat/>
    <w:rsid w:val="00693EFF"/>
    <w:pPr>
      <w:keepNext/>
      <w:keepLines/>
      <w:spacing w:before="40" w:after="0"/>
      <w:outlineLvl w:val="7"/>
    </w:pPr>
    <w:rPr>
      <w:rFonts w:asciiTheme="majorHAnsi" w:eastAsiaTheme="majorEastAsia" w:hAnsiTheme="majorHAnsi" w:cstheme="majorBidi"/>
      <w:b/>
      <w:bCs/>
      <w:i/>
      <w:iCs/>
      <w:color w:val="6E6E6E" w:themeColor="accent1" w:themeShade="80"/>
    </w:rPr>
  </w:style>
  <w:style w:type="paragraph" w:styleId="Heading9">
    <w:name w:val="heading 9"/>
    <w:basedOn w:val="Normal"/>
    <w:next w:val="Normal"/>
    <w:link w:val="Heading9Char"/>
    <w:uiPriority w:val="9"/>
    <w:semiHidden/>
    <w:unhideWhenUsed/>
    <w:qFormat/>
    <w:rsid w:val="00693EFF"/>
    <w:pPr>
      <w:keepNext/>
      <w:keepLines/>
      <w:spacing w:before="40" w:after="0"/>
      <w:outlineLvl w:val="8"/>
    </w:pPr>
    <w:rPr>
      <w:rFonts w:asciiTheme="majorHAnsi" w:eastAsiaTheme="majorEastAsia" w:hAnsiTheme="majorHAnsi" w:cstheme="majorBidi"/>
      <w:i/>
      <w:iCs/>
      <w:color w:val="6E6E6E" w:themeColor="accent1" w:themeShade="80"/>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BalloonText">
    <w:name w:val="Balloon Text"/>
    <w:basedOn w:val="Normal"/>
    <w:link w:val="BalloonTextChar"/>
    <w:uiPriority w:val="99"/>
    <w:semiHidden/>
    <w:unhideWhenUsed/>
    <w:rsid w:val="00776ECC"/>
    <w:pPr>
      <w:spacing w:line="240" w:lineRule="auto"/>
    </w:pPr>
    <w:rPr>
      <w:rFonts w:ascii="Segoe UI" w:hAnsi="Segoe UI" w:cs="Segoe UI"/>
      <w:szCs w:val="18"/>
    </w:rPr>
  </w:style>
  <w:style w:type="character" w:customStyle="1" w:styleId="BalloonTextChar">
    <w:name w:val="Balloon Text Char"/>
    <w:basedOn w:val="DefaultParagraphFont"/>
    <w:link w:val="BalloonText"/>
    <w:uiPriority w:val="99"/>
    <w:semiHidden/>
    <w:rsid w:val="00776ECC"/>
    <w:rPr>
      <w:rFonts w:ascii="Segoe UI" w:hAnsi="Segoe UI" w:cs="Segoe UI"/>
      <w:szCs w:val="18"/>
    </w:rPr>
  </w:style>
  <w:style w:type="character" w:styleId="PlaceholderText">
    <w:name w:val="Placeholder Text"/>
    <w:basedOn w:val="DefaultParagraphFont"/>
    <w:uiPriority w:val="99"/>
    <w:semiHidden/>
    <w:rsid w:val="00776ECC"/>
    <w:rPr>
      <w:color w:val="404040" w:themeColor="text1" w:themeTint="BF"/>
    </w:rPr>
  </w:style>
  <w:style w:type="paragraph" w:styleId="Title">
    <w:name w:val="Title"/>
    <w:basedOn w:val="Normal"/>
    <w:next w:val="Normal"/>
    <w:link w:val="TitleChar"/>
    <w:uiPriority w:val="10"/>
    <w:qFormat/>
    <w:rsid w:val="00693EFF"/>
    <w:pPr>
      <w:spacing w:after="0" w:line="204" w:lineRule="auto"/>
      <w:contextualSpacing/>
    </w:pPr>
    <w:rPr>
      <w:rFonts w:asciiTheme="majorHAnsi" w:eastAsiaTheme="majorEastAsia" w:hAnsiTheme="majorHAnsi" w:cstheme="majorBidi"/>
      <w:caps/>
      <w:color w:val="000000" w:themeColor="text2"/>
      <w:spacing w:val="-15"/>
      <w:sz w:val="72"/>
      <w:szCs w:val="72"/>
    </w:rPr>
  </w:style>
  <w:style w:type="character" w:customStyle="1" w:styleId="TitleChar">
    <w:name w:val="Title Char"/>
    <w:basedOn w:val="DefaultParagraphFont"/>
    <w:link w:val="Title"/>
    <w:uiPriority w:val="10"/>
    <w:rsid w:val="00693EFF"/>
    <w:rPr>
      <w:rFonts w:asciiTheme="majorHAnsi" w:eastAsiaTheme="majorEastAsia" w:hAnsiTheme="majorHAnsi" w:cstheme="majorBidi"/>
      <w:caps/>
      <w:color w:val="000000" w:themeColor="text2"/>
      <w:spacing w:val="-15"/>
      <w:sz w:val="72"/>
      <w:szCs w:val="72"/>
    </w:rPr>
  </w:style>
  <w:style w:type="paragraph" w:customStyle="1" w:styleId="ContactInfo">
    <w:name w:val="Contact Info"/>
    <w:basedOn w:val="Normal"/>
    <w:uiPriority w:val="2"/>
    <w:rsid w:val="00955B5B"/>
    <w:pPr>
      <w:ind w:left="6667" w:right="-1944"/>
    </w:pPr>
    <w:rPr>
      <w:szCs w:val="28"/>
    </w:rPr>
  </w:style>
  <w:style w:type="paragraph" w:styleId="Header">
    <w:name w:val="header"/>
    <w:basedOn w:val="Normal"/>
    <w:link w:val="HeaderChar"/>
    <w:uiPriority w:val="99"/>
    <w:semiHidden/>
    <w:rsid w:val="00566A88"/>
    <w:pPr>
      <w:spacing w:line="240" w:lineRule="auto"/>
    </w:pPr>
  </w:style>
  <w:style w:type="character" w:customStyle="1" w:styleId="HeaderChar">
    <w:name w:val="Header Char"/>
    <w:basedOn w:val="DefaultParagraphFont"/>
    <w:link w:val="Header"/>
    <w:uiPriority w:val="99"/>
    <w:semiHidden/>
    <w:rsid w:val="00955B5B"/>
    <w:rPr>
      <w:rFonts w:ascii="Georgia Pro" w:hAnsi="Georgia Pro" w:cs="Times New Roman (Body CS)"/>
      <w:color w:val="000000" w:themeColor="text1"/>
      <w:spacing w:val="6"/>
      <w:sz w:val="24"/>
    </w:rPr>
  </w:style>
  <w:style w:type="paragraph" w:styleId="Footer">
    <w:name w:val="footer"/>
    <w:basedOn w:val="Normal"/>
    <w:link w:val="FooterChar"/>
    <w:uiPriority w:val="99"/>
    <w:semiHidden/>
    <w:rsid w:val="008930E0"/>
    <w:pPr>
      <w:spacing w:line="240" w:lineRule="auto"/>
      <w:ind w:left="-576" w:right="7344"/>
      <w:jc w:val="center"/>
    </w:pPr>
    <w:rPr>
      <w:color w:val="DDDDDD" w:themeColor="accent1"/>
      <w:sz w:val="48"/>
    </w:rPr>
  </w:style>
  <w:style w:type="character" w:customStyle="1" w:styleId="FooterChar">
    <w:name w:val="Footer Char"/>
    <w:basedOn w:val="DefaultParagraphFont"/>
    <w:link w:val="Footer"/>
    <w:uiPriority w:val="99"/>
    <w:semiHidden/>
    <w:rsid w:val="00955B5B"/>
    <w:rPr>
      <w:rFonts w:ascii="Georgia Pro" w:hAnsi="Georgia Pro" w:cs="Times New Roman (Body CS)"/>
      <w:color w:val="DDDDDD" w:themeColor="accent1"/>
      <w:spacing w:val="6"/>
      <w:sz w:val="48"/>
    </w:rPr>
  </w:style>
  <w:style w:type="character" w:customStyle="1" w:styleId="Heading1Char">
    <w:name w:val="Heading 1 Char"/>
    <w:basedOn w:val="DefaultParagraphFont"/>
    <w:link w:val="Heading1"/>
    <w:uiPriority w:val="9"/>
    <w:rsid w:val="00693EFF"/>
    <w:rPr>
      <w:rFonts w:asciiTheme="majorHAnsi" w:eastAsiaTheme="majorEastAsia" w:hAnsiTheme="majorHAnsi" w:cstheme="majorBidi"/>
      <w:color w:val="6E6E6E" w:themeColor="accent1" w:themeShade="80"/>
      <w:sz w:val="36"/>
      <w:szCs w:val="36"/>
    </w:rPr>
  </w:style>
  <w:style w:type="character" w:customStyle="1" w:styleId="Heading2Char">
    <w:name w:val="Heading 2 Char"/>
    <w:basedOn w:val="DefaultParagraphFont"/>
    <w:link w:val="Heading2"/>
    <w:uiPriority w:val="9"/>
    <w:rsid w:val="00693EFF"/>
    <w:rPr>
      <w:rFonts w:asciiTheme="majorHAnsi" w:eastAsiaTheme="majorEastAsia" w:hAnsiTheme="majorHAnsi" w:cstheme="majorBidi"/>
      <w:color w:val="A5A5A5" w:themeColor="accent1" w:themeShade="BF"/>
      <w:sz w:val="32"/>
      <w:szCs w:val="32"/>
    </w:rPr>
  </w:style>
  <w:style w:type="paragraph" w:styleId="ListBullet">
    <w:name w:val="List Bullet"/>
    <w:basedOn w:val="Normal"/>
    <w:uiPriority w:val="11"/>
    <w:rsid w:val="00044FC0"/>
    <w:pPr>
      <w:numPr>
        <w:numId w:val="1"/>
      </w:numPr>
    </w:pPr>
  </w:style>
  <w:style w:type="character" w:customStyle="1" w:styleId="Heading3Char">
    <w:name w:val="Heading 3 Char"/>
    <w:basedOn w:val="DefaultParagraphFont"/>
    <w:link w:val="Heading3"/>
    <w:uiPriority w:val="9"/>
    <w:rsid w:val="00693EFF"/>
    <w:rPr>
      <w:rFonts w:asciiTheme="majorHAnsi" w:eastAsiaTheme="majorEastAsia" w:hAnsiTheme="majorHAnsi" w:cstheme="majorBidi"/>
      <w:color w:val="A5A5A5" w:themeColor="accent1" w:themeShade="BF"/>
      <w:sz w:val="28"/>
      <w:szCs w:val="28"/>
    </w:rPr>
  </w:style>
  <w:style w:type="character" w:customStyle="1" w:styleId="Heading8Char">
    <w:name w:val="Heading 8 Char"/>
    <w:basedOn w:val="DefaultParagraphFont"/>
    <w:link w:val="Heading8"/>
    <w:uiPriority w:val="9"/>
    <w:semiHidden/>
    <w:rsid w:val="00693EFF"/>
    <w:rPr>
      <w:rFonts w:asciiTheme="majorHAnsi" w:eastAsiaTheme="majorEastAsia" w:hAnsiTheme="majorHAnsi" w:cstheme="majorBidi"/>
      <w:b/>
      <w:bCs/>
      <w:i/>
      <w:iCs/>
      <w:color w:val="6E6E6E" w:themeColor="accent1" w:themeShade="80"/>
    </w:rPr>
  </w:style>
  <w:style w:type="paragraph" w:styleId="TOCHeading">
    <w:name w:val="TOC Heading"/>
    <w:basedOn w:val="Heading1"/>
    <w:next w:val="Normal"/>
    <w:uiPriority w:val="39"/>
    <w:unhideWhenUsed/>
    <w:qFormat/>
    <w:rsid w:val="00693EFF"/>
    <w:pPr>
      <w:outlineLvl w:val="9"/>
    </w:pPr>
  </w:style>
  <w:style w:type="character" w:customStyle="1" w:styleId="Heading9Char">
    <w:name w:val="Heading 9 Char"/>
    <w:basedOn w:val="DefaultParagraphFont"/>
    <w:link w:val="Heading9"/>
    <w:uiPriority w:val="9"/>
    <w:semiHidden/>
    <w:rsid w:val="00693EFF"/>
    <w:rPr>
      <w:rFonts w:asciiTheme="majorHAnsi" w:eastAsiaTheme="majorEastAsia" w:hAnsiTheme="majorHAnsi" w:cstheme="majorBidi"/>
      <w:i/>
      <w:iCs/>
      <w:color w:val="6E6E6E" w:themeColor="accent1" w:themeShade="80"/>
    </w:rPr>
  </w:style>
  <w:style w:type="paragraph" w:styleId="Caption">
    <w:name w:val="caption"/>
    <w:basedOn w:val="Normal"/>
    <w:next w:val="Normal"/>
    <w:uiPriority w:val="35"/>
    <w:semiHidden/>
    <w:unhideWhenUsed/>
    <w:qFormat/>
    <w:rsid w:val="00693EFF"/>
    <w:pPr>
      <w:spacing w:line="240" w:lineRule="auto"/>
    </w:pPr>
    <w:rPr>
      <w:b/>
      <w:bCs/>
      <w:smallCaps/>
      <w:color w:val="000000" w:themeColor="text2"/>
    </w:rPr>
  </w:style>
  <w:style w:type="paragraph" w:customStyle="1" w:styleId="ContactHeading">
    <w:name w:val="Contact Heading"/>
    <w:basedOn w:val="Normal"/>
    <w:next w:val="ContactInfo"/>
    <w:uiPriority w:val="2"/>
    <w:semiHidden/>
    <w:rsid w:val="001C30B8"/>
    <w:pPr>
      <w:pBdr>
        <w:top w:val="single" w:sz="4" w:space="5" w:color="404040" w:themeColor="accent4" w:themeShade="80"/>
        <w:left w:val="single" w:sz="4" w:space="4" w:color="404040" w:themeColor="accent4" w:themeShade="80"/>
        <w:bottom w:val="single" w:sz="4" w:space="5" w:color="404040" w:themeColor="accent4" w:themeShade="80"/>
        <w:right w:val="single" w:sz="4" w:space="4" w:color="404040" w:themeColor="accent4" w:themeShade="80"/>
      </w:pBdr>
      <w:shd w:val="clear" w:color="auto" w:fill="404040" w:themeFill="accent4" w:themeFillShade="80"/>
      <w:spacing w:after="480"/>
      <w:ind w:left="5040" w:right="1800"/>
    </w:pPr>
    <w:rPr>
      <w:color w:val="FFFFFF" w:themeColor="background1"/>
      <w:sz w:val="28"/>
    </w:rPr>
  </w:style>
  <w:style w:type="paragraph" w:styleId="BodyText3">
    <w:name w:val="Body Text 3"/>
    <w:basedOn w:val="Normal"/>
    <w:link w:val="BodyText3Char"/>
    <w:uiPriority w:val="99"/>
    <w:semiHidden/>
    <w:unhideWhenUsed/>
    <w:rsid w:val="00776ECC"/>
    <w:pPr>
      <w:spacing w:after="120"/>
    </w:pPr>
    <w:rPr>
      <w:szCs w:val="16"/>
    </w:rPr>
  </w:style>
  <w:style w:type="character" w:customStyle="1" w:styleId="BodyText3Char">
    <w:name w:val="Body Text 3 Char"/>
    <w:basedOn w:val="DefaultParagraphFont"/>
    <w:link w:val="BodyText3"/>
    <w:uiPriority w:val="99"/>
    <w:semiHidden/>
    <w:rsid w:val="00776ECC"/>
    <w:rPr>
      <w:szCs w:val="16"/>
    </w:rPr>
  </w:style>
  <w:style w:type="paragraph" w:styleId="BodyTextIndent3">
    <w:name w:val="Body Text Indent 3"/>
    <w:basedOn w:val="Normal"/>
    <w:link w:val="BodyTextIndent3Char"/>
    <w:uiPriority w:val="99"/>
    <w:semiHidden/>
    <w:unhideWhenUsed/>
    <w:rsid w:val="00776ECC"/>
    <w:pPr>
      <w:spacing w:after="120"/>
      <w:ind w:left="360"/>
    </w:pPr>
    <w:rPr>
      <w:szCs w:val="16"/>
    </w:rPr>
  </w:style>
  <w:style w:type="character" w:customStyle="1" w:styleId="BodyTextIndent3Char">
    <w:name w:val="Body Text Indent 3 Char"/>
    <w:basedOn w:val="DefaultParagraphFont"/>
    <w:link w:val="BodyTextIndent3"/>
    <w:uiPriority w:val="99"/>
    <w:semiHidden/>
    <w:rsid w:val="00776ECC"/>
    <w:rPr>
      <w:szCs w:val="16"/>
    </w:rPr>
  </w:style>
  <w:style w:type="character" w:styleId="CommentReference">
    <w:name w:val="annotation reference"/>
    <w:basedOn w:val="DefaultParagraphFont"/>
    <w:uiPriority w:val="99"/>
    <w:semiHidden/>
    <w:unhideWhenUsed/>
    <w:rsid w:val="00776ECC"/>
    <w:rPr>
      <w:sz w:val="22"/>
      <w:szCs w:val="16"/>
    </w:rPr>
  </w:style>
  <w:style w:type="paragraph" w:styleId="CommentText">
    <w:name w:val="annotation text"/>
    <w:basedOn w:val="Normal"/>
    <w:link w:val="CommentTextChar"/>
    <w:uiPriority w:val="99"/>
    <w:semiHidden/>
    <w:unhideWhenUsed/>
    <w:rsid w:val="00776ECC"/>
    <w:pPr>
      <w:spacing w:line="240" w:lineRule="auto"/>
    </w:pPr>
    <w:rPr>
      <w:szCs w:val="20"/>
    </w:rPr>
  </w:style>
  <w:style w:type="character" w:customStyle="1" w:styleId="CommentTextChar">
    <w:name w:val="Comment Text Char"/>
    <w:basedOn w:val="DefaultParagraphFont"/>
    <w:link w:val="CommentText"/>
    <w:uiPriority w:val="99"/>
    <w:semiHidden/>
    <w:rsid w:val="00776ECC"/>
    <w:rPr>
      <w:szCs w:val="20"/>
    </w:rPr>
  </w:style>
  <w:style w:type="paragraph" w:styleId="CommentSubject">
    <w:name w:val="annotation subject"/>
    <w:basedOn w:val="CommentText"/>
    <w:next w:val="CommentText"/>
    <w:link w:val="CommentSubjectChar"/>
    <w:uiPriority w:val="99"/>
    <w:semiHidden/>
    <w:unhideWhenUsed/>
    <w:rsid w:val="00776ECC"/>
    <w:rPr>
      <w:b/>
      <w:bCs/>
    </w:rPr>
  </w:style>
  <w:style w:type="character" w:customStyle="1" w:styleId="CommentSubjectChar">
    <w:name w:val="Comment Subject Char"/>
    <w:basedOn w:val="CommentTextChar"/>
    <w:link w:val="CommentSubject"/>
    <w:uiPriority w:val="99"/>
    <w:semiHidden/>
    <w:rsid w:val="00776ECC"/>
    <w:rPr>
      <w:b/>
      <w:bCs/>
      <w:szCs w:val="20"/>
    </w:rPr>
  </w:style>
  <w:style w:type="paragraph" w:styleId="DocumentMap">
    <w:name w:val="Document Map"/>
    <w:basedOn w:val="Normal"/>
    <w:link w:val="DocumentMapChar"/>
    <w:uiPriority w:val="99"/>
    <w:semiHidden/>
    <w:unhideWhenUsed/>
    <w:rsid w:val="00776ECC"/>
    <w:pPr>
      <w:spacing w:line="240" w:lineRule="auto"/>
    </w:pPr>
    <w:rPr>
      <w:rFonts w:ascii="Segoe UI" w:hAnsi="Segoe UI" w:cs="Segoe UI"/>
      <w:szCs w:val="16"/>
    </w:rPr>
  </w:style>
  <w:style w:type="character" w:customStyle="1" w:styleId="DocumentMapChar">
    <w:name w:val="Document Map Char"/>
    <w:basedOn w:val="DefaultParagraphFont"/>
    <w:link w:val="DocumentMap"/>
    <w:uiPriority w:val="99"/>
    <w:semiHidden/>
    <w:rsid w:val="00776ECC"/>
    <w:rPr>
      <w:rFonts w:ascii="Segoe UI" w:hAnsi="Segoe UI" w:cs="Segoe UI"/>
      <w:szCs w:val="16"/>
    </w:rPr>
  </w:style>
  <w:style w:type="paragraph" w:styleId="EndnoteText">
    <w:name w:val="endnote text"/>
    <w:basedOn w:val="Normal"/>
    <w:link w:val="EndnoteTextChar"/>
    <w:uiPriority w:val="99"/>
    <w:semiHidden/>
    <w:unhideWhenUsed/>
    <w:rsid w:val="00776ECC"/>
    <w:pPr>
      <w:spacing w:line="240" w:lineRule="auto"/>
    </w:pPr>
    <w:rPr>
      <w:szCs w:val="20"/>
    </w:rPr>
  </w:style>
  <w:style w:type="character" w:customStyle="1" w:styleId="EndnoteTextChar">
    <w:name w:val="Endnote Text Char"/>
    <w:basedOn w:val="DefaultParagraphFont"/>
    <w:link w:val="EndnoteText"/>
    <w:uiPriority w:val="99"/>
    <w:semiHidden/>
    <w:rsid w:val="00776ECC"/>
    <w:rPr>
      <w:szCs w:val="20"/>
    </w:rPr>
  </w:style>
  <w:style w:type="paragraph" w:styleId="EnvelopeReturn">
    <w:name w:val="envelope return"/>
    <w:basedOn w:val="Normal"/>
    <w:uiPriority w:val="99"/>
    <w:semiHidden/>
    <w:unhideWhenUsed/>
    <w:rsid w:val="00776ECC"/>
    <w:pPr>
      <w:spacing w:line="240" w:lineRule="auto"/>
    </w:pPr>
    <w:rPr>
      <w:rFonts w:asciiTheme="majorHAnsi" w:eastAsiaTheme="majorEastAsia" w:hAnsiTheme="majorHAnsi" w:cstheme="majorBidi"/>
      <w:szCs w:val="20"/>
    </w:rPr>
  </w:style>
  <w:style w:type="paragraph" w:styleId="FootnoteText">
    <w:name w:val="footnote text"/>
    <w:basedOn w:val="Normal"/>
    <w:link w:val="FootnoteTextChar"/>
    <w:uiPriority w:val="99"/>
    <w:semiHidden/>
    <w:unhideWhenUsed/>
    <w:rsid w:val="00776ECC"/>
    <w:pPr>
      <w:spacing w:line="240" w:lineRule="auto"/>
    </w:pPr>
    <w:rPr>
      <w:szCs w:val="20"/>
    </w:rPr>
  </w:style>
  <w:style w:type="character" w:customStyle="1" w:styleId="FootnoteTextChar">
    <w:name w:val="Footnote Text Char"/>
    <w:basedOn w:val="DefaultParagraphFont"/>
    <w:link w:val="FootnoteText"/>
    <w:uiPriority w:val="99"/>
    <w:semiHidden/>
    <w:rsid w:val="00776ECC"/>
    <w:rPr>
      <w:szCs w:val="20"/>
    </w:rPr>
  </w:style>
  <w:style w:type="character" w:styleId="HTMLCode">
    <w:name w:val="HTML Code"/>
    <w:basedOn w:val="DefaultParagraphFont"/>
    <w:uiPriority w:val="99"/>
    <w:semiHidden/>
    <w:unhideWhenUsed/>
    <w:rsid w:val="00776ECC"/>
    <w:rPr>
      <w:rFonts w:ascii="Consolas" w:hAnsi="Consolas"/>
      <w:sz w:val="22"/>
      <w:szCs w:val="20"/>
    </w:rPr>
  </w:style>
  <w:style w:type="character" w:styleId="HTMLKeyboard">
    <w:name w:val="HTML Keyboard"/>
    <w:basedOn w:val="DefaultParagraphFont"/>
    <w:uiPriority w:val="99"/>
    <w:semiHidden/>
    <w:unhideWhenUsed/>
    <w:rsid w:val="00776ECC"/>
    <w:rPr>
      <w:rFonts w:ascii="Consolas" w:hAnsi="Consolas"/>
      <w:sz w:val="22"/>
      <w:szCs w:val="20"/>
    </w:rPr>
  </w:style>
  <w:style w:type="paragraph" w:styleId="HTMLPreformatted">
    <w:name w:val="HTML Preformatted"/>
    <w:basedOn w:val="Normal"/>
    <w:link w:val="HTMLPreformattedChar"/>
    <w:uiPriority w:val="99"/>
    <w:semiHidden/>
    <w:unhideWhenUsed/>
    <w:rsid w:val="00776ECC"/>
    <w:pPr>
      <w:spacing w:line="240" w:lineRule="auto"/>
    </w:pPr>
    <w:rPr>
      <w:rFonts w:ascii="Consolas" w:hAnsi="Consolas"/>
      <w:szCs w:val="20"/>
    </w:rPr>
  </w:style>
  <w:style w:type="character" w:customStyle="1" w:styleId="HTMLPreformattedChar">
    <w:name w:val="HTML Preformatted Char"/>
    <w:basedOn w:val="DefaultParagraphFont"/>
    <w:link w:val="HTMLPreformatted"/>
    <w:uiPriority w:val="99"/>
    <w:semiHidden/>
    <w:rsid w:val="00776ECC"/>
    <w:rPr>
      <w:rFonts w:ascii="Consolas" w:hAnsi="Consolas"/>
      <w:szCs w:val="20"/>
    </w:rPr>
  </w:style>
  <w:style w:type="character" w:styleId="HTMLTypewriter">
    <w:name w:val="HTML Typewriter"/>
    <w:basedOn w:val="DefaultParagraphFont"/>
    <w:uiPriority w:val="99"/>
    <w:semiHidden/>
    <w:unhideWhenUsed/>
    <w:rsid w:val="00776ECC"/>
    <w:rPr>
      <w:rFonts w:ascii="Consolas" w:hAnsi="Consolas"/>
      <w:sz w:val="22"/>
      <w:szCs w:val="20"/>
    </w:rPr>
  </w:style>
  <w:style w:type="paragraph" w:styleId="MacroText">
    <w:name w:val="macro"/>
    <w:link w:val="MacroTextChar"/>
    <w:uiPriority w:val="99"/>
    <w:semiHidden/>
    <w:unhideWhenUsed/>
    <w:rsid w:val="00776ECC"/>
    <w:pPr>
      <w:tabs>
        <w:tab w:val="left" w:pos="480"/>
        <w:tab w:val="left" w:pos="960"/>
        <w:tab w:val="left" w:pos="1440"/>
        <w:tab w:val="left" w:pos="1920"/>
        <w:tab w:val="left" w:pos="2400"/>
        <w:tab w:val="left" w:pos="2880"/>
        <w:tab w:val="left" w:pos="3360"/>
        <w:tab w:val="left" w:pos="3840"/>
        <w:tab w:val="left" w:pos="4320"/>
      </w:tabs>
    </w:pPr>
    <w:rPr>
      <w:rFonts w:ascii="Consolas" w:hAnsi="Consolas"/>
      <w:szCs w:val="20"/>
    </w:rPr>
  </w:style>
  <w:style w:type="character" w:customStyle="1" w:styleId="MacroTextChar">
    <w:name w:val="Macro Text Char"/>
    <w:basedOn w:val="DefaultParagraphFont"/>
    <w:link w:val="MacroText"/>
    <w:uiPriority w:val="99"/>
    <w:semiHidden/>
    <w:rsid w:val="00776ECC"/>
    <w:rPr>
      <w:rFonts w:ascii="Consolas" w:hAnsi="Consolas"/>
      <w:szCs w:val="20"/>
    </w:rPr>
  </w:style>
  <w:style w:type="paragraph" w:styleId="PlainText">
    <w:name w:val="Plain Text"/>
    <w:basedOn w:val="Normal"/>
    <w:link w:val="PlainTextChar"/>
    <w:uiPriority w:val="99"/>
    <w:semiHidden/>
    <w:unhideWhenUsed/>
    <w:rsid w:val="00776ECC"/>
    <w:pPr>
      <w:spacing w:line="240" w:lineRule="auto"/>
    </w:pPr>
    <w:rPr>
      <w:rFonts w:ascii="Consolas" w:hAnsi="Consolas"/>
    </w:rPr>
  </w:style>
  <w:style w:type="character" w:customStyle="1" w:styleId="PlainTextChar">
    <w:name w:val="Plain Text Char"/>
    <w:basedOn w:val="DefaultParagraphFont"/>
    <w:link w:val="PlainText"/>
    <w:uiPriority w:val="99"/>
    <w:semiHidden/>
    <w:rsid w:val="00776ECC"/>
    <w:rPr>
      <w:rFonts w:ascii="Consolas" w:hAnsi="Consolas"/>
      <w:szCs w:val="21"/>
    </w:rPr>
  </w:style>
  <w:style w:type="table" w:styleId="TableGrid">
    <w:name w:val="Table Grid"/>
    <w:basedOn w:val="TableNormal"/>
    <w:uiPriority w:val="39"/>
    <w:rsid w:val="003E1CD2"/>
    <w:pPr>
      <w:spacing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GridTable1Light-Accent1">
    <w:name w:val="Grid Table 1 Light Accent 1"/>
    <w:basedOn w:val="TableNormal"/>
    <w:uiPriority w:val="46"/>
    <w:rsid w:val="00EF74E1"/>
    <w:pPr>
      <w:spacing w:line="240" w:lineRule="auto"/>
    </w:pPr>
    <w:tblPr>
      <w:tblStyleRowBandSize w:val="1"/>
      <w:tblStyleColBandSize w:val="1"/>
      <w:tblBorders>
        <w:top w:val="single" w:sz="4" w:space="0" w:color="F1F1F1" w:themeColor="accent1" w:themeTint="66"/>
        <w:left w:val="single" w:sz="4" w:space="0" w:color="F1F1F1" w:themeColor="accent1" w:themeTint="66"/>
        <w:bottom w:val="single" w:sz="4" w:space="0" w:color="F1F1F1" w:themeColor="accent1" w:themeTint="66"/>
        <w:right w:val="single" w:sz="4" w:space="0" w:color="F1F1F1" w:themeColor="accent1" w:themeTint="66"/>
        <w:insideH w:val="single" w:sz="4" w:space="0" w:color="F1F1F1" w:themeColor="accent1" w:themeTint="66"/>
        <w:insideV w:val="single" w:sz="4" w:space="0" w:color="F1F1F1" w:themeColor="accent1" w:themeTint="66"/>
      </w:tblBorders>
    </w:tblPr>
    <w:tblStylePr w:type="firstRow">
      <w:rPr>
        <w:b/>
        <w:bCs/>
      </w:rPr>
      <w:tblPr/>
      <w:tcPr>
        <w:tcBorders>
          <w:bottom w:val="single" w:sz="12" w:space="0" w:color="EAEAEA" w:themeColor="accent1" w:themeTint="99"/>
        </w:tcBorders>
      </w:tcPr>
    </w:tblStylePr>
    <w:tblStylePr w:type="lastRow">
      <w:rPr>
        <w:b/>
        <w:bCs/>
      </w:rPr>
      <w:tblPr/>
      <w:tcPr>
        <w:tcBorders>
          <w:top w:val="double" w:sz="2" w:space="0" w:color="EAEAEA" w:themeColor="accent1" w:themeTint="99"/>
        </w:tcBorders>
      </w:tcPr>
    </w:tblStylePr>
    <w:tblStylePr w:type="firstCol">
      <w:rPr>
        <w:b/>
        <w:bCs/>
      </w:rPr>
    </w:tblStylePr>
    <w:tblStylePr w:type="lastCol">
      <w:rPr>
        <w:b/>
        <w:bCs/>
      </w:rPr>
    </w:tblStylePr>
  </w:style>
  <w:style w:type="table" w:styleId="GridTable4-Accent1">
    <w:name w:val="Grid Table 4 Accent 1"/>
    <w:basedOn w:val="TableNormal"/>
    <w:uiPriority w:val="49"/>
    <w:rsid w:val="00EF74E1"/>
    <w:pPr>
      <w:spacing w:line="240" w:lineRule="auto"/>
    </w:pPr>
    <w:tblPr>
      <w:tblStyleRowBandSize w:val="1"/>
      <w:tblStyleColBandSize w:val="1"/>
      <w:tblBorders>
        <w:top w:val="single" w:sz="4" w:space="0" w:color="EAEAEA" w:themeColor="accent1" w:themeTint="99"/>
        <w:left w:val="single" w:sz="4" w:space="0" w:color="EAEAEA" w:themeColor="accent1" w:themeTint="99"/>
        <w:bottom w:val="single" w:sz="4" w:space="0" w:color="EAEAEA" w:themeColor="accent1" w:themeTint="99"/>
        <w:right w:val="single" w:sz="4" w:space="0" w:color="EAEAEA" w:themeColor="accent1" w:themeTint="99"/>
        <w:insideH w:val="single" w:sz="4" w:space="0" w:color="EAEAEA" w:themeColor="accent1" w:themeTint="99"/>
        <w:insideV w:val="single" w:sz="4" w:space="0" w:color="EAEAEA" w:themeColor="accent1" w:themeTint="99"/>
      </w:tblBorders>
    </w:tblPr>
    <w:tblStylePr w:type="firstRow">
      <w:rPr>
        <w:b/>
        <w:bCs/>
        <w:color w:val="FFFFFF" w:themeColor="background1"/>
      </w:rPr>
      <w:tblPr/>
      <w:tcPr>
        <w:tcBorders>
          <w:top w:val="single" w:sz="4" w:space="0" w:color="DDDDDD" w:themeColor="accent1"/>
          <w:left w:val="single" w:sz="4" w:space="0" w:color="DDDDDD" w:themeColor="accent1"/>
          <w:bottom w:val="single" w:sz="4" w:space="0" w:color="DDDDDD" w:themeColor="accent1"/>
          <w:right w:val="single" w:sz="4" w:space="0" w:color="DDDDDD" w:themeColor="accent1"/>
          <w:insideH w:val="nil"/>
          <w:insideV w:val="nil"/>
        </w:tcBorders>
        <w:shd w:val="clear" w:color="auto" w:fill="DDDDDD" w:themeFill="accent1"/>
      </w:tcPr>
    </w:tblStylePr>
    <w:tblStylePr w:type="lastRow">
      <w:rPr>
        <w:b/>
        <w:bCs/>
      </w:rPr>
      <w:tblPr/>
      <w:tcPr>
        <w:tcBorders>
          <w:top w:val="double" w:sz="4" w:space="0" w:color="DDDDDD" w:themeColor="accent1"/>
        </w:tcBorders>
      </w:tcPr>
    </w:tblStylePr>
    <w:tblStylePr w:type="firstCol">
      <w:rPr>
        <w:b/>
        <w:bCs/>
      </w:rPr>
    </w:tblStylePr>
    <w:tblStylePr w:type="lastCol">
      <w:rPr>
        <w:b/>
        <w:bCs/>
      </w:rPr>
    </w:tblStylePr>
    <w:tblStylePr w:type="band1Vert">
      <w:tblPr/>
      <w:tcPr>
        <w:shd w:val="clear" w:color="auto" w:fill="F8F8F8" w:themeFill="accent1" w:themeFillTint="33"/>
      </w:tcPr>
    </w:tblStylePr>
    <w:tblStylePr w:type="band1Horz">
      <w:tblPr/>
      <w:tcPr>
        <w:shd w:val="clear" w:color="auto" w:fill="F8F8F8" w:themeFill="accent1" w:themeFillTint="33"/>
      </w:tcPr>
    </w:tblStylePr>
  </w:style>
  <w:style w:type="table" w:styleId="GridTable2">
    <w:name w:val="Grid Table 2"/>
    <w:basedOn w:val="TableNormal"/>
    <w:uiPriority w:val="47"/>
    <w:rsid w:val="00EF74E1"/>
    <w:pPr>
      <w:spacing w:line="240" w:lineRule="auto"/>
    </w:p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PlainTable2">
    <w:name w:val="Plain Table 2"/>
    <w:basedOn w:val="TableNormal"/>
    <w:uiPriority w:val="42"/>
    <w:rsid w:val="00EF74E1"/>
    <w:pPr>
      <w:spacing w:line="240" w:lineRule="auto"/>
    </w:p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43"/>
    <w:rsid w:val="00EF74E1"/>
    <w:pPr>
      <w:spacing w:line="240" w:lineRule="auto"/>
    </w:p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GridTable3-Accent5">
    <w:name w:val="Grid Table 3 Accent 5"/>
    <w:basedOn w:val="TableNormal"/>
    <w:uiPriority w:val="48"/>
    <w:rsid w:val="00EF74E1"/>
    <w:pPr>
      <w:spacing w:line="240" w:lineRule="auto"/>
    </w:pPr>
    <w:tblPr>
      <w:tblStyleRowBandSize w:val="1"/>
      <w:tblStyleColBandSize w:val="1"/>
      <w:tblBorders>
        <w:top w:val="single" w:sz="4" w:space="0" w:color="9F9F9F" w:themeColor="accent5" w:themeTint="99"/>
        <w:left w:val="single" w:sz="4" w:space="0" w:color="9F9F9F" w:themeColor="accent5" w:themeTint="99"/>
        <w:bottom w:val="single" w:sz="4" w:space="0" w:color="9F9F9F" w:themeColor="accent5" w:themeTint="99"/>
        <w:right w:val="single" w:sz="4" w:space="0" w:color="9F9F9F" w:themeColor="accent5" w:themeTint="99"/>
        <w:insideH w:val="single" w:sz="4" w:space="0" w:color="9F9F9F" w:themeColor="accent5" w:themeTint="99"/>
        <w:insideV w:val="single" w:sz="4" w:space="0" w:color="9F9F9F"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FDFDF" w:themeFill="accent5" w:themeFillTint="33"/>
      </w:tcPr>
    </w:tblStylePr>
    <w:tblStylePr w:type="band1Horz">
      <w:tblPr/>
      <w:tcPr>
        <w:shd w:val="clear" w:color="auto" w:fill="DFDFDF" w:themeFill="accent5" w:themeFillTint="33"/>
      </w:tcPr>
    </w:tblStylePr>
    <w:tblStylePr w:type="neCell">
      <w:tblPr/>
      <w:tcPr>
        <w:tcBorders>
          <w:bottom w:val="single" w:sz="4" w:space="0" w:color="9F9F9F" w:themeColor="accent5" w:themeTint="99"/>
        </w:tcBorders>
      </w:tcPr>
    </w:tblStylePr>
    <w:tblStylePr w:type="nwCell">
      <w:tblPr/>
      <w:tcPr>
        <w:tcBorders>
          <w:bottom w:val="single" w:sz="4" w:space="0" w:color="9F9F9F" w:themeColor="accent5" w:themeTint="99"/>
        </w:tcBorders>
      </w:tcPr>
    </w:tblStylePr>
    <w:tblStylePr w:type="seCell">
      <w:tblPr/>
      <w:tcPr>
        <w:tcBorders>
          <w:top w:val="single" w:sz="4" w:space="0" w:color="9F9F9F" w:themeColor="accent5" w:themeTint="99"/>
        </w:tcBorders>
      </w:tcPr>
    </w:tblStylePr>
    <w:tblStylePr w:type="swCell">
      <w:tblPr/>
      <w:tcPr>
        <w:tcBorders>
          <w:top w:val="single" w:sz="4" w:space="0" w:color="9F9F9F" w:themeColor="accent5" w:themeTint="99"/>
        </w:tcBorders>
      </w:tcPr>
    </w:tblStylePr>
  </w:style>
  <w:style w:type="table" w:styleId="ListTable1Light-Accent4">
    <w:name w:val="List Table 1 Light Accent 4"/>
    <w:basedOn w:val="TableNormal"/>
    <w:uiPriority w:val="46"/>
    <w:rsid w:val="00EF74E1"/>
    <w:pPr>
      <w:spacing w:line="240" w:lineRule="auto"/>
    </w:pPr>
    <w:tblPr>
      <w:tblStyleRowBandSize w:val="1"/>
      <w:tblStyleColBandSize w:val="1"/>
    </w:tblPr>
    <w:tblStylePr w:type="firstRow">
      <w:rPr>
        <w:b/>
        <w:bCs/>
      </w:rPr>
      <w:tblPr/>
      <w:tcPr>
        <w:tcBorders>
          <w:bottom w:val="single" w:sz="4" w:space="0" w:color="B2B2B2" w:themeColor="accent4" w:themeTint="99"/>
        </w:tcBorders>
      </w:tcPr>
    </w:tblStylePr>
    <w:tblStylePr w:type="lastRow">
      <w:rPr>
        <w:b/>
        <w:bCs/>
      </w:rPr>
      <w:tblPr/>
      <w:tcPr>
        <w:tcBorders>
          <w:top w:val="single" w:sz="4" w:space="0" w:color="B2B2B2" w:themeColor="accent4" w:themeTint="99"/>
        </w:tcBorders>
      </w:tcPr>
    </w:tblStylePr>
    <w:tblStylePr w:type="firstCol">
      <w:rPr>
        <w:b/>
        <w:bCs/>
      </w:rPr>
    </w:tblStylePr>
    <w:tblStylePr w:type="lastCol">
      <w:rPr>
        <w:b/>
        <w:bCs/>
      </w:rPr>
    </w:tblStylePr>
    <w:tblStylePr w:type="band1Vert">
      <w:tblPr/>
      <w:tcPr>
        <w:shd w:val="clear" w:color="auto" w:fill="E5E5E5" w:themeFill="accent4" w:themeFillTint="33"/>
      </w:tcPr>
    </w:tblStylePr>
    <w:tblStylePr w:type="band1Horz">
      <w:tblPr/>
      <w:tcPr>
        <w:shd w:val="clear" w:color="auto" w:fill="E5E5E5" w:themeFill="accent4" w:themeFillTint="33"/>
      </w:tcPr>
    </w:tblStylePr>
  </w:style>
  <w:style w:type="table" w:styleId="GridTable3">
    <w:name w:val="Grid Table 3"/>
    <w:basedOn w:val="TableNormal"/>
    <w:uiPriority w:val="48"/>
    <w:rsid w:val="00EF74E1"/>
    <w:pPr>
      <w:spacing w:line="240" w:lineRule="auto"/>
    </w:p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character" w:styleId="Hyperlink">
    <w:name w:val="Hyperlink"/>
    <w:basedOn w:val="DefaultParagraphFont"/>
    <w:uiPriority w:val="99"/>
    <w:unhideWhenUsed/>
    <w:rsid w:val="00F72A56"/>
    <w:rPr>
      <w:color w:val="6E6E6E" w:themeColor="accent1" w:themeShade="80"/>
      <w:u w:val="single"/>
    </w:rPr>
  </w:style>
  <w:style w:type="paragraph" w:styleId="Quote">
    <w:name w:val="Quote"/>
    <w:basedOn w:val="Normal"/>
    <w:next w:val="Normal"/>
    <w:link w:val="QuoteChar"/>
    <w:uiPriority w:val="29"/>
    <w:qFormat/>
    <w:rsid w:val="00693EFF"/>
    <w:pPr>
      <w:spacing w:before="120" w:after="120"/>
      <w:ind w:left="720"/>
    </w:pPr>
    <w:rPr>
      <w:color w:val="000000" w:themeColor="text2"/>
      <w:sz w:val="24"/>
      <w:szCs w:val="24"/>
    </w:rPr>
  </w:style>
  <w:style w:type="character" w:customStyle="1" w:styleId="QuoteChar">
    <w:name w:val="Quote Char"/>
    <w:basedOn w:val="DefaultParagraphFont"/>
    <w:link w:val="Quote"/>
    <w:uiPriority w:val="29"/>
    <w:rsid w:val="00693EFF"/>
    <w:rPr>
      <w:color w:val="000000" w:themeColor="text2"/>
      <w:sz w:val="24"/>
      <w:szCs w:val="24"/>
    </w:rPr>
  </w:style>
  <w:style w:type="paragraph" w:styleId="ListNumber">
    <w:name w:val="List Number"/>
    <w:basedOn w:val="Normal"/>
    <w:uiPriority w:val="12"/>
    <w:semiHidden/>
    <w:rsid w:val="00044FC0"/>
    <w:pPr>
      <w:numPr>
        <w:numId w:val="45"/>
      </w:numPr>
      <w:contextualSpacing/>
    </w:pPr>
  </w:style>
  <w:style w:type="paragraph" w:customStyle="1" w:styleId="Small">
    <w:name w:val="Small"/>
    <w:basedOn w:val="Normal"/>
    <w:semiHidden/>
    <w:rsid w:val="00F86D6B"/>
    <w:pPr>
      <w:spacing w:after="0"/>
    </w:pPr>
    <w:rPr>
      <w:caps/>
      <w:spacing w:val="10"/>
      <w:sz w:val="20"/>
    </w:rPr>
  </w:style>
  <w:style w:type="paragraph" w:customStyle="1" w:styleId="Bib">
    <w:name w:val="Bib"/>
    <w:basedOn w:val="Normal"/>
    <w:rsid w:val="00066800"/>
    <w:pPr>
      <w:spacing w:line="240" w:lineRule="auto"/>
    </w:pPr>
    <w:rPr>
      <w:rFonts w:ascii="Century Gothic" w:hAnsi="Century Gothic"/>
      <w:sz w:val="18"/>
    </w:rPr>
  </w:style>
  <w:style w:type="character" w:styleId="PageNumber">
    <w:name w:val="page number"/>
    <w:basedOn w:val="DefaultParagraphFont"/>
    <w:uiPriority w:val="99"/>
    <w:semiHidden/>
    <w:unhideWhenUsed/>
    <w:rsid w:val="0068355E"/>
  </w:style>
  <w:style w:type="paragraph" w:customStyle="1" w:styleId="Title1">
    <w:name w:val="Title 1"/>
    <w:basedOn w:val="Title"/>
    <w:semiHidden/>
    <w:rsid w:val="00844CC3"/>
    <w:pPr>
      <w:ind w:left="540"/>
    </w:pPr>
  </w:style>
  <w:style w:type="paragraph" w:customStyle="1" w:styleId="GreenHeading">
    <w:name w:val="Green Heading"/>
    <w:basedOn w:val="Heading1"/>
    <w:semiHidden/>
    <w:rsid w:val="00B2315D"/>
    <w:pPr>
      <w:ind w:left="540" w:right="-2160"/>
    </w:pPr>
    <w:rPr>
      <w:spacing w:val="10"/>
    </w:rPr>
  </w:style>
  <w:style w:type="paragraph" w:customStyle="1" w:styleId="GoldHeading">
    <w:name w:val="Gold Heading"/>
    <w:basedOn w:val="Heading2"/>
    <w:semiHidden/>
    <w:rsid w:val="002C6F62"/>
    <w:pPr>
      <w:ind w:left="540" w:right="-2160"/>
    </w:pPr>
    <w:rPr>
      <w:spacing w:val="10"/>
    </w:rPr>
  </w:style>
  <w:style w:type="character" w:styleId="UnresolvedMention">
    <w:name w:val="Unresolved Mention"/>
    <w:basedOn w:val="DefaultParagraphFont"/>
    <w:uiPriority w:val="99"/>
    <w:semiHidden/>
    <w:unhideWhenUsed/>
    <w:rsid w:val="0001113E"/>
    <w:rPr>
      <w:color w:val="605E5C"/>
      <w:shd w:val="clear" w:color="auto" w:fill="E1DFDD"/>
    </w:rPr>
  </w:style>
  <w:style w:type="character" w:customStyle="1" w:styleId="Heading4Char">
    <w:name w:val="Heading 4 Char"/>
    <w:basedOn w:val="DefaultParagraphFont"/>
    <w:link w:val="Heading4"/>
    <w:uiPriority w:val="9"/>
    <w:semiHidden/>
    <w:rsid w:val="00693EFF"/>
    <w:rPr>
      <w:rFonts w:asciiTheme="majorHAnsi" w:eastAsiaTheme="majorEastAsia" w:hAnsiTheme="majorHAnsi" w:cstheme="majorBidi"/>
      <w:color w:val="A5A5A5" w:themeColor="accent1" w:themeShade="BF"/>
      <w:sz w:val="24"/>
      <w:szCs w:val="24"/>
    </w:rPr>
  </w:style>
  <w:style w:type="character" w:customStyle="1" w:styleId="Heading5Char">
    <w:name w:val="Heading 5 Char"/>
    <w:basedOn w:val="DefaultParagraphFont"/>
    <w:link w:val="Heading5"/>
    <w:uiPriority w:val="9"/>
    <w:semiHidden/>
    <w:rsid w:val="00693EFF"/>
    <w:rPr>
      <w:rFonts w:asciiTheme="majorHAnsi" w:eastAsiaTheme="majorEastAsia" w:hAnsiTheme="majorHAnsi" w:cstheme="majorBidi"/>
      <w:caps/>
      <w:color w:val="A5A5A5" w:themeColor="accent1" w:themeShade="BF"/>
    </w:rPr>
  </w:style>
  <w:style w:type="character" w:customStyle="1" w:styleId="Heading6Char">
    <w:name w:val="Heading 6 Char"/>
    <w:basedOn w:val="DefaultParagraphFont"/>
    <w:link w:val="Heading6"/>
    <w:uiPriority w:val="9"/>
    <w:semiHidden/>
    <w:rsid w:val="00693EFF"/>
    <w:rPr>
      <w:rFonts w:asciiTheme="majorHAnsi" w:eastAsiaTheme="majorEastAsia" w:hAnsiTheme="majorHAnsi" w:cstheme="majorBidi"/>
      <w:i/>
      <w:iCs/>
      <w:caps/>
      <w:color w:val="6E6E6E" w:themeColor="accent1" w:themeShade="80"/>
    </w:rPr>
  </w:style>
  <w:style w:type="character" w:customStyle="1" w:styleId="Heading7Char">
    <w:name w:val="Heading 7 Char"/>
    <w:basedOn w:val="DefaultParagraphFont"/>
    <w:link w:val="Heading7"/>
    <w:uiPriority w:val="9"/>
    <w:semiHidden/>
    <w:rsid w:val="00693EFF"/>
    <w:rPr>
      <w:rFonts w:asciiTheme="majorHAnsi" w:eastAsiaTheme="majorEastAsia" w:hAnsiTheme="majorHAnsi" w:cstheme="majorBidi"/>
      <w:b/>
      <w:bCs/>
      <w:color w:val="6E6E6E" w:themeColor="accent1" w:themeShade="80"/>
    </w:rPr>
  </w:style>
  <w:style w:type="paragraph" w:styleId="Subtitle">
    <w:name w:val="Subtitle"/>
    <w:basedOn w:val="Normal"/>
    <w:next w:val="Normal"/>
    <w:link w:val="SubtitleChar"/>
    <w:uiPriority w:val="11"/>
    <w:qFormat/>
    <w:rsid w:val="00693EFF"/>
    <w:pPr>
      <w:numPr>
        <w:ilvl w:val="1"/>
      </w:numPr>
      <w:spacing w:after="240" w:line="240" w:lineRule="auto"/>
    </w:pPr>
    <w:rPr>
      <w:rFonts w:asciiTheme="majorHAnsi" w:eastAsiaTheme="majorEastAsia" w:hAnsiTheme="majorHAnsi" w:cstheme="majorBidi"/>
      <w:color w:val="DDDDDD" w:themeColor="accent1"/>
      <w:sz w:val="28"/>
      <w:szCs w:val="28"/>
    </w:rPr>
  </w:style>
  <w:style w:type="character" w:customStyle="1" w:styleId="SubtitleChar">
    <w:name w:val="Subtitle Char"/>
    <w:basedOn w:val="DefaultParagraphFont"/>
    <w:link w:val="Subtitle"/>
    <w:uiPriority w:val="11"/>
    <w:rsid w:val="00693EFF"/>
    <w:rPr>
      <w:rFonts w:asciiTheme="majorHAnsi" w:eastAsiaTheme="majorEastAsia" w:hAnsiTheme="majorHAnsi" w:cstheme="majorBidi"/>
      <w:color w:val="DDDDDD" w:themeColor="accent1"/>
      <w:sz w:val="28"/>
      <w:szCs w:val="28"/>
    </w:rPr>
  </w:style>
  <w:style w:type="character" w:styleId="Strong">
    <w:name w:val="Strong"/>
    <w:basedOn w:val="DefaultParagraphFont"/>
    <w:uiPriority w:val="22"/>
    <w:qFormat/>
    <w:rsid w:val="00693EFF"/>
    <w:rPr>
      <w:b/>
      <w:bCs/>
    </w:rPr>
  </w:style>
  <w:style w:type="character" w:styleId="Emphasis">
    <w:name w:val="Emphasis"/>
    <w:basedOn w:val="DefaultParagraphFont"/>
    <w:uiPriority w:val="20"/>
    <w:qFormat/>
    <w:rsid w:val="00693EFF"/>
    <w:rPr>
      <w:i/>
      <w:iCs/>
    </w:rPr>
  </w:style>
  <w:style w:type="paragraph" w:styleId="NoSpacing">
    <w:name w:val="No Spacing"/>
    <w:link w:val="NoSpacingChar"/>
    <w:uiPriority w:val="1"/>
    <w:qFormat/>
    <w:rsid w:val="00693EFF"/>
    <w:pPr>
      <w:spacing w:after="0" w:line="240" w:lineRule="auto"/>
    </w:pPr>
  </w:style>
  <w:style w:type="paragraph" w:styleId="IntenseQuote">
    <w:name w:val="Intense Quote"/>
    <w:basedOn w:val="Normal"/>
    <w:next w:val="Normal"/>
    <w:link w:val="IntenseQuoteChar"/>
    <w:uiPriority w:val="30"/>
    <w:qFormat/>
    <w:rsid w:val="00693EFF"/>
    <w:pPr>
      <w:spacing w:before="100" w:beforeAutospacing="1" w:after="240" w:line="240" w:lineRule="auto"/>
      <w:ind w:left="720"/>
      <w:jc w:val="center"/>
    </w:pPr>
    <w:rPr>
      <w:rFonts w:asciiTheme="majorHAnsi" w:eastAsiaTheme="majorEastAsia" w:hAnsiTheme="majorHAnsi" w:cstheme="majorBidi"/>
      <w:color w:val="000000" w:themeColor="text2"/>
      <w:spacing w:val="-6"/>
      <w:sz w:val="32"/>
      <w:szCs w:val="32"/>
    </w:rPr>
  </w:style>
  <w:style w:type="character" w:customStyle="1" w:styleId="IntenseQuoteChar">
    <w:name w:val="Intense Quote Char"/>
    <w:basedOn w:val="DefaultParagraphFont"/>
    <w:link w:val="IntenseQuote"/>
    <w:uiPriority w:val="30"/>
    <w:rsid w:val="00693EFF"/>
    <w:rPr>
      <w:rFonts w:asciiTheme="majorHAnsi" w:eastAsiaTheme="majorEastAsia" w:hAnsiTheme="majorHAnsi" w:cstheme="majorBidi"/>
      <w:color w:val="000000" w:themeColor="text2"/>
      <w:spacing w:val="-6"/>
      <w:sz w:val="32"/>
      <w:szCs w:val="32"/>
    </w:rPr>
  </w:style>
  <w:style w:type="character" w:styleId="SubtleEmphasis">
    <w:name w:val="Subtle Emphasis"/>
    <w:basedOn w:val="DefaultParagraphFont"/>
    <w:uiPriority w:val="19"/>
    <w:qFormat/>
    <w:rsid w:val="00693EFF"/>
    <w:rPr>
      <w:i/>
      <w:iCs/>
      <w:color w:val="595959" w:themeColor="text1" w:themeTint="A6"/>
    </w:rPr>
  </w:style>
  <w:style w:type="character" w:styleId="IntenseEmphasis">
    <w:name w:val="Intense Emphasis"/>
    <w:basedOn w:val="DefaultParagraphFont"/>
    <w:uiPriority w:val="21"/>
    <w:qFormat/>
    <w:rsid w:val="00693EFF"/>
    <w:rPr>
      <w:b/>
      <w:bCs/>
      <w:i/>
      <w:iCs/>
    </w:rPr>
  </w:style>
  <w:style w:type="character" w:styleId="SubtleReference">
    <w:name w:val="Subtle Reference"/>
    <w:basedOn w:val="DefaultParagraphFont"/>
    <w:uiPriority w:val="31"/>
    <w:qFormat/>
    <w:rsid w:val="00693EFF"/>
    <w:rPr>
      <w:smallCaps/>
      <w:color w:val="595959" w:themeColor="text1" w:themeTint="A6"/>
      <w:u w:val="none" w:color="7F7F7F" w:themeColor="text1" w:themeTint="80"/>
      <w:bdr w:val="none" w:sz="0" w:space="0" w:color="auto"/>
    </w:rPr>
  </w:style>
  <w:style w:type="character" w:styleId="IntenseReference">
    <w:name w:val="Intense Reference"/>
    <w:basedOn w:val="DefaultParagraphFont"/>
    <w:uiPriority w:val="32"/>
    <w:qFormat/>
    <w:rsid w:val="00693EFF"/>
    <w:rPr>
      <w:b/>
      <w:bCs/>
      <w:smallCaps/>
      <w:color w:val="000000" w:themeColor="text2"/>
      <w:u w:val="single"/>
    </w:rPr>
  </w:style>
  <w:style w:type="character" w:styleId="BookTitle">
    <w:name w:val="Book Title"/>
    <w:basedOn w:val="DefaultParagraphFont"/>
    <w:uiPriority w:val="33"/>
    <w:qFormat/>
    <w:rsid w:val="00693EFF"/>
    <w:rPr>
      <w:b/>
      <w:bCs/>
      <w:smallCaps/>
      <w:spacing w:val="10"/>
    </w:rPr>
  </w:style>
  <w:style w:type="paragraph" w:styleId="ListParagraph">
    <w:name w:val="List Paragraph"/>
    <w:basedOn w:val="Normal"/>
    <w:uiPriority w:val="34"/>
    <w:qFormat/>
    <w:rsid w:val="003C4F73"/>
    <w:pPr>
      <w:ind w:left="720"/>
      <w:contextualSpacing/>
    </w:pPr>
  </w:style>
  <w:style w:type="paragraph" w:styleId="NormalWeb">
    <w:name w:val="Normal (Web)"/>
    <w:basedOn w:val="Normal"/>
    <w:uiPriority w:val="99"/>
    <w:semiHidden/>
    <w:unhideWhenUsed/>
    <w:rsid w:val="00A03948"/>
    <w:pPr>
      <w:spacing w:before="100" w:beforeAutospacing="1" w:after="100" w:afterAutospacing="1" w:line="240" w:lineRule="auto"/>
    </w:pPr>
    <w:rPr>
      <w:rFonts w:ascii="Times New Roman" w:eastAsia="Times New Roman" w:hAnsi="Times New Roman" w:cs="Times New Roman"/>
      <w:sz w:val="24"/>
      <w:szCs w:val="24"/>
      <w:lang w:val="en-GB" w:eastAsia="en-GB"/>
    </w:rPr>
  </w:style>
  <w:style w:type="paragraph" w:styleId="TOC1">
    <w:name w:val="toc 1"/>
    <w:basedOn w:val="Normal"/>
    <w:next w:val="Normal"/>
    <w:autoRedefine/>
    <w:uiPriority w:val="39"/>
    <w:unhideWhenUsed/>
    <w:rsid w:val="008B3DAD"/>
    <w:pPr>
      <w:spacing w:after="100"/>
    </w:pPr>
  </w:style>
  <w:style w:type="paragraph" w:styleId="TOC3">
    <w:name w:val="toc 3"/>
    <w:basedOn w:val="Normal"/>
    <w:next w:val="Normal"/>
    <w:autoRedefine/>
    <w:uiPriority w:val="39"/>
    <w:unhideWhenUsed/>
    <w:rsid w:val="008B3DAD"/>
    <w:pPr>
      <w:spacing w:after="100"/>
      <w:ind w:left="420"/>
    </w:pPr>
  </w:style>
  <w:style w:type="paragraph" w:styleId="TOC2">
    <w:name w:val="toc 2"/>
    <w:basedOn w:val="Normal"/>
    <w:next w:val="Normal"/>
    <w:autoRedefine/>
    <w:uiPriority w:val="39"/>
    <w:unhideWhenUsed/>
    <w:rsid w:val="00C75E0E"/>
    <w:pPr>
      <w:spacing w:after="100"/>
      <w:ind w:left="210"/>
    </w:pPr>
  </w:style>
  <w:style w:type="character" w:customStyle="1" w:styleId="NoSpacingChar">
    <w:name w:val="No Spacing Char"/>
    <w:basedOn w:val="DefaultParagraphFont"/>
    <w:link w:val="NoSpacing"/>
    <w:uiPriority w:val="1"/>
    <w:rsid w:val="00F0167C"/>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44378610">
      <w:bodyDiv w:val="1"/>
      <w:marLeft w:val="0"/>
      <w:marRight w:val="0"/>
      <w:marTop w:val="0"/>
      <w:marBottom w:val="0"/>
      <w:divBdr>
        <w:top w:val="none" w:sz="0" w:space="0" w:color="auto"/>
        <w:left w:val="none" w:sz="0" w:space="0" w:color="auto"/>
        <w:bottom w:val="none" w:sz="0" w:space="0" w:color="auto"/>
        <w:right w:val="none" w:sz="0" w:space="0" w:color="auto"/>
      </w:divBdr>
      <w:divsChild>
        <w:div w:id="1052266682">
          <w:marLeft w:val="0"/>
          <w:marRight w:val="0"/>
          <w:marTop w:val="0"/>
          <w:marBottom w:val="0"/>
          <w:divBdr>
            <w:top w:val="none" w:sz="0" w:space="0" w:color="auto"/>
            <w:left w:val="none" w:sz="0" w:space="0" w:color="auto"/>
            <w:bottom w:val="none" w:sz="0" w:space="0" w:color="auto"/>
            <w:right w:val="none" w:sz="0" w:space="0" w:color="auto"/>
          </w:divBdr>
        </w:div>
      </w:divsChild>
    </w:div>
    <w:div w:id="383916217">
      <w:bodyDiv w:val="1"/>
      <w:marLeft w:val="0"/>
      <w:marRight w:val="0"/>
      <w:marTop w:val="0"/>
      <w:marBottom w:val="0"/>
      <w:divBdr>
        <w:top w:val="none" w:sz="0" w:space="0" w:color="auto"/>
        <w:left w:val="none" w:sz="0" w:space="0" w:color="auto"/>
        <w:bottom w:val="none" w:sz="0" w:space="0" w:color="auto"/>
        <w:right w:val="none" w:sz="0" w:space="0" w:color="auto"/>
      </w:divBdr>
    </w:div>
    <w:div w:id="750469953">
      <w:bodyDiv w:val="1"/>
      <w:marLeft w:val="0"/>
      <w:marRight w:val="0"/>
      <w:marTop w:val="0"/>
      <w:marBottom w:val="0"/>
      <w:divBdr>
        <w:top w:val="none" w:sz="0" w:space="0" w:color="auto"/>
        <w:left w:val="none" w:sz="0" w:space="0" w:color="auto"/>
        <w:bottom w:val="none" w:sz="0" w:space="0" w:color="auto"/>
        <w:right w:val="none" w:sz="0" w:space="0" w:color="auto"/>
      </w:divBdr>
      <w:divsChild>
        <w:div w:id="1721830530">
          <w:marLeft w:val="0"/>
          <w:marRight w:val="0"/>
          <w:marTop w:val="0"/>
          <w:marBottom w:val="0"/>
          <w:divBdr>
            <w:top w:val="none" w:sz="0" w:space="0" w:color="auto"/>
            <w:left w:val="none" w:sz="0" w:space="0" w:color="auto"/>
            <w:bottom w:val="none" w:sz="0" w:space="0" w:color="auto"/>
            <w:right w:val="none" w:sz="0" w:space="0" w:color="auto"/>
          </w:divBdr>
        </w:div>
        <w:div w:id="1360426566">
          <w:marLeft w:val="0"/>
          <w:marRight w:val="0"/>
          <w:marTop w:val="0"/>
          <w:marBottom w:val="0"/>
          <w:divBdr>
            <w:top w:val="none" w:sz="0" w:space="0" w:color="auto"/>
            <w:left w:val="none" w:sz="0" w:space="0" w:color="auto"/>
            <w:bottom w:val="none" w:sz="0" w:space="0" w:color="auto"/>
            <w:right w:val="none" w:sz="0" w:space="0" w:color="auto"/>
          </w:divBdr>
        </w:div>
        <w:div w:id="310060348">
          <w:marLeft w:val="0"/>
          <w:marRight w:val="0"/>
          <w:marTop w:val="0"/>
          <w:marBottom w:val="0"/>
          <w:divBdr>
            <w:top w:val="none" w:sz="0" w:space="0" w:color="auto"/>
            <w:left w:val="none" w:sz="0" w:space="0" w:color="auto"/>
            <w:bottom w:val="none" w:sz="0" w:space="0" w:color="auto"/>
            <w:right w:val="none" w:sz="0" w:space="0" w:color="auto"/>
          </w:divBdr>
        </w:div>
        <w:div w:id="2001616759">
          <w:marLeft w:val="0"/>
          <w:marRight w:val="0"/>
          <w:marTop w:val="0"/>
          <w:marBottom w:val="0"/>
          <w:divBdr>
            <w:top w:val="none" w:sz="0" w:space="0" w:color="auto"/>
            <w:left w:val="none" w:sz="0" w:space="0" w:color="auto"/>
            <w:bottom w:val="none" w:sz="0" w:space="0" w:color="auto"/>
            <w:right w:val="none" w:sz="0" w:space="0" w:color="auto"/>
          </w:divBdr>
        </w:div>
        <w:div w:id="1699424343">
          <w:marLeft w:val="0"/>
          <w:marRight w:val="0"/>
          <w:marTop w:val="0"/>
          <w:marBottom w:val="0"/>
          <w:divBdr>
            <w:top w:val="none" w:sz="0" w:space="0" w:color="auto"/>
            <w:left w:val="none" w:sz="0" w:space="0" w:color="auto"/>
            <w:bottom w:val="none" w:sz="0" w:space="0" w:color="auto"/>
            <w:right w:val="none" w:sz="0" w:space="0" w:color="auto"/>
          </w:divBdr>
        </w:div>
      </w:divsChild>
    </w:div>
    <w:div w:id="788011466">
      <w:bodyDiv w:val="1"/>
      <w:marLeft w:val="0"/>
      <w:marRight w:val="0"/>
      <w:marTop w:val="0"/>
      <w:marBottom w:val="0"/>
      <w:divBdr>
        <w:top w:val="none" w:sz="0" w:space="0" w:color="auto"/>
        <w:left w:val="none" w:sz="0" w:space="0" w:color="auto"/>
        <w:bottom w:val="none" w:sz="0" w:space="0" w:color="auto"/>
        <w:right w:val="none" w:sz="0" w:space="0" w:color="auto"/>
      </w:divBdr>
    </w:div>
    <w:div w:id="881287442">
      <w:bodyDiv w:val="1"/>
      <w:marLeft w:val="0"/>
      <w:marRight w:val="0"/>
      <w:marTop w:val="0"/>
      <w:marBottom w:val="0"/>
      <w:divBdr>
        <w:top w:val="none" w:sz="0" w:space="0" w:color="auto"/>
        <w:left w:val="none" w:sz="0" w:space="0" w:color="auto"/>
        <w:bottom w:val="none" w:sz="0" w:space="0" w:color="auto"/>
        <w:right w:val="none" w:sz="0" w:space="0" w:color="auto"/>
      </w:divBdr>
      <w:divsChild>
        <w:div w:id="1815678301">
          <w:marLeft w:val="0"/>
          <w:marRight w:val="0"/>
          <w:marTop w:val="0"/>
          <w:marBottom w:val="0"/>
          <w:divBdr>
            <w:top w:val="none" w:sz="0" w:space="0" w:color="auto"/>
            <w:left w:val="none" w:sz="0" w:space="0" w:color="auto"/>
            <w:bottom w:val="none" w:sz="0" w:space="0" w:color="auto"/>
            <w:right w:val="none" w:sz="0" w:space="0" w:color="auto"/>
          </w:divBdr>
        </w:div>
      </w:divsChild>
    </w:div>
    <w:div w:id="897589786">
      <w:bodyDiv w:val="1"/>
      <w:marLeft w:val="0"/>
      <w:marRight w:val="0"/>
      <w:marTop w:val="0"/>
      <w:marBottom w:val="0"/>
      <w:divBdr>
        <w:top w:val="none" w:sz="0" w:space="0" w:color="auto"/>
        <w:left w:val="none" w:sz="0" w:space="0" w:color="auto"/>
        <w:bottom w:val="none" w:sz="0" w:space="0" w:color="auto"/>
        <w:right w:val="none" w:sz="0" w:space="0" w:color="auto"/>
      </w:divBdr>
      <w:divsChild>
        <w:div w:id="1609385613">
          <w:marLeft w:val="0"/>
          <w:marRight w:val="0"/>
          <w:marTop w:val="0"/>
          <w:marBottom w:val="0"/>
          <w:divBdr>
            <w:top w:val="none" w:sz="0" w:space="0" w:color="auto"/>
            <w:left w:val="none" w:sz="0" w:space="0" w:color="auto"/>
            <w:bottom w:val="none" w:sz="0" w:space="0" w:color="auto"/>
            <w:right w:val="none" w:sz="0" w:space="0" w:color="auto"/>
          </w:divBdr>
        </w:div>
        <w:div w:id="925458596">
          <w:marLeft w:val="0"/>
          <w:marRight w:val="0"/>
          <w:marTop w:val="0"/>
          <w:marBottom w:val="0"/>
          <w:divBdr>
            <w:top w:val="none" w:sz="0" w:space="0" w:color="auto"/>
            <w:left w:val="none" w:sz="0" w:space="0" w:color="auto"/>
            <w:bottom w:val="none" w:sz="0" w:space="0" w:color="auto"/>
            <w:right w:val="none" w:sz="0" w:space="0" w:color="auto"/>
          </w:divBdr>
        </w:div>
        <w:div w:id="234710459">
          <w:marLeft w:val="0"/>
          <w:marRight w:val="0"/>
          <w:marTop w:val="0"/>
          <w:marBottom w:val="0"/>
          <w:divBdr>
            <w:top w:val="none" w:sz="0" w:space="0" w:color="auto"/>
            <w:left w:val="none" w:sz="0" w:space="0" w:color="auto"/>
            <w:bottom w:val="none" w:sz="0" w:space="0" w:color="auto"/>
            <w:right w:val="none" w:sz="0" w:space="0" w:color="auto"/>
          </w:divBdr>
        </w:div>
        <w:div w:id="1865702655">
          <w:marLeft w:val="0"/>
          <w:marRight w:val="0"/>
          <w:marTop w:val="0"/>
          <w:marBottom w:val="0"/>
          <w:divBdr>
            <w:top w:val="none" w:sz="0" w:space="0" w:color="auto"/>
            <w:left w:val="none" w:sz="0" w:space="0" w:color="auto"/>
            <w:bottom w:val="none" w:sz="0" w:space="0" w:color="auto"/>
            <w:right w:val="none" w:sz="0" w:space="0" w:color="auto"/>
          </w:divBdr>
        </w:div>
        <w:div w:id="1144813635">
          <w:marLeft w:val="0"/>
          <w:marRight w:val="0"/>
          <w:marTop w:val="0"/>
          <w:marBottom w:val="0"/>
          <w:divBdr>
            <w:top w:val="none" w:sz="0" w:space="0" w:color="auto"/>
            <w:left w:val="none" w:sz="0" w:space="0" w:color="auto"/>
            <w:bottom w:val="none" w:sz="0" w:space="0" w:color="auto"/>
            <w:right w:val="none" w:sz="0" w:space="0" w:color="auto"/>
          </w:divBdr>
        </w:div>
        <w:div w:id="1121024864">
          <w:marLeft w:val="0"/>
          <w:marRight w:val="0"/>
          <w:marTop w:val="0"/>
          <w:marBottom w:val="0"/>
          <w:divBdr>
            <w:top w:val="none" w:sz="0" w:space="0" w:color="auto"/>
            <w:left w:val="none" w:sz="0" w:space="0" w:color="auto"/>
            <w:bottom w:val="none" w:sz="0" w:space="0" w:color="auto"/>
            <w:right w:val="none" w:sz="0" w:space="0" w:color="auto"/>
          </w:divBdr>
        </w:div>
        <w:div w:id="939020829">
          <w:marLeft w:val="0"/>
          <w:marRight w:val="0"/>
          <w:marTop w:val="0"/>
          <w:marBottom w:val="0"/>
          <w:divBdr>
            <w:top w:val="none" w:sz="0" w:space="0" w:color="auto"/>
            <w:left w:val="none" w:sz="0" w:space="0" w:color="auto"/>
            <w:bottom w:val="none" w:sz="0" w:space="0" w:color="auto"/>
            <w:right w:val="none" w:sz="0" w:space="0" w:color="auto"/>
          </w:divBdr>
        </w:div>
        <w:div w:id="1381515067">
          <w:marLeft w:val="0"/>
          <w:marRight w:val="0"/>
          <w:marTop w:val="0"/>
          <w:marBottom w:val="0"/>
          <w:divBdr>
            <w:top w:val="none" w:sz="0" w:space="0" w:color="auto"/>
            <w:left w:val="none" w:sz="0" w:space="0" w:color="auto"/>
            <w:bottom w:val="none" w:sz="0" w:space="0" w:color="auto"/>
            <w:right w:val="none" w:sz="0" w:space="0" w:color="auto"/>
          </w:divBdr>
        </w:div>
        <w:div w:id="1691299941">
          <w:marLeft w:val="0"/>
          <w:marRight w:val="0"/>
          <w:marTop w:val="0"/>
          <w:marBottom w:val="0"/>
          <w:divBdr>
            <w:top w:val="none" w:sz="0" w:space="0" w:color="auto"/>
            <w:left w:val="none" w:sz="0" w:space="0" w:color="auto"/>
            <w:bottom w:val="none" w:sz="0" w:space="0" w:color="auto"/>
            <w:right w:val="none" w:sz="0" w:space="0" w:color="auto"/>
          </w:divBdr>
        </w:div>
      </w:divsChild>
    </w:div>
    <w:div w:id="1019087162">
      <w:bodyDiv w:val="1"/>
      <w:marLeft w:val="0"/>
      <w:marRight w:val="0"/>
      <w:marTop w:val="0"/>
      <w:marBottom w:val="0"/>
      <w:divBdr>
        <w:top w:val="none" w:sz="0" w:space="0" w:color="auto"/>
        <w:left w:val="none" w:sz="0" w:space="0" w:color="auto"/>
        <w:bottom w:val="none" w:sz="0" w:space="0" w:color="auto"/>
        <w:right w:val="none" w:sz="0" w:space="0" w:color="auto"/>
      </w:divBdr>
      <w:divsChild>
        <w:div w:id="527260248">
          <w:marLeft w:val="0"/>
          <w:marRight w:val="0"/>
          <w:marTop w:val="0"/>
          <w:marBottom w:val="0"/>
          <w:divBdr>
            <w:top w:val="none" w:sz="0" w:space="0" w:color="auto"/>
            <w:left w:val="none" w:sz="0" w:space="0" w:color="auto"/>
            <w:bottom w:val="none" w:sz="0" w:space="0" w:color="auto"/>
            <w:right w:val="none" w:sz="0" w:space="0" w:color="auto"/>
          </w:divBdr>
        </w:div>
        <w:div w:id="101923269">
          <w:marLeft w:val="0"/>
          <w:marRight w:val="0"/>
          <w:marTop w:val="0"/>
          <w:marBottom w:val="0"/>
          <w:divBdr>
            <w:top w:val="none" w:sz="0" w:space="0" w:color="auto"/>
            <w:left w:val="none" w:sz="0" w:space="0" w:color="auto"/>
            <w:bottom w:val="none" w:sz="0" w:space="0" w:color="auto"/>
            <w:right w:val="none" w:sz="0" w:space="0" w:color="auto"/>
          </w:divBdr>
        </w:div>
        <w:div w:id="1394041535">
          <w:marLeft w:val="0"/>
          <w:marRight w:val="0"/>
          <w:marTop w:val="0"/>
          <w:marBottom w:val="0"/>
          <w:divBdr>
            <w:top w:val="none" w:sz="0" w:space="0" w:color="auto"/>
            <w:left w:val="none" w:sz="0" w:space="0" w:color="auto"/>
            <w:bottom w:val="none" w:sz="0" w:space="0" w:color="auto"/>
            <w:right w:val="none" w:sz="0" w:space="0" w:color="auto"/>
          </w:divBdr>
        </w:div>
        <w:div w:id="1575508819">
          <w:marLeft w:val="0"/>
          <w:marRight w:val="0"/>
          <w:marTop w:val="0"/>
          <w:marBottom w:val="0"/>
          <w:divBdr>
            <w:top w:val="none" w:sz="0" w:space="0" w:color="auto"/>
            <w:left w:val="none" w:sz="0" w:space="0" w:color="auto"/>
            <w:bottom w:val="none" w:sz="0" w:space="0" w:color="auto"/>
            <w:right w:val="none" w:sz="0" w:space="0" w:color="auto"/>
          </w:divBdr>
        </w:div>
        <w:div w:id="604382386">
          <w:marLeft w:val="0"/>
          <w:marRight w:val="0"/>
          <w:marTop w:val="0"/>
          <w:marBottom w:val="0"/>
          <w:divBdr>
            <w:top w:val="none" w:sz="0" w:space="0" w:color="auto"/>
            <w:left w:val="none" w:sz="0" w:space="0" w:color="auto"/>
            <w:bottom w:val="none" w:sz="0" w:space="0" w:color="auto"/>
            <w:right w:val="none" w:sz="0" w:space="0" w:color="auto"/>
          </w:divBdr>
        </w:div>
        <w:div w:id="1709137902">
          <w:marLeft w:val="0"/>
          <w:marRight w:val="0"/>
          <w:marTop w:val="0"/>
          <w:marBottom w:val="0"/>
          <w:divBdr>
            <w:top w:val="none" w:sz="0" w:space="0" w:color="auto"/>
            <w:left w:val="none" w:sz="0" w:space="0" w:color="auto"/>
            <w:bottom w:val="none" w:sz="0" w:space="0" w:color="auto"/>
            <w:right w:val="none" w:sz="0" w:space="0" w:color="auto"/>
          </w:divBdr>
        </w:div>
        <w:div w:id="1497306512">
          <w:marLeft w:val="0"/>
          <w:marRight w:val="0"/>
          <w:marTop w:val="0"/>
          <w:marBottom w:val="0"/>
          <w:divBdr>
            <w:top w:val="none" w:sz="0" w:space="0" w:color="auto"/>
            <w:left w:val="none" w:sz="0" w:space="0" w:color="auto"/>
            <w:bottom w:val="none" w:sz="0" w:space="0" w:color="auto"/>
            <w:right w:val="none" w:sz="0" w:space="0" w:color="auto"/>
          </w:divBdr>
        </w:div>
        <w:div w:id="1400521595">
          <w:marLeft w:val="0"/>
          <w:marRight w:val="0"/>
          <w:marTop w:val="0"/>
          <w:marBottom w:val="0"/>
          <w:divBdr>
            <w:top w:val="none" w:sz="0" w:space="0" w:color="auto"/>
            <w:left w:val="none" w:sz="0" w:space="0" w:color="auto"/>
            <w:bottom w:val="none" w:sz="0" w:space="0" w:color="auto"/>
            <w:right w:val="none" w:sz="0" w:space="0" w:color="auto"/>
          </w:divBdr>
        </w:div>
        <w:div w:id="1735590020">
          <w:marLeft w:val="0"/>
          <w:marRight w:val="0"/>
          <w:marTop w:val="0"/>
          <w:marBottom w:val="0"/>
          <w:divBdr>
            <w:top w:val="none" w:sz="0" w:space="0" w:color="auto"/>
            <w:left w:val="none" w:sz="0" w:space="0" w:color="auto"/>
            <w:bottom w:val="none" w:sz="0" w:space="0" w:color="auto"/>
            <w:right w:val="none" w:sz="0" w:space="0" w:color="auto"/>
          </w:divBdr>
        </w:div>
        <w:div w:id="1214734089">
          <w:marLeft w:val="0"/>
          <w:marRight w:val="0"/>
          <w:marTop w:val="0"/>
          <w:marBottom w:val="0"/>
          <w:divBdr>
            <w:top w:val="none" w:sz="0" w:space="0" w:color="auto"/>
            <w:left w:val="none" w:sz="0" w:space="0" w:color="auto"/>
            <w:bottom w:val="none" w:sz="0" w:space="0" w:color="auto"/>
            <w:right w:val="none" w:sz="0" w:space="0" w:color="auto"/>
          </w:divBdr>
        </w:div>
        <w:div w:id="1928348460">
          <w:marLeft w:val="0"/>
          <w:marRight w:val="0"/>
          <w:marTop w:val="0"/>
          <w:marBottom w:val="0"/>
          <w:divBdr>
            <w:top w:val="none" w:sz="0" w:space="0" w:color="auto"/>
            <w:left w:val="none" w:sz="0" w:space="0" w:color="auto"/>
            <w:bottom w:val="none" w:sz="0" w:space="0" w:color="auto"/>
            <w:right w:val="none" w:sz="0" w:space="0" w:color="auto"/>
          </w:divBdr>
        </w:div>
        <w:div w:id="80373663">
          <w:marLeft w:val="0"/>
          <w:marRight w:val="0"/>
          <w:marTop w:val="0"/>
          <w:marBottom w:val="0"/>
          <w:divBdr>
            <w:top w:val="none" w:sz="0" w:space="0" w:color="auto"/>
            <w:left w:val="none" w:sz="0" w:space="0" w:color="auto"/>
            <w:bottom w:val="none" w:sz="0" w:space="0" w:color="auto"/>
            <w:right w:val="none" w:sz="0" w:space="0" w:color="auto"/>
          </w:divBdr>
        </w:div>
        <w:div w:id="1674914659">
          <w:marLeft w:val="0"/>
          <w:marRight w:val="0"/>
          <w:marTop w:val="0"/>
          <w:marBottom w:val="0"/>
          <w:divBdr>
            <w:top w:val="none" w:sz="0" w:space="0" w:color="auto"/>
            <w:left w:val="none" w:sz="0" w:space="0" w:color="auto"/>
            <w:bottom w:val="none" w:sz="0" w:space="0" w:color="auto"/>
            <w:right w:val="none" w:sz="0" w:space="0" w:color="auto"/>
          </w:divBdr>
        </w:div>
        <w:div w:id="22369315">
          <w:marLeft w:val="0"/>
          <w:marRight w:val="0"/>
          <w:marTop w:val="0"/>
          <w:marBottom w:val="0"/>
          <w:divBdr>
            <w:top w:val="none" w:sz="0" w:space="0" w:color="auto"/>
            <w:left w:val="none" w:sz="0" w:space="0" w:color="auto"/>
            <w:bottom w:val="none" w:sz="0" w:space="0" w:color="auto"/>
            <w:right w:val="none" w:sz="0" w:space="0" w:color="auto"/>
          </w:divBdr>
        </w:div>
        <w:div w:id="1718041074">
          <w:marLeft w:val="0"/>
          <w:marRight w:val="0"/>
          <w:marTop w:val="0"/>
          <w:marBottom w:val="0"/>
          <w:divBdr>
            <w:top w:val="none" w:sz="0" w:space="0" w:color="auto"/>
            <w:left w:val="none" w:sz="0" w:space="0" w:color="auto"/>
            <w:bottom w:val="none" w:sz="0" w:space="0" w:color="auto"/>
            <w:right w:val="none" w:sz="0" w:space="0" w:color="auto"/>
          </w:divBdr>
        </w:div>
        <w:div w:id="158544169">
          <w:marLeft w:val="0"/>
          <w:marRight w:val="0"/>
          <w:marTop w:val="0"/>
          <w:marBottom w:val="0"/>
          <w:divBdr>
            <w:top w:val="none" w:sz="0" w:space="0" w:color="auto"/>
            <w:left w:val="none" w:sz="0" w:space="0" w:color="auto"/>
            <w:bottom w:val="none" w:sz="0" w:space="0" w:color="auto"/>
            <w:right w:val="none" w:sz="0" w:space="0" w:color="auto"/>
          </w:divBdr>
        </w:div>
        <w:div w:id="157691239">
          <w:marLeft w:val="0"/>
          <w:marRight w:val="0"/>
          <w:marTop w:val="0"/>
          <w:marBottom w:val="0"/>
          <w:divBdr>
            <w:top w:val="none" w:sz="0" w:space="0" w:color="auto"/>
            <w:left w:val="none" w:sz="0" w:space="0" w:color="auto"/>
            <w:bottom w:val="none" w:sz="0" w:space="0" w:color="auto"/>
            <w:right w:val="none" w:sz="0" w:space="0" w:color="auto"/>
          </w:divBdr>
        </w:div>
        <w:div w:id="1828549721">
          <w:marLeft w:val="0"/>
          <w:marRight w:val="0"/>
          <w:marTop w:val="0"/>
          <w:marBottom w:val="0"/>
          <w:divBdr>
            <w:top w:val="none" w:sz="0" w:space="0" w:color="auto"/>
            <w:left w:val="none" w:sz="0" w:space="0" w:color="auto"/>
            <w:bottom w:val="none" w:sz="0" w:space="0" w:color="auto"/>
            <w:right w:val="none" w:sz="0" w:space="0" w:color="auto"/>
          </w:divBdr>
        </w:div>
        <w:div w:id="632445863">
          <w:marLeft w:val="0"/>
          <w:marRight w:val="0"/>
          <w:marTop w:val="0"/>
          <w:marBottom w:val="0"/>
          <w:divBdr>
            <w:top w:val="none" w:sz="0" w:space="0" w:color="auto"/>
            <w:left w:val="none" w:sz="0" w:space="0" w:color="auto"/>
            <w:bottom w:val="none" w:sz="0" w:space="0" w:color="auto"/>
            <w:right w:val="none" w:sz="0" w:space="0" w:color="auto"/>
          </w:divBdr>
        </w:div>
        <w:div w:id="1000624188">
          <w:marLeft w:val="0"/>
          <w:marRight w:val="0"/>
          <w:marTop w:val="0"/>
          <w:marBottom w:val="0"/>
          <w:divBdr>
            <w:top w:val="none" w:sz="0" w:space="0" w:color="auto"/>
            <w:left w:val="none" w:sz="0" w:space="0" w:color="auto"/>
            <w:bottom w:val="none" w:sz="0" w:space="0" w:color="auto"/>
            <w:right w:val="none" w:sz="0" w:space="0" w:color="auto"/>
          </w:divBdr>
        </w:div>
        <w:div w:id="1057389334">
          <w:marLeft w:val="0"/>
          <w:marRight w:val="0"/>
          <w:marTop w:val="0"/>
          <w:marBottom w:val="0"/>
          <w:divBdr>
            <w:top w:val="none" w:sz="0" w:space="0" w:color="auto"/>
            <w:left w:val="none" w:sz="0" w:space="0" w:color="auto"/>
            <w:bottom w:val="none" w:sz="0" w:space="0" w:color="auto"/>
            <w:right w:val="none" w:sz="0" w:space="0" w:color="auto"/>
          </w:divBdr>
        </w:div>
        <w:div w:id="359628457">
          <w:marLeft w:val="0"/>
          <w:marRight w:val="0"/>
          <w:marTop w:val="0"/>
          <w:marBottom w:val="0"/>
          <w:divBdr>
            <w:top w:val="none" w:sz="0" w:space="0" w:color="auto"/>
            <w:left w:val="none" w:sz="0" w:space="0" w:color="auto"/>
            <w:bottom w:val="none" w:sz="0" w:space="0" w:color="auto"/>
            <w:right w:val="none" w:sz="0" w:space="0" w:color="auto"/>
          </w:divBdr>
        </w:div>
        <w:div w:id="906377656">
          <w:marLeft w:val="0"/>
          <w:marRight w:val="0"/>
          <w:marTop w:val="0"/>
          <w:marBottom w:val="0"/>
          <w:divBdr>
            <w:top w:val="none" w:sz="0" w:space="0" w:color="auto"/>
            <w:left w:val="none" w:sz="0" w:space="0" w:color="auto"/>
            <w:bottom w:val="none" w:sz="0" w:space="0" w:color="auto"/>
            <w:right w:val="none" w:sz="0" w:space="0" w:color="auto"/>
          </w:divBdr>
        </w:div>
        <w:div w:id="1816527654">
          <w:marLeft w:val="0"/>
          <w:marRight w:val="0"/>
          <w:marTop w:val="0"/>
          <w:marBottom w:val="0"/>
          <w:divBdr>
            <w:top w:val="none" w:sz="0" w:space="0" w:color="auto"/>
            <w:left w:val="none" w:sz="0" w:space="0" w:color="auto"/>
            <w:bottom w:val="none" w:sz="0" w:space="0" w:color="auto"/>
            <w:right w:val="none" w:sz="0" w:space="0" w:color="auto"/>
          </w:divBdr>
        </w:div>
        <w:div w:id="1690401798">
          <w:marLeft w:val="0"/>
          <w:marRight w:val="0"/>
          <w:marTop w:val="0"/>
          <w:marBottom w:val="0"/>
          <w:divBdr>
            <w:top w:val="none" w:sz="0" w:space="0" w:color="auto"/>
            <w:left w:val="none" w:sz="0" w:space="0" w:color="auto"/>
            <w:bottom w:val="none" w:sz="0" w:space="0" w:color="auto"/>
            <w:right w:val="none" w:sz="0" w:space="0" w:color="auto"/>
          </w:divBdr>
        </w:div>
        <w:div w:id="482936054">
          <w:marLeft w:val="0"/>
          <w:marRight w:val="0"/>
          <w:marTop w:val="0"/>
          <w:marBottom w:val="0"/>
          <w:divBdr>
            <w:top w:val="none" w:sz="0" w:space="0" w:color="auto"/>
            <w:left w:val="none" w:sz="0" w:space="0" w:color="auto"/>
            <w:bottom w:val="none" w:sz="0" w:space="0" w:color="auto"/>
            <w:right w:val="none" w:sz="0" w:space="0" w:color="auto"/>
          </w:divBdr>
        </w:div>
        <w:div w:id="1777285451">
          <w:marLeft w:val="0"/>
          <w:marRight w:val="0"/>
          <w:marTop w:val="0"/>
          <w:marBottom w:val="0"/>
          <w:divBdr>
            <w:top w:val="none" w:sz="0" w:space="0" w:color="auto"/>
            <w:left w:val="none" w:sz="0" w:space="0" w:color="auto"/>
            <w:bottom w:val="none" w:sz="0" w:space="0" w:color="auto"/>
            <w:right w:val="none" w:sz="0" w:space="0" w:color="auto"/>
          </w:divBdr>
        </w:div>
        <w:div w:id="2146850913">
          <w:marLeft w:val="0"/>
          <w:marRight w:val="0"/>
          <w:marTop w:val="0"/>
          <w:marBottom w:val="0"/>
          <w:divBdr>
            <w:top w:val="none" w:sz="0" w:space="0" w:color="auto"/>
            <w:left w:val="none" w:sz="0" w:space="0" w:color="auto"/>
            <w:bottom w:val="none" w:sz="0" w:space="0" w:color="auto"/>
            <w:right w:val="none" w:sz="0" w:space="0" w:color="auto"/>
          </w:divBdr>
        </w:div>
        <w:div w:id="663246444">
          <w:marLeft w:val="0"/>
          <w:marRight w:val="0"/>
          <w:marTop w:val="0"/>
          <w:marBottom w:val="0"/>
          <w:divBdr>
            <w:top w:val="none" w:sz="0" w:space="0" w:color="auto"/>
            <w:left w:val="none" w:sz="0" w:space="0" w:color="auto"/>
            <w:bottom w:val="none" w:sz="0" w:space="0" w:color="auto"/>
            <w:right w:val="none" w:sz="0" w:space="0" w:color="auto"/>
          </w:divBdr>
        </w:div>
        <w:div w:id="515659523">
          <w:marLeft w:val="0"/>
          <w:marRight w:val="0"/>
          <w:marTop w:val="0"/>
          <w:marBottom w:val="0"/>
          <w:divBdr>
            <w:top w:val="none" w:sz="0" w:space="0" w:color="auto"/>
            <w:left w:val="none" w:sz="0" w:space="0" w:color="auto"/>
            <w:bottom w:val="none" w:sz="0" w:space="0" w:color="auto"/>
            <w:right w:val="none" w:sz="0" w:space="0" w:color="auto"/>
          </w:divBdr>
        </w:div>
        <w:div w:id="492837906">
          <w:marLeft w:val="0"/>
          <w:marRight w:val="0"/>
          <w:marTop w:val="0"/>
          <w:marBottom w:val="0"/>
          <w:divBdr>
            <w:top w:val="none" w:sz="0" w:space="0" w:color="auto"/>
            <w:left w:val="none" w:sz="0" w:space="0" w:color="auto"/>
            <w:bottom w:val="none" w:sz="0" w:space="0" w:color="auto"/>
            <w:right w:val="none" w:sz="0" w:space="0" w:color="auto"/>
          </w:divBdr>
        </w:div>
        <w:div w:id="1627663417">
          <w:marLeft w:val="0"/>
          <w:marRight w:val="0"/>
          <w:marTop w:val="0"/>
          <w:marBottom w:val="0"/>
          <w:divBdr>
            <w:top w:val="none" w:sz="0" w:space="0" w:color="auto"/>
            <w:left w:val="none" w:sz="0" w:space="0" w:color="auto"/>
            <w:bottom w:val="none" w:sz="0" w:space="0" w:color="auto"/>
            <w:right w:val="none" w:sz="0" w:space="0" w:color="auto"/>
          </w:divBdr>
        </w:div>
        <w:div w:id="539053963">
          <w:marLeft w:val="0"/>
          <w:marRight w:val="0"/>
          <w:marTop w:val="0"/>
          <w:marBottom w:val="0"/>
          <w:divBdr>
            <w:top w:val="none" w:sz="0" w:space="0" w:color="auto"/>
            <w:left w:val="none" w:sz="0" w:space="0" w:color="auto"/>
            <w:bottom w:val="none" w:sz="0" w:space="0" w:color="auto"/>
            <w:right w:val="none" w:sz="0" w:space="0" w:color="auto"/>
          </w:divBdr>
        </w:div>
        <w:div w:id="773012796">
          <w:marLeft w:val="0"/>
          <w:marRight w:val="0"/>
          <w:marTop w:val="0"/>
          <w:marBottom w:val="0"/>
          <w:divBdr>
            <w:top w:val="none" w:sz="0" w:space="0" w:color="auto"/>
            <w:left w:val="none" w:sz="0" w:space="0" w:color="auto"/>
            <w:bottom w:val="none" w:sz="0" w:space="0" w:color="auto"/>
            <w:right w:val="none" w:sz="0" w:space="0" w:color="auto"/>
          </w:divBdr>
        </w:div>
        <w:div w:id="836532890">
          <w:marLeft w:val="0"/>
          <w:marRight w:val="0"/>
          <w:marTop w:val="0"/>
          <w:marBottom w:val="0"/>
          <w:divBdr>
            <w:top w:val="none" w:sz="0" w:space="0" w:color="auto"/>
            <w:left w:val="none" w:sz="0" w:space="0" w:color="auto"/>
            <w:bottom w:val="none" w:sz="0" w:space="0" w:color="auto"/>
            <w:right w:val="none" w:sz="0" w:space="0" w:color="auto"/>
          </w:divBdr>
        </w:div>
        <w:div w:id="604652499">
          <w:marLeft w:val="0"/>
          <w:marRight w:val="0"/>
          <w:marTop w:val="0"/>
          <w:marBottom w:val="0"/>
          <w:divBdr>
            <w:top w:val="none" w:sz="0" w:space="0" w:color="auto"/>
            <w:left w:val="none" w:sz="0" w:space="0" w:color="auto"/>
            <w:bottom w:val="none" w:sz="0" w:space="0" w:color="auto"/>
            <w:right w:val="none" w:sz="0" w:space="0" w:color="auto"/>
          </w:divBdr>
        </w:div>
        <w:div w:id="607126271">
          <w:marLeft w:val="0"/>
          <w:marRight w:val="0"/>
          <w:marTop w:val="0"/>
          <w:marBottom w:val="0"/>
          <w:divBdr>
            <w:top w:val="none" w:sz="0" w:space="0" w:color="auto"/>
            <w:left w:val="none" w:sz="0" w:space="0" w:color="auto"/>
            <w:bottom w:val="none" w:sz="0" w:space="0" w:color="auto"/>
            <w:right w:val="none" w:sz="0" w:space="0" w:color="auto"/>
          </w:divBdr>
        </w:div>
        <w:div w:id="2131587959">
          <w:marLeft w:val="0"/>
          <w:marRight w:val="0"/>
          <w:marTop w:val="0"/>
          <w:marBottom w:val="0"/>
          <w:divBdr>
            <w:top w:val="none" w:sz="0" w:space="0" w:color="auto"/>
            <w:left w:val="none" w:sz="0" w:space="0" w:color="auto"/>
            <w:bottom w:val="none" w:sz="0" w:space="0" w:color="auto"/>
            <w:right w:val="none" w:sz="0" w:space="0" w:color="auto"/>
          </w:divBdr>
        </w:div>
        <w:div w:id="1462961337">
          <w:marLeft w:val="0"/>
          <w:marRight w:val="0"/>
          <w:marTop w:val="0"/>
          <w:marBottom w:val="0"/>
          <w:divBdr>
            <w:top w:val="none" w:sz="0" w:space="0" w:color="auto"/>
            <w:left w:val="none" w:sz="0" w:space="0" w:color="auto"/>
            <w:bottom w:val="none" w:sz="0" w:space="0" w:color="auto"/>
            <w:right w:val="none" w:sz="0" w:space="0" w:color="auto"/>
          </w:divBdr>
        </w:div>
        <w:div w:id="960843363">
          <w:marLeft w:val="0"/>
          <w:marRight w:val="0"/>
          <w:marTop w:val="0"/>
          <w:marBottom w:val="0"/>
          <w:divBdr>
            <w:top w:val="none" w:sz="0" w:space="0" w:color="auto"/>
            <w:left w:val="none" w:sz="0" w:space="0" w:color="auto"/>
            <w:bottom w:val="none" w:sz="0" w:space="0" w:color="auto"/>
            <w:right w:val="none" w:sz="0" w:space="0" w:color="auto"/>
          </w:divBdr>
        </w:div>
        <w:div w:id="943731802">
          <w:marLeft w:val="0"/>
          <w:marRight w:val="0"/>
          <w:marTop w:val="0"/>
          <w:marBottom w:val="0"/>
          <w:divBdr>
            <w:top w:val="none" w:sz="0" w:space="0" w:color="auto"/>
            <w:left w:val="none" w:sz="0" w:space="0" w:color="auto"/>
            <w:bottom w:val="none" w:sz="0" w:space="0" w:color="auto"/>
            <w:right w:val="none" w:sz="0" w:space="0" w:color="auto"/>
          </w:divBdr>
        </w:div>
      </w:divsChild>
    </w:div>
    <w:div w:id="1092319958">
      <w:bodyDiv w:val="1"/>
      <w:marLeft w:val="0"/>
      <w:marRight w:val="0"/>
      <w:marTop w:val="0"/>
      <w:marBottom w:val="0"/>
      <w:divBdr>
        <w:top w:val="none" w:sz="0" w:space="0" w:color="auto"/>
        <w:left w:val="none" w:sz="0" w:space="0" w:color="auto"/>
        <w:bottom w:val="none" w:sz="0" w:space="0" w:color="auto"/>
        <w:right w:val="none" w:sz="0" w:space="0" w:color="auto"/>
      </w:divBdr>
    </w:div>
    <w:div w:id="1704743242">
      <w:bodyDiv w:val="1"/>
      <w:marLeft w:val="0"/>
      <w:marRight w:val="0"/>
      <w:marTop w:val="0"/>
      <w:marBottom w:val="0"/>
      <w:divBdr>
        <w:top w:val="none" w:sz="0" w:space="0" w:color="auto"/>
        <w:left w:val="none" w:sz="0" w:space="0" w:color="auto"/>
        <w:bottom w:val="none" w:sz="0" w:space="0" w:color="auto"/>
        <w:right w:val="none" w:sz="0" w:space="0" w:color="auto"/>
      </w:divBdr>
      <w:divsChild>
        <w:div w:id="844319843">
          <w:marLeft w:val="0"/>
          <w:marRight w:val="0"/>
          <w:marTop w:val="0"/>
          <w:marBottom w:val="0"/>
          <w:divBdr>
            <w:top w:val="none" w:sz="0" w:space="0" w:color="auto"/>
            <w:left w:val="none" w:sz="0" w:space="0" w:color="auto"/>
            <w:bottom w:val="none" w:sz="0" w:space="0" w:color="auto"/>
            <w:right w:val="none" w:sz="0" w:space="0" w:color="auto"/>
          </w:divBdr>
        </w:div>
        <w:div w:id="402875956">
          <w:marLeft w:val="0"/>
          <w:marRight w:val="0"/>
          <w:marTop w:val="0"/>
          <w:marBottom w:val="0"/>
          <w:divBdr>
            <w:top w:val="none" w:sz="0" w:space="0" w:color="auto"/>
            <w:left w:val="none" w:sz="0" w:space="0" w:color="auto"/>
            <w:bottom w:val="none" w:sz="0" w:space="0" w:color="auto"/>
            <w:right w:val="none" w:sz="0" w:space="0" w:color="auto"/>
          </w:divBdr>
        </w:div>
        <w:div w:id="195703678">
          <w:marLeft w:val="0"/>
          <w:marRight w:val="0"/>
          <w:marTop w:val="0"/>
          <w:marBottom w:val="0"/>
          <w:divBdr>
            <w:top w:val="none" w:sz="0" w:space="0" w:color="auto"/>
            <w:left w:val="none" w:sz="0" w:space="0" w:color="auto"/>
            <w:bottom w:val="none" w:sz="0" w:space="0" w:color="auto"/>
            <w:right w:val="none" w:sz="0" w:space="0" w:color="auto"/>
          </w:divBdr>
        </w:div>
        <w:div w:id="123893851">
          <w:marLeft w:val="0"/>
          <w:marRight w:val="0"/>
          <w:marTop w:val="0"/>
          <w:marBottom w:val="0"/>
          <w:divBdr>
            <w:top w:val="none" w:sz="0" w:space="0" w:color="auto"/>
            <w:left w:val="none" w:sz="0" w:space="0" w:color="auto"/>
            <w:bottom w:val="none" w:sz="0" w:space="0" w:color="auto"/>
            <w:right w:val="none" w:sz="0" w:space="0" w:color="auto"/>
          </w:divBdr>
        </w:div>
        <w:div w:id="1634362677">
          <w:marLeft w:val="0"/>
          <w:marRight w:val="0"/>
          <w:marTop w:val="0"/>
          <w:marBottom w:val="0"/>
          <w:divBdr>
            <w:top w:val="none" w:sz="0" w:space="0" w:color="auto"/>
            <w:left w:val="none" w:sz="0" w:space="0" w:color="auto"/>
            <w:bottom w:val="none" w:sz="0" w:space="0" w:color="auto"/>
            <w:right w:val="none" w:sz="0" w:space="0" w:color="auto"/>
          </w:divBdr>
        </w:div>
        <w:div w:id="1053382710">
          <w:marLeft w:val="0"/>
          <w:marRight w:val="0"/>
          <w:marTop w:val="0"/>
          <w:marBottom w:val="0"/>
          <w:divBdr>
            <w:top w:val="none" w:sz="0" w:space="0" w:color="auto"/>
            <w:left w:val="none" w:sz="0" w:space="0" w:color="auto"/>
            <w:bottom w:val="none" w:sz="0" w:space="0" w:color="auto"/>
            <w:right w:val="none" w:sz="0" w:space="0" w:color="auto"/>
          </w:divBdr>
        </w:div>
        <w:div w:id="1037244028">
          <w:marLeft w:val="0"/>
          <w:marRight w:val="0"/>
          <w:marTop w:val="0"/>
          <w:marBottom w:val="0"/>
          <w:divBdr>
            <w:top w:val="none" w:sz="0" w:space="0" w:color="auto"/>
            <w:left w:val="none" w:sz="0" w:space="0" w:color="auto"/>
            <w:bottom w:val="none" w:sz="0" w:space="0" w:color="auto"/>
            <w:right w:val="none" w:sz="0" w:space="0" w:color="auto"/>
          </w:divBdr>
        </w:div>
        <w:div w:id="694310708">
          <w:marLeft w:val="0"/>
          <w:marRight w:val="0"/>
          <w:marTop w:val="0"/>
          <w:marBottom w:val="0"/>
          <w:divBdr>
            <w:top w:val="none" w:sz="0" w:space="0" w:color="auto"/>
            <w:left w:val="none" w:sz="0" w:space="0" w:color="auto"/>
            <w:bottom w:val="none" w:sz="0" w:space="0" w:color="auto"/>
            <w:right w:val="none" w:sz="0" w:space="0" w:color="auto"/>
          </w:divBdr>
        </w:div>
        <w:div w:id="1992557349">
          <w:marLeft w:val="0"/>
          <w:marRight w:val="0"/>
          <w:marTop w:val="0"/>
          <w:marBottom w:val="0"/>
          <w:divBdr>
            <w:top w:val="none" w:sz="0" w:space="0" w:color="auto"/>
            <w:left w:val="none" w:sz="0" w:space="0" w:color="auto"/>
            <w:bottom w:val="none" w:sz="0" w:space="0" w:color="auto"/>
            <w:right w:val="none" w:sz="0" w:space="0" w:color="auto"/>
          </w:divBdr>
        </w:div>
        <w:div w:id="565726906">
          <w:marLeft w:val="0"/>
          <w:marRight w:val="0"/>
          <w:marTop w:val="0"/>
          <w:marBottom w:val="0"/>
          <w:divBdr>
            <w:top w:val="none" w:sz="0" w:space="0" w:color="auto"/>
            <w:left w:val="none" w:sz="0" w:space="0" w:color="auto"/>
            <w:bottom w:val="none" w:sz="0" w:space="0" w:color="auto"/>
            <w:right w:val="none" w:sz="0" w:space="0" w:color="auto"/>
          </w:divBdr>
        </w:div>
        <w:div w:id="1241523742">
          <w:marLeft w:val="0"/>
          <w:marRight w:val="0"/>
          <w:marTop w:val="0"/>
          <w:marBottom w:val="0"/>
          <w:divBdr>
            <w:top w:val="none" w:sz="0" w:space="0" w:color="auto"/>
            <w:left w:val="none" w:sz="0" w:space="0" w:color="auto"/>
            <w:bottom w:val="none" w:sz="0" w:space="0" w:color="auto"/>
            <w:right w:val="none" w:sz="0" w:space="0" w:color="auto"/>
          </w:divBdr>
        </w:div>
      </w:divsChild>
    </w:div>
    <w:div w:id="1829706915">
      <w:bodyDiv w:val="1"/>
      <w:marLeft w:val="0"/>
      <w:marRight w:val="0"/>
      <w:marTop w:val="0"/>
      <w:marBottom w:val="0"/>
      <w:divBdr>
        <w:top w:val="none" w:sz="0" w:space="0" w:color="auto"/>
        <w:left w:val="none" w:sz="0" w:space="0" w:color="auto"/>
        <w:bottom w:val="none" w:sz="0" w:space="0" w:color="auto"/>
        <w:right w:val="none" w:sz="0" w:space="0" w:color="auto"/>
      </w:divBdr>
      <w:divsChild>
        <w:div w:id="747388668">
          <w:marLeft w:val="0"/>
          <w:marRight w:val="0"/>
          <w:marTop w:val="0"/>
          <w:marBottom w:val="0"/>
          <w:divBdr>
            <w:top w:val="none" w:sz="0" w:space="0" w:color="auto"/>
            <w:left w:val="none" w:sz="0" w:space="0" w:color="auto"/>
            <w:bottom w:val="none" w:sz="0" w:space="0" w:color="auto"/>
            <w:right w:val="none" w:sz="0" w:space="0" w:color="auto"/>
          </w:divBdr>
        </w:div>
        <w:div w:id="1944267565">
          <w:marLeft w:val="0"/>
          <w:marRight w:val="0"/>
          <w:marTop w:val="0"/>
          <w:marBottom w:val="0"/>
          <w:divBdr>
            <w:top w:val="none" w:sz="0" w:space="0" w:color="auto"/>
            <w:left w:val="none" w:sz="0" w:space="0" w:color="auto"/>
            <w:bottom w:val="none" w:sz="0" w:space="0" w:color="auto"/>
            <w:right w:val="none" w:sz="0" w:space="0" w:color="auto"/>
          </w:divBdr>
        </w:div>
        <w:div w:id="19280995">
          <w:marLeft w:val="0"/>
          <w:marRight w:val="0"/>
          <w:marTop w:val="0"/>
          <w:marBottom w:val="0"/>
          <w:divBdr>
            <w:top w:val="none" w:sz="0" w:space="0" w:color="auto"/>
            <w:left w:val="none" w:sz="0" w:space="0" w:color="auto"/>
            <w:bottom w:val="none" w:sz="0" w:space="0" w:color="auto"/>
            <w:right w:val="none" w:sz="0" w:space="0" w:color="auto"/>
          </w:divBdr>
        </w:div>
        <w:div w:id="1368065831">
          <w:marLeft w:val="0"/>
          <w:marRight w:val="0"/>
          <w:marTop w:val="0"/>
          <w:marBottom w:val="0"/>
          <w:divBdr>
            <w:top w:val="none" w:sz="0" w:space="0" w:color="auto"/>
            <w:left w:val="none" w:sz="0" w:space="0" w:color="auto"/>
            <w:bottom w:val="none" w:sz="0" w:space="0" w:color="auto"/>
            <w:right w:val="none" w:sz="0" w:space="0" w:color="auto"/>
          </w:divBdr>
        </w:div>
        <w:div w:id="2053722397">
          <w:marLeft w:val="0"/>
          <w:marRight w:val="0"/>
          <w:marTop w:val="0"/>
          <w:marBottom w:val="0"/>
          <w:divBdr>
            <w:top w:val="none" w:sz="0" w:space="0" w:color="auto"/>
            <w:left w:val="none" w:sz="0" w:space="0" w:color="auto"/>
            <w:bottom w:val="none" w:sz="0" w:space="0" w:color="auto"/>
            <w:right w:val="none" w:sz="0" w:space="0" w:color="auto"/>
          </w:divBdr>
        </w:div>
        <w:div w:id="1483545064">
          <w:marLeft w:val="0"/>
          <w:marRight w:val="0"/>
          <w:marTop w:val="0"/>
          <w:marBottom w:val="0"/>
          <w:divBdr>
            <w:top w:val="none" w:sz="0" w:space="0" w:color="auto"/>
            <w:left w:val="none" w:sz="0" w:space="0" w:color="auto"/>
            <w:bottom w:val="none" w:sz="0" w:space="0" w:color="auto"/>
            <w:right w:val="none" w:sz="0" w:space="0" w:color="auto"/>
          </w:divBdr>
        </w:div>
        <w:div w:id="1791362817">
          <w:marLeft w:val="0"/>
          <w:marRight w:val="0"/>
          <w:marTop w:val="0"/>
          <w:marBottom w:val="0"/>
          <w:divBdr>
            <w:top w:val="none" w:sz="0" w:space="0" w:color="auto"/>
            <w:left w:val="none" w:sz="0" w:space="0" w:color="auto"/>
            <w:bottom w:val="none" w:sz="0" w:space="0" w:color="auto"/>
            <w:right w:val="none" w:sz="0" w:space="0" w:color="auto"/>
          </w:divBdr>
        </w:div>
        <w:div w:id="1174489405">
          <w:marLeft w:val="0"/>
          <w:marRight w:val="0"/>
          <w:marTop w:val="0"/>
          <w:marBottom w:val="0"/>
          <w:divBdr>
            <w:top w:val="none" w:sz="0" w:space="0" w:color="auto"/>
            <w:left w:val="none" w:sz="0" w:space="0" w:color="auto"/>
            <w:bottom w:val="none" w:sz="0" w:space="0" w:color="auto"/>
            <w:right w:val="none" w:sz="0" w:space="0" w:color="auto"/>
          </w:divBdr>
        </w:div>
        <w:div w:id="1021665039">
          <w:marLeft w:val="0"/>
          <w:marRight w:val="0"/>
          <w:marTop w:val="0"/>
          <w:marBottom w:val="0"/>
          <w:divBdr>
            <w:top w:val="none" w:sz="0" w:space="0" w:color="auto"/>
            <w:left w:val="none" w:sz="0" w:space="0" w:color="auto"/>
            <w:bottom w:val="none" w:sz="0" w:space="0" w:color="auto"/>
            <w:right w:val="none" w:sz="0" w:space="0" w:color="auto"/>
          </w:divBdr>
        </w:div>
      </w:divsChild>
    </w:div>
    <w:div w:id="2030059922">
      <w:bodyDiv w:val="1"/>
      <w:marLeft w:val="0"/>
      <w:marRight w:val="0"/>
      <w:marTop w:val="0"/>
      <w:marBottom w:val="0"/>
      <w:divBdr>
        <w:top w:val="none" w:sz="0" w:space="0" w:color="auto"/>
        <w:left w:val="none" w:sz="0" w:space="0" w:color="auto"/>
        <w:bottom w:val="none" w:sz="0" w:space="0" w:color="auto"/>
        <w:right w:val="none" w:sz="0" w:space="0" w:color="auto"/>
      </w:divBdr>
      <w:divsChild>
        <w:div w:id="192349589">
          <w:marLeft w:val="0"/>
          <w:marRight w:val="0"/>
          <w:marTop w:val="0"/>
          <w:marBottom w:val="0"/>
          <w:divBdr>
            <w:top w:val="none" w:sz="0" w:space="0" w:color="auto"/>
            <w:left w:val="none" w:sz="0" w:space="0" w:color="auto"/>
            <w:bottom w:val="none" w:sz="0" w:space="0" w:color="auto"/>
            <w:right w:val="none" w:sz="0" w:space="0" w:color="auto"/>
          </w:divBdr>
        </w:div>
        <w:div w:id="1000691349">
          <w:marLeft w:val="0"/>
          <w:marRight w:val="0"/>
          <w:marTop w:val="0"/>
          <w:marBottom w:val="0"/>
          <w:divBdr>
            <w:top w:val="none" w:sz="0" w:space="0" w:color="auto"/>
            <w:left w:val="none" w:sz="0" w:space="0" w:color="auto"/>
            <w:bottom w:val="none" w:sz="0" w:space="0" w:color="auto"/>
            <w:right w:val="none" w:sz="0" w:space="0" w:color="auto"/>
          </w:divBdr>
        </w:div>
        <w:div w:id="859078246">
          <w:marLeft w:val="0"/>
          <w:marRight w:val="0"/>
          <w:marTop w:val="0"/>
          <w:marBottom w:val="0"/>
          <w:divBdr>
            <w:top w:val="none" w:sz="0" w:space="0" w:color="auto"/>
            <w:left w:val="none" w:sz="0" w:space="0" w:color="auto"/>
            <w:bottom w:val="none" w:sz="0" w:space="0" w:color="auto"/>
            <w:right w:val="none" w:sz="0" w:space="0" w:color="auto"/>
          </w:divBdr>
        </w:div>
        <w:div w:id="1087771354">
          <w:marLeft w:val="0"/>
          <w:marRight w:val="0"/>
          <w:marTop w:val="0"/>
          <w:marBottom w:val="0"/>
          <w:divBdr>
            <w:top w:val="none" w:sz="0" w:space="0" w:color="auto"/>
            <w:left w:val="none" w:sz="0" w:space="0" w:color="auto"/>
            <w:bottom w:val="none" w:sz="0" w:space="0" w:color="auto"/>
            <w:right w:val="none" w:sz="0" w:space="0" w:color="auto"/>
          </w:divBdr>
        </w:div>
        <w:div w:id="917787793">
          <w:marLeft w:val="0"/>
          <w:marRight w:val="0"/>
          <w:marTop w:val="0"/>
          <w:marBottom w:val="0"/>
          <w:divBdr>
            <w:top w:val="none" w:sz="0" w:space="0" w:color="auto"/>
            <w:left w:val="none" w:sz="0" w:space="0" w:color="auto"/>
            <w:bottom w:val="none" w:sz="0" w:space="0" w:color="auto"/>
            <w:right w:val="none" w:sz="0" w:space="0" w:color="auto"/>
          </w:divBdr>
        </w:div>
        <w:div w:id="1817993935">
          <w:marLeft w:val="0"/>
          <w:marRight w:val="0"/>
          <w:marTop w:val="0"/>
          <w:marBottom w:val="0"/>
          <w:divBdr>
            <w:top w:val="none" w:sz="0" w:space="0" w:color="auto"/>
            <w:left w:val="none" w:sz="0" w:space="0" w:color="auto"/>
            <w:bottom w:val="none" w:sz="0" w:space="0" w:color="auto"/>
            <w:right w:val="none" w:sz="0" w:space="0" w:color="auto"/>
          </w:divBdr>
        </w:div>
        <w:div w:id="1302687759">
          <w:marLeft w:val="0"/>
          <w:marRight w:val="0"/>
          <w:marTop w:val="0"/>
          <w:marBottom w:val="0"/>
          <w:divBdr>
            <w:top w:val="none" w:sz="0" w:space="0" w:color="auto"/>
            <w:left w:val="none" w:sz="0" w:space="0" w:color="auto"/>
            <w:bottom w:val="none" w:sz="0" w:space="0" w:color="auto"/>
            <w:right w:val="none" w:sz="0" w:space="0" w:color="auto"/>
          </w:divBdr>
        </w:div>
        <w:div w:id="184827745">
          <w:marLeft w:val="0"/>
          <w:marRight w:val="0"/>
          <w:marTop w:val="0"/>
          <w:marBottom w:val="0"/>
          <w:divBdr>
            <w:top w:val="none" w:sz="0" w:space="0" w:color="auto"/>
            <w:left w:val="none" w:sz="0" w:space="0" w:color="auto"/>
            <w:bottom w:val="none" w:sz="0" w:space="0" w:color="auto"/>
            <w:right w:val="none" w:sz="0" w:space="0" w:color="auto"/>
          </w:divBdr>
        </w:div>
        <w:div w:id="1946378326">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footer" Target="footer1.xml"/><Relationship Id="rId18" Type="http://schemas.openxmlformats.org/officeDocument/2006/relationships/image" Target="media/image5.png"/><Relationship Id="rId26" Type="http://schemas.openxmlformats.org/officeDocument/2006/relationships/image" Target="media/image13.jpeg"/><Relationship Id="rId39" Type="http://schemas.openxmlformats.org/officeDocument/2006/relationships/hyperlink" Target="https://www.samsung.com/us/sustainability/" TargetMode="External"/><Relationship Id="rId21" Type="http://schemas.openxmlformats.org/officeDocument/2006/relationships/image" Target="media/image8.jpeg"/><Relationship Id="rId34" Type="http://schemas.openxmlformats.org/officeDocument/2006/relationships/hyperlink" Target="http://koreascience.or.kr/journal/OTGHEU/v6n4.page" TargetMode="External"/><Relationship Id="rId42" Type="http://schemas.openxmlformats.org/officeDocument/2006/relationships/footer" Target="footer2.xml"/><Relationship Id="rId7" Type="http://schemas.openxmlformats.org/officeDocument/2006/relationships/styles" Target="styles.xml"/><Relationship Id="rId2" Type="http://schemas.openxmlformats.org/officeDocument/2006/relationships/customXml" Target="../customXml/item2.xml"/><Relationship Id="rId16" Type="http://schemas.openxmlformats.org/officeDocument/2006/relationships/image" Target="media/image3.jpeg"/><Relationship Id="rId29" Type="http://schemas.openxmlformats.org/officeDocument/2006/relationships/hyperlink" Target="https://www.google.com/url?sa=i&amp;url=https%3A%2F%2Fswotwizard.com%2Fsamsung-swot-analysis%2F&amp;psig=AOvVaw1E_ZPYFmt3fRDict9pI9Jj&amp;ust=1682402473129000&amp;source=images&amp;cd=vfe&amp;ved=0CBAQjRxqFwoTCOCNpeDrwf4CFQAAAAAdAAAAABAJ" TargetMode="External"/><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image" Target="media/image11.jpeg"/><Relationship Id="rId32" Type="http://schemas.openxmlformats.org/officeDocument/2006/relationships/hyperlink" Target="https://www.linkedin.com/pulse/pricing-strategy-samsung-asmita-gupta/" TargetMode="External"/><Relationship Id="rId37" Type="http://schemas.openxmlformats.org/officeDocument/2006/relationships/hyperlink" Target="https://www.samsung.com/us/" TargetMode="External"/><Relationship Id="rId40" Type="http://schemas.openxmlformats.org/officeDocument/2006/relationships/hyperlink" Target="https://doi.org/10.1016/j.jbusres.2021.01.045" TargetMode="External"/><Relationship Id="rId45"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image" Target="media/image2.jpeg"/><Relationship Id="rId23" Type="http://schemas.openxmlformats.org/officeDocument/2006/relationships/image" Target="media/image10.png"/><Relationship Id="rId28" Type="http://schemas.openxmlformats.org/officeDocument/2006/relationships/hyperlink" Target="https://www.samsung.com/us/business/solutions-services/mobile/our-approach-to-segmentation/" TargetMode="External"/><Relationship Id="rId36" Type="http://schemas.openxmlformats.org/officeDocument/2006/relationships/hyperlink" Target="https://www.samsung.com/us/about-us/leadership-and-mission/heritage/" TargetMode="External"/><Relationship Id="rId10" Type="http://schemas.openxmlformats.org/officeDocument/2006/relationships/footnotes" Target="footnotes.xml"/><Relationship Id="rId19" Type="http://schemas.openxmlformats.org/officeDocument/2006/relationships/image" Target="media/image6.jpeg"/><Relationship Id="rId31" Type="http://schemas.openxmlformats.org/officeDocument/2006/relationships/hyperlink" Target="https://www.accountingtools.com/articles/threat-of-substitutes#:~:text=The%20threat%20of%20substitutes%20is" TargetMode="External"/><Relationship Id="rId44"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eader" Target="header1.xml"/><Relationship Id="rId22" Type="http://schemas.openxmlformats.org/officeDocument/2006/relationships/image" Target="media/image9.jpeg"/><Relationship Id="rId27" Type="http://schemas.openxmlformats.org/officeDocument/2006/relationships/image" Target="media/image14.png"/><Relationship Id="rId30" Type="http://schemas.openxmlformats.org/officeDocument/2006/relationships/hyperlink" Target="https://doi.org/10.1016/j.jbusres.2018.10.042" TargetMode="External"/><Relationship Id="rId35" Type="http://schemas.openxmlformats.org/officeDocument/2006/relationships/hyperlink" Target="https://www.sammobile.com/news/exynos-market-share-q4-2021-mediatek-chips/" TargetMode="External"/><Relationship Id="rId43" Type="http://schemas.openxmlformats.org/officeDocument/2006/relationships/footer" Target="footer3.xml"/><Relationship Id="rId8" Type="http://schemas.openxmlformats.org/officeDocument/2006/relationships/settings" Target="settings.xml"/><Relationship Id="rId3" Type="http://schemas.openxmlformats.org/officeDocument/2006/relationships/customXml" Target="../customXml/item3.xml"/><Relationship Id="rId12" Type="http://schemas.openxmlformats.org/officeDocument/2006/relationships/image" Target="media/image1.png"/><Relationship Id="rId17" Type="http://schemas.openxmlformats.org/officeDocument/2006/relationships/image" Target="media/image4.png"/><Relationship Id="rId25" Type="http://schemas.openxmlformats.org/officeDocument/2006/relationships/image" Target="media/image12.png"/><Relationship Id="rId33" Type="http://schemas.openxmlformats.org/officeDocument/2006/relationships/hyperlink" Target="https://timesofindia.indiatimes.com/gadgets-news/uttar-pradesh-emerges-as-top-gaming-destination-report/articleshow/97067255.cms" TargetMode="External"/><Relationship Id="rId38" Type="http://schemas.openxmlformats.org/officeDocument/2006/relationships/hyperlink" Target="https://www.businesstelegraph.co.uk/after-threat-from-samsung-google-scrambles-for-new-ai-powered-search-engine-report/" TargetMode="External"/><Relationship Id="rId20" Type="http://schemas.openxmlformats.org/officeDocument/2006/relationships/image" Target="media/image7.png"/><Relationship Id="rId41" Type="http://schemas.openxmlformats.org/officeDocument/2006/relationships/hyperlink" Target="https://www.businesswire.com/news/home/20221027006196/en/Strategy-Analytics-Apple-Hits-Best-Third-Quarter-Global-Smartphone-Market-Share-in-Twelve-Years-in-Q3-2022" TargetMode="Externa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gadin\AppData\Roaming\Microsoft\Templates\Student%20report.dotx" TargetMode="External"/></Relationships>
</file>

<file path=word/theme/_rels/theme1.xml.rels><?xml version="1.0" encoding="UTF-8" standalone="yes"?>
<Relationships xmlns="http://schemas.openxmlformats.org/package/2006/relationships"><Relationship Id="rId1" Type="http://schemas.openxmlformats.org/officeDocument/2006/relationships/image" Target="../media/image15.jpeg"/></Relationships>
</file>

<file path=word/theme/theme1.xml><?xml version="1.0" encoding="utf-8"?>
<a:theme xmlns:a="http://schemas.openxmlformats.org/drawingml/2006/main" name="Slat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            MBA Master of Business Administration              MARKETING MANAGEMENT SAMSUNG                              ASSESTMENT 2- 25%</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562b84e8-6897-4fca-9873-a87e8657f3d3" xsi:nil="true"/>
    <_activity xmlns="562b84e8-6897-4fca-9873-a87e8657f3d3" xsi:nil="true"/>
  </documentManagement>
</p:properties>
</file>

<file path=customXml/item4.xml><?xml version="1.0" encoding="utf-8"?>
<ct:contentTypeSchema xmlns:ct="http://schemas.microsoft.com/office/2006/metadata/contentType" xmlns:ma="http://schemas.microsoft.com/office/2006/metadata/properties/metaAttributes" ct:_="" ma:_="" ma:contentTypeName="Document" ma:contentTypeID="0x010100C7506D2E7AB234449F68E5CFB97A9B9E" ma:contentTypeVersion="9" ma:contentTypeDescription="Create a new document." ma:contentTypeScope="" ma:versionID="c94af027b137c36a8babe0f27066dd44">
  <xsd:schema xmlns:xsd="http://www.w3.org/2001/XMLSchema" xmlns:xs="http://www.w3.org/2001/XMLSchema" xmlns:p="http://schemas.microsoft.com/office/2006/metadata/properties" xmlns:ns3="562b84e8-6897-4fca-9873-a87e8657f3d3" xmlns:ns4="2f6fe889-2378-4ca0-a3d4-75baea0ae0d0" targetNamespace="http://schemas.microsoft.com/office/2006/metadata/properties" ma:root="true" ma:fieldsID="cc81f794903630f686b41dd0951a59b8" ns3:_="" ns4:_="">
    <xsd:import namespace="562b84e8-6897-4fca-9873-a87e8657f3d3"/>
    <xsd:import namespace="2f6fe889-2378-4ca0-a3d4-75baea0ae0d0"/>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SearchPropertie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62b84e8-6897-4fca-9873-a87e8657f3d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_activity" ma:index="13"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f6fe889-2378-4ca0-a3d4-75baea0ae0d0"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5.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77D014C2-B94B-4EF8-8A6A-E31E3B4AA546}">
  <ds:schemaRefs>
    <ds:schemaRef ds:uri="http://schemas.microsoft.com/sharepoint/v3/contenttype/forms"/>
  </ds:schemaRefs>
</ds:datastoreItem>
</file>

<file path=customXml/itemProps3.xml><?xml version="1.0" encoding="utf-8"?>
<ds:datastoreItem xmlns:ds="http://schemas.openxmlformats.org/officeDocument/2006/customXml" ds:itemID="{1679BDE7-21DB-4FFD-A4D0-BAD52FA13D1A}">
  <ds:schemaRefs>
    <ds:schemaRef ds:uri="http://schemas.microsoft.com/office/2006/metadata/properties"/>
    <ds:schemaRef ds:uri="http://schemas.microsoft.com/office/infopath/2007/PartnerControls"/>
    <ds:schemaRef ds:uri="562b84e8-6897-4fca-9873-a87e8657f3d3"/>
  </ds:schemaRefs>
</ds:datastoreItem>
</file>

<file path=customXml/itemProps4.xml><?xml version="1.0" encoding="utf-8"?>
<ds:datastoreItem xmlns:ds="http://schemas.openxmlformats.org/officeDocument/2006/customXml" ds:itemID="{B449FE13-1029-44D4-977A-34A301F0D5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62b84e8-6897-4fca-9873-a87e8657f3d3"/>
    <ds:schemaRef ds:uri="2f6fe889-2378-4ca0-a3d4-75baea0ae0d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5.xml><?xml version="1.0" encoding="utf-8"?>
<ds:datastoreItem xmlns:ds="http://schemas.openxmlformats.org/officeDocument/2006/customXml" ds:itemID="{0D397BB6-C035-4579-9642-B41E18D4E3AC}">
  <ds:schemaRefs>
    <ds:schemaRef ds:uri="http://schemas.openxmlformats.org/officeDocument/2006/bibliography"/>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Student report</Template>
  <TotalTime>0</TotalTime>
  <Pages>33</Pages>
  <Words>5227</Words>
  <Characters>29794</Characters>
  <Application>Microsoft Office Word</Application>
  <DocSecurity>0</DocSecurity>
  <Lines>248</Lines>
  <Paragraphs>69</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34952</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 Master of Business Administration              MARKETING MANAGEMENT(LCBB7001</dc:title>
  <dc:subject>SAMSUNG      Report                        ASSESTMENT 2- 25%</dc:subject>
  <dc:creator/>
  <cp:lastModifiedBy/>
  <cp:revision>1</cp:revision>
  <dcterms:created xsi:type="dcterms:W3CDTF">2023-05-01T10:46:00Z</dcterms:created>
  <dcterms:modified xsi:type="dcterms:W3CDTF">2023-05-01T10:46:00Z</dcterms:modified>
  <cp:category>Moodle code: Marketing management (LCBB7001)  Moodle Lecture: Tushara Balendran  Prepared by: Dobrinka Kiryakova 1818047</cp:category>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0x010100C7506D2E7AB234449F68E5CFB97A9B9E</vt:lpwstr>
  </property>
</Properties>
</file>