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3" r:id="rId2"/>
    <p:sldId id="256"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47"/>
    <p:restoredTop sz="94612"/>
  </p:normalViewPr>
  <p:slideViewPr>
    <p:cSldViewPr snapToGrid="0">
      <p:cViewPr varScale="1">
        <p:scale>
          <a:sx n="103" d="100"/>
          <a:sy n="103" d="100"/>
        </p:scale>
        <p:origin x="111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C4C77-9D35-8B66-84FA-08CDA97341D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3DAA2A2-F412-83FC-C7D0-4BC9DBF273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5FA63FC-B70A-3183-FB18-116B711534B8}"/>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5" name="Footer Placeholder 4">
            <a:extLst>
              <a:ext uri="{FF2B5EF4-FFF2-40B4-BE49-F238E27FC236}">
                <a16:creationId xmlns:a16="http://schemas.microsoft.com/office/drawing/2014/main" id="{A9F19594-C6EC-FEB6-C0E0-909EFA6C89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CDF1BD-15C7-6065-81FF-D03AFCB0BAC3}"/>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3049418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528B4-7394-CD9D-08D5-14E390E126A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C1A039-4C04-8FB0-5DF6-F2E2B8D23FD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0F1F38-AA35-A965-FE3C-AD2B8DF6AC07}"/>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5" name="Footer Placeholder 4">
            <a:extLst>
              <a:ext uri="{FF2B5EF4-FFF2-40B4-BE49-F238E27FC236}">
                <a16:creationId xmlns:a16="http://schemas.microsoft.com/office/drawing/2014/main" id="{E5059B75-E00C-BBDB-295B-90D2CEE130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1C286C-5598-8BEF-0BB0-8BA9BAFFD63A}"/>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1225930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8768B-0227-49BF-23D5-D3E6D29ACB3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880D8E1-D6A1-7C62-F00B-5E00DD8EE0E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F1D69AA-CFE2-8624-AE5C-3DC87D3EA502}"/>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5" name="Footer Placeholder 4">
            <a:extLst>
              <a:ext uri="{FF2B5EF4-FFF2-40B4-BE49-F238E27FC236}">
                <a16:creationId xmlns:a16="http://schemas.microsoft.com/office/drawing/2014/main" id="{42D3D1BF-1914-E78B-B4D9-DC9FA1A264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CB3DA2-4D73-7DB3-D313-B0D0DA10E015}"/>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3732877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37CD3-6C8B-C011-2E2F-ABD78E3F553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624B4F6-D101-8829-3778-CEBA62B9828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C36CA58-847D-704B-718C-CC56C2AA33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BA9B688-6115-9A9B-35D3-AC3F275D9936}"/>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6" name="Footer Placeholder 5">
            <a:extLst>
              <a:ext uri="{FF2B5EF4-FFF2-40B4-BE49-F238E27FC236}">
                <a16:creationId xmlns:a16="http://schemas.microsoft.com/office/drawing/2014/main" id="{884DE30F-4171-75DC-1657-23BA570A31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BCE8CE-0D3B-1B3F-C49A-B346319EF2C3}"/>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1168691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84BFF-0BCA-C681-893E-D3BFD12DD74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E027AF7-BDA8-9A7F-004C-A80D7B40D6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AEC94CA-5227-4D0A-D21C-74AF16D304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099BFDC-D213-FCCF-9EA7-4ABE0B54F6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ED54B2-5602-212A-AEF9-CBA1F4C8C5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D77D916-3A52-A4D3-1FA6-2DC175DEF587}"/>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8" name="Footer Placeholder 7">
            <a:extLst>
              <a:ext uri="{FF2B5EF4-FFF2-40B4-BE49-F238E27FC236}">
                <a16:creationId xmlns:a16="http://schemas.microsoft.com/office/drawing/2014/main" id="{365D07F5-2A10-871E-73AD-07528712F64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1A7BFE7-4CB1-6C68-865A-4E82A896BF26}"/>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3303539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8A220-BF4C-75B6-AAF7-903E9EEDC9C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9395091-897D-1CCF-3C7E-23A9DCE9CBF6}"/>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4" name="Footer Placeholder 3">
            <a:extLst>
              <a:ext uri="{FF2B5EF4-FFF2-40B4-BE49-F238E27FC236}">
                <a16:creationId xmlns:a16="http://schemas.microsoft.com/office/drawing/2014/main" id="{EF2E4FDD-85EA-DD6B-1A87-DFFCABBD579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7EC9D9-132A-9F35-EDE7-01C8220D1153}"/>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3730128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1E42F1-5BA7-3501-DAB0-FDD6756A9989}"/>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3" name="Footer Placeholder 2">
            <a:extLst>
              <a:ext uri="{FF2B5EF4-FFF2-40B4-BE49-F238E27FC236}">
                <a16:creationId xmlns:a16="http://schemas.microsoft.com/office/drawing/2014/main" id="{0F7BD4A0-783B-FA6C-D406-D2D8D0508F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7DA54BA-C84B-0C45-4A82-7AEA33D25A9A}"/>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4136496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A1105-383E-8C63-DD07-75B4636C94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0BEB08B-9F2A-E561-9A78-182D6BBCD2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582256C-2BAD-8348-44B7-E76F54524D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A71587-7B71-F6E8-D3D8-23C31FD7DFF8}"/>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6" name="Footer Placeholder 5">
            <a:extLst>
              <a:ext uri="{FF2B5EF4-FFF2-40B4-BE49-F238E27FC236}">
                <a16:creationId xmlns:a16="http://schemas.microsoft.com/office/drawing/2014/main" id="{EEF0C019-996A-0276-58C9-B8AF573ADF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7A5FD6-0221-59A6-D2D6-9B133F1549DE}"/>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2370972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BA641-0FE1-8A6B-198F-56E1D9F352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175BE92-F898-3D39-A78B-B582B141D7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391BD66-E552-A58D-2C85-9D91AF0ABF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08CA29-6FBC-3B03-CD5C-F178B00ADDA1}"/>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6" name="Footer Placeholder 5">
            <a:extLst>
              <a:ext uri="{FF2B5EF4-FFF2-40B4-BE49-F238E27FC236}">
                <a16:creationId xmlns:a16="http://schemas.microsoft.com/office/drawing/2014/main" id="{F15B743A-D4AF-41D9-16F8-6B6FE62B3E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0E2440-B636-F0AB-B88F-6C6D2FD84BD4}"/>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2498335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7BCEC-8940-6E72-2EA7-08053553274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06386E-8F7B-8AB6-FBB6-8855184932E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BD2B29-1EDE-4696-396C-FB177AD50481}"/>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5" name="Footer Placeholder 4">
            <a:extLst>
              <a:ext uri="{FF2B5EF4-FFF2-40B4-BE49-F238E27FC236}">
                <a16:creationId xmlns:a16="http://schemas.microsoft.com/office/drawing/2014/main" id="{B947B6D5-5754-FA80-0C69-75F4B0B7B8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864195-06F5-32FB-BF51-3E4F9A210B43}"/>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744520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841450-073F-A109-A2CA-5D5B2401918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5DB70A-CEA1-3E3C-B1B4-4DE91A58B12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39E08D-CB54-5CF4-C6AA-38BC2ACA5489}"/>
              </a:ext>
            </a:extLst>
          </p:cNvPr>
          <p:cNvSpPr>
            <a:spLocks noGrp="1"/>
          </p:cNvSpPr>
          <p:nvPr>
            <p:ph type="dt" sz="half" idx="10"/>
          </p:nvPr>
        </p:nvSpPr>
        <p:spPr/>
        <p:txBody>
          <a:bodyPr/>
          <a:lstStyle/>
          <a:p>
            <a:fld id="{3208A63C-0644-7E4A-BDE7-2711A6C1E83C}" type="datetimeFigureOut">
              <a:rPr lang="en-US" smtClean="0"/>
              <a:t>7/12/24</a:t>
            </a:fld>
            <a:endParaRPr lang="en-US"/>
          </a:p>
        </p:txBody>
      </p:sp>
      <p:sp>
        <p:nvSpPr>
          <p:cNvPr id="5" name="Footer Placeholder 4">
            <a:extLst>
              <a:ext uri="{FF2B5EF4-FFF2-40B4-BE49-F238E27FC236}">
                <a16:creationId xmlns:a16="http://schemas.microsoft.com/office/drawing/2014/main" id="{7905B063-80D1-8AB9-C667-8028EE4D3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272269-B8C5-4943-904E-753A4DD36C7D}"/>
              </a:ext>
            </a:extLst>
          </p:cNvPr>
          <p:cNvSpPr>
            <a:spLocks noGrp="1"/>
          </p:cNvSpPr>
          <p:nvPr>
            <p:ph type="sldNum" sz="quarter" idx="12"/>
          </p:nvPr>
        </p:nvSpPr>
        <p:spPr/>
        <p:txBody>
          <a:bodyPr/>
          <a:lstStyle/>
          <a:p>
            <a:fld id="{48BFC2E4-FD0E-6047-B5F9-F295BC6E0AB8}" type="slidenum">
              <a:rPr lang="en-US" smtClean="0"/>
              <a:t>‹#›</a:t>
            </a:fld>
            <a:endParaRPr lang="en-US"/>
          </a:p>
        </p:txBody>
      </p:sp>
    </p:spTree>
    <p:extLst>
      <p:ext uri="{BB962C8B-B14F-4D97-AF65-F5344CB8AC3E}">
        <p14:creationId xmlns:p14="http://schemas.microsoft.com/office/powerpoint/2010/main" val="3276772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CABCF-2740-ACBF-EC4E-E26449C8A6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3733D0-B124-D903-3C4C-7EC947FEB3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3BEFB4-4A4A-2441-2827-97F01D3DF2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08A63C-0644-7E4A-BDE7-2711A6C1E83C}" type="datetimeFigureOut">
              <a:rPr lang="en-US" smtClean="0"/>
              <a:t>7/12/24</a:t>
            </a:fld>
            <a:endParaRPr lang="en-US"/>
          </a:p>
        </p:txBody>
      </p:sp>
      <p:sp>
        <p:nvSpPr>
          <p:cNvPr id="5" name="Footer Placeholder 4">
            <a:extLst>
              <a:ext uri="{FF2B5EF4-FFF2-40B4-BE49-F238E27FC236}">
                <a16:creationId xmlns:a16="http://schemas.microsoft.com/office/drawing/2014/main" id="{413845E4-E2E6-EE80-E75F-2094DAEECB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51E2A7C-A9E3-88D5-A9AB-37D5E3A056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BFC2E4-FD0E-6047-B5F9-F295BC6E0AB8}" type="slidenum">
              <a:rPr lang="en-US" smtClean="0"/>
              <a:t>‹#›</a:t>
            </a:fld>
            <a:endParaRPr lang="en-US"/>
          </a:p>
        </p:txBody>
      </p:sp>
    </p:spTree>
    <p:extLst>
      <p:ext uri="{BB962C8B-B14F-4D97-AF65-F5344CB8AC3E}">
        <p14:creationId xmlns:p14="http://schemas.microsoft.com/office/powerpoint/2010/main" val="1217298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9BC275D-C96D-90C1-2109-C0AACFA6E6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2154435" y="304801"/>
            <a:ext cx="5482042" cy="1535645"/>
          </a:xfrm>
          <a:prstGeom prst="rect">
            <a:avLst/>
          </a:prstGeom>
          <a:noFill/>
        </p:spPr>
      </p:pic>
      <p:sp>
        <p:nvSpPr>
          <p:cNvPr id="3" name="Content Placeholder 2">
            <a:extLst>
              <a:ext uri="{FF2B5EF4-FFF2-40B4-BE49-F238E27FC236}">
                <a16:creationId xmlns:a16="http://schemas.microsoft.com/office/drawing/2014/main" id="{D438B323-5A87-4CA2-5B27-E133B98924B6}"/>
              </a:ext>
            </a:extLst>
          </p:cNvPr>
          <p:cNvSpPr>
            <a:spLocks noGrp="1"/>
          </p:cNvSpPr>
          <p:nvPr>
            <p:ph idx="1"/>
          </p:nvPr>
        </p:nvSpPr>
        <p:spPr>
          <a:xfrm>
            <a:off x="531341" y="2656704"/>
            <a:ext cx="9741741" cy="2296478"/>
          </a:xfrm>
        </p:spPr>
        <p:txBody>
          <a:bodyPr anchor="ctr">
            <a:noAutofit/>
          </a:bodyPr>
          <a:lstStyle/>
          <a:p>
            <a:pPr marL="0" indent="0">
              <a:buNone/>
            </a:pPr>
            <a:r>
              <a:rPr lang="en-US" sz="2000" b="1" dirty="0">
                <a:latin typeface="Arial" panose="020B0604020202020204" pitchFamily="34" charset="0"/>
                <a:cs typeface="Arial" panose="020B0604020202020204" pitchFamily="34" charset="0"/>
              </a:rPr>
              <a:t>How is has developed over the years</a:t>
            </a:r>
          </a:p>
          <a:p>
            <a:pPr marL="0" indent="0">
              <a:buNone/>
            </a:pPr>
            <a:r>
              <a:rPr lang="en-US" sz="2000" b="1" dirty="0">
                <a:latin typeface="Arial" panose="020B0604020202020204" pitchFamily="34" charset="0"/>
                <a:cs typeface="Arial" panose="020B0604020202020204" pitchFamily="34" charset="0"/>
              </a:rPr>
              <a:t>dental services in UK.</a:t>
            </a:r>
          </a:p>
          <a:p>
            <a:pPr marL="0" indent="0">
              <a:buNone/>
            </a:pPr>
            <a:r>
              <a:rPr lang="en-US" sz="2000" dirty="0">
                <a:latin typeface="Arial" panose="020B0604020202020204" pitchFamily="34" charset="0"/>
                <a:cs typeface="Arial" panose="020B0604020202020204" pitchFamily="34" charset="0"/>
              </a:rPr>
              <a:t>Name : </a:t>
            </a:r>
            <a:r>
              <a:rPr lang="en-US" sz="2000" dirty="0" err="1">
                <a:latin typeface="Arial" panose="020B0604020202020204" pitchFamily="34" charset="0"/>
                <a:cs typeface="Arial" panose="020B0604020202020204" pitchFamily="34" charset="0"/>
              </a:rPr>
              <a:t>Rusergi</a:t>
            </a:r>
            <a:r>
              <a:rPr lang="en-US" sz="2000" dirty="0">
                <a:latin typeface="Arial" panose="020B0604020202020204" pitchFamily="34" charset="0"/>
                <a:cs typeface="Arial" panose="020B0604020202020204" pitchFamily="34" charset="0"/>
              </a:rPr>
              <a:t> Miranda</a:t>
            </a:r>
          </a:p>
          <a:p>
            <a:pPr marL="0" indent="0">
              <a:buNone/>
            </a:pPr>
            <a:r>
              <a:rPr lang="en-US" sz="2000" dirty="0">
                <a:latin typeface="Arial" panose="020B0604020202020204" pitchFamily="34" charset="0"/>
                <a:cs typeface="Arial" panose="020B0604020202020204" pitchFamily="34" charset="0"/>
              </a:rPr>
              <a:t>Module: Introduction to Health and Social Care</a:t>
            </a:r>
          </a:p>
          <a:p>
            <a:pPr marL="0" indent="0">
              <a:buNone/>
            </a:pPr>
            <a:r>
              <a:rPr lang="en-US" sz="2000" dirty="0">
                <a:latin typeface="Arial" panose="020B0604020202020204" pitchFamily="34" charset="0"/>
                <a:cs typeface="Arial" panose="020B0604020202020204" pitchFamily="34" charset="0"/>
              </a:rPr>
              <a:t>Lecture: </a:t>
            </a:r>
            <a:r>
              <a:rPr lang="en-US" sz="2000" dirty="0" err="1">
                <a:latin typeface="Arial" panose="020B0604020202020204" pitchFamily="34" charset="0"/>
                <a:cs typeface="Arial" panose="020B0604020202020204" pitchFamily="34" charset="0"/>
              </a:rPr>
              <a:t>Reachel</a:t>
            </a:r>
            <a:r>
              <a:rPr lang="en-US" sz="2000" dirty="0">
                <a:latin typeface="Arial" panose="020B0604020202020204" pitchFamily="34" charset="0"/>
                <a:cs typeface="Arial" panose="020B0604020202020204" pitchFamily="34" charset="0"/>
              </a:rPr>
              <a:t> Cohen</a:t>
            </a:r>
          </a:p>
          <a:p>
            <a:pPr marL="0" indent="0">
              <a:buNone/>
            </a:pPr>
            <a:r>
              <a:rPr lang="en-US" sz="2000" dirty="0">
                <a:latin typeface="Arial" panose="020B0604020202020204" pitchFamily="34" charset="0"/>
                <a:cs typeface="Arial" panose="020B0604020202020204" pitchFamily="34" charset="0"/>
              </a:rPr>
              <a:t>Student ID: LCHS4003</a:t>
            </a:r>
          </a:p>
        </p:txBody>
      </p:sp>
    </p:spTree>
    <p:extLst>
      <p:ext uri="{BB962C8B-B14F-4D97-AF65-F5344CB8AC3E}">
        <p14:creationId xmlns:p14="http://schemas.microsoft.com/office/powerpoint/2010/main" val="159207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D659F-23DA-92E3-74B6-38C8583E9049}"/>
              </a:ext>
            </a:extLst>
          </p:cNvPr>
          <p:cNvSpPr>
            <a:spLocks noGrp="1"/>
          </p:cNvSpPr>
          <p:nvPr>
            <p:ph type="ctrTitle"/>
          </p:nvPr>
        </p:nvSpPr>
        <p:spPr>
          <a:xfrm>
            <a:off x="1524000" y="1122363"/>
            <a:ext cx="9144000" cy="849312"/>
          </a:xfrm>
        </p:spPr>
        <p:txBody>
          <a:bodyPr>
            <a:normAutofit fontScale="90000"/>
          </a:bodyPr>
          <a:lstStyle/>
          <a:p>
            <a:r>
              <a:rPr lang="en-US"/>
              <a:t>Overwide </a:t>
            </a:r>
            <a:endParaRPr lang="en-US" dirty="0"/>
          </a:p>
        </p:txBody>
      </p:sp>
      <p:sp>
        <p:nvSpPr>
          <p:cNvPr id="3" name="Subtitle 2">
            <a:extLst>
              <a:ext uri="{FF2B5EF4-FFF2-40B4-BE49-F238E27FC236}">
                <a16:creationId xmlns:a16="http://schemas.microsoft.com/office/drawing/2014/main" id="{1BCA08D0-383A-626C-CDE4-F7E46884F02D}"/>
              </a:ext>
            </a:extLst>
          </p:cNvPr>
          <p:cNvSpPr>
            <a:spLocks noGrp="1"/>
          </p:cNvSpPr>
          <p:nvPr>
            <p:ph type="subTitle" idx="1"/>
          </p:nvPr>
        </p:nvSpPr>
        <p:spPr>
          <a:xfrm>
            <a:off x="1524000" y="2336800"/>
            <a:ext cx="9144000" cy="2921000"/>
          </a:xfrm>
        </p:spPr>
        <p:txBody>
          <a:bodyPr/>
          <a:lstStyle/>
          <a:p>
            <a:r>
              <a:rPr lang="en-US"/>
              <a:t>• Introductions</a:t>
            </a:r>
          </a:p>
          <a:p>
            <a:r>
              <a:rPr lang="en-US"/>
              <a:t>• How is developed dental services</a:t>
            </a:r>
          </a:p>
          <a:p>
            <a:r>
              <a:rPr lang="en-US"/>
              <a:t>• How is currently running</a:t>
            </a:r>
          </a:p>
          <a:p>
            <a:r>
              <a:rPr lang="en-US"/>
              <a:t>• How it was in the past dental services</a:t>
            </a:r>
          </a:p>
          <a:p>
            <a:r>
              <a:rPr lang="en-US"/>
              <a:t>• Conclusion</a:t>
            </a:r>
          </a:p>
          <a:p>
            <a:r>
              <a:rPr lang="en-US"/>
              <a:t>• References List</a:t>
            </a:r>
            <a:endParaRPr lang="en-US" dirty="0"/>
          </a:p>
        </p:txBody>
      </p:sp>
    </p:spTree>
    <p:extLst>
      <p:ext uri="{BB962C8B-B14F-4D97-AF65-F5344CB8AC3E}">
        <p14:creationId xmlns:p14="http://schemas.microsoft.com/office/powerpoint/2010/main" val="1384000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F5041-C7C3-A7EC-1E19-7E9261F4D2BD}"/>
              </a:ext>
            </a:extLst>
          </p:cNvPr>
          <p:cNvSpPr>
            <a:spLocks noGrp="1"/>
          </p:cNvSpPr>
          <p:nvPr>
            <p:ph type="title"/>
          </p:nvPr>
        </p:nvSpPr>
        <p:spPr/>
        <p:txBody>
          <a:bodyPr>
            <a:normAutofit/>
          </a:bodyPr>
          <a:lstStyle/>
          <a:p>
            <a:pPr algn="ctr"/>
            <a:r>
              <a:rPr lang="en-US" sz="2800" b="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B5CB4912-B74E-DD8A-661E-F034569C0C1E}"/>
              </a:ext>
            </a:extLst>
          </p:cNvPr>
          <p:cNvSpPr>
            <a:spLocks noGrp="1"/>
          </p:cNvSpPr>
          <p:nvPr>
            <p:ph idx="1"/>
          </p:nvPr>
        </p:nvSpPr>
        <p:spPr/>
        <p:txBody>
          <a:bodyPr>
            <a:normAutofit fontScale="92500" lnSpcReduction="20000"/>
          </a:bodyPr>
          <a:lstStyle/>
          <a:p>
            <a:pPr marL="0" indent="0" algn="just">
              <a:lnSpc>
                <a:spcPct val="150000"/>
              </a:lnSpc>
              <a:buNone/>
            </a:pPr>
            <a:r>
              <a:rPr lang="en-GB" sz="3200" b="0" i="0" u="none" strike="noStrike" dirty="0">
                <a:solidFill>
                  <a:srgbClr val="000000"/>
                </a:solidFill>
                <a:effectLst/>
                <a:latin typeface="Arial" panose="020B0604020202020204" pitchFamily="34" charset="0"/>
                <a:cs typeface="Arial" panose="020B0604020202020204" pitchFamily="34" charset="0"/>
              </a:rPr>
              <a:t>Over decades, the dental services of UK have undergone many changes. Improvements in technology, new public health policies and mentalities involving oral infection control are some of the factors driving this trend. </a:t>
            </a:r>
            <a:r>
              <a:rPr lang="en-GB" sz="3200" b="0" i="0" u="none" strike="noStrike">
                <a:solidFill>
                  <a:srgbClr val="000000"/>
                </a:solidFill>
                <a:effectLst/>
                <a:latin typeface="Arial" panose="020B0604020202020204" pitchFamily="34" charset="0"/>
                <a:cs typeface="Arial" panose="020B0604020202020204" pitchFamily="34" charset="0"/>
              </a:rPr>
              <a:t>Dental </a:t>
            </a:r>
            <a:r>
              <a:rPr lang="en-GB" sz="3200" b="0" i="0" u="none" strike="noStrike" dirty="0">
                <a:solidFill>
                  <a:srgbClr val="000000"/>
                </a:solidFill>
                <a:effectLst/>
                <a:latin typeface="Arial" panose="020B0604020202020204" pitchFamily="34" charset="0"/>
                <a:cs typeface="Arial" panose="020B0604020202020204" pitchFamily="34" charset="0"/>
              </a:rPr>
              <a:t>services from yesteryear against today dentistry practices to bring out some stark differences in care delivery; patient experience and actual dental health outcomes.</a:t>
            </a:r>
          </a:p>
          <a:p>
            <a:pPr marL="0" indent="0" algn="ctr">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20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0FAE-1D92-2AD7-025C-DBFF2708DA95}"/>
              </a:ext>
            </a:extLst>
          </p:cNvPr>
          <p:cNvSpPr>
            <a:spLocks noGrp="1"/>
          </p:cNvSpPr>
          <p:nvPr>
            <p:ph type="title"/>
          </p:nvPr>
        </p:nvSpPr>
        <p:spPr>
          <a:xfrm>
            <a:off x="838200" y="365125"/>
            <a:ext cx="10515600" cy="969405"/>
          </a:xfrm>
        </p:spPr>
        <p:txBody>
          <a:bodyPr>
            <a:normAutofit/>
          </a:bodyPr>
          <a:lstStyle/>
          <a:p>
            <a:pPr algn="ctr"/>
            <a:r>
              <a:rPr lang="en-US" sz="3200">
                <a:latin typeface="Arial" panose="020B0604020202020204" pitchFamily="34" charset="0"/>
                <a:cs typeface="Arial" panose="020B0604020202020204" pitchFamily="34" charset="0"/>
              </a:rPr>
              <a:t>How is Developed (NHS)</a:t>
            </a:r>
            <a:br>
              <a:rPr lang="en-US" sz="3200">
                <a:latin typeface="Arial" panose="020B0604020202020204" pitchFamily="34" charset="0"/>
                <a:cs typeface="Arial" panose="020B0604020202020204" pitchFamily="34" charset="0"/>
              </a:rPr>
            </a:br>
            <a:r>
              <a:rPr lang="en-US" sz="3200">
                <a:latin typeface="Arial" panose="020B0604020202020204" pitchFamily="34" charset="0"/>
                <a:cs typeface="Arial" panose="020B0604020202020204" pitchFamily="34" charset="0"/>
              </a:rPr>
              <a:t>Dental Services</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CBBF061-9D41-2491-A081-27023F8296D1}"/>
              </a:ext>
            </a:extLst>
          </p:cNvPr>
          <p:cNvSpPr>
            <a:spLocks noGrp="1"/>
          </p:cNvSpPr>
          <p:nvPr>
            <p:ph idx="1"/>
          </p:nvPr>
        </p:nvSpPr>
        <p:spPr>
          <a:xfrm>
            <a:off x="838200" y="1458096"/>
            <a:ext cx="10515600" cy="5177481"/>
          </a:xfrm>
        </p:spPr>
        <p:txBody>
          <a:bodyPr>
            <a:normAutofit fontScale="25000" lnSpcReduction="20000"/>
          </a:bodyPr>
          <a:lstStyle/>
          <a:p>
            <a:pPr algn="ctr">
              <a:lnSpc>
                <a:spcPct val="120000"/>
              </a:lnSpc>
            </a:pPr>
            <a:endParaRPr lang="en-US" dirty="0"/>
          </a:p>
          <a:p>
            <a:pPr marL="0" indent="0" algn="just">
              <a:buNone/>
            </a:pPr>
            <a:r>
              <a:rPr lang="en-GB" sz="6400" b="0" i="0" u="none" strike="noStrike" dirty="0">
                <a:solidFill>
                  <a:srgbClr val="000000"/>
                </a:solidFill>
                <a:effectLst/>
                <a:latin typeface="Arial" panose="020B0604020202020204" pitchFamily="34" charset="0"/>
                <a:cs typeface="Arial" panose="020B0604020202020204" pitchFamily="34" charset="0"/>
              </a:rPr>
              <a:t>Modern dental services in the UK are characterized by significant improvements in accessibility, technology, and preventive care. Key characteristics of present-day dental services include:</a:t>
            </a:r>
          </a:p>
          <a:p>
            <a:pPr algn="just"/>
            <a:r>
              <a:rPr lang="en-GB" sz="6400" b="0" i="0" u="none" strike="noStrike" dirty="0">
                <a:solidFill>
                  <a:srgbClr val="000000"/>
                </a:solidFill>
                <a:effectLst/>
                <a:latin typeface="Arial" panose="020B0604020202020204" pitchFamily="34" charset="0"/>
                <a:cs typeface="Arial" panose="020B0604020202020204" pitchFamily="34" charset="0"/>
              </a:rPr>
              <a:t>Increased Accessibility:</a:t>
            </a:r>
          </a:p>
          <a:p>
            <a:pPr algn="just"/>
            <a:r>
              <a:rPr lang="en-GB" sz="6400" b="0" i="0" u="none" strike="noStrike" dirty="0">
                <a:solidFill>
                  <a:srgbClr val="000000"/>
                </a:solidFill>
                <a:effectLst/>
                <a:latin typeface="Arial" panose="020B0604020202020204" pitchFamily="34" charset="0"/>
                <a:cs typeface="Arial" panose="020B0604020202020204" pitchFamily="34" charset="0"/>
              </a:rPr>
              <a:t>NHS Dental Services: The NHS provides dental care that is accessible to a broad segment of the population, including free services for children and reduced rates for adults.</a:t>
            </a:r>
          </a:p>
          <a:p>
            <a:pPr marL="0" indent="0" algn="just">
              <a:buNone/>
            </a:pPr>
            <a:r>
              <a:rPr lang="en-GB" sz="6400" i="0" u="none" strike="noStrike" dirty="0">
                <a:solidFill>
                  <a:srgbClr val="000000"/>
                </a:solidFill>
                <a:effectLst/>
                <a:latin typeface="Arial" panose="020B0604020202020204" pitchFamily="34" charset="0"/>
                <a:cs typeface="Arial" panose="020B0604020202020204" pitchFamily="34" charset="0"/>
              </a:rPr>
              <a:t>Advanced Techniques and Equipment:</a:t>
            </a:r>
          </a:p>
          <a:p>
            <a:pPr algn="just"/>
            <a:r>
              <a:rPr lang="en-GB" sz="6400" b="0" i="0" u="none" strike="noStrike" dirty="0">
                <a:solidFill>
                  <a:srgbClr val="000000"/>
                </a:solidFill>
                <a:effectLst/>
                <a:latin typeface="Arial" panose="020B0604020202020204" pitchFamily="34" charset="0"/>
                <a:cs typeface="Arial" panose="020B0604020202020204" pitchFamily="34" charset="0"/>
              </a:rPr>
              <a:t>Digital Technology: Digital imaging, computerized dental records, and advanced diagnostic tools allow for more precise and less invasive treatments.</a:t>
            </a:r>
          </a:p>
          <a:p>
            <a:pPr algn="just"/>
            <a:r>
              <a:rPr lang="en-GB" sz="6400" b="0" i="0" u="none" strike="noStrike" dirty="0">
                <a:solidFill>
                  <a:srgbClr val="000000"/>
                </a:solidFill>
                <a:effectLst/>
                <a:latin typeface="Arial" panose="020B0604020202020204" pitchFamily="34" charset="0"/>
                <a:cs typeface="Arial" panose="020B0604020202020204" pitchFamily="34" charset="0"/>
              </a:rPr>
              <a:t>Modern Anaesthesia: The widespread use of local and general anaesthesia makes dental procedures more comfortable for patients.</a:t>
            </a:r>
            <a:endParaRPr lang="en-US" sz="6400" dirty="0">
              <a:latin typeface="Arial" panose="020B0604020202020204" pitchFamily="34" charset="0"/>
              <a:cs typeface="Arial" panose="020B0604020202020204" pitchFamily="34" charset="0"/>
            </a:endParaRPr>
          </a:p>
          <a:p>
            <a:pPr algn="just">
              <a:lnSpc>
                <a:spcPct val="120000"/>
              </a:lnSpc>
            </a:pPr>
            <a:r>
              <a:rPr lang="en-US" sz="6400" dirty="0">
                <a:latin typeface="Arial" panose="020B0604020202020204" pitchFamily="34" charset="0"/>
                <a:cs typeface="Arial" panose="020B0604020202020204" pitchFamily="34" charset="0"/>
              </a:rPr>
              <a:t> </a:t>
            </a:r>
            <a:r>
              <a:rPr lang="en-US" sz="6400" b="1" dirty="0">
                <a:latin typeface="Arial" panose="020B0604020202020204" pitchFamily="34" charset="0"/>
                <a:cs typeface="Arial" panose="020B0604020202020204" pitchFamily="34" charset="0"/>
              </a:rPr>
              <a:t>Coverage: </a:t>
            </a:r>
            <a:r>
              <a:rPr lang="en-US" sz="6400" dirty="0">
                <a:latin typeface="Arial" panose="020B0604020202020204" pitchFamily="34" charset="0"/>
                <a:cs typeface="Arial" panose="020B0604020202020204" pitchFamily="34" charset="0"/>
              </a:rPr>
              <a:t>The NHS offers dental treatment at a subsidized cost, this includes checkups, cleanings, fillings, extractions, prosthetics and orthodontic treatments, among others.</a:t>
            </a:r>
          </a:p>
          <a:p>
            <a:pPr algn="just">
              <a:lnSpc>
                <a:spcPct val="120000"/>
              </a:lnSpc>
            </a:pPr>
            <a:r>
              <a:rPr lang="en-US" sz="6400" dirty="0">
                <a:latin typeface="Arial" panose="020B0604020202020204" pitchFamily="34" charset="0"/>
                <a:cs typeface="Arial" panose="020B0604020202020204" pitchFamily="34" charset="0"/>
              </a:rPr>
              <a:t> </a:t>
            </a:r>
            <a:r>
              <a:rPr lang="en-US" sz="6400" b="1" dirty="0">
                <a:latin typeface="Arial" panose="020B0604020202020204" pitchFamily="34" charset="0"/>
                <a:cs typeface="Arial" panose="020B0604020202020204" pitchFamily="34" charset="0"/>
              </a:rPr>
              <a:t>Rates:</a:t>
            </a:r>
            <a:r>
              <a:rPr lang="en-US" sz="6400" dirty="0">
                <a:latin typeface="Arial" panose="020B0604020202020204" pitchFamily="34" charset="0"/>
                <a:cs typeface="Arial" panose="020B0604020202020204" pitchFamily="34" charset="0"/>
              </a:rPr>
              <a:t> Patients pay a portion of the cost of the treatments, divided into three bands depending on the complexity of the treatment, some groups such as children, pregnant women and people with certain benefits, are exempt from paying.</a:t>
            </a:r>
          </a:p>
        </p:txBody>
      </p:sp>
    </p:spTree>
    <p:extLst>
      <p:ext uri="{BB962C8B-B14F-4D97-AF65-F5344CB8AC3E}">
        <p14:creationId xmlns:p14="http://schemas.microsoft.com/office/powerpoint/2010/main" val="3703574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2D401-0E5C-A5E6-5326-A3319D05DCBE}"/>
              </a:ext>
            </a:extLst>
          </p:cNvPr>
          <p:cNvSpPr>
            <a:spLocks noGrp="1"/>
          </p:cNvSpPr>
          <p:nvPr>
            <p:ph type="title"/>
          </p:nvPr>
        </p:nvSpPr>
        <p:spPr>
          <a:xfrm>
            <a:off x="838200" y="148281"/>
            <a:ext cx="10515600" cy="1037969"/>
          </a:xfrm>
        </p:spPr>
        <p:txBody>
          <a:bodyPr/>
          <a:lstStyle/>
          <a:p>
            <a:r>
              <a:rPr lang="en-US" dirty="0"/>
              <a:t>How is currently Running</a:t>
            </a:r>
          </a:p>
        </p:txBody>
      </p:sp>
      <p:sp>
        <p:nvSpPr>
          <p:cNvPr id="3" name="Content Placeholder 2">
            <a:extLst>
              <a:ext uri="{FF2B5EF4-FFF2-40B4-BE49-F238E27FC236}">
                <a16:creationId xmlns:a16="http://schemas.microsoft.com/office/drawing/2014/main" id="{96337A4B-0C32-25DD-D382-C164EA9FD2BD}"/>
              </a:ext>
            </a:extLst>
          </p:cNvPr>
          <p:cNvSpPr>
            <a:spLocks noGrp="1"/>
          </p:cNvSpPr>
          <p:nvPr>
            <p:ph idx="1"/>
          </p:nvPr>
        </p:nvSpPr>
        <p:spPr/>
        <p:txBody>
          <a:bodyPr>
            <a:normAutofit fontScale="85000" lnSpcReduction="20000"/>
          </a:bodyPr>
          <a:lstStyle/>
          <a:p>
            <a:pPr algn="ctr">
              <a:lnSpc>
                <a:spcPct val="110000"/>
              </a:lnSpc>
            </a:pPr>
            <a:r>
              <a:rPr lang="en-US" sz="2400" b="1" dirty="0">
                <a:latin typeface="Arial" panose="020B0604020202020204" pitchFamily="34" charset="0"/>
                <a:cs typeface="Arial" panose="020B0604020202020204" pitchFamily="34" charset="0"/>
              </a:rPr>
              <a:t>According to the NHS </a:t>
            </a:r>
            <a:r>
              <a:rPr lang="en-US" sz="2400" dirty="0">
                <a:latin typeface="Arial" panose="020B0604020202020204" pitchFamily="34" charset="0"/>
                <a:cs typeface="Arial" panose="020B0604020202020204" pitchFamily="34" charset="0"/>
              </a:rPr>
              <a:t>(2022),</a:t>
            </a:r>
          </a:p>
          <a:p>
            <a:pPr marL="0" indent="0" algn="ctr">
              <a:lnSpc>
                <a:spcPct val="110000"/>
              </a:lnSpc>
              <a:buNone/>
            </a:pPr>
            <a:r>
              <a:rPr lang="en-US" sz="2400" dirty="0">
                <a:latin typeface="Arial" panose="020B0604020202020204" pitchFamily="34" charset="0"/>
                <a:cs typeface="Arial" panose="020B0604020202020204" pitchFamily="34" charset="0"/>
              </a:rPr>
              <a:t>despite the challenges, efforts to integrate new technologies and</a:t>
            </a:r>
          </a:p>
          <a:p>
            <a:pPr marL="0" indent="0" algn="ctr">
              <a:lnSpc>
                <a:spcPct val="110000"/>
              </a:lnSpc>
              <a:buNone/>
            </a:pPr>
            <a:r>
              <a:rPr lang="en-US" sz="2400" dirty="0">
                <a:latin typeface="Arial" panose="020B0604020202020204" pitchFamily="34" charset="0"/>
                <a:cs typeface="Arial" panose="020B0604020202020204" pitchFamily="34" charset="0"/>
              </a:rPr>
              <a:t>promote education and prevention to improve treatment techniques have benefited clinical efficiency</a:t>
            </a:r>
          </a:p>
          <a:p>
            <a:pPr marL="0" indent="0" algn="ctr">
              <a:lnSpc>
                <a:spcPct val="110000"/>
              </a:lnSpc>
              <a:buNone/>
            </a:pPr>
            <a:r>
              <a:rPr lang="en-US" sz="2400" dirty="0">
                <a:latin typeface="Arial" panose="020B0604020202020204" pitchFamily="34" charset="0"/>
                <a:cs typeface="Arial" panose="020B0604020202020204" pitchFamily="34" charset="0"/>
              </a:rPr>
              <a:t> and outcomes.</a:t>
            </a:r>
          </a:p>
          <a:p>
            <a:pPr algn="ctr">
              <a:lnSpc>
                <a:spcPct val="110000"/>
              </a:lnSpc>
            </a:pPr>
            <a:r>
              <a:rPr lang="en-US" sz="2400" b="1" dirty="0">
                <a:latin typeface="Arial" panose="020B0604020202020204" pitchFamily="34" charset="0"/>
                <a:cs typeface="Arial" panose="020B0604020202020204" pitchFamily="34" charset="0"/>
              </a:rPr>
              <a:t>Prevention and education: </a:t>
            </a:r>
            <a:r>
              <a:rPr lang="en-US" sz="2400" dirty="0">
                <a:latin typeface="Arial" panose="020B0604020202020204" pitchFamily="34" charset="0"/>
                <a:cs typeface="Arial" panose="020B0604020202020204" pitchFamily="34" charset="0"/>
              </a:rPr>
              <a:t>Prevention and education programs have been implemented to address dental health problems, especially in children, programs that include brushing and water fluoridation campaigns.</a:t>
            </a:r>
          </a:p>
          <a:p>
            <a:pPr algn="ctr">
              <a:lnSpc>
                <a:spcPct val="110000"/>
              </a:lnSpc>
            </a:pPr>
            <a:r>
              <a:rPr lang="en-US" sz="2400" b="1" dirty="0">
                <a:latin typeface="Arial" panose="020B0604020202020204" pitchFamily="34" charset="0"/>
                <a:cs typeface="Arial" panose="020B0604020202020204" pitchFamily="34" charset="0"/>
              </a:rPr>
              <a:t>NHS </a:t>
            </a:r>
            <a:r>
              <a:rPr lang="en-US" sz="2400" dirty="0">
                <a:latin typeface="Arial" panose="020B0604020202020204" pitchFamily="34" charset="0"/>
                <a:cs typeface="Arial" panose="020B0604020202020204" pitchFamily="34" charset="0"/>
              </a:rPr>
              <a:t>dentists will receive a "new patient" payment of between £15 and £50 (depending on the need for treatment) to treat patients who have not seen an NHS dentist for two years or more. This will start from March 2024 and is time-bound until the end of the 2024/2025 financial.</a:t>
            </a:r>
          </a:p>
        </p:txBody>
      </p:sp>
    </p:spTree>
    <p:extLst>
      <p:ext uri="{BB962C8B-B14F-4D97-AF65-F5344CB8AC3E}">
        <p14:creationId xmlns:p14="http://schemas.microsoft.com/office/powerpoint/2010/main" val="1444526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46F8-39F1-1205-7A5A-4B6F264448F5}"/>
              </a:ext>
            </a:extLst>
          </p:cNvPr>
          <p:cNvSpPr>
            <a:spLocks noGrp="1"/>
          </p:cNvSpPr>
          <p:nvPr>
            <p:ph type="title"/>
          </p:nvPr>
        </p:nvSpPr>
        <p:spPr>
          <a:xfrm>
            <a:off x="838200" y="365126"/>
            <a:ext cx="10515600" cy="919978"/>
          </a:xfrm>
        </p:spPr>
        <p:txBody>
          <a:bodyPr/>
          <a:lstStyle/>
          <a:p>
            <a:r>
              <a:rPr lang="en-US" b="1" dirty="0"/>
              <a:t>Dental services in the past</a:t>
            </a:r>
          </a:p>
        </p:txBody>
      </p:sp>
      <p:sp>
        <p:nvSpPr>
          <p:cNvPr id="3" name="Content Placeholder 2">
            <a:extLst>
              <a:ext uri="{FF2B5EF4-FFF2-40B4-BE49-F238E27FC236}">
                <a16:creationId xmlns:a16="http://schemas.microsoft.com/office/drawing/2014/main" id="{F45312E3-9C1B-6FCF-D256-CA71686B7C74}"/>
              </a:ext>
            </a:extLst>
          </p:cNvPr>
          <p:cNvSpPr>
            <a:spLocks noGrp="1"/>
          </p:cNvSpPr>
          <p:nvPr>
            <p:ph idx="1"/>
          </p:nvPr>
        </p:nvSpPr>
        <p:spPr/>
        <p:txBody>
          <a:bodyPr>
            <a:normAutofit fontScale="40000" lnSpcReduction="20000"/>
          </a:bodyPr>
          <a:lstStyle/>
          <a:p>
            <a:pPr algn="l"/>
            <a:endParaRPr lang="en-GB" b="0" i="0" u="none" strike="noStrike" dirty="0">
              <a:solidFill>
                <a:srgbClr val="000000"/>
              </a:solidFill>
              <a:effectLst/>
            </a:endParaRPr>
          </a:p>
          <a:p>
            <a:pPr marL="0" indent="0" algn="l">
              <a:buNone/>
            </a:pPr>
            <a:r>
              <a:rPr lang="en-GB" b="0" i="0" u="none" strike="noStrike" dirty="0">
                <a:solidFill>
                  <a:srgbClr val="000000"/>
                </a:solidFill>
                <a:effectLst/>
                <a:latin typeface="-webkit-standard"/>
              </a:rPr>
              <a:t> </a:t>
            </a:r>
            <a:r>
              <a:rPr lang="en-GB" sz="5100" b="0" i="0" u="none" strike="noStrike" dirty="0">
                <a:solidFill>
                  <a:srgbClr val="000000"/>
                </a:solidFill>
                <a:effectLst/>
                <a:latin typeface="Arial" panose="020B0604020202020204" pitchFamily="34" charset="0"/>
                <a:cs typeface="Arial" panose="020B0604020202020204" pitchFamily="34" charset="0"/>
              </a:rPr>
              <a:t>Historically, dental services in the UK were less advanced and accessible compared to today Key characteristics of past dental services include:</a:t>
            </a:r>
          </a:p>
          <a:p>
            <a:pPr algn="l"/>
            <a:endParaRPr lang="en-GB" sz="5100" dirty="0">
              <a:solidFill>
                <a:srgbClr val="000000"/>
              </a:solidFill>
              <a:latin typeface="Arial" panose="020B0604020202020204" pitchFamily="34" charset="0"/>
              <a:cs typeface="Arial" panose="020B0604020202020204" pitchFamily="34" charset="0"/>
            </a:endParaRPr>
          </a:p>
          <a:p>
            <a:pPr algn="l"/>
            <a:r>
              <a:rPr lang="en-GB" sz="5100" b="0" i="0" u="none" strike="noStrike" dirty="0">
                <a:solidFill>
                  <a:srgbClr val="000000"/>
                </a:solidFill>
                <a:effectLst/>
                <a:latin typeface="Arial" panose="020B0604020202020204" pitchFamily="34" charset="0"/>
                <a:cs typeface="Arial" panose="020B0604020202020204" pitchFamily="34" charset="0"/>
              </a:rPr>
              <a:t>Access and Availability are Limited</a:t>
            </a:r>
          </a:p>
          <a:p>
            <a:pPr algn="l"/>
            <a:r>
              <a:rPr lang="en-GB" sz="5100" b="0" i="0" u="none" strike="noStrike" dirty="0">
                <a:solidFill>
                  <a:srgbClr val="000000"/>
                </a:solidFill>
                <a:effectLst/>
                <a:latin typeface="Arial" panose="020B0604020202020204" pitchFamily="34" charset="0"/>
                <a:cs typeface="Arial" panose="020B0604020202020204" pitchFamily="34" charset="0"/>
              </a:rPr>
              <a:t>Geographical Barriers: People living in rural areas hot fewer dentists and hence restricted their access for them.</a:t>
            </a:r>
          </a:p>
          <a:p>
            <a:pPr algn="l"/>
            <a:r>
              <a:rPr lang="en-GB" sz="5100" b="0" i="0" u="none" strike="noStrike" dirty="0">
                <a:solidFill>
                  <a:srgbClr val="000000"/>
                </a:solidFill>
                <a:effectLst/>
                <a:latin typeface="Arial" panose="020B0604020202020204" pitchFamily="34" charset="0"/>
                <a:cs typeface="Arial" panose="020B0604020202020204" pitchFamily="34" charset="0"/>
              </a:rPr>
              <a:t>Economic Obstacles: Dental procedure was historically costly and inaccessible to working-class people in particular, Until the introduction of cost-free universal healthcare provision through the National Health Service (NHS) on July 5th 1948.</a:t>
            </a:r>
          </a:p>
          <a:p>
            <a:pPr algn="l"/>
            <a:r>
              <a:rPr lang="en-GB" sz="5100" b="0" i="0" u="none" strike="noStrike" dirty="0">
                <a:solidFill>
                  <a:srgbClr val="000000"/>
                </a:solidFill>
                <a:effectLst/>
                <a:latin typeface="Arial" panose="020B0604020202020204" pitchFamily="34" charset="0"/>
                <a:cs typeface="Arial" panose="020B0604020202020204" pitchFamily="34" charset="0"/>
              </a:rPr>
              <a:t>Ancient Tools and Techniques:</a:t>
            </a:r>
          </a:p>
          <a:p>
            <a:pPr algn="l"/>
            <a:r>
              <a:rPr lang="en-GB" sz="5100" b="0" i="0" u="none" strike="noStrike" dirty="0">
                <a:solidFill>
                  <a:srgbClr val="000000"/>
                </a:solidFill>
                <a:effectLst/>
                <a:latin typeface="Arial" panose="020B0604020202020204" pitchFamily="34" charset="0"/>
                <a:cs typeface="Arial" panose="020B0604020202020204" pitchFamily="34" charset="0"/>
              </a:rPr>
              <a:t>Powered dental tools existed to a smaller extent, and procedures were slower-paced due the practice was manual-based(Property Tour: Inman &amp; Glasser Family Dentistry).</a:t>
            </a:r>
          </a:p>
          <a:p>
            <a:pPr algn="l"/>
            <a:r>
              <a:rPr lang="en-GB" sz="5100" b="0" i="0" u="none" strike="noStrike" dirty="0">
                <a:solidFill>
                  <a:srgbClr val="000000"/>
                </a:solidFill>
                <a:effectLst/>
                <a:latin typeface="Arial" panose="020B0604020202020204" pitchFamily="34" charset="0"/>
                <a:cs typeface="Arial" panose="020B0604020202020204" pitchFamily="34" charset="0"/>
              </a:rPr>
              <a:t>Low Anaesthesia: Less cold anaesthesia was also used, leading to painful surgeries and more patient anxiety.</a:t>
            </a:r>
          </a:p>
          <a:p>
            <a:pPr marL="0" indent="0" algn="l">
              <a:buNone/>
            </a:pPr>
            <a:endParaRPr lang="en-GB" b="0" i="0" u="none" strike="noStrike" dirty="0">
              <a:solidFill>
                <a:srgbClr val="000000"/>
              </a:solidFill>
              <a:effectLst/>
            </a:endParaRPr>
          </a:p>
          <a:p>
            <a:pPr marL="0" indent="0" algn="ctr">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6450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D0F18-3431-6CA5-A8D7-B1E594CB5B99}"/>
              </a:ext>
            </a:extLst>
          </p:cNvPr>
          <p:cNvSpPr>
            <a:spLocks noGrp="1"/>
          </p:cNvSpPr>
          <p:nvPr>
            <p:ph type="title"/>
          </p:nvPr>
        </p:nvSpPr>
        <p:spPr>
          <a:xfrm>
            <a:off x="838200" y="365126"/>
            <a:ext cx="10515600" cy="919978"/>
          </a:xfrm>
        </p:spPr>
        <p:txBody>
          <a:bodyPr>
            <a:normAutofit/>
          </a:bodyPr>
          <a:lstStyle/>
          <a:p>
            <a:r>
              <a:rPr lang="en-US" sz="3600"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E2C5F5E1-FA62-5E3F-F3CA-BAF743A26466}"/>
              </a:ext>
            </a:extLst>
          </p:cNvPr>
          <p:cNvSpPr>
            <a:spLocks noGrp="1"/>
          </p:cNvSpPr>
          <p:nvPr>
            <p:ph idx="1"/>
          </p:nvPr>
        </p:nvSpPr>
        <p:spPr>
          <a:xfrm>
            <a:off x="838200" y="1285104"/>
            <a:ext cx="10515600" cy="4891859"/>
          </a:xfrm>
        </p:spPr>
        <p:txBody>
          <a:bodyPr>
            <a:normAutofit fontScale="92500" lnSpcReduction="20000"/>
          </a:bodyPr>
          <a:lstStyle/>
          <a:p>
            <a:pPr marL="0" indent="0">
              <a:lnSpc>
                <a:spcPct val="150000"/>
              </a:lnSpc>
              <a:buNone/>
            </a:pPr>
            <a:r>
              <a:rPr lang="en-GB" b="0" i="0" u="none" strike="noStrike" dirty="0">
                <a:solidFill>
                  <a:srgbClr val="000000"/>
                </a:solidFill>
                <a:effectLst/>
                <a:latin typeface="Arial" panose="020B0604020202020204" pitchFamily="34" charset="0"/>
                <a:cs typeface="Arial" panose="020B0604020202020204" pitchFamily="34" charset="0"/>
              </a:rPr>
              <a:t>The evolution of dental services in the UK from the past to the present highlight's significant improvements in accessibility, technology, preventive care, and patient experience. Modern dental services are more focused on preventive measures, supported by advanced technologies, and accessible to a wider population, resulting in better overall oral health outcomes. These advancements underscore the importance of continued investment in dental care and public health education to sustain and further enhance the quality of dental services in the UK.</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9013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0A870-E571-D54D-EA16-3030A87B50BA}"/>
              </a:ext>
            </a:extLst>
          </p:cNvPr>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Referent  list </a:t>
            </a:r>
          </a:p>
        </p:txBody>
      </p:sp>
      <p:sp>
        <p:nvSpPr>
          <p:cNvPr id="3" name="Content Placeholder 2">
            <a:extLst>
              <a:ext uri="{FF2B5EF4-FFF2-40B4-BE49-F238E27FC236}">
                <a16:creationId xmlns:a16="http://schemas.microsoft.com/office/drawing/2014/main" id="{4FF7D29A-C645-F8BB-F80F-366DC831B074}"/>
              </a:ext>
            </a:extLst>
          </p:cNvPr>
          <p:cNvSpPr>
            <a:spLocks noGrp="1"/>
          </p:cNvSpPr>
          <p:nvPr>
            <p:ph idx="1"/>
          </p:nvPr>
        </p:nvSpPr>
        <p:spPr/>
        <p:txBody>
          <a:bodyPr>
            <a:normAutofit fontScale="77500" lnSpcReduction="20000"/>
          </a:bodyPr>
          <a:lstStyle/>
          <a:p>
            <a:r>
              <a:rPr lang="en-US" dirty="0">
                <a:latin typeface="Arial" panose="020B0604020202020204" pitchFamily="34" charset="0"/>
                <a:cs typeface="Arial" panose="020B0604020202020204" pitchFamily="34" charset="0"/>
              </a:rPr>
              <a:t>NHS (2022) Available at: URL https://</a:t>
            </a:r>
            <a:r>
              <a:rPr lang="en-US" dirty="0" err="1">
                <a:latin typeface="Arial" panose="020B0604020202020204" pitchFamily="34" charset="0"/>
                <a:cs typeface="Arial" panose="020B0604020202020204" pitchFamily="34" charset="0"/>
              </a:rPr>
              <a:t>digital.nhs.uk</a:t>
            </a:r>
            <a:r>
              <a:rPr lang="en-US" dirty="0">
                <a:latin typeface="Arial" panose="020B0604020202020204" pitchFamily="34" charset="0"/>
                <a:cs typeface="Arial" panose="020B0604020202020204" pitchFamily="34" charset="0"/>
              </a:rPr>
              <a:t>/data-and-</a:t>
            </a:r>
          </a:p>
          <a:p>
            <a:pPr marL="0" indent="0">
              <a:buNone/>
            </a:pPr>
            <a:r>
              <a:rPr lang="en-US" dirty="0">
                <a:latin typeface="Arial" panose="020B0604020202020204" pitchFamily="34" charset="0"/>
                <a:cs typeface="Arial" panose="020B0604020202020204" pitchFamily="34" charset="0"/>
              </a:rPr>
              <a:t>information/publications/statistical/</a:t>
            </a:r>
            <a:r>
              <a:rPr lang="en-US" dirty="0" err="1">
                <a:latin typeface="Arial" panose="020B0604020202020204" pitchFamily="34" charset="0"/>
                <a:cs typeface="Arial" panose="020B0604020202020204" pitchFamily="34" charset="0"/>
              </a:rPr>
              <a:t>nhs</a:t>
            </a:r>
            <a:r>
              <a:rPr lang="en-US" dirty="0">
                <a:latin typeface="Arial" panose="020B0604020202020204" pitchFamily="34" charset="0"/>
                <a:cs typeface="Arial" panose="020B0604020202020204" pitchFamily="34" charset="0"/>
              </a:rPr>
              <a:t>-dental-statistics/2021-22-annual-</a:t>
            </a:r>
          </a:p>
          <a:p>
            <a:pPr marL="0" indent="0">
              <a:buNone/>
            </a:pPr>
            <a:r>
              <a:rPr lang="en-US" dirty="0">
                <a:latin typeface="Arial" panose="020B0604020202020204" pitchFamily="34" charset="0"/>
                <a:cs typeface="Arial" panose="020B0604020202020204" pitchFamily="34" charset="0"/>
              </a:rPr>
              <a:t>report (Accessed03 July 2024).</a:t>
            </a:r>
          </a:p>
          <a:p>
            <a:r>
              <a:rPr lang="en-US" dirty="0">
                <a:latin typeface="Arial" panose="020B0604020202020204" pitchFamily="34" charset="0"/>
                <a:cs typeface="Arial" panose="020B0604020202020204" pitchFamily="34" charset="0"/>
              </a:rPr>
              <a:t> Steele, J. (2009)/last updated) An independent review of NHS dental</a:t>
            </a:r>
          </a:p>
          <a:p>
            <a:pPr marL="0" indent="0">
              <a:buNone/>
            </a:pPr>
            <a:r>
              <a:rPr lang="en-US" dirty="0">
                <a:latin typeface="Arial" panose="020B0604020202020204" pitchFamily="34" charset="0"/>
                <a:cs typeface="Arial" panose="020B0604020202020204" pitchFamily="34" charset="0"/>
              </a:rPr>
              <a:t>services in England. Available at: https://</a:t>
            </a:r>
            <a:r>
              <a:rPr lang="en-US" dirty="0" err="1">
                <a:latin typeface="Arial" panose="020B0604020202020204" pitchFamily="34" charset="0"/>
                <a:cs typeface="Arial" panose="020B0604020202020204" pitchFamily="34" charset="0"/>
              </a:rPr>
              <a:t>www.sigwales.org</a:t>
            </a:r>
            <a:r>
              <a:rPr lang="en-US" dirty="0">
                <a:latin typeface="Arial" panose="020B0604020202020204" pitchFamily="34" charset="0"/>
                <a:cs typeface="Arial" panose="020B0604020202020204" pitchFamily="34" charset="0"/>
              </a:rPr>
              <a:t>/wp-</a:t>
            </a:r>
          </a:p>
          <a:p>
            <a:pPr marL="0" indent="0">
              <a:buNone/>
            </a:pPr>
            <a:r>
              <a:rPr lang="en-US" dirty="0">
                <a:latin typeface="Arial" panose="020B0604020202020204" pitchFamily="34" charset="0"/>
                <a:cs typeface="Arial" panose="020B0604020202020204" pitchFamily="34" charset="0"/>
              </a:rPr>
              <a:t>content/uploads/dh 101180.pdf (Accessed: 07 Jul 2024).</a:t>
            </a:r>
          </a:p>
          <a:p>
            <a:r>
              <a:rPr lang="en-US" dirty="0">
                <a:latin typeface="Arial" panose="020B0604020202020204" pitchFamily="34" charset="0"/>
                <a:cs typeface="Arial" panose="020B0604020202020204" pitchFamily="34" charset="0"/>
              </a:rPr>
              <a:t>our plan to recover and reform NHS dentistry (2024/2024) Available at:</a:t>
            </a:r>
          </a:p>
          <a:p>
            <a:pPr marL="0" indent="0">
              <a:buNone/>
            </a:pPr>
            <a:r>
              <a:rPr lang="en-US" dirty="0">
                <a:latin typeface="Arial" panose="020B0604020202020204" pitchFamily="34" charset="0"/>
                <a:cs typeface="Arial" panose="020B0604020202020204" pitchFamily="34" charset="0"/>
              </a:rPr>
              <a:t>https://</a:t>
            </a:r>
            <a:r>
              <a:rPr lang="en-US" dirty="0" err="1">
                <a:latin typeface="Arial" panose="020B0604020202020204" pitchFamily="34" charset="0"/>
                <a:cs typeface="Arial" panose="020B0604020202020204" pitchFamily="34" charset="0"/>
              </a:rPr>
              <a:t>www.englandahsuk</a:t>
            </a:r>
            <a:r>
              <a:rPr lang="en-US" dirty="0">
                <a:latin typeface="Arial" panose="020B0604020202020204" pitchFamily="34" charset="0"/>
                <a:cs typeface="Arial" panose="020B0604020202020204" pitchFamily="34" charset="0"/>
              </a:rPr>
              <a:t>/g/</a:t>
            </a:r>
            <a:r>
              <a:rPr lang="en-US" dirty="0" err="1">
                <a:latin typeface="Arial" panose="020B0604020202020204" pitchFamily="34" charset="0"/>
                <a:cs typeface="Arial" panose="020B0604020202020204" pitchFamily="34" charset="0"/>
              </a:rPr>
              <a:t>zozad</a:t>
            </a:r>
            <a:r>
              <a:rPr lang="en-US" dirty="0">
                <a:latin typeface="Arial" panose="020B0604020202020204" pitchFamily="34" charset="0"/>
                <a:cs typeface="Arial" panose="020B0604020202020204" pitchFamily="34" charset="0"/>
              </a:rPr>
              <a:t>/our-plan-to-recover-and-</a:t>
            </a:r>
            <a:r>
              <a:rPr lang="en-US" dirty="0" err="1">
                <a:latin typeface="Arial" panose="020B0604020202020204" pitchFamily="34" charset="0"/>
                <a:cs typeface="Arial" panose="020B0604020202020204" pitchFamily="34" charset="0"/>
              </a:rPr>
              <a:t>retorm</a:t>
            </a:r>
            <a:r>
              <a:rPr lang="en-US" dirty="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child oral health(2022) Available</a:t>
            </a:r>
          </a:p>
          <a:p>
            <a:pPr marL="0" indent="0">
              <a:buNone/>
            </a:pPr>
            <a:r>
              <a:rPr lang="en-US" dirty="0" err="1">
                <a:latin typeface="Arial" panose="020B0604020202020204" pitchFamily="34" charset="0"/>
                <a:cs typeface="Arial" panose="020B0604020202020204" pitchFamily="34" charset="0"/>
              </a:rPr>
              <a:t>at:https</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www.gov.uk</a:t>
            </a:r>
            <a:r>
              <a:rPr lang="en-US" dirty="0">
                <a:latin typeface="Arial" panose="020B0604020202020204" pitchFamily="34" charset="0"/>
                <a:cs typeface="Arial" panose="020B0604020202020204" pitchFamily="34" charset="0"/>
              </a:rPr>
              <a:t>/government/publications/child-oral-health-</a:t>
            </a:r>
          </a:p>
          <a:p>
            <a:pPr marL="0" indent="0">
              <a:buNone/>
            </a:pPr>
            <a:r>
              <a:rPr lang="en-US" dirty="0">
                <a:latin typeface="Arial" panose="020B0604020202020204" pitchFamily="34" charset="0"/>
                <a:cs typeface="Arial" panose="020B0604020202020204" pitchFamily="34" charset="0"/>
              </a:rPr>
              <a:t>applying-all-our-health/child-oral-health-applying-all-our-health(Accessed:</a:t>
            </a:r>
          </a:p>
          <a:p>
            <a:pPr marL="0" indent="0">
              <a:buNone/>
            </a:pPr>
            <a:r>
              <a:rPr lang="en-US" dirty="0">
                <a:latin typeface="Arial" panose="020B0604020202020204" pitchFamily="34" charset="0"/>
                <a:cs typeface="Arial" panose="020B0604020202020204" pitchFamily="34" charset="0"/>
              </a:rPr>
              <a:t>4 Jul2024).</a:t>
            </a:r>
          </a:p>
        </p:txBody>
      </p:sp>
    </p:spTree>
    <p:extLst>
      <p:ext uri="{BB962C8B-B14F-4D97-AF65-F5344CB8AC3E}">
        <p14:creationId xmlns:p14="http://schemas.microsoft.com/office/powerpoint/2010/main" val="33145313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112</TotalTime>
  <Words>812</Words>
  <Application>Microsoft Macintosh PowerPoint</Application>
  <PresentationFormat>Widescreen</PresentationFormat>
  <Paragraphs>57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-webkit-standard</vt:lpstr>
      <vt:lpstr>Aptos</vt:lpstr>
      <vt:lpstr>Aptos Display</vt:lpstr>
      <vt:lpstr>Arial</vt:lpstr>
      <vt:lpstr>Office Theme</vt:lpstr>
      <vt:lpstr>PowerPoint Presentation</vt:lpstr>
      <vt:lpstr>Overwide </vt:lpstr>
      <vt:lpstr>Introduction </vt:lpstr>
      <vt:lpstr>How is Developed (NHS) Dental Services</vt:lpstr>
      <vt:lpstr>How is currently Running</vt:lpstr>
      <vt:lpstr>Dental services in the past</vt:lpstr>
      <vt:lpstr>Conclusion </vt:lpstr>
      <vt:lpstr>Referent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Volcanes-Miranda, Rusergi (Student)</dc:creator>
  <cp:lastModifiedBy>Volcanes-Miranda, Rusergi (Student)</cp:lastModifiedBy>
  <cp:revision>3</cp:revision>
  <dcterms:created xsi:type="dcterms:W3CDTF">2024-07-12T13:31:58Z</dcterms:created>
  <dcterms:modified xsi:type="dcterms:W3CDTF">2024-07-12T15:32:00Z</dcterms:modified>
</cp:coreProperties>
</file>