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
  </p:notesMasterIdLst>
  <p:sldIdLst>
    <p:sldId id="256" r:id="rId2"/>
    <p:sldId id="257" r:id="rId3"/>
  </p:sldIdLst>
  <p:sldSz cx="9601200" cy="128016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46" d="100"/>
          <a:sy n="46" d="100"/>
        </p:scale>
        <p:origin x="204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1B877C-D960-4790-83DF-292EFF8DCEDD}" type="datetimeFigureOut">
              <a:rPr lang="en-GB" smtClean="0"/>
              <a:t>27/10/2025</a:t>
            </a:fld>
            <a:endParaRPr lang="en-GB"/>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74A2A8-BE71-406C-8565-B15027FCD149}" type="slidenum">
              <a:rPr lang="en-GB" smtClean="0"/>
              <a:t>‹#›</a:t>
            </a:fld>
            <a:endParaRPr lang="en-GB"/>
          </a:p>
        </p:txBody>
      </p:sp>
    </p:spTree>
    <p:extLst>
      <p:ext uri="{BB962C8B-B14F-4D97-AF65-F5344CB8AC3E}">
        <p14:creationId xmlns:p14="http://schemas.microsoft.com/office/powerpoint/2010/main" val="22699635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71713" y="1143000"/>
            <a:ext cx="2314575"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74A2A8-BE71-406C-8565-B15027FCD149}" type="slidenum">
              <a:rPr lang="en-GB" smtClean="0"/>
              <a:t>1</a:t>
            </a:fld>
            <a:endParaRPr lang="en-GB"/>
          </a:p>
        </p:txBody>
      </p:sp>
    </p:spTree>
    <p:extLst>
      <p:ext uri="{BB962C8B-B14F-4D97-AF65-F5344CB8AC3E}">
        <p14:creationId xmlns:p14="http://schemas.microsoft.com/office/powerpoint/2010/main" val="1168727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6300"/>
            </a:lvl1pPr>
          </a:lstStyle>
          <a:p>
            <a:r>
              <a:rPr lang="en-US"/>
              <a:t>Click to edit Master title style</a:t>
            </a:r>
            <a:endParaRPr lang="en-US" dirty="0"/>
          </a:p>
        </p:txBody>
      </p:sp>
      <p:sp>
        <p:nvSpPr>
          <p:cNvPr id="3" name="Subtitle 2"/>
          <p:cNvSpPr>
            <a:spLocks noGrp="1"/>
          </p:cNvSpPr>
          <p:nvPr>
            <p:ph type="subTitle" idx="1"/>
          </p:nvPr>
        </p:nvSpPr>
        <p:spPr>
          <a:xfrm>
            <a:off x="1200150" y="6723804"/>
            <a:ext cx="7200900" cy="3090756"/>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08487EF-E7C5-4C30-B616-D59ADC11DF6B}"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2538766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8487EF-E7C5-4C30-B616-D59ADC11DF6B}"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2978651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6300"/>
            </a:lvl1pPr>
          </a:lstStyle>
          <a:p>
            <a:r>
              <a:rPr lang="en-US"/>
              <a:t>Click to edit Master title style</a:t>
            </a:r>
            <a:endParaRPr lang="en-US" dirty="0"/>
          </a:p>
        </p:txBody>
      </p:sp>
      <p:sp>
        <p:nvSpPr>
          <p:cNvPr id="3" name="Text Placeholder 2"/>
          <p:cNvSpPr>
            <a:spLocks noGrp="1"/>
          </p:cNvSpPr>
          <p:nvPr>
            <p:ph type="body" idx="1"/>
          </p:nvPr>
        </p:nvSpPr>
        <p:spPr>
          <a:xfrm>
            <a:off x="655082" y="8567000"/>
            <a:ext cx="8281035" cy="2800349"/>
          </a:xfrm>
        </p:spPr>
        <p:txBody>
          <a:bodyPr/>
          <a:lstStyle>
            <a:lvl1pPr marL="0" indent="0">
              <a:buNone/>
              <a:defRPr sz="2520">
                <a:solidFill>
                  <a:schemeClr val="tx1">
                    <a:tint val="82000"/>
                  </a:schemeClr>
                </a:solidFill>
              </a:defRPr>
            </a:lvl1pPr>
            <a:lvl2pPr marL="480060" indent="0">
              <a:buNone/>
              <a:defRPr sz="2100">
                <a:solidFill>
                  <a:schemeClr val="tx1">
                    <a:tint val="82000"/>
                  </a:schemeClr>
                </a:solidFill>
              </a:defRPr>
            </a:lvl2pPr>
            <a:lvl3pPr marL="960120" indent="0">
              <a:buNone/>
              <a:defRPr sz="1890">
                <a:solidFill>
                  <a:schemeClr val="tx1">
                    <a:tint val="82000"/>
                  </a:schemeClr>
                </a:solidFill>
              </a:defRPr>
            </a:lvl3pPr>
            <a:lvl4pPr marL="1440180" indent="0">
              <a:buNone/>
              <a:defRPr sz="1680">
                <a:solidFill>
                  <a:schemeClr val="tx1">
                    <a:tint val="82000"/>
                  </a:schemeClr>
                </a:solidFill>
              </a:defRPr>
            </a:lvl4pPr>
            <a:lvl5pPr marL="1920240" indent="0">
              <a:buNone/>
              <a:defRPr sz="1680">
                <a:solidFill>
                  <a:schemeClr val="tx1">
                    <a:tint val="82000"/>
                  </a:schemeClr>
                </a:solidFill>
              </a:defRPr>
            </a:lvl5pPr>
            <a:lvl6pPr marL="2400300" indent="0">
              <a:buNone/>
              <a:defRPr sz="1680">
                <a:solidFill>
                  <a:schemeClr val="tx1">
                    <a:tint val="82000"/>
                  </a:schemeClr>
                </a:solidFill>
              </a:defRPr>
            </a:lvl6pPr>
            <a:lvl7pPr marL="2880360" indent="0">
              <a:buNone/>
              <a:defRPr sz="1680">
                <a:solidFill>
                  <a:schemeClr val="tx1">
                    <a:tint val="82000"/>
                  </a:schemeClr>
                </a:solidFill>
              </a:defRPr>
            </a:lvl7pPr>
            <a:lvl8pPr marL="3360420" indent="0">
              <a:buNone/>
              <a:defRPr sz="1680">
                <a:solidFill>
                  <a:schemeClr val="tx1">
                    <a:tint val="82000"/>
                  </a:schemeClr>
                </a:solidFill>
              </a:defRPr>
            </a:lvl8pPr>
            <a:lvl9pPr marL="3840480" indent="0">
              <a:buNone/>
              <a:defRPr sz="168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8487EF-E7C5-4C30-B616-D59ADC11DF6B}"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2444316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60083"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60608"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8487EF-E7C5-4C30-B616-D59ADC11DF6B}" type="datetimeFigureOut">
              <a:rPr lang="en-GB" smtClean="0"/>
              <a:t>27/10/2025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953284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a:t>Click to edit Master title style</a:t>
            </a:r>
            <a:endParaRPr lang="en-US" dirty="0"/>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2520" b="1"/>
            </a:lvl1pPr>
            <a:lvl2pPr marL="480060" indent="0">
              <a:buNone/>
              <a:defRPr sz="2100" b="1"/>
            </a:lvl2pPr>
            <a:lvl3pPr marL="960120" indent="0">
              <a:buNone/>
              <a:defRPr sz="1890" b="1"/>
            </a:lvl3pPr>
            <a:lvl4pPr marL="1440180" indent="0">
              <a:buNone/>
              <a:defRPr sz="1680" b="1"/>
            </a:lvl4pPr>
            <a:lvl5pPr marL="1920240" indent="0">
              <a:buNone/>
              <a:defRPr sz="1680" b="1"/>
            </a:lvl5pPr>
            <a:lvl6pPr marL="2400300" indent="0">
              <a:buNone/>
              <a:defRPr sz="1680" b="1"/>
            </a:lvl6pPr>
            <a:lvl7pPr marL="2880360" indent="0">
              <a:buNone/>
              <a:defRPr sz="1680" b="1"/>
            </a:lvl7pPr>
            <a:lvl8pPr marL="3360420" indent="0">
              <a:buNone/>
              <a:defRPr sz="1680" b="1"/>
            </a:lvl8pPr>
            <a:lvl9pPr marL="3840480" indent="0">
              <a:buNone/>
              <a:defRPr sz="1680" b="1"/>
            </a:lvl9pPr>
          </a:lstStyle>
          <a:p>
            <a:pPr lvl="0"/>
            <a:r>
              <a:rPr lang="en-US"/>
              <a:t>Click to 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8487EF-E7C5-4C30-B616-D59ADC11DF6B}" type="datetimeFigureOut">
              <a:rPr lang="en-GB" smtClean="0"/>
              <a:t>27/10/2025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3058974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08487EF-E7C5-4C30-B616-D59ADC11DF6B}" type="datetimeFigureOut">
              <a:rPr lang="en-GB" smtClean="0"/>
              <a:t>27/10/2025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31483820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8487EF-E7C5-4C30-B616-D59ADC11DF6B}" type="datetimeFigureOut">
              <a:rPr lang="en-GB" smtClean="0"/>
              <a:t>27/10/2025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1029161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endParaRPr lang="en-US" dirty="0"/>
          </a:p>
        </p:txBody>
      </p:sp>
      <p:sp>
        <p:nvSpPr>
          <p:cNvPr id="3" name="Content Placeholder 2"/>
          <p:cNvSpPr>
            <a:spLocks noGrp="1"/>
          </p:cNvSpPr>
          <p:nvPr>
            <p:ph idx="1"/>
          </p:nvPr>
        </p:nvSpPr>
        <p:spPr>
          <a:xfrm>
            <a:off x="4081760" y="1843196"/>
            <a:ext cx="4860608" cy="9097433"/>
          </a:xfrm>
        </p:spPr>
        <p:txBody>
          <a:bodyPr/>
          <a:lstStyle>
            <a:lvl1pPr>
              <a:defRPr sz="3360"/>
            </a:lvl1pPr>
            <a:lvl2pPr>
              <a:defRPr sz="2940"/>
            </a:lvl2pPr>
            <a:lvl3pPr>
              <a:defRPr sz="2520"/>
            </a:lvl3pPr>
            <a:lvl4pPr>
              <a:defRPr sz="2100"/>
            </a:lvl4pPr>
            <a:lvl5pPr>
              <a:defRPr sz="2100"/>
            </a:lvl5pPr>
            <a:lvl6pPr>
              <a:defRPr sz="2100"/>
            </a:lvl6pPr>
            <a:lvl7pPr>
              <a:defRPr sz="2100"/>
            </a:lvl7pPr>
            <a:lvl8pPr>
              <a:defRPr sz="2100"/>
            </a:lvl8pPr>
            <a:lvl9pPr>
              <a:defRPr sz="21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408487EF-E7C5-4C30-B616-D59ADC11DF6B}" type="datetimeFigureOut">
              <a:rPr lang="en-GB" smtClean="0"/>
              <a:t>27/10/2025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12065118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a:t>Click icon to add picture</a:t>
            </a:r>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a:t>Click to edit Master text styles</a:t>
            </a:r>
          </a:p>
        </p:txBody>
      </p:sp>
      <p:sp>
        <p:nvSpPr>
          <p:cNvPr id="5" name="Date Placeholder 4"/>
          <p:cNvSpPr>
            <a:spLocks noGrp="1"/>
          </p:cNvSpPr>
          <p:nvPr>
            <p:ph type="dt" sz="half" idx="10"/>
          </p:nvPr>
        </p:nvSpPr>
        <p:spPr/>
        <p:txBody>
          <a:bodyPr/>
          <a:lstStyle/>
          <a:p>
            <a:fld id="{408487EF-E7C5-4C30-B616-D59ADC11DF6B}" type="datetimeFigureOut">
              <a:rPr lang="en-GB" smtClean="0"/>
              <a:t>27/10/2025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3467459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8487EF-E7C5-4C30-B616-D59ADC11DF6B}"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3968612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8487EF-E7C5-4C30-B616-D59ADC11DF6B}" type="datetimeFigureOut">
              <a:rPr lang="en-GB" smtClean="0"/>
              <a:t>27/10/2025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1D180C5-80CF-49FE-8A21-75107A271F9C}" type="slidenum">
              <a:rPr lang="en-GB" smtClean="0"/>
              <a:t>‹#›</a:t>
            </a:fld>
            <a:endParaRPr lang="en-GB"/>
          </a:p>
        </p:txBody>
      </p:sp>
    </p:spTree>
    <p:extLst>
      <p:ext uri="{BB962C8B-B14F-4D97-AF65-F5344CB8AC3E}">
        <p14:creationId xmlns:p14="http://schemas.microsoft.com/office/powerpoint/2010/main" val="666785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1260">
                <a:solidFill>
                  <a:schemeClr val="tx1">
                    <a:tint val="82000"/>
                  </a:schemeClr>
                </a:solidFill>
              </a:defRPr>
            </a:lvl1pPr>
          </a:lstStyle>
          <a:p>
            <a:fld id="{408487EF-E7C5-4C30-B616-D59ADC11DF6B}" type="datetimeFigureOut">
              <a:rPr lang="en-GB" smtClean="0"/>
              <a:t>27/10/2025</a:t>
            </a:fld>
            <a:endParaRPr lang="en-GB"/>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126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1260">
                <a:solidFill>
                  <a:schemeClr val="tx1">
                    <a:tint val="82000"/>
                  </a:schemeClr>
                </a:solidFill>
              </a:defRPr>
            </a:lvl1pPr>
          </a:lstStyle>
          <a:p>
            <a:fld id="{91D180C5-80CF-49FE-8A21-75107A271F9C}" type="slidenum">
              <a:rPr lang="en-GB" smtClean="0"/>
              <a:t>‹#›</a:t>
            </a:fld>
            <a:endParaRPr lang="en-GB"/>
          </a:p>
        </p:txBody>
      </p:sp>
    </p:spTree>
    <p:extLst>
      <p:ext uri="{BB962C8B-B14F-4D97-AF65-F5344CB8AC3E}">
        <p14:creationId xmlns:p14="http://schemas.microsoft.com/office/powerpoint/2010/main" val="207169647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hyperlink" Target="https://worldofstonesusa.com/blogs/all/granodiorite-rock" TargetMode="External"/><Relationship Id="rId3" Type="http://schemas.openxmlformats.org/officeDocument/2006/relationships/hyperlink" Target="https://www.globalegyptianmuseum.org/glossary.aspx?id=282" TargetMode="External"/><Relationship Id="rId7" Type="http://schemas.openxmlformats.org/officeDocument/2006/relationships/hyperlink" Target="https://earthquakelist.org/egypt/#all-latest-earthquakes" TargetMode="External"/><Relationship Id="rId2" Type="http://schemas.openxmlformats.org/officeDocument/2006/relationships/hyperlink" Target="https://ancientegyptonline.co.uk/soul/#:~:text=Ka%20(vital%20spark)&amp;text=It%20was%20the%20double%20of,the%20image%20of%20a%20person.&amp;text=The%20royal%20Ka%20had%20an,the%20image%20of%20his%20Ka" TargetMode="External"/><Relationship Id="rId1" Type="http://schemas.openxmlformats.org/officeDocument/2006/relationships/slideLayout" Target="../slideLayouts/slideLayout2.xml"/><Relationship Id="rId6" Type="http://schemas.openxmlformats.org/officeDocument/2006/relationships/hyperlink" Target="https://escholarship.org/content/qt3tn7q1pf/qt3tn7q1pf.pdf" TargetMode="External"/><Relationship Id="rId5" Type="http://schemas.openxmlformats.org/officeDocument/2006/relationships/hyperlink" Target="https://www.masonicgreatwarproject.org.uk/legend.php?id=2892" TargetMode="External"/><Relationship Id="rId4" Type="http://schemas.openxmlformats.org/officeDocument/2006/relationships/hyperlink" Target="http://www.eeescience.utoledo.edu/faculty/harrell/egypt/quarries/Hardst_Quar.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5" name="Picture 4" descr="A stone head with a long hair&#10;&#10;AI-generated content may be incorrect.">
            <a:extLst>
              <a:ext uri="{FF2B5EF4-FFF2-40B4-BE49-F238E27FC236}">
                <a16:creationId xmlns:a16="http://schemas.microsoft.com/office/drawing/2014/main" id="{505262A2-9B70-93D3-53C6-D6CB27C31F0A}"/>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l="29005" t="21560" r="23276" b="37184"/>
          <a:stretch>
            <a:fillRect/>
          </a:stretch>
        </p:blipFill>
        <p:spPr>
          <a:xfrm>
            <a:off x="2645232" y="5563318"/>
            <a:ext cx="4505994" cy="5190728"/>
          </a:xfrm>
          <a:prstGeom prst="rect">
            <a:avLst/>
          </a:prstGeom>
        </p:spPr>
      </p:pic>
      <p:pic>
        <p:nvPicPr>
          <p:cNvPr id="1028" name="Picture 4" descr="Wales Trinity Saint David Clearing 2024">
            <a:extLst>
              <a:ext uri="{FF2B5EF4-FFF2-40B4-BE49-F238E27FC236}">
                <a16:creationId xmlns:a16="http://schemas.microsoft.com/office/drawing/2014/main" id="{8208FE87-80CA-B6CD-A3DE-5D37CE6A76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0364" y="374890"/>
            <a:ext cx="2598920" cy="103956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AC210B34-5743-3376-C87B-A155FF30F7FF}"/>
              </a:ext>
            </a:extLst>
          </p:cNvPr>
          <p:cNvSpPr txBox="1"/>
          <p:nvPr/>
        </p:nvSpPr>
        <p:spPr>
          <a:xfrm>
            <a:off x="3064993" y="391740"/>
            <a:ext cx="4225723" cy="369332"/>
          </a:xfrm>
          <a:prstGeom prst="rect">
            <a:avLst/>
          </a:prstGeom>
          <a:noFill/>
        </p:spPr>
        <p:txBody>
          <a:bodyPr wrap="square" rtlCol="0">
            <a:spAutoFit/>
          </a:bodyPr>
          <a:lstStyle/>
          <a:p>
            <a:r>
              <a:rPr lang="en-GB" b="1" dirty="0">
                <a:latin typeface="Bahnschrift" panose="020B0502040204020203" pitchFamily="34" charset="0"/>
              </a:rPr>
              <a:t>Black Statue Head</a:t>
            </a:r>
          </a:p>
        </p:txBody>
      </p:sp>
      <p:sp>
        <p:nvSpPr>
          <p:cNvPr id="2" name="TextBox 1">
            <a:extLst>
              <a:ext uri="{FF2B5EF4-FFF2-40B4-BE49-F238E27FC236}">
                <a16:creationId xmlns:a16="http://schemas.microsoft.com/office/drawing/2014/main" id="{90E8ED09-4AAB-45C9-635F-B2254D1C57A3}"/>
              </a:ext>
            </a:extLst>
          </p:cNvPr>
          <p:cNvSpPr txBox="1"/>
          <p:nvPr/>
        </p:nvSpPr>
        <p:spPr>
          <a:xfrm>
            <a:off x="250364" y="7087844"/>
            <a:ext cx="4066463" cy="5632311"/>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pPr algn="just"/>
            <a:r>
              <a:rPr lang="en-GB" b="1" i="1" dirty="0">
                <a:latin typeface="Bahnschrift" panose="020B0502040204020203" pitchFamily="34" charset="0"/>
              </a:rPr>
              <a:t>Material</a:t>
            </a:r>
          </a:p>
          <a:p>
            <a:pPr algn="just"/>
            <a:r>
              <a:rPr lang="en-GB" dirty="0">
                <a:latin typeface="Bahnschrift" panose="020B0502040204020203" pitchFamily="34" charset="0"/>
              </a:rPr>
              <a:t>The primary material which the head is made of is granodiorite, an incredibly  durable stone quarried in Aswan from the Old Kingdom up to Roman Egypt. The dark stone has lighter inclusions, as is common for granodiorite, that can be been so prominently on the cheek.  Whilst some statues at the time were painted, however, the artefact noticeably lacks such decoration. This could either be because it was never painted – perhaps to cost save, fading over the years or cleaning once acquired. Granodiorite as a dark stone connects to ancient Egyptian beliefs that black – or </a:t>
            </a:r>
            <a:r>
              <a:rPr lang="en-GB" i="1" dirty="0">
                <a:latin typeface="Bahnschrift" panose="020B0502040204020203" pitchFamily="34" charset="0"/>
              </a:rPr>
              <a:t>Kem</a:t>
            </a:r>
            <a:r>
              <a:rPr lang="en-GB" dirty="0">
                <a:latin typeface="Bahnschrift" panose="020B0502040204020203" pitchFamily="34" charset="0"/>
              </a:rPr>
              <a:t>, translated to “</a:t>
            </a:r>
            <a:r>
              <a:rPr lang="en-GB" i="1" dirty="0">
                <a:latin typeface="Bahnschrift" panose="020B0502040204020203" pitchFamily="34" charset="0"/>
              </a:rPr>
              <a:t>black</a:t>
            </a:r>
            <a:r>
              <a:rPr lang="en-GB" dirty="0">
                <a:latin typeface="Bahnschrift" panose="020B0502040204020203" pitchFamily="34" charset="0"/>
              </a:rPr>
              <a:t> </a:t>
            </a:r>
            <a:r>
              <a:rPr lang="en-GB" i="1" dirty="0">
                <a:latin typeface="Bahnschrift" panose="020B0502040204020203" pitchFamily="34" charset="0"/>
              </a:rPr>
              <a:t>land</a:t>
            </a:r>
            <a:r>
              <a:rPr lang="en-GB" dirty="0">
                <a:latin typeface="Bahnschrift" panose="020B0502040204020203" pitchFamily="34" charset="0"/>
              </a:rPr>
              <a:t>” – represented death and rebirth. </a:t>
            </a:r>
          </a:p>
        </p:txBody>
      </p:sp>
      <p:sp>
        <p:nvSpPr>
          <p:cNvPr id="3" name="TextBox 2">
            <a:extLst>
              <a:ext uri="{FF2B5EF4-FFF2-40B4-BE49-F238E27FC236}">
                <a16:creationId xmlns:a16="http://schemas.microsoft.com/office/drawing/2014/main" id="{712D377A-1089-290E-6ABD-F02F32A2180D}"/>
              </a:ext>
            </a:extLst>
          </p:cNvPr>
          <p:cNvSpPr txBox="1"/>
          <p:nvPr/>
        </p:nvSpPr>
        <p:spPr>
          <a:xfrm>
            <a:off x="286360" y="1618957"/>
            <a:ext cx="4225723" cy="5355312"/>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pPr algn="just"/>
            <a:r>
              <a:rPr lang="en-GB" b="1" i="1" dirty="0">
                <a:latin typeface="Bahnschrift" panose="020B0502040204020203" pitchFamily="34" charset="0"/>
              </a:rPr>
              <a:t>Introduction</a:t>
            </a:r>
          </a:p>
          <a:p>
            <a:pPr algn="just"/>
            <a:r>
              <a:rPr lang="en-GB" dirty="0">
                <a:latin typeface="Bahnschrift" panose="020B0502040204020203" pitchFamily="34" charset="0"/>
              </a:rPr>
              <a:t>The artefact is a broken head of an ancient Egyptian statue, with the rest of the body’s whereabouts unknown.  Statues were used at varying places, such as tombs and temples. This statue is part of the Merthyr Tydfil’s Cyfarthfa Castle Museum, but before this was part of the collection acquired in the early twentieth century by Major Henry Hartley Waite Southey, known as Harry,  who served in Merthyr Tydfil’s Volunteer and Territorial forces during the First World War. Throughout his lifetime, Major Southey had a keen interest in ancient Egypt and was associated with a curator of an Egyptian museum who helped him take “</a:t>
            </a:r>
            <a:r>
              <a:rPr lang="en-GB" i="1" dirty="0">
                <a:latin typeface="Bahnschrift" panose="020B0502040204020203" pitchFamily="34" charset="0"/>
              </a:rPr>
              <a:t>spoils from the tombs</a:t>
            </a:r>
            <a:r>
              <a:rPr lang="en-GB" dirty="0">
                <a:latin typeface="Bahnschrift" panose="020B0502040204020203" pitchFamily="34" charset="0"/>
              </a:rPr>
              <a:t>”.</a:t>
            </a:r>
          </a:p>
        </p:txBody>
      </p:sp>
      <p:sp>
        <p:nvSpPr>
          <p:cNvPr id="4" name="TextBox 3">
            <a:extLst>
              <a:ext uri="{FF2B5EF4-FFF2-40B4-BE49-F238E27FC236}">
                <a16:creationId xmlns:a16="http://schemas.microsoft.com/office/drawing/2014/main" id="{793CF102-8158-3BBA-99AE-32A17FFE76FF}"/>
              </a:ext>
            </a:extLst>
          </p:cNvPr>
          <p:cNvSpPr txBox="1"/>
          <p:nvPr/>
        </p:nvSpPr>
        <p:spPr>
          <a:xfrm>
            <a:off x="5421032" y="8701190"/>
            <a:ext cx="3876023" cy="3970318"/>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pPr algn="just"/>
            <a:r>
              <a:rPr lang="en-GB" b="1" i="1" dirty="0">
                <a:latin typeface="Bahnschrift" panose="020B0502040204020203" pitchFamily="34" charset="0"/>
              </a:rPr>
              <a:t>Connection to Funerary Sphere</a:t>
            </a:r>
          </a:p>
          <a:p>
            <a:pPr algn="just"/>
            <a:r>
              <a:rPr lang="en-GB" dirty="0">
                <a:latin typeface="Bahnschrift" panose="020B0502040204020203" pitchFamily="34" charset="0"/>
              </a:rPr>
              <a:t>Statues in ancient Egypt played a prominent religious and funerary role. They played host to the </a:t>
            </a:r>
            <a:r>
              <a:rPr lang="en-GB" i="1" dirty="0">
                <a:latin typeface="Bahnschrift" panose="020B0502040204020203" pitchFamily="34" charset="0"/>
              </a:rPr>
              <a:t>Ka</a:t>
            </a:r>
            <a:r>
              <a:rPr lang="en-GB" dirty="0">
                <a:latin typeface="Bahnschrift" panose="020B0502040204020203" pitchFamily="34" charset="0"/>
              </a:rPr>
              <a:t> when it was receiving nourishment from offerings made by the living, either in a temple or tomb. The </a:t>
            </a:r>
            <a:r>
              <a:rPr lang="en-GB" i="1" dirty="0">
                <a:latin typeface="Bahnschrift" panose="020B0502040204020203" pitchFamily="34" charset="0"/>
              </a:rPr>
              <a:t>Ka</a:t>
            </a:r>
            <a:r>
              <a:rPr lang="en-GB" dirty="0">
                <a:latin typeface="Bahnschrift" panose="020B0502040204020203" pitchFamily="34" charset="0"/>
              </a:rPr>
              <a:t> was a spiritual component of the ancient Egypt beliefs on the soul that was with an individual during their life and their afterlife. For the </a:t>
            </a:r>
            <a:r>
              <a:rPr lang="en-GB" i="1" dirty="0">
                <a:latin typeface="Bahnschrift" panose="020B0502040204020203" pitchFamily="34" charset="0"/>
              </a:rPr>
              <a:t>Ka</a:t>
            </a:r>
            <a:r>
              <a:rPr lang="en-GB" dirty="0">
                <a:latin typeface="Bahnschrift" panose="020B0502040204020203" pitchFamily="34" charset="0"/>
              </a:rPr>
              <a:t> to function as needed, the Opening of the Mouth ritual was performed.</a:t>
            </a:r>
          </a:p>
        </p:txBody>
      </p:sp>
      <p:sp>
        <p:nvSpPr>
          <p:cNvPr id="6" name="TextBox 5">
            <a:extLst>
              <a:ext uri="{FF2B5EF4-FFF2-40B4-BE49-F238E27FC236}">
                <a16:creationId xmlns:a16="http://schemas.microsoft.com/office/drawing/2014/main" id="{415D67B0-5E57-D926-B05E-D99555EB69AB}"/>
              </a:ext>
            </a:extLst>
          </p:cNvPr>
          <p:cNvSpPr txBox="1"/>
          <p:nvPr/>
        </p:nvSpPr>
        <p:spPr>
          <a:xfrm>
            <a:off x="3064993" y="1078743"/>
            <a:ext cx="2478863" cy="369332"/>
          </a:xfrm>
          <a:prstGeom prst="rect">
            <a:avLst/>
          </a:prstGeom>
          <a:noFill/>
        </p:spPr>
        <p:txBody>
          <a:bodyPr wrap="square" rtlCol="0">
            <a:spAutoFit/>
          </a:bodyPr>
          <a:lstStyle/>
          <a:p>
            <a:r>
              <a:rPr lang="en-GB" b="1" i="1" dirty="0">
                <a:latin typeface="Bahnschrift" panose="020B0502040204020203" pitchFamily="34" charset="0"/>
              </a:rPr>
              <a:t>By Olivia Hunt</a:t>
            </a:r>
          </a:p>
        </p:txBody>
      </p:sp>
      <p:sp>
        <p:nvSpPr>
          <p:cNvPr id="8" name="TextBox 7">
            <a:extLst>
              <a:ext uri="{FF2B5EF4-FFF2-40B4-BE49-F238E27FC236}">
                <a16:creationId xmlns:a16="http://schemas.microsoft.com/office/drawing/2014/main" id="{4BE9EF6F-0BDB-1217-7744-2C41BF89FE20}"/>
              </a:ext>
            </a:extLst>
          </p:cNvPr>
          <p:cNvSpPr txBox="1"/>
          <p:nvPr/>
        </p:nvSpPr>
        <p:spPr>
          <a:xfrm>
            <a:off x="5421033" y="130092"/>
            <a:ext cx="3739364" cy="1200329"/>
          </a:xfrm>
          <a:prstGeom prst="rect">
            <a:avLst/>
          </a:prstGeom>
          <a:noFill/>
        </p:spPr>
        <p:txBody>
          <a:bodyPr wrap="square" rtlCol="0">
            <a:spAutoFit/>
          </a:bodyPr>
          <a:lstStyle/>
          <a:p>
            <a:pPr algn="just"/>
            <a:r>
              <a:rPr lang="en-GB" b="1" i="1" dirty="0">
                <a:latin typeface="Bahnschrift" panose="020B0502040204020203" pitchFamily="34" charset="0"/>
              </a:rPr>
              <a:t>Information</a:t>
            </a:r>
          </a:p>
          <a:p>
            <a:pPr algn="just"/>
            <a:r>
              <a:rPr lang="en-GB" dirty="0">
                <a:latin typeface="Bahnschrift" panose="020B0502040204020203" pitchFamily="34" charset="0"/>
              </a:rPr>
              <a:t>Object number: 276.004</a:t>
            </a:r>
          </a:p>
          <a:p>
            <a:pPr algn="just"/>
            <a:r>
              <a:rPr lang="en-GB" dirty="0">
                <a:latin typeface="Bahnschrift" panose="020B0502040204020203" pitchFamily="34" charset="0"/>
              </a:rPr>
              <a:t>Dimensions: 19.1 cm x 17 cm x 14.5 cm</a:t>
            </a:r>
          </a:p>
        </p:txBody>
      </p:sp>
      <p:sp>
        <p:nvSpPr>
          <p:cNvPr id="10" name="TextBox 9">
            <a:extLst>
              <a:ext uri="{FF2B5EF4-FFF2-40B4-BE49-F238E27FC236}">
                <a16:creationId xmlns:a16="http://schemas.microsoft.com/office/drawing/2014/main" id="{CFE9ABDF-E3A8-52BA-F05D-FF22F878A72B}"/>
              </a:ext>
            </a:extLst>
          </p:cNvPr>
          <p:cNvSpPr txBox="1"/>
          <p:nvPr/>
        </p:nvSpPr>
        <p:spPr>
          <a:xfrm>
            <a:off x="4791062" y="1684965"/>
            <a:ext cx="4505994" cy="3693319"/>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pPr algn="just"/>
            <a:r>
              <a:rPr lang="en-GB" b="1" i="1" dirty="0">
                <a:latin typeface="Bahnschrift" panose="020B0502040204020203" pitchFamily="34" charset="0"/>
              </a:rPr>
              <a:t>Dating</a:t>
            </a:r>
          </a:p>
          <a:p>
            <a:pPr algn="just"/>
            <a:r>
              <a:rPr lang="en-GB" dirty="0">
                <a:latin typeface="Bahnschrift" panose="020B0502040204020203" pitchFamily="34" charset="0"/>
              </a:rPr>
              <a:t>It is possible to formulate an idea of what period this head came from though looking at the features – which do not come from one time but are part of Archaism, a movement that was inspired by previous styles and resulted in the mixing of features. Archaism happened throughout Pharaonic  Egypt but was most prominent during the Late Period (664—332 B.C.) thus leading to the conclusion the statue head dates to the Late Period.</a:t>
            </a:r>
          </a:p>
        </p:txBody>
      </p:sp>
      <p:sp>
        <p:nvSpPr>
          <p:cNvPr id="11" name="TextBox 10">
            <a:extLst>
              <a:ext uri="{FF2B5EF4-FFF2-40B4-BE49-F238E27FC236}">
                <a16:creationId xmlns:a16="http://schemas.microsoft.com/office/drawing/2014/main" id="{D6CB7D95-F7FE-EAA5-8844-00E4FB006DF8}"/>
              </a:ext>
            </a:extLst>
          </p:cNvPr>
          <p:cNvSpPr txBox="1"/>
          <p:nvPr/>
        </p:nvSpPr>
        <p:spPr>
          <a:xfrm>
            <a:off x="5421032" y="5681607"/>
            <a:ext cx="3876023" cy="2585323"/>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pPr algn="just"/>
            <a:r>
              <a:rPr lang="en-GB" b="1" i="1" dirty="0">
                <a:latin typeface="Bahnschrift" panose="020B0502040204020203" pitchFamily="34" charset="0"/>
              </a:rPr>
              <a:t>Types of Statues</a:t>
            </a:r>
          </a:p>
          <a:p>
            <a:pPr algn="just"/>
            <a:r>
              <a:rPr lang="en-GB" dirty="0">
                <a:latin typeface="Bahnschrift" panose="020B0502040204020203" pitchFamily="34" charset="0"/>
              </a:rPr>
              <a:t>Due to the missing body of the statue, it can only be assumed what type of statue this once was. Typically, there are three main types: block, seated and standing.  The distinct flatness of the back of the statue suggests it may have been a seated statue.</a:t>
            </a:r>
          </a:p>
        </p:txBody>
      </p:sp>
    </p:spTree>
    <p:extLst>
      <p:ext uri="{BB962C8B-B14F-4D97-AF65-F5344CB8AC3E}">
        <p14:creationId xmlns:p14="http://schemas.microsoft.com/office/powerpoint/2010/main" val="3710012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CD152-9E46-5572-FFB8-E8308D4BCEA2}"/>
              </a:ext>
            </a:extLst>
          </p:cNvPr>
          <p:cNvSpPr>
            <a:spLocks noGrp="1"/>
          </p:cNvSpPr>
          <p:nvPr>
            <p:ph type="title"/>
          </p:nvPr>
        </p:nvSpPr>
        <p:spPr/>
        <p:txBody>
          <a:bodyPr/>
          <a:lstStyle/>
          <a:p>
            <a:r>
              <a:rPr lang="en-GB" dirty="0"/>
              <a:t>Bibliography</a:t>
            </a:r>
          </a:p>
        </p:txBody>
      </p:sp>
      <p:sp>
        <p:nvSpPr>
          <p:cNvPr id="3" name="Content Placeholder 2">
            <a:extLst>
              <a:ext uri="{FF2B5EF4-FFF2-40B4-BE49-F238E27FC236}">
                <a16:creationId xmlns:a16="http://schemas.microsoft.com/office/drawing/2014/main" id="{AD900FD6-ACFC-9933-F569-468898C1F278}"/>
              </a:ext>
            </a:extLst>
          </p:cNvPr>
          <p:cNvSpPr>
            <a:spLocks noGrp="1"/>
          </p:cNvSpPr>
          <p:nvPr>
            <p:ph idx="1"/>
          </p:nvPr>
        </p:nvSpPr>
        <p:spPr/>
        <p:txBody>
          <a:bodyPr>
            <a:normAutofit fontScale="47500" lnSpcReduction="20000"/>
          </a:bodyPr>
          <a:lstStyle/>
          <a:p>
            <a:pPr marL="0" indent="0">
              <a:buNone/>
            </a:pPr>
            <a:r>
              <a:rPr lang="en-GB" dirty="0"/>
              <a:t>Ancient Egypt Online, </a:t>
            </a:r>
            <a:r>
              <a:rPr lang="en-GB" i="1" dirty="0"/>
              <a:t>The Ancient Egyptian Soul</a:t>
            </a:r>
            <a:r>
              <a:rPr lang="en-GB" dirty="0"/>
              <a:t>, 2017, </a:t>
            </a:r>
            <a:r>
              <a:rPr lang="en-GB" u="sng" dirty="0">
                <a:hlinkClick r:id="rId2"/>
              </a:rPr>
              <a:t>https://ancientegyptonline.co.uk/soul/#:~:text=Ka%20(vital%20spark)&amp;text=It%20was%20the%20double%20of,the%20image%20of%20a%20person.&amp;text=The%20royal%20Ka%20had%20an,the%20image%20of%20his%20Ka</a:t>
            </a:r>
            <a:r>
              <a:rPr lang="en-GB" dirty="0"/>
              <a:t>. [accessed 22</a:t>
            </a:r>
            <a:r>
              <a:rPr lang="en-GB" baseline="30000" dirty="0"/>
              <a:t>nd</a:t>
            </a:r>
            <a:r>
              <a:rPr lang="en-GB" dirty="0"/>
              <a:t> October 2025]</a:t>
            </a:r>
          </a:p>
          <a:p>
            <a:pPr marL="0" indent="0">
              <a:buNone/>
            </a:pPr>
            <a:r>
              <a:rPr lang="en-GB" dirty="0"/>
              <a:t> </a:t>
            </a:r>
          </a:p>
          <a:p>
            <a:pPr marL="0" indent="0">
              <a:buNone/>
            </a:pPr>
            <a:r>
              <a:rPr lang="en-GB" dirty="0"/>
              <a:t>Global Egyptian Museum, </a:t>
            </a:r>
            <a:r>
              <a:rPr lang="en-GB" i="1" dirty="0"/>
              <a:t>Opening of the Mouth Ritual</a:t>
            </a:r>
            <a:r>
              <a:rPr lang="en-GB" dirty="0"/>
              <a:t>, </a:t>
            </a:r>
            <a:r>
              <a:rPr lang="en-GB" u="sng" dirty="0">
                <a:hlinkClick r:id="rId3"/>
              </a:rPr>
              <a:t>https://www.globalegyptianmuseum.org/glossary.aspx?id=282</a:t>
            </a:r>
            <a:r>
              <a:rPr lang="en-GB" dirty="0"/>
              <a:t> [accessed 22</a:t>
            </a:r>
            <a:r>
              <a:rPr lang="en-GB" baseline="30000" dirty="0"/>
              <a:t>nd</a:t>
            </a:r>
            <a:r>
              <a:rPr lang="en-GB" dirty="0"/>
              <a:t> October 2025]</a:t>
            </a:r>
          </a:p>
          <a:p>
            <a:pPr marL="0" indent="0">
              <a:buNone/>
            </a:pPr>
            <a:r>
              <a:rPr lang="en-GB" dirty="0"/>
              <a:t> </a:t>
            </a:r>
          </a:p>
          <a:p>
            <a:pPr marL="0" indent="0">
              <a:buNone/>
            </a:pPr>
            <a:r>
              <a:rPr lang="en-GB" dirty="0"/>
              <a:t>Harrel, James A., </a:t>
            </a:r>
            <a:r>
              <a:rPr lang="en-GB" i="1" dirty="0"/>
              <a:t>Ancient Egypt Hardstone Quarries</a:t>
            </a:r>
            <a:r>
              <a:rPr lang="en-GB" dirty="0"/>
              <a:t>, 2017, </a:t>
            </a:r>
            <a:r>
              <a:rPr lang="en-GB" u="sng" dirty="0">
                <a:hlinkClick r:id="rId4"/>
              </a:rPr>
              <a:t>http://www.eeescience.utoledo.edu/faculty/harrell/egypt/quarries/Hardst_Quar.html</a:t>
            </a:r>
            <a:r>
              <a:rPr lang="en-GB" dirty="0"/>
              <a:t> [accessed 1st October 2025]</a:t>
            </a:r>
          </a:p>
          <a:p>
            <a:pPr marL="0" indent="0">
              <a:buNone/>
            </a:pPr>
            <a:r>
              <a:rPr lang="en-GB" dirty="0"/>
              <a:t> </a:t>
            </a:r>
          </a:p>
          <a:p>
            <a:pPr marL="0" indent="0">
              <a:buNone/>
            </a:pPr>
            <a:r>
              <a:rPr lang="en-GB" dirty="0"/>
              <a:t>The Masonic Great War, </a:t>
            </a:r>
            <a:r>
              <a:rPr lang="en-GB" i="1" dirty="0"/>
              <a:t>Major Henry Hartley Waite Southey</a:t>
            </a:r>
            <a:r>
              <a:rPr lang="en-GB" dirty="0"/>
              <a:t>,(2020), </a:t>
            </a:r>
            <a:r>
              <a:rPr lang="en-GB" dirty="0">
                <a:hlinkClick r:id="rId5"/>
              </a:rPr>
              <a:t>https://www.masonicgreatwarproject.org.uk/legend.php?id=2892</a:t>
            </a:r>
            <a:r>
              <a:rPr lang="en-GB" dirty="0"/>
              <a:t> [accessed 24</a:t>
            </a:r>
            <a:r>
              <a:rPr lang="en-GB" baseline="30000" dirty="0"/>
              <a:t>th</a:t>
            </a:r>
            <a:r>
              <a:rPr lang="en-GB" dirty="0"/>
              <a:t> October 2025]</a:t>
            </a:r>
          </a:p>
          <a:p>
            <a:pPr marL="0" indent="0">
              <a:buNone/>
            </a:pPr>
            <a:endParaRPr lang="en-GB" dirty="0"/>
          </a:p>
          <a:p>
            <a:pPr marL="0" indent="0">
              <a:buNone/>
            </a:pPr>
            <a:r>
              <a:rPr lang="en-GB" dirty="0"/>
              <a:t>Kahl, Jochem, ‘Archaism’, UCLA </a:t>
            </a:r>
            <a:r>
              <a:rPr lang="en-GB" dirty="0" err="1"/>
              <a:t>Encyclopedia</a:t>
            </a:r>
            <a:r>
              <a:rPr lang="en-GB" dirty="0"/>
              <a:t> of Egyptology, (2012), </a:t>
            </a:r>
            <a:r>
              <a:rPr lang="en-GB" u="sng" dirty="0">
                <a:hlinkClick r:id="rId6"/>
              </a:rPr>
              <a:t>https://escholarship.org/content/qt3tn7q1pf/qt3tn7q1pf.pdf</a:t>
            </a:r>
            <a:r>
              <a:rPr lang="en-GB" dirty="0"/>
              <a:t> [accessed 24th October 2025]</a:t>
            </a:r>
          </a:p>
          <a:p>
            <a:pPr marL="0" indent="0">
              <a:buNone/>
            </a:pPr>
            <a:endParaRPr lang="en-GB" dirty="0"/>
          </a:p>
          <a:p>
            <a:pPr marL="0" indent="0">
              <a:buNone/>
            </a:pPr>
            <a:r>
              <a:rPr lang="en-GB" dirty="0"/>
              <a:t>Latest Earthquakes, </a:t>
            </a:r>
            <a:r>
              <a:rPr lang="en-GB" i="1" dirty="0"/>
              <a:t>Egypt Earthquake Report</a:t>
            </a:r>
            <a:r>
              <a:rPr lang="en-GB" dirty="0"/>
              <a:t>, 2025, </a:t>
            </a:r>
            <a:r>
              <a:rPr lang="en-GB" u="sng" dirty="0">
                <a:hlinkClick r:id="rId7"/>
              </a:rPr>
              <a:t>https://earthquakelist.org/egypt/#all-latest-earthquakes</a:t>
            </a:r>
            <a:r>
              <a:rPr lang="en-GB" dirty="0"/>
              <a:t> [accessed 22</a:t>
            </a:r>
            <a:r>
              <a:rPr lang="en-GB" baseline="30000" dirty="0"/>
              <a:t>nd</a:t>
            </a:r>
            <a:r>
              <a:rPr lang="en-GB" dirty="0"/>
              <a:t> October 2025]</a:t>
            </a:r>
          </a:p>
          <a:p>
            <a:pPr marL="0" indent="0">
              <a:buNone/>
            </a:pPr>
            <a:r>
              <a:rPr lang="en-GB" dirty="0"/>
              <a:t> </a:t>
            </a:r>
          </a:p>
          <a:p>
            <a:pPr marL="0" indent="0">
              <a:buNone/>
            </a:pPr>
            <a:r>
              <a:rPr lang="en-GB" dirty="0"/>
              <a:t>Nizar, Abu-Jaber, </a:t>
            </a:r>
            <a:r>
              <a:rPr lang="en-GB" i="1" dirty="0" err="1"/>
              <a:t>QuarryScapes</a:t>
            </a:r>
            <a:r>
              <a:rPr lang="en-GB" i="1" dirty="0"/>
              <a:t>: ancient stone quarry landscapes in the Eastern Mediterranean</a:t>
            </a:r>
            <a:r>
              <a:rPr lang="en-GB" dirty="0"/>
              <a:t>. Geological survey of Norway special publication. (Trondheim: </a:t>
            </a:r>
            <a:r>
              <a:rPr lang="en-GB" dirty="0" err="1"/>
              <a:t>Norges</a:t>
            </a:r>
            <a:r>
              <a:rPr lang="en-GB" dirty="0"/>
              <a:t> </a:t>
            </a:r>
            <a:r>
              <a:rPr lang="en-GB" dirty="0" err="1"/>
              <a:t>Geologiske</a:t>
            </a:r>
            <a:r>
              <a:rPr lang="en-GB" dirty="0"/>
              <a:t> </a:t>
            </a:r>
            <a:r>
              <a:rPr lang="en-GB" dirty="0" err="1"/>
              <a:t>Undersøkelse</a:t>
            </a:r>
            <a:r>
              <a:rPr lang="en-GB" dirty="0"/>
              <a:t>, 2009)</a:t>
            </a:r>
          </a:p>
          <a:p>
            <a:pPr marL="0" indent="0">
              <a:buNone/>
            </a:pPr>
            <a:r>
              <a:rPr lang="en-GB" dirty="0"/>
              <a:t> </a:t>
            </a:r>
          </a:p>
          <a:p>
            <a:pPr marL="0" indent="0">
              <a:buNone/>
            </a:pPr>
            <a:r>
              <a:rPr lang="en-GB" dirty="0"/>
              <a:t>Robins, Gay, </a:t>
            </a:r>
            <a:r>
              <a:rPr lang="en-GB" i="1" dirty="0"/>
              <a:t>The Art of Ancient Egypt</a:t>
            </a:r>
            <a:r>
              <a:rPr lang="en-GB" dirty="0"/>
              <a:t>, (Cambridge, Massachusetts: Harvard University Press, 2000)</a:t>
            </a:r>
          </a:p>
          <a:p>
            <a:pPr marL="0" indent="0">
              <a:buNone/>
            </a:pPr>
            <a:endParaRPr lang="en-GB" dirty="0"/>
          </a:p>
          <a:p>
            <a:pPr marL="0" indent="0">
              <a:buNone/>
            </a:pPr>
            <a:r>
              <a:rPr lang="en-GB" dirty="0"/>
              <a:t>Tayloe, John H., </a:t>
            </a:r>
            <a:r>
              <a:rPr lang="en-GB" i="1" dirty="0"/>
              <a:t>Death and the Afterlife in Ancient Egypt</a:t>
            </a:r>
            <a:r>
              <a:rPr lang="en-GB" dirty="0"/>
              <a:t>, (London: British Museum Press, 2001)</a:t>
            </a:r>
          </a:p>
          <a:p>
            <a:pPr marL="0" indent="0">
              <a:buNone/>
            </a:pPr>
            <a:endParaRPr lang="en-GB" dirty="0"/>
          </a:p>
          <a:p>
            <a:pPr marL="0" indent="0">
              <a:buNone/>
            </a:pPr>
            <a:r>
              <a:rPr lang="en-GB" dirty="0"/>
              <a:t>World of Stones, </a:t>
            </a:r>
            <a:r>
              <a:rPr lang="en-GB" i="1" dirty="0"/>
              <a:t>Granodiorite Rock – All You Need to Know</a:t>
            </a:r>
            <a:r>
              <a:rPr lang="en-GB" dirty="0"/>
              <a:t>, 2023, </a:t>
            </a:r>
            <a:r>
              <a:rPr lang="en-GB" u="sng" dirty="0">
                <a:hlinkClick r:id="rId8"/>
              </a:rPr>
              <a:t>https://worldofstonesusa.com/blogs/all/granodiorite-rock</a:t>
            </a:r>
            <a:r>
              <a:rPr lang="en-GB" dirty="0"/>
              <a:t> [accessed 13th October 2025]</a:t>
            </a:r>
          </a:p>
          <a:p>
            <a:pPr marL="0" indent="0">
              <a:buNone/>
            </a:pPr>
            <a:endParaRPr lang="en-GB" dirty="0"/>
          </a:p>
        </p:txBody>
      </p:sp>
    </p:spTree>
    <p:extLst>
      <p:ext uri="{BB962C8B-B14F-4D97-AF65-F5344CB8AC3E}">
        <p14:creationId xmlns:p14="http://schemas.microsoft.com/office/powerpoint/2010/main" val="75098599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847</Words>
  <Application>Microsoft Office PowerPoint</Application>
  <PresentationFormat>A3 Paper (297x420 mm)</PresentationFormat>
  <Paragraphs>36</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Bahnschrift</vt:lpstr>
      <vt:lpstr>Office Theme</vt:lpstr>
      <vt:lpstr>PowerPoint Presentation</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Olivia Hunt (2403821)</dc:creator>
  <cp:lastModifiedBy>Katharina Zinn</cp:lastModifiedBy>
  <cp:revision>5</cp:revision>
  <dcterms:created xsi:type="dcterms:W3CDTF">2025-10-17T12:08:51Z</dcterms:created>
  <dcterms:modified xsi:type="dcterms:W3CDTF">2025-10-27T21:05:48Z</dcterms:modified>
</cp:coreProperties>
</file>