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9"/>
  </p:notesMasterIdLst>
  <p:handoutMasterIdLst>
    <p:handoutMasterId r:id="rId30"/>
  </p:handoutMasterIdLst>
  <p:sldIdLst>
    <p:sldId id="336" r:id="rId2"/>
    <p:sldId id="347" r:id="rId3"/>
    <p:sldId id="367" r:id="rId4"/>
    <p:sldId id="361" r:id="rId5"/>
    <p:sldId id="340" r:id="rId6"/>
    <p:sldId id="345" r:id="rId7"/>
    <p:sldId id="368" r:id="rId8"/>
    <p:sldId id="331" r:id="rId9"/>
    <p:sldId id="349" r:id="rId10"/>
    <p:sldId id="346" r:id="rId11"/>
    <p:sldId id="335" r:id="rId12"/>
    <p:sldId id="352" r:id="rId13"/>
    <p:sldId id="358" r:id="rId14"/>
    <p:sldId id="329" r:id="rId15"/>
    <p:sldId id="355" r:id="rId16"/>
    <p:sldId id="359" r:id="rId17"/>
    <p:sldId id="354" r:id="rId18"/>
    <p:sldId id="357" r:id="rId19"/>
    <p:sldId id="360" r:id="rId20"/>
    <p:sldId id="350" r:id="rId21"/>
    <p:sldId id="353" r:id="rId22"/>
    <p:sldId id="363" r:id="rId23"/>
    <p:sldId id="365" r:id="rId24"/>
    <p:sldId id="364" r:id="rId25"/>
    <p:sldId id="366" r:id="rId26"/>
    <p:sldId id="338" r:id="rId27"/>
    <p:sldId id="339" r:id="rId28"/>
  </p:sldIdLst>
  <p:sldSz cx="9906000" cy="6858000" type="A4"/>
  <p:notesSz cx="9906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91A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E7A77-859F-48E4-9326-502578FBC0E8}" v="4" dt="2025-03-12T00:19:51.74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1596" y="264"/>
      </p:cViewPr>
      <p:guideLst>
        <p:guide orient="horz" pos="2880"/>
        <p:guide pos="2160"/>
      </p:guideLst>
    </p:cSldViewPr>
  </p:slideViewPr>
  <p:notesTextViewPr>
    <p:cViewPr>
      <p:scale>
        <a:sx n="100" d="100"/>
        <a:sy n="100" d="100"/>
      </p:scale>
      <p:origin x="0" y="0"/>
    </p:cViewPr>
  </p:notesTextViewPr>
  <p:sorterViewPr>
    <p:cViewPr>
      <p:scale>
        <a:sx n="100" d="100"/>
        <a:sy n="100" d="100"/>
      </p:scale>
      <p:origin x="0" y="-5692"/>
    </p:cViewPr>
  </p:sorterViewPr>
  <p:notesViewPr>
    <p:cSldViewPr showGuides="1">
      <p:cViewPr varScale="1">
        <p:scale>
          <a:sx n="66" d="100"/>
          <a:sy n="66" d="100"/>
        </p:scale>
        <p:origin x="1732" y="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emy Lui" userId="5f6833175fcfef60" providerId="LiveId" clId="{5A3E7A77-859F-48E4-9326-502578FBC0E8}"/>
    <pc:docChg chg="custSel addSld delSld modSld">
      <pc:chgData name="Jeremy Lui" userId="5f6833175fcfef60" providerId="LiveId" clId="{5A3E7A77-859F-48E4-9326-502578FBC0E8}" dt="2025-03-12T00:19:53.196" v="147" actId="47"/>
      <pc:docMkLst>
        <pc:docMk/>
      </pc:docMkLst>
      <pc:sldChg chg="addSp modSp mod">
        <pc:chgData name="Jeremy Lui" userId="5f6833175fcfef60" providerId="LiveId" clId="{5A3E7A77-859F-48E4-9326-502578FBC0E8}" dt="2025-03-12T00:03:41.008" v="143" actId="1076"/>
        <pc:sldMkLst>
          <pc:docMk/>
          <pc:sldMk cId="3113969614" sldId="335"/>
        </pc:sldMkLst>
        <pc:spChg chg="add mod">
          <ac:chgData name="Jeremy Lui" userId="5f6833175fcfef60" providerId="LiveId" clId="{5A3E7A77-859F-48E4-9326-502578FBC0E8}" dt="2025-03-12T00:03:41.008" v="143" actId="1076"/>
          <ac:spMkLst>
            <pc:docMk/>
            <pc:sldMk cId="3113969614" sldId="335"/>
            <ac:spMk id="6" creationId="{F9480433-5C43-2889-2112-89DFDD296C71}"/>
          </ac:spMkLst>
        </pc:spChg>
      </pc:sldChg>
      <pc:sldChg chg="del">
        <pc:chgData name="Jeremy Lui" userId="5f6833175fcfef60" providerId="LiveId" clId="{5A3E7A77-859F-48E4-9326-502578FBC0E8}" dt="2025-03-12T00:01:35.320" v="3" actId="47"/>
        <pc:sldMkLst>
          <pc:docMk/>
          <pc:sldMk cId="3648264180" sldId="348"/>
        </pc:sldMkLst>
      </pc:sldChg>
      <pc:sldChg chg="add del">
        <pc:chgData name="Jeremy Lui" userId="5f6833175fcfef60" providerId="LiveId" clId="{5A3E7A77-859F-48E4-9326-502578FBC0E8}" dt="2025-03-12T00:19:51.747" v="146"/>
        <pc:sldMkLst>
          <pc:docMk/>
          <pc:sldMk cId="539268142" sldId="352"/>
        </pc:sldMkLst>
      </pc:sldChg>
      <pc:sldChg chg="del">
        <pc:chgData name="Jeremy Lui" userId="5f6833175fcfef60" providerId="LiveId" clId="{5A3E7A77-859F-48E4-9326-502578FBC0E8}" dt="2025-03-11T23:57:03.591" v="1" actId="47"/>
        <pc:sldMkLst>
          <pc:docMk/>
          <pc:sldMk cId="2730354440" sldId="356"/>
        </pc:sldMkLst>
      </pc:sldChg>
      <pc:sldChg chg="add">
        <pc:chgData name="Jeremy Lui" userId="5f6833175fcfef60" providerId="LiveId" clId="{5A3E7A77-859F-48E4-9326-502578FBC0E8}" dt="2025-03-11T23:57:01.699" v="0"/>
        <pc:sldMkLst>
          <pc:docMk/>
          <pc:sldMk cId="1396195759" sldId="367"/>
        </pc:sldMkLst>
      </pc:sldChg>
      <pc:sldChg chg="add">
        <pc:chgData name="Jeremy Lui" userId="5f6833175fcfef60" providerId="LiveId" clId="{5A3E7A77-859F-48E4-9326-502578FBC0E8}" dt="2025-03-12T00:01:33.669" v="2"/>
        <pc:sldMkLst>
          <pc:docMk/>
          <pc:sldMk cId="2055995115" sldId="368"/>
        </pc:sldMkLst>
      </pc:sldChg>
      <pc:sldChg chg="add del">
        <pc:chgData name="Jeremy Lui" userId="5f6833175fcfef60" providerId="LiveId" clId="{5A3E7A77-859F-48E4-9326-502578FBC0E8}" dt="2025-03-12T00:19:53.196" v="147" actId="47"/>
        <pc:sldMkLst>
          <pc:docMk/>
          <pc:sldMk cId="2496603720" sldId="36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4292600" cy="344488"/>
          </a:xfrm>
          <a:prstGeom prst="rect">
            <a:avLst/>
          </a:prstGeom>
        </p:spPr>
        <p:txBody>
          <a:bodyPr vert="horz" lIns="91440" tIns="45720" rIns="91440" bIns="45720" rtlCol="0"/>
          <a:lstStyle>
            <a:lvl1pPr algn="l">
              <a:defRPr sz="1200"/>
            </a:lvl1pPr>
          </a:lstStyle>
          <a:p>
            <a:endParaRPr lang="en-US"/>
          </a:p>
        </p:txBody>
      </p:sp>
      <p:sp>
        <p:nvSpPr>
          <p:cNvPr id="3" name="日期占位符 2"/>
          <p:cNvSpPr>
            <a:spLocks noGrp="1"/>
          </p:cNvSpPr>
          <p:nvPr>
            <p:ph type="dt" sz="quarter" idx="1"/>
          </p:nvPr>
        </p:nvSpPr>
        <p:spPr>
          <a:xfrm>
            <a:off x="5611813" y="0"/>
            <a:ext cx="4292600" cy="344488"/>
          </a:xfrm>
          <a:prstGeom prst="rect">
            <a:avLst/>
          </a:prstGeom>
        </p:spPr>
        <p:txBody>
          <a:bodyPr vert="horz" lIns="91440" tIns="45720" rIns="91440" bIns="45720" rtlCol="0"/>
          <a:lstStyle>
            <a:lvl1pPr algn="r">
              <a:defRPr sz="1200"/>
            </a:lvl1pPr>
          </a:lstStyle>
          <a:p>
            <a:fld id="{DC9F7F92-6A69-4D0A-B08C-420FD9420851}" type="datetimeFigureOut">
              <a:rPr lang="en-US" smtClean="0"/>
              <a:t>3/12/2025</a:t>
            </a:fld>
            <a:endParaRPr lang="en-US"/>
          </a:p>
        </p:txBody>
      </p:sp>
      <p:sp>
        <p:nvSpPr>
          <p:cNvPr id="4" name="页脚占位符 3"/>
          <p:cNvSpPr>
            <a:spLocks noGrp="1"/>
          </p:cNvSpPr>
          <p:nvPr>
            <p:ph type="ftr" sz="quarter" idx="2"/>
          </p:nvPr>
        </p:nvSpPr>
        <p:spPr>
          <a:xfrm>
            <a:off x="0" y="6513513"/>
            <a:ext cx="4292600" cy="344487"/>
          </a:xfrm>
          <a:prstGeom prst="rect">
            <a:avLst/>
          </a:prstGeom>
        </p:spPr>
        <p:txBody>
          <a:bodyPr vert="horz" lIns="91440" tIns="45720" rIns="91440" bIns="45720" rtlCol="0" anchor="b"/>
          <a:lstStyle>
            <a:lvl1pPr algn="l">
              <a:defRPr sz="1200"/>
            </a:lvl1pPr>
          </a:lstStyle>
          <a:p>
            <a:endParaRPr lang="en-US"/>
          </a:p>
        </p:txBody>
      </p:sp>
      <p:sp>
        <p:nvSpPr>
          <p:cNvPr id="5" name="灯片编号占位符 4"/>
          <p:cNvSpPr>
            <a:spLocks noGrp="1"/>
          </p:cNvSpPr>
          <p:nvPr>
            <p:ph type="sldNum" sz="quarter" idx="3"/>
          </p:nvPr>
        </p:nvSpPr>
        <p:spPr>
          <a:xfrm>
            <a:off x="5611813" y="6513513"/>
            <a:ext cx="4292600" cy="344487"/>
          </a:xfrm>
          <a:prstGeom prst="rect">
            <a:avLst/>
          </a:prstGeom>
        </p:spPr>
        <p:txBody>
          <a:bodyPr vert="horz" lIns="91440" tIns="45720" rIns="91440" bIns="45720" rtlCol="0" anchor="b"/>
          <a:lstStyle>
            <a:lvl1pPr algn="r">
              <a:defRPr sz="1200"/>
            </a:lvl1pPr>
          </a:lstStyle>
          <a:p>
            <a:fld id="{DCE2B79F-0A36-4676-B8E9-9BE70D5E64A8}" type="slidenum">
              <a:rPr lang="en-US" smtClean="0"/>
              <a:t>‹#›</a:t>
            </a:fld>
            <a:endParaRPr lang="en-US"/>
          </a:p>
        </p:txBody>
      </p:sp>
    </p:spTree>
    <p:extLst>
      <p:ext uri="{BB962C8B-B14F-4D97-AF65-F5344CB8AC3E}">
        <p14:creationId xmlns:p14="http://schemas.microsoft.com/office/powerpoint/2010/main" val="32094284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4292600" cy="344488"/>
          </a:xfrm>
          <a:prstGeom prst="rect">
            <a:avLst/>
          </a:prstGeom>
        </p:spPr>
        <p:txBody>
          <a:bodyPr vert="horz" lIns="91440" tIns="45720" rIns="91440" bIns="45720" rtlCol="0"/>
          <a:lstStyle>
            <a:lvl1pPr algn="l">
              <a:defRPr sz="1200"/>
            </a:lvl1pPr>
          </a:lstStyle>
          <a:p>
            <a:endParaRPr lang="en-US"/>
          </a:p>
        </p:txBody>
      </p:sp>
      <p:sp>
        <p:nvSpPr>
          <p:cNvPr id="3" name="日期占位符 2"/>
          <p:cNvSpPr>
            <a:spLocks noGrp="1"/>
          </p:cNvSpPr>
          <p:nvPr>
            <p:ph type="dt" idx="1"/>
          </p:nvPr>
        </p:nvSpPr>
        <p:spPr>
          <a:xfrm>
            <a:off x="5611813" y="0"/>
            <a:ext cx="4292600" cy="344488"/>
          </a:xfrm>
          <a:prstGeom prst="rect">
            <a:avLst/>
          </a:prstGeom>
        </p:spPr>
        <p:txBody>
          <a:bodyPr vert="horz" lIns="91440" tIns="45720" rIns="91440" bIns="45720" rtlCol="0"/>
          <a:lstStyle>
            <a:lvl1pPr algn="r">
              <a:defRPr sz="1200"/>
            </a:lvl1pPr>
          </a:lstStyle>
          <a:p>
            <a:fld id="{98521863-AABB-4F50-91F1-36BCBA72B5A8}" type="datetimeFigureOut">
              <a:rPr lang="en-US" smtClean="0"/>
              <a:t>3/12/2025</a:t>
            </a:fld>
            <a:endParaRPr lang="en-US"/>
          </a:p>
        </p:txBody>
      </p:sp>
      <p:sp>
        <p:nvSpPr>
          <p:cNvPr id="4" name="幻灯片图像占位符 3"/>
          <p:cNvSpPr>
            <a:spLocks noGrp="1" noRot="1" noChangeAspect="1"/>
          </p:cNvSpPr>
          <p:nvPr>
            <p:ph type="sldImg" idx="2"/>
          </p:nvPr>
        </p:nvSpPr>
        <p:spPr>
          <a:xfrm>
            <a:off x="3281363" y="857250"/>
            <a:ext cx="334327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备注占位符 4"/>
          <p:cNvSpPr>
            <a:spLocks noGrp="1"/>
          </p:cNvSpPr>
          <p:nvPr>
            <p:ph type="body" sz="quarter" idx="3"/>
          </p:nvPr>
        </p:nvSpPr>
        <p:spPr>
          <a:xfrm>
            <a:off x="990600" y="3300413"/>
            <a:ext cx="7924800" cy="2700337"/>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6" name="页脚占位符 5"/>
          <p:cNvSpPr>
            <a:spLocks noGrp="1"/>
          </p:cNvSpPr>
          <p:nvPr>
            <p:ph type="ftr" sz="quarter" idx="4"/>
          </p:nvPr>
        </p:nvSpPr>
        <p:spPr>
          <a:xfrm>
            <a:off x="0" y="6513513"/>
            <a:ext cx="4292600" cy="344487"/>
          </a:xfrm>
          <a:prstGeom prst="rect">
            <a:avLst/>
          </a:prstGeom>
        </p:spPr>
        <p:txBody>
          <a:bodyPr vert="horz" lIns="91440" tIns="45720" rIns="91440" bIns="45720" rtlCol="0" anchor="b"/>
          <a:lstStyle>
            <a:lvl1pPr algn="l">
              <a:defRPr sz="1200"/>
            </a:lvl1pPr>
          </a:lstStyle>
          <a:p>
            <a:endParaRPr lang="en-US"/>
          </a:p>
        </p:txBody>
      </p:sp>
      <p:sp>
        <p:nvSpPr>
          <p:cNvPr id="7" name="灯片编号占位符 6"/>
          <p:cNvSpPr>
            <a:spLocks noGrp="1"/>
          </p:cNvSpPr>
          <p:nvPr>
            <p:ph type="sldNum" sz="quarter" idx="5"/>
          </p:nvPr>
        </p:nvSpPr>
        <p:spPr>
          <a:xfrm>
            <a:off x="5611813" y="6513513"/>
            <a:ext cx="4292600" cy="344487"/>
          </a:xfrm>
          <a:prstGeom prst="rect">
            <a:avLst/>
          </a:prstGeom>
        </p:spPr>
        <p:txBody>
          <a:bodyPr vert="horz" lIns="91440" tIns="45720" rIns="91440" bIns="45720" rtlCol="0" anchor="b"/>
          <a:lstStyle>
            <a:lvl1pPr algn="r">
              <a:defRPr sz="1200"/>
            </a:lvl1pPr>
          </a:lstStyle>
          <a:p>
            <a:fld id="{93C3757B-7155-4263-BA9E-2F9B9BBA3BAC}" type="slidenum">
              <a:rPr lang="en-US" smtClean="0"/>
              <a:t>‹#›</a:t>
            </a:fld>
            <a:endParaRPr lang="en-US"/>
          </a:p>
        </p:txBody>
      </p:sp>
    </p:spTree>
    <p:extLst>
      <p:ext uri="{BB962C8B-B14F-4D97-AF65-F5344CB8AC3E}">
        <p14:creationId xmlns:p14="http://schemas.microsoft.com/office/powerpoint/2010/main" val="3019763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138AB-6575-E49C-4910-33DB688715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CD0CF9-E3DF-6C50-A17C-921B161355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6BA15-ADDA-6B2D-FA5D-A3E83B356B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0894757-6467-CA19-D7AB-BEC2DEF81BF0}"/>
              </a:ext>
            </a:extLst>
          </p:cNvPr>
          <p:cNvSpPr>
            <a:spLocks noGrp="1"/>
          </p:cNvSpPr>
          <p:nvPr>
            <p:ph type="sldNum" sz="quarter" idx="5"/>
          </p:nvPr>
        </p:nvSpPr>
        <p:spPr/>
        <p:txBody>
          <a:bodyPr/>
          <a:lstStyle/>
          <a:p>
            <a:fld id="{93C3757B-7155-4263-BA9E-2F9B9BBA3BAC}" type="slidenum">
              <a:rPr lang="en-US" smtClean="0"/>
              <a:t>3</a:t>
            </a:fld>
            <a:endParaRPr lang="en-US"/>
          </a:p>
        </p:txBody>
      </p:sp>
    </p:spTree>
    <p:extLst>
      <p:ext uri="{BB962C8B-B14F-4D97-AF65-F5344CB8AC3E}">
        <p14:creationId xmlns:p14="http://schemas.microsoft.com/office/powerpoint/2010/main" val="1999430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7B596-247A-32B2-7B42-E89293751A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5B5123-485C-0CA7-DDF1-48985DFB41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636FD9-DF85-6E88-BE72-AB67782F1C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C02281A-F00E-4510-5219-87223E319A83}"/>
              </a:ext>
            </a:extLst>
          </p:cNvPr>
          <p:cNvSpPr>
            <a:spLocks noGrp="1"/>
          </p:cNvSpPr>
          <p:nvPr>
            <p:ph type="sldNum" sz="quarter" idx="5"/>
          </p:nvPr>
        </p:nvSpPr>
        <p:spPr/>
        <p:txBody>
          <a:bodyPr/>
          <a:lstStyle/>
          <a:p>
            <a:fld id="{93C3757B-7155-4263-BA9E-2F9B9BBA3BAC}" type="slidenum">
              <a:rPr lang="en-US" smtClean="0"/>
              <a:t>4</a:t>
            </a:fld>
            <a:endParaRPr lang="en-US"/>
          </a:p>
        </p:txBody>
      </p:sp>
    </p:spTree>
    <p:extLst>
      <p:ext uri="{BB962C8B-B14F-4D97-AF65-F5344CB8AC3E}">
        <p14:creationId xmlns:p14="http://schemas.microsoft.com/office/powerpoint/2010/main" val="2573767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C3757B-7155-4263-BA9E-2F9B9BBA3BAC}" type="slidenum">
              <a:rPr lang="en-US" smtClean="0"/>
              <a:t>14</a:t>
            </a:fld>
            <a:endParaRPr lang="en-US"/>
          </a:p>
        </p:txBody>
      </p:sp>
    </p:spTree>
    <p:extLst>
      <p:ext uri="{BB962C8B-B14F-4D97-AF65-F5344CB8AC3E}">
        <p14:creationId xmlns:p14="http://schemas.microsoft.com/office/powerpoint/2010/main" val="363477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9B892-7E25-3355-9802-5CA61116B1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BB888E-115B-359B-325E-A698A94D61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BC01A5-7485-7424-0581-5B7B1E3A50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5804B4C-ECC9-5F86-00C0-280B57289102}"/>
              </a:ext>
            </a:extLst>
          </p:cNvPr>
          <p:cNvSpPr>
            <a:spLocks noGrp="1"/>
          </p:cNvSpPr>
          <p:nvPr>
            <p:ph type="sldNum" sz="quarter" idx="5"/>
          </p:nvPr>
        </p:nvSpPr>
        <p:spPr/>
        <p:txBody>
          <a:bodyPr/>
          <a:lstStyle/>
          <a:p>
            <a:fld id="{93C3757B-7155-4263-BA9E-2F9B9BBA3BAC}" type="slidenum">
              <a:rPr lang="en-US" smtClean="0"/>
              <a:t>15</a:t>
            </a:fld>
            <a:endParaRPr lang="en-US"/>
          </a:p>
        </p:txBody>
      </p:sp>
    </p:spTree>
    <p:extLst>
      <p:ext uri="{BB962C8B-B14F-4D97-AF65-F5344CB8AC3E}">
        <p14:creationId xmlns:p14="http://schemas.microsoft.com/office/powerpoint/2010/main" val="3795109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F5612-295D-227B-A660-8E1CF270D5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E1B795-5B47-E5DD-8DDE-EE77CBF2D5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4782D1-06BF-8BB0-E09C-E3894A2D259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7DC6475-F505-1A98-5EF6-5F80C5FAEDB0}"/>
              </a:ext>
            </a:extLst>
          </p:cNvPr>
          <p:cNvSpPr>
            <a:spLocks noGrp="1"/>
          </p:cNvSpPr>
          <p:nvPr>
            <p:ph type="sldNum" sz="quarter" idx="5"/>
          </p:nvPr>
        </p:nvSpPr>
        <p:spPr/>
        <p:txBody>
          <a:bodyPr/>
          <a:lstStyle/>
          <a:p>
            <a:fld id="{93C3757B-7155-4263-BA9E-2F9B9BBA3BAC}" type="slidenum">
              <a:rPr lang="en-US" smtClean="0"/>
              <a:t>17</a:t>
            </a:fld>
            <a:endParaRPr lang="en-US"/>
          </a:p>
        </p:txBody>
      </p:sp>
    </p:spTree>
    <p:extLst>
      <p:ext uri="{BB962C8B-B14F-4D97-AF65-F5344CB8AC3E}">
        <p14:creationId xmlns:p14="http://schemas.microsoft.com/office/powerpoint/2010/main" val="3289652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94363-A2AC-140C-F7E8-69007208BB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2ED867-BD39-9701-5E1E-50B7FCE2F3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7F7CB8-D3D1-C5E3-46F2-8AE08DA423D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F7CA89C-7E6F-B55C-47EB-293C50ACFB23}"/>
              </a:ext>
            </a:extLst>
          </p:cNvPr>
          <p:cNvSpPr>
            <a:spLocks noGrp="1"/>
          </p:cNvSpPr>
          <p:nvPr>
            <p:ph type="sldNum" sz="quarter" idx="5"/>
          </p:nvPr>
        </p:nvSpPr>
        <p:spPr/>
        <p:txBody>
          <a:bodyPr/>
          <a:lstStyle/>
          <a:p>
            <a:fld id="{93C3757B-7155-4263-BA9E-2F9B9BBA3BAC}" type="slidenum">
              <a:rPr lang="en-US" smtClean="0"/>
              <a:t>18</a:t>
            </a:fld>
            <a:endParaRPr lang="en-US"/>
          </a:p>
        </p:txBody>
      </p:sp>
    </p:spTree>
    <p:extLst>
      <p:ext uri="{BB962C8B-B14F-4D97-AF65-F5344CB8AC3E}">
        <p14:creationId xmlns:p14="http://schemas.microsoft.com/office/powerpoint/2010/main" val="140244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742950" y="2125980"/>
            <a:ext cx="8420100" cy="369332"/>
          </a:xfrm>
          <a:prstGeom prst="rect">
            <a:avLst/>
          </a:prstGeom>
        </p:spPr>
        <p:txBody>
          <a:bodyPr wrap="square" lIns="0" tIns="0" rIns="0" bIns="0">
            <a:spAutoFit/>
          </a:bodyPr>
          <a:lstStyle>
            <a:lvl1pPr>
              <a:defRPr sz="2400" b="1" i="0">
                <a:solidFill>
                  <a:schemeClr val="tx2"/>
                </a:solidFill>
                <a:latin typeface="华文楷体"/>
                <a:cs typeface="华文楷体"/>
              </a:defRPr>
            </a:lvl1pPr>
          </a:lstStyle>
          <a:p>
            <a:endParaRPr dirty="0"/>
          </a:p>
        </p:txBody>
      </p:sp>
      <p:sp>
        <p:nvSpPr>
          <p:cNvPr id="3" name="Holder 3"/>
          <p:cNvSpPr>
            <a:spLocks noGrp="1"/>
          </p:cNvSpPr>
          <p:nvPr>
            <p:ph type="subTitle" idx="4"/>
          </p:nvPr>
        </p:nvSpPr>
        <p:spPr>
          <a:xfrm>
            <a:off x="1485900" y="3840480"/>
            <a:ext cx="69342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A4F23540-2D47-43CB-AA5A-FC150AD742F6}" type="datetime1">
              <a:rPr lang="en-US" smtClean="0"/>
              <a:t>3/12/2025</a:t>
            </a:fld>
            <a:endParaRPr lang="en-US"/>
          </a:p>
        </p:txBody>
      </p:sp>
      <p:sp>
        <p:nvSpPr>
          <p:cNvPr id="6" name="Holder 6"/>
          <p:cNvSpPr>
            <a:spLocks noGrp="1"/>
          </p:cNvSpPr>
          <p:nvPr>
            <p:ph type="sldNum" sz="quarter" idx="7"/>
          </p:nvPr>
        </p:nvSpPr>
        <p:spPr/>
        <p:txBody>
          <a:bodyPr lIns="0" tIns="0" rIns="0" bIns="0"/>
          <a:lstStyle>
            <a:lvl1pPr>
              <a:defRPr sz="1100" b="0" i="0">
                <a:solidFill>
                  <a:schemeClr val="tx1"/>
                </a:solidFill>
                <a:latin typeface="Arial"/>
                <a:cs typeface="Arial"/>
              </a:defRPr>
            </a:lvl1pPr>
          </a:lstStyle>
          <a:p>
            <a:pPr marL="77470">
              <a:lnSpc>
                <a:spcPct val="100000"/>
              </a:lnSpc>
            </a:pPr>
            <a:fld id="{81D60167-4931-47E6-BA6A-407CBD079E47}" type="slidenum">
              <a:rPr dirty="0"/>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2"/>
                </a:solidFill>
                <a:latin typeface="华文楷体"/>
                <a:cs typeface="华文楷体"/>
              </a:defRPr>
            </a:lvl1pPr>
          </a:lstStyle>
          <a:p>
            <a:endParaRPr dirty="0"/>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C2F93C71-53A6-44E8-9572-F6F03F18B4EF}" type="datetime1">
              <a:rPr lang="en-US" smtClean="0"/>
              <a:t>3/12/2025</a:t>
            </a:fld>
            <a:endParaRPr lang="en-US"/>
          </a:p>
        </p:txBody>
      </p:sp>
      <p:sp>
        <p:nvSpPr>
          <p:cNvPr id="6" name="Holder 6"/>
          <p:cNvSpPr>
            <a:spLocks noGrp="1"/>
          </p:cNvSpPr>
          <p:nvPr>
            <p:ph type="sldNum" sz="quarter" idx="7"/>
          </p:nvPr>
        </p:nvSpPr>
        <p:spPr/>
        <p:txBody>
          <a:bodyPr lIns="0" tIns="0" rIns="0" bIns="0"/>
          <a:lstStyle>
            <a:lvl1pPr>
              <a:defRPr sz="1100" b="0" i="0">
                <a:solidFill>
                  <a:schemeClr val="tx1"/>
                </a:solidFill>
                <a:latin typeface="Arial"/>
                <a:cs typeface="Arial"/>
              </a:defRPr>
            </a:lvl1pPr>
          </a:lstStyle>
          <a:p>
            <a:pPr marL="77470">
              <a:lnSpc>
                <a:spcPct val="100000"/>
              </a:lnSpc>
            </a:pPr>
            <a:fld id="{81D60167-4931-47E6-BA6A-407CBD079E47}" type="slidenum">
              <a:rPr dirty="0"/>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2"/>
                </a:solidFill>
                <a:latin typeface="华文楷体"/>
                <a:cs typeface="华文楷体"/>
              </a:defRPr>
            </a:lvl1pPr>
          </a:lstStyle>
          <a:p>
            <a:endParaRPr dirty="0"/>
          </a:p>
        </p:txBody>
      </p:sp>
      <p:sp>
        <p:nvSpPr>
          <p:cNvPr id="3" name="Holder 3"/>
          <p:cNvSpPr>
            <a:spLocks noGrp="1"/>
          </p:cNvSpPr>
          <p:nvPr>
            <p:ph sz="half" idx="2"/>
          </p:nvPr>
        </p:nvSpPr>
        <p:spPr>
          <a:xfrm>
            <a:off x="495300" y="1577340"/>
            <a:ext cx="430911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101590" y="1577340"/>
            <a:ext cx="430911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80F2258E-465C-4B9E-A752-F04E76516A7B}" type="datetime1">
              <a:rPr lang="en-US" smtClean="0"/>
              <a:t>3/12/2025</a:t>
            </a:fld>
            <a:endParaRPr lang="en-US"/>
          </a:p>
        </p:txBody>
      </p:sp>
      <p:sp>
        <p:nvSpPr>
          <p:cNvPr id="7" name="Holder 7"/>
          <p:cNvSpPr>
            <a:spLocks noGrp="1"/>
          </p:cNvSpPr>
          <p:nvPr>
            <p:ph type="sldNum" sz="quarter" idx="7"/>
          </p:nvPr>
        </p:nvSpPr>
        <p:spPr/>
        <p:txBody>
          <a:bodyPr lIns="0" tIns="0" rIns="0" bIns="0"/>
          <a:lstStyle>
            <a:lvl1pPr>
              <a:defRPr sz="1100" b="0" i="0">
                <a:solidFill>
                  <a:schemeClr val="tx1"/>
                </a:solidFill>
                <a:latin typeface="Arial"/>
                <a:cs typeface="Arial"/>
              </a:defRPr>
            </a:lvl1pPr>
          </a:lstStyle>
          <a:p>
            <a:pPr marL="77470">
              <a:lnSpc>
                <a:spcPct val="100000"/>
              </a:lnSpc>
            </a:pPr>
            <a:fld id="{81D60167-4931-47E6-BA6A-407CBD079E47}" type="slidenum">
              <a:rPr dirty="0"/>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a:solidFill>
                  <a:schemeClr val="tx2"/>
                </a:solidFill>
                <a:latin typeface="华文楷体"/>
                <a:cs typeface="华文楷体"/>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74C42B68-5A36-458B-B2DF-4BD0EC38D2AB}" type="datetime1">
              <a:rPr lang="en-US" smtClean="0"/>
              <a:t>3/12/2025</a:t>
            </a:fld>
            <a:endParaRPr lang="en-US"/>
          </a:p>
        </p:txBody>
      </p:sp>
      <p:sp>
        <p:nvSpPr>
          <p:cNvPr id="5" name="Holder 5"/>
          <p:cNvSpPr>
            <a:spLocks noGrp="1"/>
          </p:cNvSpPr>
          <p:nvPr>
            <p:ph type="sldNum" sz="quarter" idx="7"/>
          </p:nvPr>
        </p:nvSpPr>
        <p:spPr/>
        <p:txBody>
          <a:bodyPr lIns="0" tIns="0" rIns="0" bIns="0"/>
          <a:lstStyle>
            <a:lvl1pPr>
              <a:defRPr sz="1100" b="0" i="0">
                <a:solidFill>
                  <a:schemeClr val="tx1"/>
                </a:solidFill>
                <a:latin typeface="Arial"/>
                <a:cs typeface="Arial"/>
              </a:defRPr>
            </a:lvl1pPr>
          </a:lstStyle>
          <a:p>
            <a:pPr marL="77470">
              <a:lnSpc>
                <a:spcPct val="100000"/>
              </a:lnSpc>
            </a:pPr>
            <a:fld id="{81D60167-4931-47E6-BA6A-407CBD079E47}" type="slidenum">
              <a:rPr dirty="0"/>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F1A84BE4-1CC0-4FEA-8689-E8BBFE67EC23}" type="datetime1">
              <a:rPr lang="en-US" smtClean="0"/>
              <a:t>3/12/2025</a:t>
            </a:fld>
            <a:endParaRPr lang="en-US"/>
          </a:p>
        </p:txBody>
      </p:sp>
      <p:sp>
        <p:nvSpPr>
          <p:cNvPr id="4" name="Holder 4"/>
          <p:cNvSpPr>
            <a:spLocks noGrp="1"/>
          </p:cNvSpPr>
          <p:nvPr>
            <p:ph type="sldNum" sz="quarter" idx="7"/>
          </p:nvPr>
        </p:nvSpPr>
        <p:spPr/>
        <p:txBody>
          <a:bodyPr lIns="0" tIns="0" rIns="0" bIns="0"/>
          <a:lstStyle>
            <a:lvl1pPr>
              <a:defRPr sz="1100" b="0" i="0">
                <a:solidFill>
                  <a:schemeClr val="tx1"/>
                </a:solidFill>
                <a:latin typeface="Arial"/>
                <a:cs typeface="Arial"/>
              </a:defRPr>
            </a:lvl1pPr>
          </a:lstStyle>
          <a:p>
            <a:pPr marL="77470">
              <a:lnSpc>
                <a:spcPct val="100000"/>
              </a:lnSpc>
            </a:pPr>
            <a:fld id="{81D60167-4931-47E6-BA6A-407CBD079E47}" type="slidenum">
              <a:rPr dirty="0"/>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49402" y="171450"/>
            <a:ext cx="9207195" cy="369332"/>
          </a:xfrm>
          <a:prstGeom prst="rect">
            <a:avLst/>
          </a:prstGeom>
        </p:spPr>
        <p:txBody>
          <a:bodyPr wrap="square" lIns="0" tIns="0" rIns="0" bIns="0">
            <a:spAutoFit/>
          </a:bodyPr>
          <a:lstStyle>
            <a:lvl1pPr>
              <a:defRPr sz="2400" b="1" i="0">
                <a:solidFill>
                  <a:srgbClr val="AC1F1B"/>
                </a:solidFill>
                <a:latin typeface="华文楷体"/>
                <a:cs typeface="华文楷体"/>
              </a:defRPr>
            </a:lvl1pPr>
          </a:lstStyle>
          <a:p>
            <a:r>
              <a:rPr lang="en-US" dirty="0" err="1"/>
              <a:t>ssss</a:t>
            </a:r>
            <a:endParaRPr dirty="0"/>
          </a:p>
        </p:txBody>
      </p:sp>
      <p:sp>
        <p:nvSpPr>
          <p:cNvPr id="3" name="Holder 3"/>
          <p:cNvSpPr>
            <a:spLocks noGrp="1"/>
          </p:cNvSpPr>
          <p:nvPr>
            <p:ph type="body" idx="1"/>
          </p:nvPr>
        </p:nvSpPr>
        <p:spPr>
          <a:xfrm>
            <a:off x="516064" y="1493266"/>
            <a:ext cx="8658225" cy="463994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368040" y="6377940"/>
            <a:ext cx="316992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95300" y="6377940"/>
            <a:ext cx="2278380" cy="342900"/>
          </a:xfrm>
          <a:prstGeom prst="rect">
            <a:avLst/>
          </a:prstGeom>
        </p:spPr>
        <p:txBody>
          <a:bodyPr wrap="square" lIns="0" tIns="0" rIns="0" bIns="0">
            <a:spAutoFit/>
          </a:bodyPr>
          <a:lstStyle>
            <a:lvl1pPr algn="l">
              <a:defRPr>
                <a:solidFill>
                  <a:schemeClr val="tx1">
                    <a:tint val="75000"/>
                  </a:schemeClr>
                </a:solidFill>
              </a:defRPr>
            </a:lvl1pPr>
          </a:lstStyle>
          <a:p>
            <a:fld id="{F2565F56-AC0D-4213-A6F4-6BC1E51BF374}" type="datetime1">
              <a:rPr lang="en-US" smtClean="0"/>
              <a:t>3/12/2025</a:t>
            </a:fld>
            <a:endParaRPr lang="en-US"/>
          </a:p>
        </p:txBody>
      </p:sp>
      <p:sp>
        <p:nvSpPr>
          <p:cNvPr id="6" name="Holder 6"/>
          <p:cNvSpPr>
            <a:spLocks noGrp="1"/>
          </p:cNvSpPr>
          <p:nvPr>
            <p:ph type="sldNum" sz="quarter" idx="7"/>
          </p:nvPr>
        </p:nvSpPr>
        <p:spPr>
          <a:xfrm>
            <a:off x="4837176" y="6547075"/>
            <a:ext cx="244475" cy="182245"/>
          </a:xfrm>
          <a:prstGeom prst="rect">
            <a:avLst/>
          </a:prstGeom>
        </p:spPr>
        <p:txBody>
          <a:bodyPr wrap="square" lIns="0" tIns="0" rIns="0" bIns="0">
            <a:spAutoFit/>
          </a:bodyPr>
          <a:lstStyle>
            <a:lvl1pPr>
              <a:defRPr sz="1100" b="0" i="0">
                <a:solidFill>
                  <a:schemeClr val="tx1"/>
                </a:solidFill>
                <a:latin typeface="Arial"/>
                <a:cs typeface="Arial"/>
              </a:defRPr>
            </a:lvl1pPr>
          </a:lstStyle>
          <a:p>
            <a:pPr marL="77470">
              <a:lnSpc>
                <a:spcPct val="100000"/>
              </a:lnSpc>
            </a:pPr>
            <a:fld id="{81D60167-4931-47E6-BA6A-407CBD079E47}" type="slidenum">
              <a:rPr dirty="0"/>
              <a:t>‹#›</a:t>
            </a:fld>
            <a:endParaRPr dirty="0"/>
          </a:p>
        </p:txBody>
      </p:sp>
      <p:sp>
        <p:nvSpPr>
          <p:cNvPr id="13" name="Rectangle 20">
            <a:extLst>
              <a:ext uri="{FF2B5EF4-FFF2-40B4-BE49-F238E27FC236}">
                <a16:creationId xmlns:a16="http://schemas.microsoft.com/office/drawing/2014/main" id="{18B8F79F-15F3-4481-A66B-07C3AFB35E2D}"/>
              </a:ext>
            </a:extLst>
          </p:cNvPr>
          <p:cNvSpPr>
            <a:spLocks noChangeArrowheads="1"/>
          </p:cNvSpPr>
          <p:nvPr userDrawn="1"/>
        </p:nvSpPr>
        <p:spPr bwMode="auto">
          <a:xfrm>
            <a:off x="300251" y="954600"/>
            <a:ext cx="9168960" cy="36000"/>
          </a:xfrm>
          <a:prstGeom prst="rect">
            <a:avLst/>
          </a:prstGeom>
          <a:solidFill>
            <a:schemeClr val="tx2">
              <a:lumMod val="20000"/>
              <a:lumOff val="80000"/>
            </a:schemeClr>
          </a:solidFill>
          <a:ln w="9525">
            <a:solidFill>
              <a:schemeClr val="tx2">
                <a:lumMod val="20000"/>
                <a:lumOff val="80000"/>
              </a:schemeClr>
            </a:solidFill>
            <a:miter lim="800000"/>
            <a:headEnd/>
            <a:tailEnd/>
          </a:ln>
          <a:effectLst/>
        </p:spPr>
        <p:txBody>
          <a:bodyPr wrap="none" anchor="b" anchorCtr="0"/>
          <a:lstStyle/>
          <a:p>
            <a:pPr marL="0" marR="0" lvl="0" indent="0" defTabSz="914400" eaLnBrk="1" fontAlgn="auto" latinLnBrk="0" hangingPunct="1">
              <a:lnSpc>
                <a:spcPct val="100000"/>
              </a:lnSpc>
              <a:spcBef>
                <a:spcPts val="0"/>
              </a:spcBef>
              <a:spcAft>
                <a:spcPts val="0"/>
              </a:spcAft>
              <a:buClr>
                <a:srgbClr val="004A7D"/>
              </a:buClr>
              <a:buSzTx/>
              <a:buFontTx/>
              <a:buNone/>
              <a:tabLst/>
              <a:defRPr/>
            </a:pPr>
            <a:endParaRPr kumimoji="0" lang="zh-TW" altLang="en-US" sz="1800" b="0" i="0" u="none" strike="noStrike" kern="0" cap="none" spc="0" normalizeH="0" baseline="0" noProof="0">
              <a:ln>
                <a:noFill/>
              </a:ln>
              <a:solidFill>
                <a:srgbClr val="3B89FB"/>
              </a:solidFill>
              <a:effectLst/>
              <a:uLnTx/>
              <a:uFillTx/>
              <a:latin typeface="Aria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ftr="0" dt="0"/>
  <p:txStyles>
    <p:titleStyle>
      <a:lvl1pPr>
        <a:defRPr>
          <a:solidFill>
            <a:schemeClr val="tx2"/>
          </a:solidFill>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C37E80B-EEEE-D08E-0571-F9891CE42561}"/>
              </a:ext>
            </a:extLst>
          </p:cNvPr>
          <p:cNvSpPr>
            <a:spLocks noGrp="1"/>
          </p:cNvSpPr>
          <p:nvPr>
            <p:ph type="subTitle" idx="4"/>
          </p:nvPr>
        </p:nvSpPr>
        <p:spPr>
          <a:xfrm>
            <a:off x="740862" y="3840480"/>
            <a:ext cx="6934200" cy="276999"/>
          </a:xfrm>
        </p:spPr>
        <p:txBody>
          <a:bodyPr/>
          <a:lstStyle/>
          <a:p>
            <a:r>
              <a:rPr lang="en-US" dirty="0"/>
              <a:t>HKBM7022 – Advancing to Doctoral Research Stage</a:t>
            </a:r>
          </a:p>
        </p:txBody>
      </p:sp>
      <p:sp>
        <p:nvSpPr>
          <p:cNvPr id="4" name="Subtitle 2">
            <a:extLst>
              <a:ext uri="{FF2B5EF4-FFF2-40B4-BE49-F238E27FC236}">
                <a16:creationId xmlns:a16="http://schemas.microsoft.com/office/drawing/2014/main" id="{C96A8A44-4BD1-478E-3C24-7E2A8C2D9B71}"/>
              </a:ext>
            </a:extLst>
          </p:cNvPr>
          <p:cNvSpPr txBox="1">
            <a:spLocks/>
          </p:cNvSpPr>
          <p:nvPr/>
        </p:nvSpPr>
        <p:spPr>
          <a:xfrm>
            <a:off x="740862" y="4816316"/>
            <a:ext cx="6934200" cy="553998"/>
          </a:xfrm>
          <a:prstGeom prst="rect">
            <a:avLst/>
          </a:prstGeom>
        </p:spPr>
        <p:txBody>
          <a:bodyPr wrap="square" lIns="0" tIns="0" rIns="0" bIns="0">
            <a:sp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US" dirty="0"/>
              <a:t>Jeremy Lui</a:t>
            </a:r>
          </a:p>
          <a:p>
            <a:r>
              <a:rPr lang="en-US" dirty="0"/>
              <a:t>9 Mar 2025</a:t>
            </a:r>
          </a:p>
        </p:txBody>
      </p:sp>
      <p:sp>
        <p:nvSpPr>
          <p:cNvPr id="6" name="Slide Number Placeholder 5">
            <a:extLst>
              <a:ext uri="{FF2B5EF4-FFF2-40B4-BE49-F238E27FC236}">
                <a16:creationId xmlns:a16="http://schemas.microsoft.com/office/drawing/2014/main" id="{067C0BCA-7AAD-55C7-9096-6E84713960BF}"/>
              </a:ext>
            </a:extLst>
          </p:cNvPr>
          <p:cNvSpPr>
            <a:spLocks noGrp="1"/>
          </p:cNvSpPr>
          <p:nvPr>
            <p:ph type="sldNum" sz="quarter" idx="7"/>
          </p:nvPr>
        </p:nvSpPr>
        <p:spPr/>
        <p:txBody>
          <a:bodyPr/>
          <a:lstStyle/>
          <a:p>
            <a:pPr marL="77470">
              <a:lnSpc>
                <a:spcPct val="100000"/>
              </a:lnSpc>
            </a:pPr>
            <a:fld id="{81D60167-4931-47E6-BA6A-407CBD079E47}" type="slidenum">
              <a:rPr lang="en-US" smtClean="0"/>
              <a:t>1</a:t>
            </a:fld>
            <a:endParaRPr lang="en-US" dirty="0"/>
          </a:p>
        </p:txBody>
      </p:sp>
      <p:pic>
        <p:nvPicPr>
          <p:cNvPr id="11" name="Picture 10">
            <a:extLst>
              <a:ext uri="{FF2B5EF4-FFF2-40B4-BE49-F238E27FC236}">
                <a16:creationId xmlns:a16="http://schemas.microsoft.com/office/drawing/2014/main" id="{BCE49C16-5089-2054-B2A0-95287BE588A1}"/>
              </a:ext>
            </a:extLst>
          </p:cNvPr>
          <p:cNvPicPr>
            <a:picLocks noChangeAspect="1"/>
          </p:cNvPicPr>
          <p:nvPr/>
        </p:nvPicPr>
        <p:blipFill>
          <a:blip r:embed="rId2"/>
          <a:stretch>
            <a:fillRect/>
          </a:stretch>
        </p:blipFill>
        <p:spPr>
          <a:xfrm>
            <a:off x="567620" y="2128613"/>
            <a:ext cx="8596474" cy="934398"/>
          </a:xfrm>
          <a:prstGeom prst="rect">
            <a:avLst/>
          </a:prstGeom>
        </p:spPr>
      </p:pic>
    </p:spTree>
    <p:extLst>
      <p:ext uri="{BB962C8B-B14F-4D97-AF65-F5344CB8AC3E}">
        <p14:creationId xmlns:p14="http://schemas.microsoft.com/office/powerpoint/2010/main" val="1607981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84C5F4-6EF2-85FC-B736-8EFE8EC2F1A4}"/>
              </a:ext>
            </a:extLst>
          </p:cNvPr>
          <p:cNvSpPr>
            <a:spLocks noGrp="1"/>
          </p:cNvSpPr>
          <p:nvPr>
            <p:ph type="body" idx="1"/>
          </p:nvPr>
        </p:nvSpPr>
        <p:spPr>
          <a:xfrm>
            <a:off x="1219200" y="1981200"/>
            <a:ext cx="7955089" cy="3077766"/>
          </a:xfrm>
        </p:spPr>
        <p:txBody>
          <a:bodyPr/>
          <a:lstStyle/>
          <a:p>
            <a:r>
              <a:rPr lang="en-US" sz="2000" b="1" dirty="0"/>
              <a:t>Research proposal summary</a:t>
            </a:r>
          </a:p>
          <a:p>
            <a:endParaRPr lang="en-US" sz="2000" dirty="0"/>
          </a:p>
          <a:p>
            <a:endParaRPr lang="en-US" sz="2000" dirty="0"/>
          </a:p>
          <a:p>
            <a:r>
              <a:rPr lang="en-US" sz="2000" dirty="0">
                <a:solidFill>
                  <a:schemeClr val="bg1">
                    <a:lumMod val="65000"/>
                  </a:schemeClr>
                </a:solidFill>
              </a:rPr>
              <a:t>Evaluate and critique the research proposal</a:t>
            </a:r>
          </a:p>
          <a:p>
            <a:endParaRPr lang="en-US" sz="2000" dirty="0">
              <a:solidFill>
                <a:schemeClr val="bg1">
                  <a:lumMod val="65000"/>
                </a:schemeClr>
              </a:solidFill>
            </a:endParaRPr>
          </a:p>
          <a:p>
            <a:endParaRPr lang="en-US" sz="2000" dirty="0">
              <a:solidFill>
                <a:schemeClr val="bg1">
                  <a:lumMod val="65000"/>
                </a:schemeClr>
              </a:solidFill>
            </a:endParaRPr>
          </a:p>
          <a:p>
            <a:r>
              <a:rPr lang="en-US" sz="2000" dirty="0">
                <a:solidFill>
                  <a:schemeClr val="bg1">
                    <a:lumMod val="65000"/>
                  </a:schemeClr>
                </a:solidFill>
              </a:rPr>
              <a:t>Apply alternative approach in research design to address shortcomings</a:t>
            </a:r>
          </a:p>
          <a:p>
            <a:endParaRPr lang="en-US" sz="2000" dirty="0">
              <a:solidFill>
                <a:schemeClr val="bg1">
                  <a:lumMod val="65000"/>
                </a:schemeClr>
              </a:solidFill>
            </a:endParaRPr>
          </a:p>
          <a:p>
            <a:endParaRPr lang="en-US" sz="2000" dirty="0">
              <a:solidFill>
                <a:schemeClr val="bg1">
                  <a:lumMod val="65000"/>
                </a:schemeClr>
              </a:solidFill>
            </a:endParaRPr>
          </a:p>
          <a:p>
            <a:r>
              <a:rPr lang="en-US" sz="2000" dirty="0">
                <a:solidFill>
                  <a:schemeClr val="bg1">
                    <a:lumMod val="65000"/>
                  </a:schemeClr>
                </a:solidFill>
              </a:rPr>
              <a:t>Expected findings: Enhancement of knowledge, practice and management</a:t>
            </a:r>
          </a:p>
        </p:txBody>
      </p:sp>
      <p:sp>
        <p:nvSpPr>
          <p:cNvPr id="6" name="object 2">
            <a:extLst>
              <a:ext uri="{FF2B5EF4-FFF2-40B4-BE49-F238E27FC236}">
                <a16:creationId xmlns:a16="http://schemas.microsoft.com/office/drawing/2014/main" id="{47AE67D0-7052-B007-7095-8F67F816FC34}"/>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Table of Content</a:t>
            </a:r>
            <a:endParaRPr spc="-50" dirty="0">
              <a:solidFill>
                <a:srgbClr val="A40020"/>
              </a:solidFill>
            </a:endParaRPr>
          </a:p>
        </p:txBody>
      </p:sp>
      <p:sp>
        <p:nvSpPr>
          <p:cNvPr id="7" name="Oval 6">
            <a:extLst>
              <a:ext uri="{FF2B5EF4-FFF2-40B4-BE49-F238E27FC236}">
                <a16:creationId xmlns:a16="http://schemas.microsoft.com/office/drawing/2014/main" id="{7ACC2DA5-3528-F025-14E9-66AD0AF1747F}"/>
              </a:ext>
            </a:extLst>
          </p:cNvPr>
          <p:cNvSpPr/>
          <p:nvPr/>
        </p:nvSpPr>
        <p:spPr>
          <a:xfrm>
            <a:off x="367129" y="1939409"/>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8" name="Oval 7">
            <a:extLst>
              <a:ext uri="{FF2B5EF4-FFF2-40B4-BE49-F238E27FC236}">
                <a16:creationId xmlns:a16="http://schemas.microsoft.com/office/drawing/2014/main" id="{B1C2ACE1-A287-C863-B0AB-91B80BB5444F}"/>
              </a:ext>
            </a:extLst>
          </p:cNvPr>
          <p:cNvSpPr/>
          <p:nvPr/>
        </p:nvSpPr>
        <p:spPr>
          <a:xfrm>
            <a:off x="367129" y="2875560"/>
            <a:ext cx="398336" cy="411734"/>
          </a:xfrm>
          <a:prstGeom prst="ellipse">
            <a:avLst/>
          </a:prstGeom>
          <a:solidFill>
            <a:srgbClr val="B91A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9" name="Oval 8">
            <a:extLst>
              <a:ext uri="{FF2B5EF4-FFF2-40B4-BE49-F238E27FC236}">
                <a16:creationId xmlns:a16="http://schemas.microsoft.com/office/drawing/2014/main" id="{B47C7981-DB85-982F-F8BB-3F86D3CAA195}"/>
              </a:ext>
            </a:extLst>
          </p:cNvPr>
          <p:cNvSpPr/>
          <p:nvPr/>
        </p:nvSpPr>
        <p:spPr>
          <a:xfrm>
            <a:off x="367129" y="3777247"/>
            <a:ext cx="398336" cy="411734"/>
          </a:xfrm>
          <a:prstGeom prst="ellipse">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10" name="Oval 9">
            <a:extLst>
              <a:ext uri="{FF2B5EF4-FFF2-40B4-BE49-F238E27FC236}">
                <a16:creationId xmlns:a16="http://schemas.microsoft.com/office/drawing/2014/main" id="{02D82EA4-ED58-120E-A5DD-BE9E889BABC7}"/>
              </a:ext>
            </a:extLst>
          </p:cNvPr>
          <p:cNvSpPr/>
          <p:nvPr/>
        </p:nvSpPr>
        <p:spPr>
          <a:xfrm>
            <a:off x="367129" y="4678934"/>
            <a:ext cx="398336" cy="411734"/>
          </a:xfrm>
          <a:prstGeom prst="ellipse">
            <a:avLst/>
          </a:prstGeom>
          <a:solidFill>
            <a:schemeClr val="bg1">
              <a:lumMod val="6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sp>
        <p:nvSpPr>
          <p:cNvPr id="2" name="Slide Number Placeholder 1">
            <a:extLst>
              <a:ext uri="{FF2B5EF4-FFF2-40B4-BE49-F238E27FC236}">
                <a16:creationId xmlns:a16="http://schemas.microsoft.com/office/drawing/2014/main" id="{CD56B9CF-5EB1-C210-EE8E-42C5E4C0AD96}"/>
              </a:ext>
            </a:extLst>
          </p:cNvPr>
          <p:cNvSpPr>
            <a:spLocks noGrp="1"/>
          </p:cNvSpPr>
          <p:nvPr>
            <p:ph type="sldNum" sz="quarter" idx="7"/>
          </p:nvPr>
        </p:nvSpPr>
        <p:spPr/>
        <p:txBody>
          <a:bodyPr/>
          <a:lstStyle/>
          <a:p>
            <a:pPr marL="77470">
              <a:lnSpc>
                <a:spcPct val="100000"/>
              </a:lnSpc>
            </a:pPr>
            <a:fld id="{81D60167-4931-47E6-BA6A-407CBD079E47}" type="slidenum">
              <a:rPr lang="en-US" smtClean="0"/>
              <a:t>2</a:t>
            </a:fld>
            <a:endParaRPr lang="en-US" dirty="0"/>
          </a:p>
        </p:txBody>
      </p:sp>
    </p:spTree>
    <p:extLst>
      <p:ext uri="{BB962C8B-B14F-4D97-AF65-F5344CB8AC3E}">
        <p14:creationId xmlns:p14="http://schemas.microsoft.com/office/powerpoint/2010/main" val="1729760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20FA7-6AE5-F7AB-EFC3-6C0EBB7CBC53}"/>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867A673F-42AB-6038-C87A-838463AA7718}"/>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Background</a:t>
            </a:r>
            <a:endParaRPr lang="en-US" b="0" spc="-50" dirty="0">
              <a:solidFill>
                <a:srgbClr val="A40020"/>
              </a:solidFill>
            </a:endParaRPr>
          </a:p>
        </p:txBody>
      </p:sp>
      <p:sp>
        <p:nvSpPr>
          <p:cNvPr id="3" name="object 3">
            <a:extLst>
              <a:ext uri="{FF2B5EF4-FFF2-40B4-BE49-F238E27FC236}">
                <a16:creationId xmlns:a16="http://schemas.microsoft.com/office/drawing/2014/main" id="{833D220F-CE63-8BC4-7C0E-53B1AC0B0F79}"/>
              </a:ext>
            </a:extLst>
          </p:cNvPr>
          <p:cNvSpPr txBox="1"/>
          <p:nvPr/>
        </p:nvSpPr>
        <p:spPr>
          <a:xfrm>
            <a:off x="531368" y="1828800"/>
            <a:ext cx="8514715" cy="4294765"/>
          </a:xfrm>
          <a:prstGeom prst="rect">
            <a:avLst/>
          </a:prstGeom>
        </p:spPr>
        <p:txBody>
          <a:bodyPr vert="horz" wrap="square" lIns="0" tIns="16510" rIns="0" bIns="0" rtlCol="0">
            <a:spAutoFit/>
          </a:bodyPr>
          <a:lstStyle/>
          <a:p>
            <a:pPr marL="12065" marR="80645" algn="just">
              <a:spcBef>
                <a:spcPts val="600"/>
              </a:spcBef>
              <a:spcAft>
                <a:spcPts val="600"/>
              </a:spcAft>
              <a:tabLst>
                <a:tab pos="185420" algn="l"/>
              </a:tabLst>
            </a:pPr>
            <a:r>
              <a:rPr lang="en-US" sz="1400" b="1" spc="-20" dirty="0">
                <a:solidFill>
                  <a:srgbClr val="B91A31"/>
                </a:solidFill>
                <a:latin typeface="Arial" panose="020B0604020202020204" pitchFamily="34" charset="0"/>
                <a:cs typeface="Arial" panose="020B0604020202020204" pitchFamily="34" charset="0"/>
              </a:rPr>
              <a:t>Consumer industry</a:t>
            </a:r>
          </a:p>
          <a:p>
            <a:pPr marL="297815" marR="80645" indent="-285750" algn="just">
              <a:lnSpc>
                <a:spcPct val="100000"/>
              </a:lnSpc>
              <a:spcBef>
                <a:spcPts val="600"/>
              </a:spcBef>
              <a:spcAft>
                <a:spcPts val="600"/>
              </a:spcAft>
              <a:buClr>
                <a:srgbClr val="B91A31"/>
              </a:buClr>
              <a:buFont typeface="Wingdings" panose="05000000000000000000" pitchFamily="2" charset="2"/>
              <a:buChar char="§"/>
              <a:tabLst>
                <a:tab pos="185420" algn="l"/>
              </a:tabLst>
            </a:pPr>
            <a:r>
              <a:rPr lang="en-US" sz="1200" spc="-20" dirty="0">
                <a:solidFill>
                  <a:srgbClr val="B91A31"/>
                </a:solidFill>
                <a:latin typeface="Arial" panose="020B0604020202020204" pitchFamily="34" charset="0"/>
                <a:cs typeface="Arial" panose="020B0604020202020204" pitchFamily="34" charset="0"/>
              </a:rPr>
              <a:t>Significant contributor to GDP and fosters innovation</a:t>
            </a:r>
            <a:r>
              <a:rPr lang="en-US" sz="1200" spc="-20" dirty="0">
                <a:solidFill>
                  <a:schemeClr val="tx1"/>
                </a:solidFill>
                <a:latin typeface="Arial" panose="020B0604020202020204" pitchFamily="34" charset="0"/>
                <a:cs typeface="Arial" panose="020B0604020202020204" pitchFamily="34" charset="0"/>
              </a:rPr>
              <a:t>, particularly among SMEs, which are crucial for economic dynamism</a:t>
            </a:r>
          </a:p>
          <a:p>
            <a:pPr marL="297815" marR="80645" indent="-285750" algn="just">
              <a:lnSpc>
                <a:spcPct val="100000"/>
              </a:lnSpc>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China has made substantial progress in producing innovative products, such as electronics and consumer goods, and many of these brands have developed disruptive business models that challenge traditional players (</a:t>
            </a:r>
            <a:r>
              <a:rPr lang="en-US" sz="1200" spc="-20" dirty="0" err="1">
                <a:solidFill>
                  <a:schemeClr val="tx1"/>
                </a:solidFill>
                <a:latin typeface="Arial" panose="020B0604020202020204" pitchFamily="34" charset="0"/>
                <a:cs typeface="Arial" panose="020B0604020202020204" pitchFamily="34" charset="0"/>
              </a:rPr>
              <a:t>Naradda</a:t>
            </a:r>
            <a:r>
              <a:rPr lang="en-US" sz="1200" spc="-20" dirty="0">
                <a:solidFill>
                  <a:schemeClr val="tx1"/>
                </a:solidFill>
                <a:latin typeface="Arial" panose="020B0604020202020204" pitchFamily="34" charset="0"/>
                <a:cs typeface="Arial" panose="020B0604020202020204" pitchFamily="34" charset="0"/>
              </a:rPr>
              <a:t> Gamage et al., 2020; </a:t>
            </a:r>
            <a:r>
              <a:rPr lang="en-US" sz="1200" spc="-20" dirty="0" err="1">
                <a:solidFill>
                  <a:schemeClr val="tx1"/>
                </a:solidFill>
                <a:latin typeface="Arial" panose="020B0604020202020204" pitchFamily="34" charset="0"/>
                <a:cs typeface="Arial" panose="020B0604020202020204" pitchFamily="34" charset="0"/>
              </a:rPr>
              <a:t>Rashidin</a:t>
            </a:r>
            <a:r>
              <a:rPr lang="en-US" sz="1200" spc="-20" dirty="0">
                <a:solidFill>
                  <a:schemeClr val="tx1"/>
                </a:solidFill>
                <a:latin typeface="Arial" panose="020B0604020202020204" pitchFamily="34" charset="0"/>
                <a:cs typeface="Arial" panose="020B0604020202020204" pitchFamily="34" charset="0"/>
              </a:rPr>
              <a:t> et al., 2020)</a:t>
            </a:r>
          </a:p>
          <a:p>
            <a:pPr marL="297815" marR="80645" indent="-285750" algn="just">
              <a:lnSpc>
                <a:spcPct val="100000"/>
              </a:lnSpc>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Targeting global market is important for young Chinese brands amid a slowing economy that requires them to seek </a:t>
            </a:r>
            <a:r>
              <a:rPr lang="en-US" sz="1200" spc="-20" dirty="0">
                <a:solidFill>
                  <a:srgbClr val="B91A31"/>
                </a:solidFill>
                <a:latin typeface="Arial" panose="020B0604020202020204" pitchFamily="34" charset="0"/>
                <a:cs typeface="Arial" panose="020B0604020202020204" pitchFamily="34" charset="0"/>
              </a:rPr>
              <a:t>growth opportunities</a:t>
            </a:r>
            <a:endParaRPr lang="en-US" sz="1200" b="1" spc="-20" dirty="0">
              <a:solidFill>
                <a:srgbClr val="B91A31"/>
              </a:solidFill>
              <a:latin typeface="Arial" panose="020B0604020202020204" pitchFamily="34" charset="0"/>
              <a:cs typeface="Arial" panose="020B0604020202020204" pitchFamily="34" charset="0"/>
            </a:endParaRPr>
          </a:p>
          <a:p>
            <a:pPr marL="12065" marR="80645" algn="just">
              <a:lnSpc>
                <a:spcPct val="100000"/>
              </a:lnSpc>
              <a:spcBef>
                <a:spcPts val="1155"/>
              </a:spcBef>
              <a:tabLst>
                <a:tab pos="185420" algn="l"/>
              </a:tabLst>
            </a:pPr>
            <a:endParaRPr lang="en-US" sz="300" b="1" spc="-20" dirty="0">
              <a:solidFill>
                <a:srgbClr val="C00000"/>
              </a:solidFill>
              <a:latin typeface="Arial" panose="020B0604020202020204" pitchFamily="34" charset="0"/>
              <a:cs typeface="Arial" panose="020B0604020202020204" pitchFamily="34" charset="0"/>
            </a:endParaRPr>
          </a:p>
          <a:p>
            <a:pPr marL="12065" marR="80645" algn="just">
              <a:lnSpc>
                <a:spcPct val="100000"/>
              </a:lnSpc>
              <a:spcBef>
                <a:spcPts val="1155"/>
              </a:spcBef>
              <a:tabLst>
                <a:tab pos="185420" algn="l"/>
              </a:tabLst>
            </a:pPr>
            <a:endParaRPr lang="en-US" sz="300" b="1" spc="-20" dirty="0">
              <a:solidFill>
                <a:srgbClr val="C00000"/>
              </a:solidFill>
              <a:latin typeface="Arial" panose="020B0604020202020204" pitchFamily="34" charset="0"/>
              <a:cs typeface="Arial" panose="020B0604020202020204" pitchFamily="34" charset="0"/>
            </a:endParaRPr>
          </a:p>
          <a:p>
            <a:pPr marL="12065" marR="80645" algn="just">
              <a:lnSpc>
                <a:spcPct val="100000"/>
              </a:lnSpc>
              <a:spcBef>
                <a:spcPts val="600"/>
              </a:spcBef>
              <a:spcAft>
                <a:spcPts val="600"/>
              </a:spcAft>
              <a:tabLst>
                <a:tab pos="185420" algn="l"/>
              </a:tabLst>
            </a:pPr>
            <a:r>
              <a:rPr lang="en-US" sz="1400" b="1" spc="-20" dirty="0">
                <a:solidFill>
                  <a:srgbClr val="C00000"/>
                </a:solidFill>
                <a:latin typeface="Arial" panose="020B0604020202020204" pitchFamily="34" charset="0"/>
                <a:cs typeface="Arial" panose="020B0604020202020204" pitchFamily="34" charset="0"/>
              </a:rPr>
              <a:t>Typical challenges to “Go Global”</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Well-established market leaders traditionally possess stronger scale advantage, brand recognition and access to more efficient supply chain capabilities over smaller or new competitors (Traditional theory of economies of scale advantage)</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rgbClr val="B91A31"/>
                </a:solidFill>
                <a:latin typeface="Arial" panose="020B0604020202020204" pitchFamily="34" charset="0"/>
                <a:cs typeface="Arial" panose="020B0604020202020204" pitchFamily="34" charset="0"/>
              </a:rPr>
              <a:t>Any chance </a:t>
            </a:r>
            <a:r>
              <a:rPr lang="en-US" sz="1200" spc="-20" dirty="0">
                <a:solidFill>
                  <a:schemeClr val="tx1"/>
                </a:solidFill>
                <a:latin typeface="Arial" panose="020B0604020202020204" pitchFamily="34" charset="0"/>
                <a:cs typeface="Arial" panose="020B0604020202020204" pitchFamily="34" charset="0"/>
              </a:rPr>
              <a:t>for new brands to break into the sector to be relevant in a highly competitive industry?</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Typical disadvantage of </a:t>
            </a:r>
            <a:r>
              <a:rPr lang="en-US" sz="1200" spc="-20" dirty="0">
                <a:solidFill>
                  <a:srgbClr val="B91A31"/>
                </a:solidFill>
                <a:latin typeface="Arial" panose="020B0604020202020204" pitchFamily="34" charset="0"/>
                <a:cs typeface="Arial" panose="020B0604020202020204" pitchFamily="34" charset="0"/>
              </a:rPr>
              <a:t>“Lack of global recognition”, "Made in China stereotype”, “Limited brand trust and sales channels”</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But……. there are increasingly more successfully cases from China (SHEIN, </a:t>
            </a:r>
            <a:r>
              <a:rPr lang="en-US" sz="1200" spc="-20" dirty="0" err="1">
                <a:solidFill>
                  <a:schemeClr val="tx1"/>
                </a:solidFill>
                <a:latin typeface="Arial" panose="020B0604020202020204" pitchFamily="34" charset="0"/>
                <a:cs typeface="Arial" panose="020B0604020202020204" pitchFamily="34" charset="0"/>
              </a:rPr>
              <a:t>Mixue</a:t>
            </a:r>
            <a:r>
              <a:rPr lang="en-US" sz="1200" spc="-20" dirty="0">
                <a:solidFill>
                  <a:schemeClr val="tx1"/>
                </a:solidFill>
                <a:latin typeface="Arial" panose="020B0604020202020204" pitchFamily="34" charset="0"/>
                <a:cs typeface="Arial" panose="020B0604020202020204" pitchFamily="34" charset="0"/>
              </a:rPr>
              <a:t>, </a:t>
            </a:r>
            <a:r>
              <a:rPr lang="en-US" sz="1200" spc="-20" dirty="0" err="1">
                <a:solidFill>
                  <a:schemeClr val="tx1"/>
                </a:solidFill>
                <a:latin typeface="Arial" panose="020B0604020202020204" pitchFamily="34" charset="0"/>
                <a:cs typeface="Arial" panose="020B0604020202020204" pitchFamily="34" charset="0"/>
              </a:rPr>
              <a:t>Miniso</a:t>
            </a:r>
            <a:r>
              <a:rPr lang="en-US" sz="1200" spc="-20" dirty="0">
                <a:solidFill>
                  <a:schemeClr val="tx1"/>
                </a:solidFill>
                <a:latin typeface="Arial" panose="020B0604020202020204" pitchFamily="34" charset="0"/>
                <a:cs typeface="Arial" panose="020B0604020202020204" pitchFamily="34" charset="0"/>
              </a:rPr>
              <a:t>, </a:t>
            </a:r>
            <a:r>
              <a:rPr lang="en-US" sz="1200" spc="-20" dirty="0" err="1">
                <a:solidFill>
                  <a:schemeClr val="tx1"/>
                </a:solidFill>
                <a:latin typeface="Arial" panose="020B0604020202020204" pitchFamily="34" charset="0"/>
                <a:cs typeface="Arial" panose="020B0604020202020204" pitchFamily="34" charset="0"/>
              </a:rPr>
              <a:t>Carote</a:t>
            </a:r>
            <a:r>
              <a:rPr lang="en-US" sz="1200" spc="-20" dirty="0">
                <a:solidFill>
                  <a:schemeClr val="tx1"/>
                </a:solidFill>
                <a:latin typeface="Arial" panose="020B0604020202020204" pitchFamily="34" charset="0"/>
                <a:cs typeface="Arial" panose="020B0604020202020204" pitchFamily="34" charset="0"/>
              </a:rPr>
              <a:t>, </a:t>
            </a:r>
            <a:r>
              <a:rPr lang="en-US" sz="1200" spc="-20" dirty="0" err="1">
                <a:solidFill>
                  <a:schemeClr val="tx1"/>
                </a:solidFill>
                <a:latin typeface="Arial" panose="020B0604020202020204" pitchFamily="34" charset="0"/>
                <a:cs typeface="Arial" panose="020B0604020202020204" pitchFamily="34" charset="0"/>
              </a:rPr>
              <a:t>etc</a:t>
            </a:r>
            <a:r>
              <a:rPr lang="en-US" sz="1200" spc="-20" dirty="0">
                <a:solidFill>
                  <a:schemeClr val="tx1"/>
                </a:solidFill>
                <a:latin typeface="Arial" panose="020B0604020202020204" pitchFamily="34" charset="0"/>
                <a:cs typeface="Arial" panose="020B0604020202020204" pitchFamily="34" charset="0"/>
              </a:rPr>
              <a:t>), questions are how could they do it?</a:t>
            </a:r>
            <a:endParaRPr lang="en-US" sz="300" spc="-20" dirty="0">
              <a:solidFill>
                <a:schemeClr val="tx1"/>
              </a:solidFill>
              <a:latin typeface="Arial" panose="020B0604020202020204" pitchFamily="34" charset="0"/>
              <a:cs typeface="Arial" panose="020B0604020202020204" pitchFamily="34" charset="0"/>
            </a:endParaRPr>
          </a:p>
        </p:txBody>
      </p:sp>
      <p:sp>
        <p:nvSpPr>
          <p:cNvPr id="7" name="object 3">
            <a:extLst>
              <a:ext uri="{FF2B5EF4-FFF2-40B4-BE49-F238E27FC236}">
                <a16:creationId xmlns:a16="http://schemas.microsoft.com/office/drawing/2014/main" id="{0E1D9D62-0F02-CBF7-98FE-F6684ADC83C6}"/>
              </a:ext>
            </a:extLst>
          </p:cNvPr>
          <p:cNvSpPr txBox="1"/>
          <p:nvPr/>
        </p:nvSpPr>
        <p:spPr>
          <a:xfrm>
            <a:off x="527567" y="1092667"/>
            <a:ext cx="8514715" cy="262892"/>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Importance of the consumer sector </a:t>
            </a:r>
            <a:r>
              <a:rPr lang="en-US" sz="1600" spc="-10" dirty="0">
                <a:solidFill>
                  <a:schemeClr val="bg1">
                    <a:lumMod val="50000"/>
                  </a:schemeClr>
                </a:solidFill>
                <a:latin typeface="Arial"/>
                <a:cs typeface="Arial"/>
                <a:sym typeface="Wingdings" panose="05000000000000000000" pitchFamily="2" charset="2"/>
              </a:rPr>
              <a:t> drives innovation among SMEs for growth momentum</a:t>
            </a:r>
            <a:endParaRPr sz="1600" dirty="0">
              <a:solidFill>
                <a:schemeClr val="bg1">
                  <a:lumMod val="50000"/>
                </a:schemeClr>
              </a:solidFill>
              <a:latin typeface="华文楷体"/>
              <a:cs typeface="华文楷体"/>
            </a:endParaRPr>
          </a:p>
        </p:txBody>
      </p:sp>
      <p:sp>
        <p:nvSpPr>
          <p:cNvPr id="8" name="Oval 7">
            <a:extLst>
              <a:ext uri="{FF2B5EF4-FFF2-40B4-BE49-F238E27FC236}">
                <a16:creationId xmlns:a16="http://schemas.microsoft.com/office/drawing/2014/main" id="{F25EB3C0-87C3-4512-DCCC-A7305B0C2ABC}"/>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4" name="Slide Number Placeholder 3">
            <a:extLst>
              <a:ext uri="{FF2B5EF4-FFF2-40B4-BE49-F238E27FC236}">
                <a16:creationId xmlns:a16="http://schemas.microsoft.com/office/drawing/2014/main" id="{D37E88B3-BB96-65E3-863A-002B7D6D83A2}"/>
              </a:ext>
            </a:extLst>
          </p:cNvPr>
          <p:cNvSpPr>
            <a:spLocks noGrp="1"/>
          </p:cNvSpPr>
          <p:nvPr>
            <p:ph type="sldNum" sz="quarter" idx="7"/>
          </p:nvPr>
        </p:nvSpPr>
        <p:spPr/>
        <p:txBody>
          <a:bodyPr/>
          <a:lstStyle/>
          <a:p>
            <a:pPr marL="77470">
              <a:lnSpc>
                <a:spcPct val="100000"/>
              </a:lnSpc>
            </a:pPr>
            <a:fld id="{81D60167-4931-47E6-BA6A-407CBD079E47}" type="slidenum">
              <a:rPr lang="en-US" smtClean="0"/>
              <a:t>3</a:t>
            </a:fld>
            <a:endParaRPr lang="en-US" dirty="0"/>
          </a:p>
        </p:txBody>
      </p:sp>
    </p:spTree>
    <p:extLst>
      <p:ext uri="{BB962C8B-B14F-4D97-AF65-F5344CB8AC3E}">
        <p14:creationId xmlns:p14="http://schemas.microsoft.com/office/powerpoint/2010/main" val="139619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69C44-C76D-386D-28CB-E51E457550EF}"/>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0FD100C-D283-62CA-AA68-6E3B130FCD76}"/>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Background</a:t>
            </a:r>
            <a:endParaRPr lang="en-US" spc="-50" dirty="0">
              <a:solidFill>
                <a:srgbClr val="A40020"/>
              </a:solidFill>
            </a:endParaRPr>
          </a:p>
        </p:txBody>
      </p:sp>
      <p:sp>
        <p:nvSpPr>
          <p:cNvPr id="7" name="object 3">
            <a:extLst>
              <a:ext uri="{FF2B5EF4-FFF2-40B4-BE49-F238E27FC236}">
                <a16:creationId xmlns:a16="http://schemas.microsoft.com/office/drawing/2014/main" id="{CA8D5D81-428E-D2C2-E954-47317C1C1361}"/>
              </a:ext>
            </a:extLst>
          </p:cNvPr>
          <p:cNvSpPr txBox="1"/>
          <p:nvPr/>
        </p:nvSpPr>
        <p:spPr>
          <a:xfrm>
            <a:off x="527567" y="1092667"/>
            <a:ext cx="8514715" cy="262892"/>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A new uprising trend is emerging amid creation of disruptive business models</a:t>
            </a:r>
            <a:endParaRPr sz="1600" dirty="0">
              <a:solidFill>
                <a:schemeClr val="bg1">
                  <a:lumMod val="50000"/>
                </a:schemeClr>
              </a:solidFill>
              <a:latin typeface="华文楷体"/>
              <a:cs typeface="华文楷体"/>
            </a:endParaRPr>
          </a:p>
        </p:txBody>
      </p:sp>
      <p:sp>
        <p:nvSpPr>
          <p:cNvPr id="8" name="Oval 7">
            <a:extLst>
              <a:ext uri="{FF2B5EF4-FFF2-40B4-BE49-F238E27FC236}">
                <a16:creationId xmlns:a16="http://schemas.microsoft.com/office/drawing/2014/main" id="{32560E22-3496-6D2C-A59F-55E9EFF3168C}"/>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pic>
        <p:nvPicPr>
          <p:cNvPr id="1026" name="Picture 2" descr="chart, line chart">
            <a:extLst>
              <a:ext uri="{FF2B5EF4-FFF2-40B4-BE49-F238E27FC236}">
                <a16:creationId xmlns:a16="http://schemas.microsoft.com/office/drawing/2014/main" id="{DCF6FF1A-9CAA-49F5-0EC1-BB46251E40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20" t="14828" r="10276" b="9225"/>
          <a:stretch/>
        </p:blipFill>
        <p:spPr bwMode="auto">
          <a:xfrm>
            <a:off x="497934" y="2173420"/>
            <a:ext cx="4298010" cy="23470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graph of a price&#10;&#10;AI-generated content may be incorrect.">
            <a:extLst>
              <a:ext uri="{FF2B5EF4-FFF2-40B4-BE49-F238E27FC236}">
                <a16:creationId xmlns:a16="http://schemas.microsoft.com/office/drawing/2014/main" id="{867CF115-11CF-6ACC-6660-54C84896810C}"/>
              </a:ext>
            </a:extLst>
          </p:cNvPr>
          <p:cNvPicPr>
            <a:picLocks noChangeAspect="1"/>
          </p:cNvPicPr>
          <p:nvPr/>
        </p:nvPicPr>
        <p:blipFill>
          <a:blip r:embed="rId4" cstate="print">
            <a:extLst>
              <a:ext uri="{28A0092B-C50C-407E-A947-70E740481C1C}">
                <a14:useLocalDpi xmlns:a14="http://schemas.microsoft.com/office/drawing/2010/main" val="0"/>
              </a:ext>
            </a:extLst>
          </a:blip>
          <a:srcRect t="16554" r="243" b="5092"/>
          <a:stretch/>
        </p:blipFill>
        <p:spPr>
          <a:xfrm>
            <a:off x="5110056" y="2150755"/>
            <a:ext cx="4298009" cy="2268846"/>
          </a:xfrm>
          <a:prstGeom prst="rect">
            <a:avLst/>
          </a:prstGeom>
        </p:spPr>
      </p:pic>
      <p:sp>
        <p:nvSpPr>
          <p:cNvPr id="6" name="TextBox 5">
            <a:extLst>
              <a:ext uri="{FF2B5EF4-FFF2-40B4-BE49-F238E27FC236}">
                <a16:creationId xmlns:a16="http://schemas.microsoft.com/office/drawing/2014/main" id="{E4031148-90E8-730C-19C9-12FEDA75427C}"/>
              </a:ext>
            </a:extLst>
          </p:cNvPr>
          <p:cNvSpPr txBox="1"/>
          <p:nvPr/>
        </p:nvSpPr>
        <p:spPr>
          <a:xfrm>
            <a:off x="495300" y="1658312"/>
            <a:ext cx="4309110" cy="246221"/>
          </a:xfrm>
          <a:prstGeom prst="rect">
            <a:avLst/>
          </a:prstGeom>
          <a:noFill/>
        </p:spPr>
        <p:txBody>
          <a:bodyPr wrap="square">
            <a:spAutoFit/>
          </a:bodyPr>
          <a:lstStyle/>
          <a:p>
            <a:r>
              <a:rPr lang="en-US" sz="1000" b="1" dirty="0"/>
              <a:t>FASHION INDUSTRY</a:t>
            </a:r>
          </a:p>
        </p:txBody>
      </p:sp>
      <p:sp>
        <p:nvSpPr>
          <p:cNvPr id="10" name="TextBox 9">
            <a:extLst>
              <a:ext uri="{FF2B5EF4-FFF2-40B4-BE49-F238E27FC236}">
                <a16:creationId xmlns:a16="http://schemas.microsoft.com/office/drawing/2014/main" id="{402A4ADE-E8D9-CC91-AF16-ED44955275A4}"/>
              </a:ext>
            </a:extLst>
          </p:cNvPr>
          <p:cNvSpPr txBox="1"/>
          <p:nvPr/>
        </p:nvSpPr>
        <p:spPr>
          <a:xfrm>
            <a:off x="5101590" y="1658312"/>
            <a:ext cx="4309110" cy="246221"/>
          </a:xfrm>
          <a:prstGeom prst="rect">
            <a:avLst/>
          </a:prstGeom>
          <a:noFill/>
        </p:spPr>
        <p:txBody>
          <a:bodyPr wrap="square">
            <a:spAutoFit/>
          </a:bodyPr>
          <a:lstStyle/>
          <a:p>
            <a:r>
              <a:rPr lang="en-US" sz="1000" b="1" dirty="0"/>
              <a:t>FAST FOOD &amp; DRINK INDUSTRY</a:t>
            </a:r>
          </a:p>
        </p:txBody>
      </p:sp>
      <p:cxnSp>
        <p:nvCxnSpPr>
          <p:cNvPr id="11" name="Straight Connector 10">
            <a:extLst>
              <a:ext uri="{FF2B5EF4-FFF2-40B4-BE49-F238E27FC236}">
                <a16:creationId xmlns:a16="http://schemas.microsoft.com/office/drawing/2014/main" id="{FF35988D-7F80-F3B9-3C27-B449CE0C845D}"/>
              </a:ext>
            </a:extLst>
          </p:cNvPr>
          <p:cNvCxnSpPr/>
          <p:nvPr/>
        </p:nvCxnSpPr>
        <p:spPr>
          <a:xfrm>
            <a:off x="495300" y="1904533"/>
            <a:ext cx="4309110" cy="0"/>
          </a:xfrm>
          <a:prstGeom prst="line">
            <a:avLst/>
          </a:prstGeom>
          <a:ln w="1905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9282E-90E2-1AD3-C391-F2FA9D29293B}"/>
              </a:ext>
            </a:extLst>
          </p:cNvPr>
          <p:cNvCxnSpPr/>
          <p:nvPr/>
        </p:nvCxnSpPr>
        <p:spPr>
          <a:xfrm>
            <a:off x="5101590" y="1904533"/>
            <a:ext cx="4309110" cy="0"/>
          </a:xfrm>
          <a:prstGeom prst="line">
            <a:avLst/>
          </a:prstGeom>
          <a:ln w="1905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0215F0EE-7E25-D265-DEA7-03C785C3D698}"/>
              </a:ext>
            </a:extLst>
          </p:cNvPr>
          <p:cNvSpPr txBox="1"/>
          <p:nvPr/>
        </p:nvSpPr>
        <p:spPr>
          <a:xfrm>
            <a:off x="5247487" y="4693386"/>
            <a:ext cx="2743200" cy="276999"/>
          </a:xfrm>
          <a:prstGeom prst="rect">
            <a:avLst/>
          </a:prstGeom>
          <a:noFill/>
        </p:spPr>
        <p:txBody>
          <a:bodyPr wrap="square">
            <a:spAutoFit/>
          </a:bodyPr>
          <a:lstStyle/>
          <a:p>
            <a:r>
              <a:rPr lang="en-US" sz="600" dirty="0"/>
              <a:t>Source: Companies, Technomic via WSJ</a:t>
            </a:r>
          </a:p>
          <a:p>
            <a:r>
              <a:rPr lang="en-US" sz="600" dirty="0"/>
              <a:t>*Where available, </a:t>
            </a:r>
            <a:r>
              <a:rPr lang="en-US" sz="600" dirty="0" err="1"/>
              <a:t>Mixue’s</a:t>
            </a:r>
            <a:r>
              <a:rPr lang="en-US" sz="600" dirty="0"/>
              <a:t> latest as of 3Q24</a:t>
            </a:r>
          </a:p>
        </p:txBody>
      </p:sp>
      <p:sp>
        <p:nvSpPr>
          <p:cNvPr id="15" name="Content Placeholder 2">
            <a:extLst>
              <a:ext uri="{FF2B5EF4-FFF2-40B4-BE49-F238E27FC236}">
                <a16:creationId xmlns:a16="http://schemas.microsoft.com/office/drawing/2014/main" id="{399A85EE-72D3-0C54-5A98-53C5F57B8BDD}"/>
              </a:ext>
            </a:extLst>
          </p:cNvPr>
          <p:cNvSpPr txBox="1">
            <a:spLocks/>
          </p:cNvSpPr>
          <p:nvPr/>
        </p:nvSpPr>
        <p:spPr>
          <a:xfrm>
            <a:off x="495300" y="5069440"/>
            <a:ext cx="4309110" cy="1310624"/>
          </a:xfrm>
          <a:prstGeom prst="rect">
            <a:avLst/>
          </a:prstGeom>
          <a:solidFill>
            <a:schemeClr val="bg1">
              <a:lumMod val="95000"/>
            </a:schemeClr>
          </a:solidFill>
        </p:spPr>
        <p:txBody>
          <a:bodyPr wrap="square" lIns="91440" tIns="91440" rIns="91440" bIns="91440">
            <a:no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marL="12065" marR="80645" lvl="4" algn="just">
              <a:spcBef>
                <a:spcPts val="1155"/>
              </a:spcBef>
              <a:tabLst>
                <a:tab pos="185420" algn="l"/>
              </a:tabLst>
            </a:pPr>
            <a:r>
              <a:rPr lang="en-US" sz="1200" b="1" u="sng" spc="-20" dirty="0">
                <a:solidFill>
                  <a:srgbClr val="B91A31"/>
                </a:solidFill>
                <a:latin typeface="Arial" panose="020B0604020202020204" pitchFamily="34" charset="0"/>
                <a:cs typeface="Arial" panose="020B0604020202020204" pitchFamily="34" charset="0"/>
              </a:rPr>
              <a:t>SHEIN’s emergence: </a:t>
            </a:r>
          </a:p>
          <a:p>
            <a:pPr marL="12065" marR="80645" lvl="4" algn="just">
              <a:spcBef>
                <a:spcPts val="1155"/>
              </a:spcBef>
              <a:tabLst>
                <a:tab pos="185420" algn="l"/>
              </a:tabLst>
            </a:pPr>
            <a:r>
              <a:rPr lang="en-US" sz="1200" spc="-20" dirty="0">
                <a:solidFill>
                  <a:schemeClr val="tx1"/>
                </a:solidFill>
                <a:latin typeface="Arial" panose="020B0604020202020204" pitchFamily="34" charset="0"/>
                <a:cs typeface="Arial" panose="020B0604020202020204" pitchFamily="34" charset="0"/>
              </a:rPr>
              <a:t>No physical store business model is emerging as the global largest fashion brand</a:t>
            </a:r>
            <a:endParaRPr lang="en-US" sz="1200" b="1" spc="-20" dirty="0">
              <a:solidFill>
                <a:schemeClr val="tx1"/>
              </a:solidFill>
              <a:latin typeface="Arial" panose="020B0604020202020204" pitchFamily="34" charset="0"/>
              <a:cs typeface="Arial" panose="020B0604020202020204" pitchFamily="34" charset="0"/>
            </a:endParaRPr>
          </a:p>
        </p:txBody>
      </p:sp>
      <p:sp>
        <p:nvSpPr>
          <p:cNvPr id="16" name="Content Placeholder 2">
            <a:extLst>
              <a:ext uri="{FF2B5EF4-FFF2-40B4-BE49-F238E27FC236}">
                <a16:creationId xmlns:a16="http://schemas.microsoft.com/office/drawing/2014/main" id="{2A463DFD-1EC9-6662-1567-CE9E73C5550A}"/>
              </a:ext>
            </a:extLst>
          </p:cNvPr>
          <p:cNvSpPr txBox="1">
            <a:spLocks/>
          </p:cNvSpPr>
          <p:nvPr/>
        </p:nvSpPr>
        <p:spPr>
          <a:xfrm>
            <a:off x="5247487" y="5069440"/>
            <a:ext cx="4309110" cy="1310624"/>
          </a:xfrm>
          <a:prstGeom prst="rect">
            <a:avLst/>
          </a:prstGeom>
          <a:solidFill>
            <a:schemeClr val="bg1">
              <a:lumMod val="95000"/>
            </a:schemeClr>
          </a:solidFill>
        </p:spPr>
        <p:txBody>
          <a:bodyPr wrap="square" lIns="91440" tIns="91440" rIns="91440" bIns="91440">
            <a:no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marL="12065" marR="80645" lvl="4" algn="just">
              <a:spcBef>
                <a:spcPts val="1155"/>
              </a:spcBef>
              <a:tabLst>
                <a:tab pos="185420" algn="l"/>
              </a:tabLst>
            </a:pPr>
            <a:r>
              <a:rPr lang="en-US" sz="1200" b="1" u="sng" spc="-20" dirty="0" err="1">
                <a:solidFill>
                  <a:srgbClr val="B91A31"/>
                </a:solidFill>
                <a:latin typeface="Arial" panose="020B0604020202020204" pitchFamily="34" charset="0"/>
                <a:cs typeface="Arial" panose="020B0604020202020204" pitchFamily="34" charset="0"/>
              </a:rPr>
              <a:t>Mixue’s</a:t>
            </a:r>
            <a:r>
              <a:rPr lang="en-US" sz="1200" b="1" u="sng" spc="-20" dirty="0">
                <a:solidFill>
                  <a:srgbClr val="B91A31"/>
                </a:solidFill>
                <a:latin typeface="Arial" panose="020B0604020202020204" pitchFamily="34" charset="0"/>
                <a:cs typeface="Arial" panose="020B0604020202020204" pitchFamily="34" charset="0"/>
              </a:rPr>
              <a:t> rapid growth: </a:t>
            </a:r>
          </a:p>
          <a:p>
            <a:pPr marL="12065" marR="80645" lvl="4" algn="just">
              <a:spcBef>
                <a:spcPts val="1155"/>
              </a:spcBef>
              <a:tabLst>
                <a:tab pos="185420" algn="l"/>
              </a:tabLst>
            </a:pPr>
            <a:r>
              <a:rPr lang="en-US" sz="1200" spc="-20" dirty="0">
                <a:solidFill>
                  <a:schemeClr val="tx1"/>
                </a:solidFill>
                <a:latin typeface="Arial" panose="020B0604020202020204" pitchFamily="34" charset="0"/>
                <a:cs typeface="Arial" panose="020B0604020202020204" pitchFamily="34" charset="0"/>
              </a:rPr>
              <a:t>China’s $1 bubble tea brand is now the world’s largest fast food &amp; drink chain by store count</a:t>
            </a:r>
            <a:endParaRPr lang="en-US" sz="1200" b="1" spc="-20" dirty="0">
              <a:solidFill>
                <a:schemeClr val="tx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F0F4756-7777-5DE3-B9CA-1A22D8CC87E4}"/>
              </a:ext>
            </a:extLst>
          </p:cNvPr>
          <p:cNvSpPr txBox="1"/>
          <p:nvPr/>
        </p:nvSpPr>
        <p:spPr>
          <a:xfrm>
            <a:off x="609600" y="4724313"/>
            <a:ext cx="2743200" cy="184666"/>
          </a:xfrm>
          <a:prstGeom prst="rect">
            <a:avLst/>
          </a:prstGeom>
          <a:noFill/>
        </p:spPr>
        <p:txBody>
          <a:bodyPr wrap="square">
            <a:spAutoFit/>
          </a:bodyPr>
          <a:lstStyle/>
          <a:p>
            <a:r>
              <a:rPr lang="en-US" sz="600" dirty="0"/>
              <a:t>Source: Momentum Works “Who is SHEIN” report</a:t>
            </a:r>
          </a:p>
        </p:txBody>
      </p:sp>
      <p:sp>
        <p:nvSpPr>
          <p:cNvPr id="18" name="Slide Number Placeholder 17">
            <a:extLst>
              <a:ext uri="{FF2B5EF4-FFF2-40B4-BE49-F238E27FC236}">
                <a16:creationId xmlns:a16="http://schemas.microsoft.com/office/drawing/2014/main" id="{B1C10FCF-29CF-B009-DE00-9DCFB27F8977}"/>
              </a:ext>
            </a:extLst>
          </p:cNvPr>
          <p:cNvSpPr>
            <a:spLocks noGrp="1"/>
          </p:cNvSpPr>
          <p:nvPr>
            <p:ph type="sldNum" sz="quarter" idx="7"/>
          </p:nvPr>
        </p:nvSpPr>
        <p:spPr/>
        <p:txBody>
          <a:bodyPr/>
          <a:lstStyle/>
          <a:p>
            <a:pPr marL="77470">
              <a:lnSpc>
                <a:spcPct val="100000"/>
              </a:lnSpc>
            </a:pPr>
            <a:fld id="{81D60167-4931-47E6-BA6A-407CBD079E47}" type="slidenum">
              <a:rPr lang="en-US" smtClean="0"/>
              <a:t>4</a:t>
            </a:fld>
            <a:endParaRPr lang="en-US" dirty="0"/>
          </a:p>
        </p:txBody>
      </p:sp>
    </p:spTree>
    <p:extLst>
      <p:ext uri="{BB962C8B-B14F-4D97-AF65-F5344CB8AC3E}">
        <p14:creationId xmlns:p14="http://schemas.microsoft.com/office/powerpoint/2010/main" val="4076546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35DA908-E8FB-77DF-679A-1A3CE8FBA3CE}"/>
              </a:ext>
            </a:extLst>
          </p:cNvPr>
          <p:cNvSpPr>
            <a:spLocks noGrp="1"/>
          </p:cNvSpPr>
          <p:nvPr>
            <p:ph type="body" idx="1"/>
          </p:nvPr>
        </p:nvSpPr>
        <p:spPr>
          <a:xfrm>
            <a:off x="7010400" y="1893865"/>
            <a:ext cx="2666999" cy="3447098"/>
          </a:xfrm>
        </p:spPr>
        <p:txBody>
          <a:bodyPr/>
          <a:lstStyle/>
          <a:p>
            <a:pPr marL="285750" indent="-285750">
              <a:buFont typeface="Arial" panose="020B0604020202020204" pitchFamily="34" charset="0"/>
              <a:buChar char="•"/>
            </a:pPr>
            <a:r>
              <a:rPr lang="en-US" sz="1400" dirty="0"/>
              <a:t>Unprecedent way to effectively to break entry barriers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solidFill>
                  <a:srgbClr val="B91A31"/>
                </a:solidFill>
              </a:rPr>
              <a:t>Potential advantages over international players (via disruptive business model)</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eCommerce is the strength for Chinese brands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Ability to offer value for money high quality products at quick turnaround time</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b="1" dirty="0">
                <a:solidFill>
                  <a:srgbClr val="B91A31"/>
                </a:solidFill>
              </a:rPr>
              <a:t>Key questions are “How” to do it amid all the challenges</a:t>
            </a:r>
          </a:p>
        </p:txBody>
      </p:sp>
      <p:pic>
        <p:nvPicPr>
          <p:cNvPr id="5" name="Picture 4">
            <a:extLst>
              <a:ext uri="{FF2B5EF4-FFF2-40B4-BE49-F238E27FC236}">
                <a16:creationId xmlns:a16="http://schemas.microsoft.com/office/drawing/2014/main" id="{52B2326B-AC0B-DC56-347D-9C2659042460}"/>
              </a:ext>
            </a:extLst>
          </p:cNvPr>
          <p:cNvPicPr>
            <a:picLocks noChangeAspect="1"/>
          </p:cNvPicPr>
          <p:nvPr/>
        </p:nvPicPr>
        <p:blipFill>
          <a:blip r:embed="rId2"/>
          <a:srcRect l="3674" r="13337"/>
          <a:stretch/>
        </p:blipFill>
        <p:spPr>
          <a:xfrm>
            <a:off x="516064" y="1848761"/>
            <a:ext cx="6494337" cy="3916572"/>
          </a:xfrm>
          <a:prstGeom prst="rect">
            <a:avLst/>
          </a:prstGeom>
        </p:spPr>
      </p:pic>
      <p:sp>
        <p:nvSpPr>
          <p:cNvPr id="8" name="object 2">
            <a:extLst>
              <a:ext uri="{FF2B5EF4-FFF2-40B4-BE49-F238E27FC236}">
                <a16:creationId xmlns:a16="http://schemas.microsoft.com/office/drawing/2014/main" id="{900F5F22-2F20-C21A-DEC0-AF0B0ADBD720}"/>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Background</a:t>
            </a:r>
            <a:endParaRPr lang="en-US" spc="-50" dirty="0">
              <a:solidFill>
                <a:srgbClr val="A40020"/>
              </a:solidFill>
            </a:endParaRPr>
          </a:p>
        </p:txBody>
      </p:sp>
      <p:sp>
        <p:nvSpPr>
          <p:cNvPr id="9" name="Oval 8">
            <a:extLst>
              <a:ext uri="{FF2B5EF4-FFF2-40B4-BE49-F238E27FC236}">
                <a16:creationId xmlns:a16="http://schemas.microsoft.com/office/drawing/2014/main" id="{C4340875-D078-8C39-6B1B-13BECD14CC24}"/>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10" name="object 3">
            <a:extLst>
              <a:ext uri="{FF2B5EF4-FFF2-40B4-BE49-F238E27FC236}">
                <a16:creationId xmlns:a16="http://schemas.microsoft.com/office/drawing/2014/main" id="{7A310463-6A54-CFF7-842F-BC12135881CB}"/>
              </a:ext>
            </a:extLst>
          </p:cNvPr>
          <p:cNvSpPr txBox="1"/>
          <p:nvPr/>
        </p:nvSpPr>
        <p:spPr>
          <a:xfrm>
            <a:off x="527567" y="1092667"/>
            <a:ext cx="8514715" cy="262892"/>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Why “Go Global”, Why eCommerce? </a:t>
            </a:r>
            <a:r>
              <a:rPr lang="en-US" sz="1600" spc="-10" dirty="0">
                <a:solidFill>
                  <a:schemeClr val="bg1">
                    <a:lumMod val="50000"/>
                  </a:schemeClr>
                </a:solidFill>
                <a:latin typeface="Arial"/>
                <a:cs typeface="Arial"/>
                <a:sym typeface="Wingdings" panose="05000000000000000000" pitchFamily="2" charset="2"/>
              </a:rPr>
              <a:t> </a:t>
            </a:r>
            <a:r>
              <a:rPr lang="en-US" sz="1600" spc="-10" dirty="0">
                <a:solidFill>
                  <a:schemeClr val="bg1">
                    <a:lumMod val="50000"/>
                  </a:schemeClr>
                </a:solidFill>
                <a:latin typeface="Arial"/>
                <a:cs typeface="Arial"/>
              </a:rPr>
              <a:t>the hope of emerging Chinese brands</a:t>
            </a:r>
            <a:endParaRPr sz="1600" dirty="0">
              <a:solidFill>
                <a:schemeClr val="bg1">
                  <a:lumMod val="50000"/>
                </a:schemeClr>
              </a:solidFill>
              <a:latin typeface="华文楷体"/>
              <a:cs typeface="华文楷体"/>
            </a:endParaRPr>
          </a:p>
        </p:txBody>
      </p:sp>
      <p:sp>
        <p:nvSpPr>
          <p:cNvPr id="2" name="Slide Number Placeholder 1">
            <a:extLst>
              <a:ext uri="{FF2B5EF4-FFF2-40B4-BE49-F238E27FC236}">
                <a16:creationId xmlns:a16="http://schemas.microsoft.com/office/drawing/2014/main" id="{ABA974B6-626C-5DB6-65F9-D4A4618ABC6A}"/>
              </a:ext>
            </a:extLst>
          </p:cNvPr>
          <p:cNvSpPr>
            <a:spLocks noGrp="1"/>
          </p:cNvSpPr>
          <p:nvPr>
            <p:ph type="sldNum" sz="quarter" idx="7"/>
          </p:nvPr>
        </p:nvSpPr>
        <p:spPr/>
        <p:txBody>
          <a:bodyPr/>
          <a:lstStyle/>
          <a:p>
            <a:pPr marL="77470">
              <a:lnSpc>
                <a:spcPct val="100000"/>
              </a:lnSpc>
            </a:pPr>
            <a:fld id="{81D60167-4931-47E6-BA6A-407CBD079E47}" type="slidenum">
              <a:rPr lang="en-US" smtClean="0"/>
              <a:t>5</a:t>
            </a:fld>
            <a:endParaRPr lang="en-US" dirty="0"/>
          </a:p>
        </p:txBody>
      </p:sp>
    </p:spTree>
    <p:extLst>
      <p:ext uri="{BB962C8B-B14F-4D97-AF65-F5344CB8AC3E}">
        <p14:creationId xmlns:p14="http://schemas.microsoft.com/office/powerpoint/2010/main" val="223521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Aims and Objectives</a:t>
            </a:r>
            <a:endParaRPr b="0" spc="-10" dirty="0">
              <a:solidFill>
                <a:srgbClr val="A40020"/>
              </a:solidFill>
              <a:latin typeface="Arial"/>
              <a:cs typeface="Arial"/>
            </a:endParaRPr>
          </a:p>
        </p:txBody>
      </p:sp>
      <p:sp>
        <p:nvSpPr>
          <p:cNvPr id="7" name="object 3">
            <a:extLst>
              <a:ext uri="{FF2B5EF4-FFF2-40B4-BE49-F238E27FC236}">
                <a16:creationId xmlns:a16="http://schemas.microsoft.com/office/drawing/2014/main" id="{8B3BB9FE-1E70-46B6-C215-546932AE8CAC}"/>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A research to study the success factors for young companies to compete effectively</a:t>
            </a:r>
            <a:endParaRPr dirty="0"/>
          </a:p>
        </p:txBody>
      </p:sp>
      <p:sp>
        <p:nvSpPr>
          <p:cNvPr id="4" name="Oval 3">
            <a:extLst>
              <a:ext uri="{FF2B5EF4-FFF2-40B4-BE49-F238E27FC236}">
                <a16:creationId xmlns:a16="http://schemas.microsoft.com/office/drawing/2014/main" id="{99A1804C-E612-15B0-06BC-996328DD2A4C}"/>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5" name="Slide Number Placeholder 4">
            <a:extLst>
              <a:ext uri="{FF2B5EF4-FFF2-40B4-BE49-F238E27FC236}">
                <a16:creationId xmlns:a16="http://schemas.microsoft.com/office/drawing/2014/main" id="{0CFFE146-B43F-61B0-7DD5-445EEED7FED0}"/>
              </a:ext>
            </a:extLst>
          </p:cNvPr>
          <p:cNvSpPr>
            <a:spLocks noGrp="1"/>
          </p:cNvSpPr>
          <p:nvPr>
            <p:ph type="sldNum" sz="quarter" idx="7"/>
          </p:nvPr>
        </p:nvSpPr>
        <p:spPr/>
        <p:txBody>
          <a:bodyPr/>
          <a:lstStyle/>
          <a:p>
            <a:pPr marL="77470">
              <a:lnSpc>
                <a:spcPct val="100000"/>
              </a:lnSpc>
            </a:pPr>
            <a:fld id="{81D60167-4931-47E6-BA6A-407CBD079E47}" type="slidenum">
              <a:rPr lang="en-US" smtClean="0"/>
              <a:t>6</a:t>
            </a:fld>
            <a:endParaRPr lang="en-US" dirty="0"/>
          </a:p>
        </p:txBody>
      </p:sp>
      <p:sp>
        <p:nvSpPr>
          <p:cNvPr id="8" name="Rectangle 7">
            <a:extLst>
              <a:ext uri="{FF2B5EF4-FFF2-40B4-BE49-F238E27FC236}">
                <a16:creationId xmlns:a16="http://schemas.microsoft.com/office/drawing/2014/main" id="{2562E0BB-6320-B83D-2535-9D640B1AE705}"/>
              </a:ext>
            </a:extLst>
          </p:cNvPr>
          <p:cNvSpPr/>
          <p:nvPr/>
        </p:nvSpPr>
        <p:spPr>
          <a:xfrm>
            <a:off x="8240478" y="374554"/>
            <a:ext cx="1221232" cy="457200"/>
          </a:xfrm>
          <a:prstGeom prst="rect">
            <a:avLst/>
          </a:prstGeom>
          <a:solidFill>
            <a:schemeClr val="accent2">
              <a:lumMod val="40000"/>
              <a:lumOff val="6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“What”</a:t>
            </a:r>
          </a:p>
        </p:txBody>
      </p:sp>
      <p:pic>
        <p:nvPicPr>
          <p:cNvPr id="10" name="Picture 9">
            <a:extLst>
              <a:ext uri="{FF2B5EF4-FFF2-40B4-BE49-F238E27FC236}">
                <a16:creationId xmlns:a16="http://schemas.microsoft.com/office/drawing/2014/main" id="{0B56F1FB-B4B3-5766-3EE5-EC9FFDF2057B}"/>
              </a:ext>
            </a:extLst>
          </p:cNvPr>
          <p:cNvPicPr>
            <a:picLocks noChangeAspect="1"/>
          </p:cNvPicPr>
          <p:nvPr/>
        </p:nvPicPr>
        <p:blipFill>
          <a:blip r:embed="rId2"/>
          <a:stretch>
            <a:fillRect/>
          </a:stretch>
        </p:blipFill>
        <p:spPr>
          <a:xfrm>
            <a:off x="291890" y="1864944"/>
            <a:ext cx="9233110" cy="4553315"/>
          </a:xfrm>
          <a:prstGeom prst="rect">
            <a:avLst/>
          </a:prstGeom>
        </p:spPr>
      </p:pic>
    </p:spTree>
    <p:extLst>
      <p:ext uri="{BB962C8B-B14F-4D97-AF65-F5344CB8AC3E}">
        <p14:creationId xmlns:p14="http://schemas.microsoft.com/office/powerpoint/2010/main" val="3509592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97283-8962-FFEF-B318-593A2967E59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810EBCC-FB8B-2CD3-0662-759BDC65130A}"/>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Aims and Objectives</a:t>
            </a:r>
            <a:endParaRPr spc="-50" dirty="0">
              <a:solidFill>
                <a:srgbClr val="A40020"/>
              </a:solidFill>
            </a:endParaRPr>
          </a:p>
        </p:txBody>
      </p:sp>
      <p:sp>
        <p:nvSpPr>
          <p:cNvPr id="3" name="object 3">
            <a:extLst>
              <a:ext uri="{FF2B5EF4-FFF2-40B4-BE49-F238E27FC236}">
                <a16:creationId xmlns:a16="http://schemas.microsoft.com/office/drawing/2014/main" id="{7DA25E0F-6F5C-6447-FA04-CE24C1E06A83}"/>
              </a:ext>
            </a:extLst>
          </p:cNvPr>
          <p:cNvSpPr txBox="1"/>
          <p:nvPr/>
        </p:nvSpPr>
        <p:spPr>
          <a:xfrm>
            <a:off x="531368" y="1828800"/>
            <a:ext cx="8917432" cy="4617931"/>
          </a:xfrm>
          <a:prstGeom prst="rect">
            <a:avLst/>
          </a:prstGeom>
        </p:spPr>
        <p:txBody>
          <a:bodyPr vert="horz" wrap="square" lIns="0" tIns="16510" rIns="0" bIns="0" rtlCol="0">
            <a:spAutoFit/>
          </a:bodyPr>
          <a:lstStyle/>
          <a:p>
            <a:pPr marL="12065" marR="80645" algn="just">
              <a:lnSpc>
                <a:spcPct val="100000"/>
              </a:lnSpc>
              <a:spcBef>
                <a:spcPts val="1155"/>
              </a:spcBef>
              <a:tabLst>
                <a:tab pos="185420" algn="l"/>
              </a:tabLst>
            </a:pPr>
            <a:r>
              <a:rPr lang="en-US" sz="1400" b="1" spc="-20" dirty="0">
                <a:solidFill>
                  <a:srgbClr val="C00000"/>
                </a:solidFill>
                <a:latin typeface="Arial" panose="020B0604020202020204" pitchFamily="34" charset="0"/>
                <a:cs typeface="Arial" panose="020B0604020202020204" pitchFamily="34" charset="0"/>
              </a:rPr>
              <a:t>Theoretical framework</a:t>
            </a:r>
            <a:endParaRPr lang="en-US" sz="1400" spc="-20" dirty="0">
              <a:solidFill>
                <a:srgbClr val="C00000"/>
              </a:solidFill>
              <a:latin typeface="Arial" panose="020B0604020202020204" pitchFamily="34" charset="0"/>
              <a:cs typeface="Arial" panose="020B0604020202020204" pitchFamily="34" charset="0"/>
            </a:endParaRPr>
          </a:p>
          <a:p>
            <a:pPr marL="354965" marR="80645" lvl="4" indent="-342900" algn="just">
              <a:spcBef>
                <a:spcPts val="1155"/>
              </a:spcBef>
              <a:buFont typeface="+mj-lt"/>
              <a:buAutoNum type="arabicPeriod"/>
              <a:tabLst>
                <a:tab pos="185420" algn="l"/>
              </a:tabLst>
            </a:pPr>
            <a:r>
              <a:rPr lang="en-US" sz="1200" b="1" spc="-20" dirty="0">
                <a:solidFill>
                  <a:schemeClr val="tx1"/>
                </a:solidFill>
                <a:latin typeface="Arial" panose="020B0604020202020204" pitchFamily="34" charset="0"/>
                <a:cs typeface="Arial" panose="020B0604020202020204" pitchFamily="34" charset="0"/>
              </a:rPr>
              <a:t>Theory of Planned Behavior (key theory): </a:t>
            </a:r>
            <a:r>
              <a:rPr lang="en-US" sz="1200" spc="-20" dirty="0">
                <a:solidFill>
                  <a:schemeClr val="tx1"/>
                </a:solidFill>
                <a:latin typeface="Arial" panose="020B0604020202020204" pitchFamily="34" charset="0"/>
                <a:cs typeface="Arial" panose="020B0604020202020204" pitchFamily="34" charset="0"/>
              </a:rPr>
              <a:t>This theory will be instrumental in understanding how </a:t>
            </a:r>
            <a:r>
              <a:rPr lang="en-US" sz="1200" spc="-20" dirty="0">
                <a:solidFill>
                  <a:srgbClr val="B91A31"/>
                </a:solidFill>
                <a:latin typeface="Arial" panose="020B0604020202020204" pitchFamily="34" charset="0"/>
                <a:cs typeface="Arial" panose="020B0604020202020204" pitchFamily="34" charset="0"/>
              </a:rPr>
              <a:t>consumer attitudes, subjective norms, and perceived behavioral control </a:t>
            </a:r>
            <a:r>
              <a:rPr lang="en-US" sz="1200" u="sng" spc="-20" dirty="0">
                <a:solidFill>
                  <a:srgbClr val="B91A31"/>
                </a:solidFill>
                <a:latin typeface="Arial" panose="020B0604020202020204" pitchFamily="34" charset="0"/>
                <a:cs typeface="Arial" panose="020B0604020202020204" pitchFamily="34" charset="0"/>
              </a:rPr>
              <a:t>influence purchasing decisions </a:t>
            </a:r>
            <a:r>
              <a:rPr lang="en-US" sz="1200" spc="-20" dirty="0">
                <a:solidFill>
                  <a:schemeClr val="tx1"/>
                </a:solidFill>
                <a:latin typeface="Arial" panose="020B0604020202020204" pitchFamily="34" charset="0"/>
                <a:cs typeface="Arial" panose="020B0604020202020204" pitchFamily="34" charset="0"/>
              </a:rPr>
              <a:t>related to young Chinese brands in international markets.</a:t>
            </a:r>
          </a:p>
          <a:p>
            <a:pPr marL="354965" marR="80645" lvl="4" indent="-342900" algn="just">
              <a:spcBef>
                <a:spcPts val="1155"/>
              </a:spcBef>
              <a:buFont typeface="+mj-lt"/>
              <a:buAutoNum type="arabicPeriod"/>
              <a:tabLst>
                <a:tab pos="185420" algn="l"/>
              </a:tabLst>
            </a:pPr>
            <a:r>
              <a:rPr lang="en-US" sz="1200" b="1" spc="-20" dirty="0">
                <a:solidFill>
                  <a:schemeClr val="bg1">
                    <a:lumMod val="50000"/>
                  </a:schemeClr>
                </a:solidFill>
                <a:latin typeface="Arial" panose="020B0604020202020204" pitchFamily="34" charset="0"/>
                <a:cs typeface="Arial" panose="020B0604020202020204" pitchFamily="34" charset="0"/>
              </a:rPr>
              <a:t>Consumer Engagement Theory </a:t>
            </a:r>
            <a:r>
              <a:rPr lang="en-US" sz="1200" spc="-20" dirty="0">
                <a:solidFill>
                  <a:schemeClr val="tx1"/>
                </a:solidFill>
                <a:latin typeface="Arial" panose="020B0604020202020204" pitchFamily="34" charset="0"/>
                <a:cs typeface="Arial" panose="020B0604020202020204" pitchFamily="34" charset="0"/>
              </a:rPr>
              <a:t>(supporting theory for reference): This theory will enhance the analysis by exploring how young Chinese brands build consumer relationships through interactive marketing strategies, emphasizing the importance of fostering brand loyalty and community.</a:t>
            </a:r>
          </a:p>
          <a:p>
            <a:pPr marL="354965" marR="80645" lvl="4" indent="-342900" algn="just">
              <a:spcBef>
                <a:spcPts val="1155"/>
              </a:spcBef>
              <a:buFont typeface="+mj-lt"/>
              <a:buAutoNum type="arabicPeriod"/>
              <a:tabLst>
                <a:tab pos="185420" algn="l"/>
              </a:tabLst>
            </a:pPr>
            <a:r>
              <a:rPr lang="en-US" sz="1200" b="1" spc="-20" dirty="0">
                <a:solidFill>
                  <a:schemeClr val="bg1">
                    <a:lumMod val="50000"/>
                  </a:schemeClr>
                </a:solidFill>
                <a:latin typeface="Arial" panose="020B0604020202020204" pitchFamily="34" charset="0"/>
                <a:cs typeface="Arial" panose="020B0604020202020204" pitchFamily="34" charset="0"/>
              </a:rPr>
              <a:t>Diffusion of Innovations Theory </a:t>
            </a:r>
            <a:r>
              <a:rPr lang="en-US" sz="1200" spc="-20" dirty="0">
                <a:solidFill>
                  <a:schemeClr val="tx1"/>
                </a:solidFill>
                <a:latin typeface="Arial" panose="020B0604020202020204" pitchFamily="34" charset="0"/>
                <a:cs typeface="Arial" panose="020B0604020202020204" pitchFamily="34" charset="0"/>
              </a:rPr>
              <a:t>(supporting theory for reference): This theory will provide insights into how young Chinese brands can successfully introduce innovative products and practices to global consumers, examining the processes through which new ideas and technologies spread.</a:t>
            </a:r>
          </a:p>
          <a:p>
            <a:pPr marL="183515" marR="80645" lvl="4" indent="-171450" algn="just">
              <a:spcBef>
                <a:spcPts val="1155"/>
              </a:spcBef>
              <a:buFont typeface="Arial" panose="020B0604020202020204" pitchFamily="34" charset="0"/>
              <a:buChar char="•"/>
              <a:tabLst>
                <a:tab pos="185420" algn="l"/>
              </a:tabLst>
            </a:pPr>
            <a:endParaRPr lang="en-US" sz="300" spc="-20" dirty="0">
              <a:solidFill>
                <a:schemeClr val="tx1"/>
              </a:solidFill>
              <a:latin typeface="Arial" panose="020B0604020202020204" pitchFamily="34" charset="0"/>
              <a:cs typeface="Arial" panose="020B0604020202020204" pitchFamily="34" charset="0"/>
            </a:endParaRPr>
          </a:p>
          <a:p>
            <a:pPr marL="183515" marR="80645" lvl="4" indent="-171450" algn="just">
              <a:spcBef>
                <a:spcPts val="1155"/>
              </a:spcBef>
              <a:buFont typeface="Arial" panose="020B0604020202020204" pitchFamily="34" charset="0"/>
              <a:buChar char="•"/>
              <a:tabLst>
                <a:tab pos="185420" algn="l"/>
              </a:tabLst>
            </a:pPr>
            <a:endParaRPr lang="en-US" sz="300" spc="-20" dirty="0">
              <a:solidFill>
                <a:schemeClr val="tx1"/>
              </a:solidFill>
              <a:latin typeface="Arial" panose="020B0604020202020204" pitchFamily="34" charset="0"/>
              <a:cs typeface="Arial" panose="020B0604020202020204" pitchFamily="34" charset="0"/>
            </a:endParaRPr>
          </a:p>
          <a:p>
            <a:pPr marL="12065" marR="80645" algn="just">
              <a:lnSpc>
                <a:spcPct val="100000"/>
              </a:lnSpc>
              <a:spcBef>
                <a:spcPts val="1155"/>
              </a:spcBef>
              <a:tabLst>
                <a:tab pos="185420" algn="l"/>
              </a:tabLst>
            </a:pPr>
            <a:r>
              <a:rPr lang="en-US" sz="1400" b="1" spc="-20" dirty="0">
                <a:solidFill>
                  <a:srgbClr val="C00000"/>
                </a:solidFill>
                <a:latin typeface="Arial" panose="020B0604020202020204" pitchFamily="34" charset="0"/>
                <a:cs typeface="Arial" panose="020B0604020202020204" pitchFamily="34" charset="0"/>
              </a:rPr>
              <a:t>Research gap</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Chinese companies "Go Global" via eCommerce is a new trend, and there is a scarcity of comprehensive studies on how Chinese brands can develop strategies for global expansion through cross-border eCommerce platforms</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Most of the existing research covers the </a:t>
            </a:r>
            <a:r>
              <a:rPr lang="en-US" sz="1200" spc="-20" dirty="0">
                <a:solidFill>
                  <a:srgbClr val="B91A31"/>
                </a:solidFill>
                <a:latin typeface="Arial" panose="020B0604020202020204" pitchFamily="34" charset="0"/>
                <a:cs typeface="Arial" panose="020B0604020202020204" pitchFamily="34" charset="0"/>
              </a:rPr>
              <a:t>domestic China eCommerce market </a:t>
            </a:r>
            <a:r>
              <a:rPr lang="en-US" sz="1200" spc="-20" dirty="0">
                <a:solidFill>
                  <a:schemeClr val="tx1"/>
                </a:solidFill>
                <a:latin typeface="Arial" panose="020B0604020202020204" pitchFamily="34" charset="0"/>
                <a:cs typeface="Arial" panose="020B0604020202020204" pitchFamily="34" charset="0"/>
              </a:rPr>
              <a:t>or </a:t>
            </a:r>
            <a:r>
              <a:rPr lang="en-US" sz="1200" spc="-20" dirty="0">
                <a:solidFill>
                  <a:srgbClr val="B91A31"/>
                </a:solidFill>
                <a:latin typeface="Arial" panose="020B0604020202020204" pitchFamily="34" charset="0"/>
                <a:cs typeface="Arial" panose="020B0604020202020204" pitchFamily="34" charset="0"/>
              </a:rPr>
              <a:t>international brands targeting China’s eCommerce market</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Most of the existing academic theories (especially those related to Consumer </a:t>
            </a:r>
            <a:r>
              <a:rPr lang="en-US" sz="1200" spc="-20" dirty="0" err="1">
                <a:solidFill>
                  <a:schemeClr val="tx1"/>
                </a:solidFill>
                <a:latin typeface="Arial" panose="020B0604020202020204" pitchFamily="34" charset="0"/>
                <a:cs typeface="Arial" panose="020B0604020202020204" pitchFamily="34" charset="0"/>
              </a:rPr>
              <a:t>Behaviour</a:t>
            </a:r>
            <a:r>
              <a:rPr lang="en-US" sz="1200" spc="-20" dirty="0">
                <a:solidFill>
                  <a:schemeClr val="tx1"/>
                </a:solidFill>
                <a:latin typeface="Arial" panose="020B0604020202020204" pitchFamily="34" charset="0"/>
                <a:cs typeface="Arial" panose="020B0604020202020204" pitchFamily="34" charset="0"/>
              </a:rPr>
              <a:t>) were </a:t>
            </a:r>
            <a:r>
              <a:rPr lang="en-US" sz="1200" spc="-20" dirty="0">
                <a:solidFill>
                  <a:srgbClr val="B91A31"/>
                </a:solidFill>
                <a:latin typeface="Arial" panose="020B0604020202020204" pitchFamily="34" charset="0"/>
                <a:cs typeface="Arial" panose="020B0604020202020204" pitchFamily="34" charset="0"/>
              </a:rPr>
              <a:t>mainly originated by the western world</a:t>
            </a:r>
            <a:r>
              <a:rPr lang="en-US" sz="1200" spc="-20" dirty="0">
                <a:solidFill>
                  <a:schemeClr val="tx1"/>
                </a:solidFill>
                <a:latin typeface="Arial" panose="020B0604020202020204" pitchFamily="34" charset="0"/>
                <a:cs typeface="Arial" panose="020B0604020202020204" pitchFamily="34" charset="0"/>
              </a:rPr>
              <a:t>, which may not be directly applicable to Asia/China that is known for innovation in creating unprecedented disruptive business models that were not seen before </a:t>
            </a:r>
          </a:p>
        </p:txBody>
      </p:sp>
      <p:sp>
        <p:nvSpPr>
          <p:cNvPr id="7" name="object 3">
            <a:extLst>
              <a:ext uri="{FF2B5EF4-FFF2-40B4-BE49-F238E27FC236}">
                <a16:creationId xmlns:a16="http://schemas.microsoft.com/office/drawing/2014/main" id="{AE666828-1AAC-91FE-06EA-8C1AFE73387B}"/>
              </a:ext>
            </a:extLst>
          </p:cNvPr>
          <p:cNvSpPr txBox="1"/>
          <p:nvPr/>
        </p:nvSpPr>
        <p:spPr>
          <a:xfrm>
            <a:off x="527567" y="1092667"/>
            <a:ext cx="8514715" cy="239809"/>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A new uprising trend is emerging amid creation of disruptive business models</a:t>
            </a:r>
            <a:endParaRPr dirty="0"/>
          </a:p>
        </p:txBody>
      </p:sp>
      <p:sp>
        <p:nvSpPr>
          <p:cNvPr id="4" name="Oval 3">
            <a:extLst>
              <a:ext uri="{FF2B5EF4-FFF2-40B4-BE49-F238E27FC236}">
                <a16:creationId xmlns:a16="http://schemas.microsoft.com/office/drawing/2014/main" id="{B0FDE5B6-15D2-29CB-7F6C-11023804D144}"/>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5" name="Slide Number Placeholder 4">
            <a:extLst>
              <a:ext uri="{FF2B5EF4-FFF2-40B4-BE49-F238E27FC236}">
                <a16:creationId xmlns:a16="http://schemas.microsoft.com/office/drawing/2014/main" id="{FBAB940F-260B-E1E7-9DE0-B5E0A9A2B8BB}"/>
              </a:ext>
            </a:extLst>
          </p:cNvPr>
          <p:cNvSpPr>
            <a:spLocks noGrp="1"/>
          </p:cNvSpPr>
          <p:nvPr>
            <p:ph type="sldNum" sz="quarter" idx="7"/>
          </p:nvPr>
        </p:nvSpPr>
        <p:spPr/>
        <p:txBody>
          <a:bodyPr/>
          <a:lstStyle/>
          <a:p>
            <a:pPr marL="77470">
              <a:lnSpc>
                <a:spcPct val="100000"/>
              </a:lnSpc>
            </a:pPr>
            <a:fld id="{81D60167-4931-47E6-BA6A-407CBD079E47}" type="slidenum">
              <a:rPr lang="en-US" smtClean="0"/>
              <a:t>7</a:t>
            </a:fld>
            <a:endParaRPr lang="en-US" dirty="0"/>
          </a:p>
        </p:txBody>
      </p:sp>
    </p:spTree>
    <p:extLst>
      <p:ext uri="{BB962C8B-B14F-4D97-AF65-F5344CB8AC3E}">
        <p14:creationId xmlns:p14="http://schemas.microsoft.com/office/powerpoint/2010/main" val="2055995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Proposed Methodology</a:t>
            </a:r>
            <a:endParaRPr b="0" spc="-10" dirty="0">
              <a:solidFill>
                <a:srgbClr val="A40020"/>
              </a:solidFill>
              <a:latin typeface="Arial"/>
              <a:cs typeface="Arial"/>
            </a:endParaRPr>
          </a:p>
        </p:txBody>
      </p:sp>
      <p:sp>
        <p:nvSpPr>
          <p:cNvPr id="7" name="object 3">
            <a:extLst>
              <a:ext uri="{FF2B5EF4-FFF2-40B4-BE49-F238E27FC236}">
                <a16:creationId xmlns:a16="http://schemas.microsoft.com/office/drawing/2014/main" id="{8B3BB9FE-1E70-46B6-C215-546932AE8CAC}"/>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A mixed approached: (a) Qualitative and (b) Quantitative will be employed</a:t>
            </a:r>
          </a:p>
        </p:txBody>
      </p:sp>
      <p:sp>
        <p:nvSpPr>
          <p:cNvPr id="10" name="TextBox 9">
            <a:extLst>
              <a:ext uri="{FF2B5EF4-FFF2-40B4-BE49-F238E27FC236}">
                <a16:creationId xmlns:a16="http://schemas.microsoft.com/office/drawing/2014/main" id="{34AE7A72-8D2C-1770-2BC2-D6C2EA63E977}"/>
              </a:ext>
            </a:extLst>
          </p:cNvPr>
          <p:cNvSpPr txBox="1"/>
          <p:nvPr/>
        </p:nvSpPr>
        <p:spPr>
          <a:xfrm>
            <a:off x="495300" y="1658312"/>
            <a:ext cx="4309110" cy="246221"/>
          </a:xfrm>
          <a:prstGeom prst="rect">
            <a:avLst/>
          </a:prstGeom>
          <a:noFill/>
        </p:spPr>
        <p:txBody>
          <a:bodyPr wrap="square">
            <a:spAutoFit/>
          </a:bodyPr>
          <a:lstStyle/>
          <a:p>
            <a:r>
              <a:rPr lang="en-US" sz="1000" b="1" dirty="0"/>
              <a:t>QUALITATIVE APPROACH</a:t>
            </a:r>
          </a:p>
        </p:txBody>
      </p:sp>
      <p:sp>
        <p:nvSpPr>
          <p:cNvPr id="11" name="TextBox 10">
            <a:extLst>
              <a:ext uri="{FF2B5EF4-FFF2-40B4-BE49-F238E27FC236}">
                <a16:creationId xmlns:a16="http://schemas.microsoft.com/office/drawing/2014/main" id="{DFF2C551-C3EE-2A6F-AA39-14BF9CDFA8CB}"/>
              </a:ext>
            </a:extLst>
          </p:cNvPr>
          <p:cNvSpPr txBox="1"/>
          <p:nvPr/>
        </p:nvSpPr>
        <p:spPr>
          <a:xfrm>
            <a:off x="5101590" y="1658312"/>
            <a:ext cx="4309110" cy="246221"/>
          </a:xfrm>
          <a:prstGeom prst="rect">
            <a:avLst/>
          </a:prstGeom>
          <a:noFill/>
        </p:spPr>
        <p:txBody>
          <a:bodyPr wrap="square">
            <a:spAutoFit/>
          </a:bodyPr>
          <a:lstStyle/>
          <a:p>
            <a:r>
              <a:rPr lang="en-US" sz="1000" b="1" dirty="0"/>
              <a:t>QUANTITATIVE APPROACH</a:t>
            </a:r>
          </a:p>
        </p:txBody>
      </p:sp>
      <p:sp>
        <p:nvSpPr>
          <p:cNvPr id="12" name="Rectangle 11">
            <a:extLst>
              <a:ext uri="{FF2B5EF4-FFF2-40B4-BE49-F238E27FC236}">
                <a16:creationId xmlns:a16="http://schemas.microsoft.com/office/drawing/2014/main" id="{4C8DD99A-DF9D-50F8-8BA7-FCD5229843FE}"/>
              </a:ext>
            </a:extLst>
          </p:cNvPr>
          <p:cNvSpPr/>
          <p:nvPr/>
        </p:nvSpPr>
        <p:spPr>
          <a:xfrm>
            <a:off x="609600" y="2157761"/>
            <a:ext cx="1600200" cy="357970"/>
          </a:xfrm>
          <a:prstGeom prst="rect">
            <a:avLst/>
          </a:prstGeom>
          <a:solidFill>
            <a:schemeClr val="accent1">
              <a:lumMod val="20000"/>
              <a:lumOff val="80000"/>
            </a:schemeClr>
          </a:solidFill>
          <a:ln w="95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solidFill>
                  <a:schemeClr val="tx2"/>
                </a:solidFill>
              </a:rPr>
              <a:t>Literature review</a:t>
            </a:r>
          </a:p>
        </p:txBody>
      </p:sp>
      <p:sp>
        <p:nvSpPr>
          <p:cNvPr id="13" name="Rectangle 12">
            <a:extLst>
              <a:ext uri="{FF2B5EF4-FFF2-40B4-BE49-F238E27FC236}">
                <a16:creationId xmlns:a16="http://schemas.microsoft.com/office/drawing/2014/main" id="{1154B43C-3AFB-8F27-1999-13A1BF1F5AC3}"/>
              </a:ext>
            </a:extLst>
          </p:cNvPr>
          <p:cNvSpPr/>
          <p:nvPr/>
        </p:nvSpPr>
        <p:spPr>
          <a:xfrm>
            <a:off x="609600" y="2755616"/>
            <a:ext cx="1600200" cy="357970"/>
          </a:xfrm>
          <a:prstGeom prst="rect">
            <a:avLst/>
          </a:prstGeom>
          <a:solidFill>
            <a:schemeClr val="accent1">
              <a:lumMod val="20000"/>
              <a:lumOff val="80000"/>
            </a:schemeClr>
          </a:solidFill>
          <a:ln w="95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solidFill>
                  <a:schemeClr val="tx2"/>
                </a:solidFill>
              </a:rPr>
              <a:t>Case study: Carote </a:t>
            </a:r>
            <a:br>
              <a:rPr lang="en-US" sz="1000" dirty="0">
                <a:solidFill>
                  <a:schemeClr val="tx2"/>
                </a:solidFill>
              </a:rPr>
            </a:br>
            <a:r>
              <a:rPr lang="en-US" sz="1000" dirty="0">
                <a:solidFill>
                  <a:schemeClr val="tx2"/>
                </a:solidFill>
              </a:rPr>
              <a:t>(rising cookware brand)</a:t>
            </a:r>
          </a:p>
        </p:txBody>
      </p:sp>
      <p:sp>
        <p:nvSpPr>
          <p:cNvPr id="14" name="Rectangle 13">
            <a:extLst>
              <a:ext uri="{FF2B5EF4-FFF2-40B4-BE49-F238E27FC236}">
                <a16:creationId xmlns:a16="http://schemas.microsoft.com/office/drawing/2014/main" id="{F09DE8CB-3FFE-22EB-89A3-6FF52E995BB7}"/>
              </a:ext>
            </a:extLst>
          </p:cNvPr>
          <p:cNvSpPr/>
          <p:nvPr/>
        </p:nvSpPr>
        <p:spPr>
          <a:xfrm>
            <a:off x="609600" y="3345005"/>
            <a:ext cx="1600200" cy="357970"/>
          </a:xfrm>
          <a:prstGeom prst="rect">
            <a:avLst/>
          </a:prstGeom>
          <a:solidFill>
            <a:schemeClr val="accent1">
              <a:lumMod val="20000"/>
              <a:lumOff val="80000"/>
            </a:schemeClr>
          </a:solidFill>
          <a:ln w="95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solidFill>
                  <a:schemeClr val="tx2"/>
                </a:solidFill>
              </a:rPr>
              <a:t>Executive interviews</a:t>
            </a:r>
          </a:p>
        </p:txBody>
      </p:sp>
      <p:sp>
        <p:nvSpPr>
          <p:cNvPr id="17" name="Rectangle 16">
            <a:extLst>
              <a:ext uri="{FF2B5EF4-FFF2-40B4-BE49-F238E27FC236}">
                <a16:creationId xmlns:a16="http://schemas.microsoft.com/office/drawing/2014/main" id="{DDF54ABE-0E9B-2627-0056-E485CFF2EC4E}"/>
              </a:ext>
            </a:extLst>
          </p:cNvPr>
          <p:cNvSpPr/>
          <p:nvPr/>
        </p:nvSpPr>
        <p:spPr>
          <a:xfrm>
            <a:off x="5257800" y="2157761"/>
            <a:ext cx="1600200" cy="357970"/>
          </a:xfrm>
          <a:prstGeom prst="rect">
            <a:avLst/>
          </a:prstGeom>
          <a:solidFill>
            <a:schemeClr val="accent1">
              <a:lumMod val="20000"/>
              <a:lumOff val="80000"/>
            </a:schemeClr>
          </a:solidFill>
          <a:ln w="95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solidFill>
                  <a:schemeClr val="tx2"/>
                </a:solidFill>
              </a:rPr>
              <a:t>Questionnaire</a:t>
            </a:r>
          </a:p>
        </p:txBody>
      </p:sp>
      <p:sp>
        <p:nvSpPr>
          <p:cNvPr id="18" name="TextBox 17">
            <a:extLst>
              <a:ext uri="{FF2B5EF4-FFF2-40B4-BE49-F238E27FC236}">
                <a16:creationId xmlns:a16="http://schemas.microsoft.com/office/drawing/2014/main" id="{FDDDC94D-F82B-56F2-B082-5A47086986A4}"/>
              </a:ext>
            </a:extLst>
          </p:cNvPr>
          <p:cNvSpPr txBox="1"/>
          <p:nvPr/>
        </p:nvSpPr>
        <p:spPr>
          <a:xfrm>
            <a:off x="2777067" y="2336745"/>
            <a:ext cx="1524000" cy="553998"/>
          </a:xfrm>
          <a:prstGeom prst="rect">
            <a:avLst/>
          </a:prstGeom>
          <a:noFill/>
        </p:spPr>
        <p:txBody>
          <a:bodyPr wrap="square">
            <a:spAutoFit/>
          </a:bodyPr>
          <a:lstStyle/>
          <a:p>
            <a:r>
              <a:rPr lang="en-US" sz="1000" dirty="0"/>
              <a:t>Study key success factors based on primary research</a:t>
            </a:r>
          </a:p>
        </p:txBody>
      </p:sp>
      <p:sp>
        <p:nvSpPr>
          <p:cNvPr id="19" name="TextBox 18">
            <a:extLst>
              <a:ext uri="{FF2B5EF4-FFF2-40B4-BE49-F238E27FC236}">
                <a16:creationId xmlns:a16="http://schemas.microsoft.com/office/drawing/2014/main" id="{92D245DB-9079-0204-F6F0-4E7E69ED1EA5}"/>
              </a:ext>
            </a:extLst>
          </p:cNvPr>
          <p:cNvSpPr txBox="1"/>
          <p:nvPr/>
        </p:nvSpPr>
        <p:spPr>
          <a:xfrm>
            <a:off x="2774634" y="3215532"/>
            <a:ext cx="1904998" cy="707886"/>
          </a:xfrm>
          <a:prstGeom prst="rect">
            <a:avLst/>
          </a:prstGeom>
          <a:noFill/>
        </p:spPr>
        <p:txBody>
          <a:bodyPr wrap="square">
            <a:spAutoFit/>
          </a:bodyPr>
          <a:lstStyle/>
          <a:p>
            <a:r>
              <a:rPr lang="en-US" sz="1000" dirty="0"/>
              <a:t>Further elaborate views on the success factors by enhancing the content through gathering insights from industry experts</a:t>
            </a:r>
          </a:p>
        </p:txBody>
      </p:sp>
      <p:sp>
        <p:nvSpPr>
          <p:cNvPr id="20" name="Right Brace 19">
            <a:extLst>
              <a:ext uri="{FF2B5EF4-FFF2-40B4-BE49-F238E27FC236}">
                <a16:creationId xmlns:a16="http://schemas.microsoft.com/office/drawing/2014/main" id="{4560A23B-E8E4-93A5-88A0-B052A4A421B6}"/>
              </a:ext>
            </a:extLst>
          </p:cNvPr>
          <p:cNvSpPr/>
          <p:nvPr/>
        </p:nvSpPr>
        <p:spPr>
          <a:xfrm>
            <a:off x="2362199" y="2277948"/>
            <a:ext cx="304800" cy="67760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21" name="Picture 20" descr="A diagram of a product&#10;&#10;Description automatically generated">
            <a:extLst>
              <a:ext uri="{FF2B5EF4-FFF2-40B4-BE49-F238E27FC236}">
                <a16:creationId xmlns:a16="http://schemas.microsoft.com/office/drawing/2014/main" id="{D8B14144-D60C-7219-E064-0CEBD3C78A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0970" y="2748738"/>
            <a:ext cx="3165156" cy="2080375"/>
          </a:xfrm>
          <a:prstGeom prst="rect">
            <a:avLst/>
          </a:prstGeom>
        </p:spPr>
      </p:pic>
      <p:sp>
        <p:nvSpPr>
          <p:cNvPr id="22" name="TextBox 21">
            <a:extLst>
              <a:ext uri="{FF2B5EF4-FFF2-40B4-BE49-F238E27FC236}">
                <a16:creationId xmlns:a16="http://schemas.microsoft.com/office/drawing/2014/main" id="{E48A8369-7D29-0C8F-2871-F79F9BB0B783}"/>
              </a:ext>
            </a:extLst>
          </p:cNvPr>
          <p:cNvSpPr txBox="1"/>
          <p:nvPr/>
        </p:nvSpPr>
        <p:spPr>
          <a:xfrm>
            <a:off x="7256145" y="2105913"/>
            <a:ext cx="1904998" cy="1015663"/>
          </a:xfrm>
          <a:prstGeom prst="rect">
            <a:avLst/>
          </a:prstGeom>
          <a:noFill/>
        </p:spPr>
        <p:txBody>
          <a:bodyPr wrap="square">
            <a:spAutoFit/>
          </a:bodyPr>
          <a:lstStyle/>
          <a:p>
            <a:r>
              <a:rPr lang="en-US" sz="1000" dirty="0"/>
              <a:t>A questionnaire will be designed specifically for Consumer Behaviour by integrating the key elements identified from the literature review. </a:t>
            </a:r>
          </a:p>
        </p:txBody>
      </p:sp>
      <p:sp>
        <p:nvSpPr>
          <p:cNvPr id="29" name="Oval 28">
            <a:extLst>
              <a:ext uri="{FF2B5EF4-FFF2-40B4-BE49-F238E27FC236}">
                <a16:creationId xmlns:a16="http://schemas.microsoft.com/office/drawing/2014/main" id="{CBF3FFC6-AEBA-2DBC-694C-2258319EA8F5}"/>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cxnSp>
        <p:nvCxnSpPr>
          <p:cNvPr id="3" name="Straight Connector 2">
            <a:extLst>
              <a:ext uri="{FF2B5EF4-FFF2-40B4-BE49-F238E27FC236}">
                <a16:creationId xmlns:a16="http://schemas.microsoft.com/office/drawing/2014/main" id="{22AC36E6-501F-6AFD-26D8-91B21D9BFF81}"/>
              </a:ext>
            </a:extLst>
          </p:cNvPr>
          <p:cNvCxnSpPr/>
          <p:nvPr/>
        </p:nvCxnSpPr>
        <p:spPr>
          <a:xfrm>
            <a:off x="495300" y="1904533"/>
            <a:ext cx="4309110" cy="0"/>
          </a:xfrm>
          <a:prstGeom prst="line">
            <a:avLst/>
          </a:prstGeom>
          <a:ln w="1905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883F355C-4839-8A9F-A1E0-30BB9DC3C3AD}"/>
              </a:ext>
            </a:extLst>
          </p:cNvPr>
          <p:cNvCxnSpPr/>
          <p:nvPr/>
        </p:nvCxnSpPr>
        <p:spPr>
          <a:xfrm>
            <a:off x="5101590" y="1904533"/>
            <a:ext cx="4309110" cy="0"/>
          </a:xfrm>
          <a:prstGeom prst="line">
            <a:avLst/>
          </a:prstGeom>
          <a:ln w="1905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7CFB2CD3-0A26-99D3-74E0-19B2CAF089F6}"/>
              </a:ext>
            </a:extLst>
          </p:cNvPr>
          <p:cNvSpPr>
            <a:spLocks noGrp="1"/>
          </p:cNvSpPr>
          <p:nvPr>
            <p:ph type="sldNum" sz="quarter" idx="7"/>
          </p:nvPr>
        </p:nvSpPr>
        <p:spPr/>
        <p:txBody>
          <a:bodyPr/>
          <a:lstStyle/>
          <a:p>
            <a:pPr marL="77470">
              <a:lnSpc>
                <a:spcPct val="100000"/>
              </a:lnSpc>
            </a:pPr>
            <a:fld id="{81D60167-4931-47E6-BA6A-407CBD079E47}" type="slidenum">
              <a:rPr lang="en-US" smtClean="0"/>
              <a:t>8</a:t>
            </a:fld>
            <a:endParaRPr lang="en-US" dirty="0"/>
          </a:p>
        </p:txBody>
      </p:sp>
      <p:sp>
        <p:nvSpPr>
          <p:cNvPr id="6" name="Rectangle 5">
            <a:extLst>
              <a:ext uri="{FF2B5EF4-FFF2-40B4-BE49-F238E27FC236}">
                <a16:creationId xmlns:a16="http://schemas.microsoft.com/office/drawing/2014/main" id="{F248756D-7821-F6BB-A29F-7EB691C0B00B}"/>
              </a:ext>
            </a:extLst>
          </p:cNvPr>
          <p:cNvSpPr/>
          <p:nvPr/>
        </p:nvSpPr>
        <p:spPr>
          <a:xfrm>
            <a:off x="8240478" y="374554"/>
            <a:ext cx="1221232" cy="457200"/>
          </a:xfrm>
          <a:prstGeom prst="rect">
            <a:avLst/>
          </a:prstGeom>
          <a:solidFill>
            <a:schemeClr val="accent2">
              <a:lumMod val="40000"/>
              <a:lumOff val="6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“How”</a:t>
            </a:r>
          </a:p>
        </p:txBody>
      </p:sp>
      <p:pic>
        <p:nvPicPr>
          <p:cNvPr id="23" name="Picture 22">
            <a:extLst>
              <a:ext uri="{FF2B5EF4-FFF2-40B4-BE49-F238E27FC236}">
                <a16:creationId xmlns:a16="http://schemas.microsoft.com/office/drawing/2014/main" id="{D7B68874-33F8-71AF-9877-6D5C8F769C5F}"/>
              </a:ext>
            </a:extLst>
          </p:cNvPr>
          <p:cNvPicPr>
            <a:picLocks noChangeAspect="1"/>
          </p:cNvPicPr>
          <p:nvPr/>
        </p:nvPicPr>
        <p:blipFill>
          <a:blip r:embed="rId3"/>
          <a:stretch>
            <a:fillRect/>
          </a:stretch>
        </p:blipFill>
        <p:spPr>
          <a:xfrm>
            <a:off x="536855" y="4917796"/>
            <a:ext cx="9064345" cy="1479639"/>
          </a:xfrm>
          <a:prstGeom prst="rect">
            <a:avLst/>
          </a:prstGeom>
        </p:spPr>
      </p:pic>
    </p:spTree>
    <p:extLst>
      <p:ext uri="{BB962C8B-B14F-4D97-AF65-F5344CB8AC3E}">
        <p14:creationId xmlns:p14="http://schemas.microsoft.com/office/powerpoint/2010/main" val="847973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4E3B3-B5A0-2AD9-7F97-79151EA6327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631C3F8-8456-0870-D5CB-6391F465899C}"/>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Proposed Methodology</a:t>
            </a:r>
            <a:endParaRPr spc="-50" dirty="0">
              <a:solidFill>
                <a:srgbClr val="A40020"/>
              </a:solidFill>
            </a:endParaRPr>
          </a:p>
        </p:txBody>
      </p:sp>
      <p:sp>
        <p:nvSpPr>
          <p:cNvPr id="7" name="object 3">
            <a:extLst>
              <a:ext uri="{FF2B5EF4-FFF2-40B4-BE49-F238E27FC236}">
                <a16:creationId xmlns:a16="http://schemas.microsoft.com/office/drawing/2014/main" id="{7499F9AF-526A-0EB8-E8EB-88D4B525C87F}"/>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A mixed approached: (a) Qualitative and (b) Quantitative will be employed</a:t>
            </a:r>
            <a:endParaRPr dirty="0"/>
          </a:p>
        </p:txBody>
      </p:sp>
      <p:sp>
        <p:nvSpPr>
          <p:cNvPr id="9" name="Oval 8">
            <a:extLst>
              <a:ext uri="{FF2B5EF4-FFF2-40B4-BE49-F238E27FC236}">
                <a16:creationId xmlns:a16="http://schemas.microsoft.com/office/drawing/2014/main" id="{2489CA16-32C4-EC7C-CFB7-F1035A3C12F1}"/>
              </a:ext>
            </a:extLst>
          </p:cNvPr>
          <p:cNvSpPr/>
          <p:nvPr/>
        </p:nvSpPr>
        <p:spPr>
          <a:xfrm>
            <a:off x="457200"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5" name="Slide Number Placeholder 4">
            <a:extLst>
              <a:ext uri="{FF2B5EF4-FFF2-40B4-BE49-F238E27FC236}">
                <a16:creationId xmlns:a16="http://schemas.microsoft.com/office/drawing/2014/main" id="{86BE9F6A-E4AB-9921-F69C-493F588BB57B}"/>
              </a:ext>
            </a:extLst>
          </p:cNvPr>
          <p:cNvSpPr>
            <a:spLocks noGrp="1"/>
          </p:cNvSpPr>
          <p:nvPr>
            <p:ph type="sldNum" sz="quarter" idx="7"/>
          </p:nvPr>
        </p:nvSpPr>
        <p:spPr/>
        <p:txBody>
          <a:bodyPr/>
          <a:lstStyle/>
          <a:p>
            <a:pPr marL="77470">
              <a:lnSpc>
                <a:spcPct val="100000"/>
              </a:lnSpc>
            </a:pPr>
            <a:fld id="{81D60167-4931-47E6-BA6A-407CBD079E47}" type="slidenum">
              <a:rPr lang="en-US" smtClean="0"/>
              <a:t>9</a:t>
            </a:fld>
            <a:endParaRPr lang="en-US" dirty="0"/>
          </a:p>
        </p:txBody>
      </p:sp>
      <p:pic>
        <p:nvPicPr>
          <p:cNvPr id="10" name="Picture 9">
            <a:extLst>
              <a:ext uri="{FF2B5EF4-FFF2-40B4-BE49-F238E27FC236}">
                <a16:creationId xmlns:a16="http://schemas.microsoft.com/office/drawing/2014/main" id="{8C6CF18A-6735-7C02-86F7-056939357611}"/>
              </a:ext>
            </a:extLst>
          </p:cNvPr>
          <p:cNvPicPr>
            <a:picLocks noChangeAspect="1"/>
          </p:cNvPicPr>
          <p:nvPr/>
        </p:nvPicPr>
        <p:blipFill>
          <a:blip r:embed="rId2"/>
          <a:stretch>
            <a:fillRect/>
          </a:stretch>
        </p:blipFill>
        <p:spPr>
          <a:xfrm>
            <a:off x="349403" y="1806453"/>
            <a:ext cx="9253382" cy="4477041"/>
          </a:xfrm>
          <a:prstGeom prst="rect">
            <a:avLst/>
          </a:prstGeom>
        </p:spPr>
      </p:pic>
    </p:spTree>
    <p:extLst>
      <p:ext uri="{BB962C8B-B14F-4D97-AF65-F5344CB8AC3E}">
        <p14:creationId xmlns:p14="http://schemas.microsoft.com/office/powerpoint/2010/main" val="1341404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Proposed Methodology</a:t>
            </a:r>
            <a:endParaRPr spc="-50" dirty="0">
              <a:solidFill>
                <a:srgbClr val="A40020"/>
              </a:solidFill>
            </a:endParaRPr>
          </a:p>
        </p:txBody>
      </p:sp>
      <p:sp>
        <p:nvSpPr>
          <p:cNvPr id="7" name="object 3">
            <a:extLst>
              <a:ext uri="{FF2B5EF4-FFF2-40B4-BE49-F238E27FC236}">
                <a16:creationId xmlns:a16="http://schemas.microsoft.com/office/drawing/2014/main" id="{8B3BB9FE-1E70-46B6-C215-546932AE8CAC}"/>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A mixed approached: (a) Qualitative and (b) Quantitative will be employed</a:t>
            </a:r>
            <a:endParaRPr dirty="0"/>
          </a:p>
        </p:txBody>
      </p:sp>
      <p:sp>
        <p:nvSpPr>
          <p:cNvPr id="5" name="Oval 4">
            <a:extLst>
              <a:ext uri="{FF2B5EF4-FFF2-40B4-BE49-F238E27FC236}">
                <a16:creationId xmlns:a16="http://schemas.microsoft.com/office/drawing/2014/main" id="{F2A6160E-740E-1628-DA3A-D11C186E14E5}"/>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8" name="Slide Number Placeholder 7">
            <a:extLst>
              <a:ext uri="{FF2B5EF4-FFF2-40B4-BE49-F238E27FC236}">
                <a16:creationId xmlns:a16="http://schemas.microsoft.com/office/drawing/2014/main" id="{745E1495-B2DD-232D-5C15-AB9D5878666F}"/>
              </a:ext>
            </a:extLst>
          </p:cNvPr>
          <p:cNvSpPr>
            <a:spLocks noGrp="1"/>
          </p:cNvSpPr>
          <p:nvPr>
            <p:ph type="sldNum" sz="quarter" idx="7"/>
          </p:nvPr>
        </p:nvSpPr>
        <p:spPr/>
        <p:txBody>
          <a:bodyPr/>
          <a:lstStyle/>
          <a:p>
            <a:pPr marL="77470">
              <a:lnSpc>
                <a:spcPct val="100000"/>
              </a:lnSpc>
            </a:pPr>
            <a:fld id="{81D60167-4931-47E6-BA6A-407CBD079E47}" type="slidenum">
              <a:rPr lang="en-US" smtClean="0"/>
              <a:t>10</a:t>
            </a:fld>
            <a:endParaRPr lang="en-US" dirty="0"/>
          </a:p>
        </p:txBody>
      </p:sp>
      <p:pic>
        <p:nvPicPr>
          <p:cNvPr id="12" name="Picture 11">
            <a:extLst>
              <a:ext uri="{FF2B5EF4-FFF2-40B4-BE49-F238E27FC236}">
                <a16:creationId xmlns:a16="http://schemas.microsoft.com/office/drawing/2014/main" id="{49BE63F4-5B15-8A1F-9AE8-2EF167E3DC82}"/>
              </a:ext>
            </a:extLst>
          </p:cNvPr>
          <p:cNvPicPr>
            <a:picLocks noChangeAspect="1"/>
          </p:cNvPicPr>
          <p:nvPr/>
        </p:nvPicPr>
        <p:blipFill>
          <a:blip r:embed="rId2"/>
          <a:stretch>
            <a:fillRect/>
          </a:stretch>
        </p:blipFill>
        <p:spPr>
          <a:xfrm>
            <a:off x="349402" y="1765540"/>
            <a:ext cx="9207194" cy="4565759"/>
          </a:xfrm>
          <a:prstGeom prst="rect">
            <a:avLst/>
          </a:prstGeom>
        </p:spPr>
      </p:pic>
    </p:spTree>
    <p:extLst>
      <p:ext uri="{BB962C8B-B14F-4D97-AF65-F5344CB8AC3E}">
        <p14:creationId xmlns:p14="http://schemas.microsoft.com/office/powerpoint/2010/main" val="3414818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Findings &amp; Conclusions</a:t>
            </a:r>
            <a:endParaRPr b="0" spc="-10" dirty="0">
              <a:solidFill>
                <a:srgbClr val="A40020"/>
              </a:solidFill>
              <a:latin typeface="Arial"/>
              <a:cs typeface="Arial"/>
            </a:endParaRPr>
          </a:p>
        </p:txBody>
      </p:sp>
      <p:sp>
        <p:nvSpPr>
          <p:cNvPr id="7" name="object 3">
            <a:extLst>
              <a:ext uri="{FF2B5EF4-FFF2-40B4-BE49-F238E27FC236}">
                <a16:creationId xmlns:a16="http://schemas.microsoft.com/office/drawing/2014/main" id="{8B3BB9FE-1E70-46B6-C215-546932AE8CAC}"/>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Based on the existing literature review</a:t>
            </a:r>
            <a:endParaRPr dirty="0"/>
          </a:p>
        </p:txBody>
      </p:sp>
      <p:sp>
        <p:nvSpPr>
          <p:cNvPr id="4" name="Oval 3">
            <a:extLst>
              <a:ext uri="{FF2B5EF4-FFF2-40B4-BE49-F238E27FC236}">
                <a16:creationId xmlns:a16="http://schemas.microsoft.com/office/drawing/2014/main" id="{D4FF6311-D7D0-6C79-7D93-F2A72333D8B4}"/>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5" name="Slide Number Placeholder 4">
            <a:extLst>
              <a:ext uri="{FF2B5EF4-FFF2-40B4-BE49-F238E27FC236}">
                <a16:creationId xmlns:a16="http://schemas.microsoft.com/office/drawing/2014/main" id="{307470C2-DCE7-EF62-5444-FAC7B2371F17}"/>
              </a:ext>
            </a:extLst>
          </p:cNvPr>
          <p:cNvSpPr>
            <a:spLocks noGrp="1"/>
          </p:cNvSpPr>
          <p:nvPr>
            <p:ph type="sldNum" sz="quarter" idx="7"/>
          </p:nvPr>
        </p:nvSpPr>
        <p:spPr/>
        <p:txBody>
          <a:bodyPr/>
          <a:lstStyle/>
          <a:p>
            <a:pPr marL="77470">
              <a:lnSpc>
                <a:spcPct val="100000"/>
              </a:lnSpc>
            </a:pPr>
            <a:fld id="{81D60167-4931-47E6-BA6A-407CBD079E47}" type="slidenum">
              <a:rPr lang="en-US" smtClean="0"/>
              <a:t>11</a:t>
            </a:fld>
            <a:endParaRPr lang="en-US" dirty="0"/>
          </a:p>
        </p:txBody>
      </p:sp>
      <p:pic>
        <p:nvPicPr>
          <p:cNvPr id="11" name="Picture 10">
            <a:extLst>
              <a:ext uri="{FF2B5EF4-FFF2-40B4-BE49-F238E27FC236}">
                <a16:creationId xmlns:a16="http://schemas.microsoft.com/office/drawing/2014/main" id="{D8C8410D-1835-18BD-471D-418ED5C7CBB0}"/>
              </a:ext>
            </a:extLst>
          </p:cNvPr>
          <p:cNvPicPr>
            <a:picLocks noChangeAspect="1"/>
          </p:cNvPicPr>
          <p:nvPr/>
        </p:nvPicPr>
        <p:blipFill>
          <a:blip r:embed="rId2"/>
          <a:stretch>
            <a:fillRect/>
          </a:stretch>
        </p:blipFill>
        <p:spPr>
          <a:xfrm>
            <a:off x="457200" y="1828576"/>
            <a:ext cx="9025228" cy="4165490"/>
          </a:xfrm>
          <a:prstGeom prst="rect">
            <a:avLst/>
          </a:prstGeom>
        </p:spPr>
      </p:pic>
      <p:sp>
        <p:nvSpPr>
          <p:cNvPr id="6" name="TextBox 5">
            <a:extLst>
              <a:ext uri="{FF2B5EF4-FFF2-40B4-BE49-F238E27FC236}">
                <a16:creationId xmlns:a16="http://schemas.microsoft.com/office/drawing/2014/main" id="{F9480433-5C43-2889-2112-89DFDD296C71}"/>
              </a:ext>
            </a:extLst>
          </p:cNvPr>
          <p:cNvSpPr txBox="1"/>
          <p:nvPr/>
        </p:nvSpPr>
        <p:spPr>
          <a:xfrm>
            <a:off x="457200" y="5994066"/>
            <a:ext cx="8798879" cy="276999"/>
          </a:xfrm>
          <a:prstGeom prst="rect">
            <a:avLst/>
          </a:prstGeom>
          <a:noFill/>
        </p:spPr>
        <p:txBody>
          <a:bodyPr wrap="square">
            <a:spAutoFit/>
          </a:bodyPr>
          <a:lstStyle/>
          <a:p>
            <a:r>
              <a:rPr lang="en-US" sz="1200" spc="-20" dirty="0">
                <a:solidFill>
                  <a:schemeClr val="tx1"/>
                </a:solidFill>
                <a:latin typeface="Arial" panose="020B0604020202020204" pitchFamily="34" charset="0"/>
                <a:cs typeface="Arial" panose="020B0604020202020204" pitchFamily="34" charset="0"/>
              </a:rPr>
              <a:t>Note: Relevant articles reviewed in literature review are listed in the “Reference” slide in the later section</a:t>
            </a:r>
            <a:endParaRPr lang="en-US" sz="1200" dirty="0"/>
          </a:p>
        </p:txBody>
      </p:sp>
    </p:spTree>
    <p:extLst>
      <p:ext uri="{BB962C8B-B14F-4D97-AF65-F5344CB8AC3E}">
        <p14:creationId xmlns:p14="http://schemas.microsoft.com/office/powerpoint/2010/main" val="3113969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9ACF2-ADB4-6F47-C618-AB6A078E979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B3465C9-2135-3592-4414-4484AE62308B}"/>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RP Summary: </a:t>
            </a:r>
            <a:r>
              <a:rPr lang="en-US" b="0" spc="-10" dirty="0">
                <a:solidFill>
                  <a:srgbClr val="A40020"/>
                </a:solidFill>
                <a:latin typeface="Arial"/>
                <a:cs typeface="Arial"/>
              </a:rPr>
              <a:t>Findings &amp; Conclusions</a:t>
            </a:r>
            <a:endParaRPr spc="-50" dirty="0">
              <a:solidFill>
                <a:srgbClr val="A40020"/>
              </a:solidFill>
            </a:endParaRPr>
          </a:p>
        </p:txBody>
      </p:sp>
      <p:sp>
        <p:nvSpPr>
          <p:cNvPr id="3" name="object 3">
            <a:extLst>
              <a:ext uri="{FF2B5EF4-FFF2-40B4-BE49-F238E27FC236}">
                <a16:creationId xmlns:a16="http://schemas.microsoft.com/office/drawing/2014/main" id="{58E33E97-1ACF-1AEE-E56A-92FF8F8D8840}"/>
              </a:ext>
            </a:extLst>
          </p:cNvPr>
          <p:cNvSpPr txBox="1"/>
          <p:nvPr/>
        </p:nvSpPr>
        <p:spPr>
          <a:xfrm>
            <a:off x="531368" y="1828800"/>
            <a:ext cx="9025229" cy="3155992"/>
          </a:xfrm>
          <a:prstGeom prst="rect">
            <a:avLst/>
          </a:prstGeom>
        </p:spPr>
        <p:txBody>
          <a:bodyPr vert="horz" wrap="square" lIns="0" tIns="16510" rIns="0" bIns="0" rtlCol="0">
            <a:spAutoFit/>
          </a:bodyPr>
          <a:lstStyle/>
          <a:p>
            <a:pPr marL="12065" marR="80645" algn="just">
              <a:lnSpc>
                <a:spcPct val="100000"/>
              </a:lnSpc>
              <a:spcBef>
                <a:spcPts val="1155"/>
              </a:spcBef>
              <a:tabLst>
                <a:tab pos="185420" algn="l"/>
              </a:tabLst>
            </a:pPr>
            <a:r>
              <a:rPr lang="en-US" sz="1400" b="1" spc="-20" dirty="0">
                <a:solidFill>
                  <a:srgbClr val="B91A31"/>
                </a:solidFill>
                <a:latin typeface="Arial" panose="020B0604020202020204" pitchFamily="34" charset="0"/>
                <a:cs typeface="Arial" panose="020B0604020202020204" pitchFamily="34" charset="0"/>
              </a:rPr>
              <a:t>Contribution to the field of study</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endParaRPr lang="en-US" sz="300" spc="-20" dirty="0">
              <a:solidFill>
                <a:schemeClr val="tx1"/>
              </a:solidFill>
              <a:latin typeface="Arial" panose="020B0604020202020204" pitchFamily="34" charset="0"/>
              <a:cs typeface="Arial" panose="020B0604020202020204" pitchFamily="34" charset="0"/>
            </a:endParaRP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Combining qualitative and quantitative approaches would strengthen the research by comprehensively understanding the research problem, triangulating the findings, and developing more evidence-based recommendations for new brands entering competitive global consumer markets.</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endParaRPr lang="en-US" sz="1200" spc="-20" dirty="0">
              <a:solidFill>
                <a:schemeClr val="tx1"/>
              </a:solidFill>
              <a:latin typeface="Arial" panose="020B0604020202020204" pitchFamily="34" charset="0"/>
              <a:cs typeface="Arial" panose="020B0604020202020204" pitchFamily="34" charset="0"/>
            </a:endParaRP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Exploring the strategies and approaches that could be employed when considering "Going Global " (new trend) by Chinese brands, and breaking into the global market despite their lack of track record presence.</a:t>
            </a: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endParaRPr lang="en-US" sz="1200" spc="-20" dirty="0">
              <a:solidFill>
                <a:schemeClr val="tx1"/>
              </a:solidFill>
              <a:latin typeface="Arial" panose="020B0604020202020204" pitchFamily="34" charset="0"/>
              <a:cs typeface="Arial" panose="020B0604020202020204" pitchFamily="34" charset="0"/>
            </a:endParaRPr>
          </a:p>
          <a:p>
            <a:pPr marL="297815" marR="80645" lvl="4" indent="-285750" algn="just">
              <a:spcBef>
                <a:spcPts val="600"/>
              </a:spcBef>
              <a:spcAft>
                <a:spcPts val="600"/>
              </a:spcAft>
              <a:buClr>
                <a:srgbClr val="B91A31"/>
              </a:buClr>
              <a:buFont typeface="Wingdings" panose="05000000000000000000" pitchFamily="2" charset="2"/>
              <a:buChar char="§"/>
              <a:tabLst>
                <a:tab pos="185420" algn="l"/>
              </a:tabLst>
            </a:pPr>
            <a:r>
              <a:rPr lang="en-US" sz="1200" spc="-20" dirty="0">
                <a:solidFill>
                  <a:schemeClr val="tx1"/>
                </a:solidFill>
                <a:latin typeface="Arial" panose="020B0604020202020204" pitchFamily="34" charset="0"/>
                <a:cs typeface="Arial" panose="020B0604020202020204" pitchFamily="34" charset="0"/>
              </a:rPr>
              <a:t>Aiming to provide valuable insights for young Chinese brands seeking to expand globally through eCommerce. By understanding the key success factors and leveraging their unique strengths, these brands can effectively navigate the complexities of international markets and establish themselves as formidable players in the global eCommerce landscape. The findings will contribute to the existing literature and offer actionable recommendations for both academics and practitioners in the field.</a:t>
            </a:r>
            <a:endParaRPr lang="en-US" sz="1400" spc="-20" dirty="0">
              <a:solidFill>
                <a:schemeClr val="tx1"/>
              </a:solidFill>
              <a:latin typeface="Arial" panose="020B0604020202020204" pitchFamily="34" charset="0"/>
              <a:cs typeface="Arial" panose="020B0604020202020204" pitchFamily="34" charset="0"/>
            </a:endParaRPr>
          </a:p>
        </p:txBody>
      </p:sp>
      <p:sp>
        <p:nvSpPr>
          <p:cNvPr id="7" name="object 3">
            <a:extLst>
              <a:ext uri="{FF2B5EF4-FFF2-40B4-BE49-F238E27FC236}">
                <a16:creationId xmlns:a16="http://schemas.microsoft.com/office/drawing/2014/main" id="{F2092838-C0E0-9191-212A-83D764C39A25}"/>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Focus on applicability</a:t>
            </a:r>
            <a:endParaRPr dirty="0"/>
          </a:p>
        </p:txBody>
      </p:sp>
      <p:sp>
        <p:nvSpPr>
          <p:cNvPr id="4" name="Oval 3">
            <a:extLst>
              <a:ext uri="{FF2B5EF4-FFF2-40B4-BE49-F238E27FC236}">
                <a16:creationId xmlns:a16="http://schemas.microsoft.com/office/drawing/2014/main" id="{0172E57A-EBE9-E5FE-A0B8-192AA7691E47}"/>
              </a:ext>
            </a:extLst>
          </p:cNvPr>
          <p:cNvSpPr/>
          <p:nvPr/>
        </p:nvSpPr>
        <p:spPr>
          <a:xfrm>
            <a:off x="478937" y="460563"/>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5" name="Slide Number Placeholder 4">
            <a:extLst>
              <a:ext uri="{FF2B5EF4-FFF2-40B4-BE49-F238E27FC236}">
                <a16:creationId xmlns:a16="http://schemas.microsoft.com/office/drawing/2014/main" id="{2D1A98A6-C39B-38E8-7215-8F3E923C86D8}"/>
              </a:ext>
            </a:extLst>
          </p:cNvPr>
          <p:cNvSpPr>
            <a:spLocks noGrp="1"/>
          </p:cNvSpPr>
          <p:nvPr>
            <p:ph type="sldNum" sz="quarter" idx="7"/>
          </p:nvPr>
        </p:nvSpPr>
        <p:spPr/>
        <p:txBody>
          <a:bodyPr/>
          <a:lstStyle/>
          <a:p>
            <a:pPr marL="77470">
              <a:lnSpc>
                <a:spcPct val="100000"/>
              </a:lnSpc>
            </a:pPr>
            <a:fld id="{81D60167-4931-47E6-BA6A-407CBD079E47}" type="slidenum">
              <a:rPr lang="en-US" smtClean="0"/>
              <a:t>12</a:t>
            </a:fld>
            <a:endParaRPr lang="en-US" dirty="0"/>
          </a:p>
        </p:txBody>
      </p:sp>
    </p:spTree>
    <p:extLst>
      <p:ext uri="{BB962C8B-B14F-4D97-AF65-F5344CB8AC3E}">
        <p14:creationId xmlns:p14="http://schemas.microsoft.com/office/powerpoint/2010/main" val="539268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9ADBD-689C-C78D-3D03-2196B6F10038}"/>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6CBFED3E-306F-D5F7-46A5-6D3E28319DDB}"/>
              </a:ext>
            </a:extLst>
          </p:cNvPr>
          <p:cNvSpPr>
            <a:spLocks noGrp="1"/>
          </p:cNvSpPr>
          <p:nvPr>
            <p:ph type="body" idx="1"/>
          </p:nvPr>
        </p:nvSpPr>
        <p:spPr>
          <a:xfrm>
            <a:off x="1219200" y="1981200"/>
            <a:ext cx="7955089" cy="3077766"/>
          </a:xfrm>
        </p:spPr>
        <p:txBody>
          <a:bodyPr/>
          <a:lstStyle/>
          <a:p>
            <a:r>
              <a:rPr lang="en-US" sz="2000" dirty="0">
                <a:solidFill>
                  <a:schemeClr val="bg1">
                    <a:lumMod val="65000"/>
                  </a:schemeClr>
                </a:solidFill>
              </a:rPr>
              <a:t>Research proposal summary</a:t>
            </a:r>
          </a:p>
          <a:p>
            <a:endParaRPr lang="en-US" sz="2000" dirty="0"/>
          </a:p>
          <a:p>
            <a:endParaRPr lang="en-US" sz="2000" dirty="0"/>
          </a:p>
          <a:p>
            <a:r>
              <a:rPr lang="en-US" sz="2000" b="1" dirty="0"/>
              <a:t>Evaluate and critique the research proposal</a:t>
            </a:r>
          </a:p>
          <a:p>
            <a:endParaRPr lang="en-US" sz="2000" dirty="0">
              <a:solidFill>
                <a:schemeClr val="bg1">
                  <a:lumMod val="65000"/>
                </a:schemeClr>
              </a:solidFill>
            </a:endParaRPr>
          </a:p>
          <a:p>
            <a:endParaRPr lang="en-US" sz="2000" dirty="0">
              <a:solidFill>
                <a:schemeClr val="bg1">
                  <a:lumMod val="65000"/>
                </a:schemeClr>
              </a:solidFill>
            </a:endParaRPr>
          </a:p>
          <a:p>
            <a:r>
              <a:rPr lang="en-US" sz="2000" dirty="0">
                <a:solidFill>
                  <a:schemeClr val="bg1">
                    <a:lumMod val="65000"/>
                  </a:schemeClr>
                </a:solidFill>
              </a:rPr>
              <a:t>Apply alternative approach in research design to address shortcomings</a:t>
            </a:r>
          </a:p>
          <a:p>
            <a:endParaRPr lang="en-US" sz="2000" dirty="0">
              <a:solidFill>
                <a:schemeClr val="bg1">
                  <a:lumMod val="65000"/>
                </a:schemeClr>
              </a:solidFill>
            </a:endParaRPr>
          </a:p>
          <a:p>
            <a:endParaRPr lang="en-US" sz="2000" dirty="0">
              <a:solidFill>
                <a:schemeClr val="bg1">
                  <a:lumMod val="65000"/>
                </a:schemeClr>
              </a:solidFill>
            </a:endParaRPr>
          </a:p>
          <a:p>
            <a:r>
              <a:rPr lang="en-US" sz="2000" dirty="0">
                <a:solidFill>
                  <a:schemeClr val="bg1">
                    <a:lumMod val="65000"/>
                  </a:schemeClr>
                </a:solidFill>
              </a:rPr>
              <a:t>Expected findings: Enhancement of knowledge, practice and management</a:t>
            </a:r>
          </a:p>
        </p:txBody>
      </p:sp>
      <p:sp>
        <p:nvSpPr>
          <p:cNvPr id="6" name="object 2">
            <a:extLst>
              <a:ext uri="{FF2B5EF4-FFF2-40B4-BE49-F238E27FC236}">
                <a16:creationId xmlns:a16="http://schemas.microsoft.com/office/drawing/2014/main" id="{63BE1CAD-8FD3-5598-2420-0BE0BC0DEED8}"/>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Table of Content</a:t>
            </a:r>
            <a:endParaRPr spc="-50" dirty="0">
              <a:solidFill>
                <a:srgbClr val="A40020"/>
              </a:solidFill>
            </a:endParaRPr>
          </a:p>
        </p:txBody>
      </p:sp>
      <p:sp>
        <p:nvSpPr>
          <p:cNvPr id="7" name="Oval 6">
            <a:extLst>
              <a:ext uri="{FF2B5EF4-FFF2-40B4-BE49-F238E27FC236}">
                <a16:creationId xmlns:a16="http://schemas.microsoft.com/office/drawing/2014/main" id="{77293A34-D828-A364-CBBE-0791CBEB92F5}"/>
              </a:ext>
            </a:extLst>
          </p:cNvPr>
          <p:cNvSpPr/>
          <p:nvPr/>
        </p:nvSpPr>
        <p:spPr>
          <a:xfrm>
            <a:off x="367129" y="1939409"/>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8" name="Oval 7">
            <a:extLst>
              <a:ext uri="{FF2B5EF4-FFF2-40B4-BE49-F238E27FC236}">
                <a16:creationId xmlns:a16="http://schemas.microsoft.com/office/drawing/2014/main" id="{10B34557-188E-14F0-EB4F-9E1826CBCEB7}"/>
              </a:ext>
            </a:extLst>
          </p:cNvPr>
          <p:cNvSpPr/>
          <p:nvPr/>
        </p:nvSpPr>
        <p:spPr>
          <a:xfrm>
            <a:off x="367129" y="2875560"/>
            <a:ext cx="398336" cy="411734"/>
          </a:xfrm>
          <a:prstGeom prst="ellipse">
            <a:avLst/>
          </a:prstGeom>
          <a:solidFill>
            <a:srgbClr val="B91A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9" name="Oval 8">
            <a:extLst>
              <a:ext uri="{FF2B5EF4-FFF2-40B4-BE49-F238E27FC236}">
                <a16:creationId xmlns:a16="http://schemas.microsoft.com/office/drawing/2014/main" id="{2C66F0AD-6528-FE92-CD21-4F27B2A36ACB}"/>
              </a:ext>
            </a:extLst>
          </p:cNvPr>
          <p:cNvSpPr/>
          <p:nvPr/>
        </p:nvSpPr>
        <p:spPr>
          <a:xfrm>
            <a:off x="367129" y="3777247"/>
            <a:ext cx="398336" cy="411734"/>
          </a:xfrm>
          <a:prstGeom prst="ellipse">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10" name="Oval 9">
            <a:extLst>
              <a:ext uri="{FF2B5EF4-FFF2-40B4-BE49-F238E27FC236}">
                <a16:creationId xmlns:a16="http://schemas.microsoft.com/office/drawing/2014/main" id="{D257F19C-1020-6A15-7FFE-7C685DAFA74E}"/>
              </a:ext>
            </a:extLst>
          </p:cNvPr>
          <p:cNvSpPr/>
          <p:nvPr/>
        </p:nvSpPr>
        <p:spPr>
          <a:xfrm>
            <a:off x="367129" y="4678934"/>
            <a:ext cx="398336" cy="411734"/>
          </a:xfrm>
          <a:prstGeom prst="ellipse">
            <a:avLst/>
          </a:prstGeom>
          <a:solidFill>
            <a:schemeClr val="bg1">
              <a:lumMod val="6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sp>
        <p:nvSpPr>
          <p:cNvPr id="2" name="Slide Number Placeholder 1">
            <a:extLst>
              <a:ext uri="{FF2B5EF4-FFF2-40B4-BE49-F238E27FC236}">
                <a16:creationId xmlns:a16="http://schemas.microsoft.com/office/drawing/2014/main" id="{A230E2E7-6F44-F066-55BF-C304EEC17019}"/>
              </a:ext>
            </a:extLst>
          </p:cNvPr>
          <p:cNvSpPr>
            <a:spLocks noGrp="1"/>
          </p:cNvSpPr>
          <p:nvPr>
            <p:ph type="sldNum" sz="quarter" idx="7"/>
          </p:nvPr>
        </p:nvSpPr>
        <p:spPr/>
        <p:txBody>
          <a:bodyPr/>
          <a:lstStyle/>
          <a:p>
            <a:pPr marL="77470">
              <a:lnSpc>
                <a:spcPct val="100000"/>
              </a:lnSpc>
            </a:pPr>
            <a:fld id="{81D60167-4931-47E6-BA6A-407CBD079E47}" type="slidenum">
              <a:rPr lang="en-US" smtClean="0"/>
              <a:t>13</a:t>
            </a:fld>
            <a:endParaRPr lang="en-US" dirty="0"/>
          </a:p>
        </p:txBody>
      </p:sp>
    </p:spTree>
    <p:extLst>
      <p:ext uri="{BB962C8B-B14F-4D97-AF65-F5344CB8AC3E}">
        <p14:creationId xmlns:p14="http://schemas.microsoft.com/office/powerpoint/2010/main" val="1289461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9402" y="84973"/>
            <a:ext cx="9207195" cy="1120512"/>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Evaluate and critique the research proposal</a:t>
            </a:r>
            <a:br>
              <a:rPr lang="en-US" spc="-10" dirty="0">
                <a:solidFill>
                  <a:srgbClr val="A40020"/>
                </a:solidFill>
                <a:latin typeface="Arial"/>
                <a:cs typeface="Arial"/>
              </a:rPr>
            </a:br>
            <a:endParaRPr lang="en-US" spc="-50" dirty="0">
              <a:solidFill>
                <a:srgbClr val="A40020"/>
              </a:solidFill>
            </a:endParaRPr>
          </a:p>
        </p:txBody>
      </p:sp>
      <p:sp>
        <p:nvSpPr>
          <p:cNvPr id="7" name="object 3">
            <a:extLst>
              <a:ext uri="{FF2B5EF4-FFF2-40B4-BE49-F238E27FC236}">
                <a16:creationId xmlns:a16="http://schemas.microsoft.com/office/drawing/2014/main" id="{8B3BB9FE-1E70-46B6-C215-546932AE8CAC}"/>
              </a:ext>
            </a:extLst>
          </p:cNvPr>
          <p:cNvSpPr txBox="1"/>
          <p:nvPr/>
        </p:nvSpPr>
        <p:spPr>
          <a:xfrm>
            <a:off x="527567" y="1092667"/>
            <a:ext cx="8514715" cy="509114"/>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Below is a critical evaluation of the proposal, highlighting its strengths, weaknesses, and limitations.</a:t>
            </a:r>
            <a:endParaRPr sz="1600" dirty="0">
              <a:solidFill>
                <a:schemeClr val="bg1">
                  <a:lumMod val="50000"/>
                </a:schemeClr>
              </a:solidFill>
              <a:latin typeface="华文楷体"/>
              <a:cs typeface="华文楷体"/>
            </a:endParaRPr>
          </a:p>
        </p:txBody>
      </p:sp>
      <p:sp>
        <p:nvSpPr>
          <p:cNvPr id="11" name="Oval 10">
            <a:extLst>
              <a:ext uri="{FF2B5EF4-FFF2-40B4-BE49-F238E27FC236}">
                <a16:creationId xmlns:a16="http://schemas.microsoft.com/office/drawing/2014/main" id="{0808EC3D-6B4E-EBC8-81AD-41368B693AC0}"/>
              </a:ext>
            </a:extLst>
          </p:cNvPr>
          <p:cNvSpPr/>
          <p:nvPr/>
        </p:nvSpPr>
        <p:spPr>
          <a:xfrm>
            <a:off x="457360" y="471053"/>
            <a:ext cx="398336" cy="411734"/>
          </a:xfrm>
          <a:prstGeom prst="ellipse">
            <a:avLst/>
          </a:prstGeom>
          <a:solidFill>
            <a:srgbClr val="B91A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5" name="Slide Number Placeholder 4">
            <a:extLst>
              <a:ext uri="{FF2B5EF4-FFF2-40B4-BE49-F238E27FC236}">
                <a16:creationId xmlns:a16="http://schemas.microsoft.com/office/drawing/2014/main" id="{32524E7A-EECC-31D9-5A67-1D3E227E9A4F}"/>
              </a:ext>
            </a:extLst>
          </p:cNvPr>
          <p:cNvSpPr>
            <a:spLocks noGrp="1"/>
          </p:cNvSpPr>
          <p:nvPr>
            <p:ph type="sldNum" sz="quarter" idx="7"/>
          </p:nvPr>
        </p:nvSpPr>
        <p:spPr/>
        <p:txBody>
          <a:bodyPr/>
          <a:lstStyle/>
          <a:p>
            <a:pPr marL="77470">
              <a:lnSpc>
                <a:spcPct val="100000"/>
              </a:lnSpc>
            </a:pPr>
            <a:fld id="{81D60167-4931-47E6-BA6A-407CBD079E47}" type="slidenum">
              <a:rPr lang="en-US" smtClean="0"/>
              <a:t>14</a:t>
            </a:fld>
            <a:endParaRPr lang="en-US" dirty="0"/>
          </a:p>
        </p:txBody>
      </p:sp>
      <p:pic>
        <p:nvPicPr>
          <p:cNvPr id="9" name="Picture 8">
            <a:extLst>
              <a:ext uri="{FF2B5EF4-FFF2-40B4-BE49-F238E27FC236}">
                <a16:creationId xmlns:a16="http://schemas.microsoft.com/office/drawing/2014/main" id="{21A500F0-7CDC-96EB-0944-3BEB84157B13}"/>
              </a:ext>
            </a:extLst>
          </p:cNvPr>
          <p:cNvPicPr>
            <a:picLocks noChangeAspect="1"/>
          </p:cNvPicPr>
          <p:nvPr/>
        </p:nvPicPr>
        <p:blipFill>
          <a:blip r:embed="rId3"/>
          <a:stretch>
            <a:fillRect/>
          </a:stretch>
        </p:blipFill>
        <p:spPr>
          <a:xfrm>
            <a:off x="532464" y="1828800"/>
            <a:ext cx="8754678" cy="4116191"/>
          </a:xfrm>
          <a:prstGeom prst="rect">
            <a:avLst/>
          </a:prstGeom>
        </p:spPr>
      </p:pic>
    </p:spTree>
    <p:extLst>
      <p:ext uri="{BB962C8B-B14F-4D97-AF65-F5344CB8AC3E}">
        <p14:creationId xmlns:p14="http://schemas.microsoft.com/office/powerpoint/2010/main" val="1255157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1FF1-A044-3D72-CD8C-530D7C1D0BF6}"/>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A53AE3D-4E56-7E47-9EEA-E62370AECB9C}"/>
              </a:ext>
            </a:extLst>
          </p:cNvPr>
          <p:cNvSpPr txBox="1">
            <a:spLocks noGrp="1"/>
          </p:cNvSpPr>
          <p:nvPr>
            <p:ph type="title"/>
          </p:nvPr>
        </p:nvSpPr>
        <p:spPr>
          <a:xfrm>
            <a:off x="349402" y="84973"/>
            <a:ext cx="9207195" cy="1120512"/>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Evaluate and critique the research proposal</a:t>
            </a:r>
            <a:br>
              <a:rPr lang="en-US" spc="-10" dirty="0">
                <a:solidFill>
                  <a:srgbClr val="A40020"/>
                </a:solidFill>
                <a:latin typeface="Arial"/>
                <a:cs typeface="Arial"/>
              </a:rPr>
            </a:br>
            <a:endParaRPr lang="en-US" spc="-50" dirty="0">
              <a:solidFill>
                <a:srgbClr val="A40020"/>
              </a:solidFill>
            </a:endParaRPr>
          </a:p>
        </p:txBody>
      </p:sp>
      <p:sp>
        <p:nvSpPr>
          <p:cNvPr id="7" name="object 3">
            <a:extLst>
              <a:ext uri="{FF2B5EF4-FFF2-40B4-BE49-F238E27FC236}">
                <a16:creationId xmlns:a16="http://schemas.microsoft.com/office/drawing/2014/main" id="{9E3A8D36-344B-48D8-B99C-8B2FF01872C9}"/>
              </a:ext>
            </a:extLst>
          </p:cNvPr>
          <p:cNvSpPr txBox="1"/>
          <p:nvPr/>
        </p:nvSpPr>
        <p:spPr>
          <a:xfrm>
            <a:off x="527567" y="1092667"/>
            <a:ext cx="8514715" cy="509114"/>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Below is a critical evaluation of the proposal, highlighting its strengths, weaknesses, and limitations.</a:t>
            </a:r>
            <a:endParaRPr sz="1600" dirty="0">
              <a:solidFill>
                <a:schemeClr val="bg1">
                  <a:lumMod val="50000"/>
                </a:schemeClr>
              </a:solidFill>
              <a:latin typeface="华文楷体"/>
              <a:cs typeface="华文楷体"/>
            </a:endParaRPr>
          </a:p>
        </p:txBody>
      </p:sp>
      <p:sp>
        <p:nvSpPr>
          <p:cNvPr id="11" name="Oval 10">
            <a:extLst>
              <a:ext uri="{FF2B5EF4-FFF2-40B4-BE49-F238E27FC236}">
                <a16:creationId xmlns:a16="http://schemas.microsoft.com/office/drawing/2014/main" id="{574E29BF-60A6-94BC-43F9-263943C3D852}"/>
              </a:ext>
            </a:extLst>
          </p:cNvPr>
          <p:cNvSpPr/>
          <p:nvPr/>
        </p:nvSpPr>
        <p:spPr>
          <a:xfrm>
            <a:off x="457360" y="471053"/>
            <a:ext cx="398336" cy="411734"/>
          </a:xfrm>
          <a:prstGeom prst="ellipse">
            <a:avLst/>
          </a:prstGeom>
          <a:solidFill>
            <a:srgbClr val="B91A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5" name="Slide Number Placeholder 4">
            <a:extLst>
              <a:ext uri="{FF2B5EF4-FFF2-40B4-BE49-F238E27FC236}">
                <a16:creationId xmlns:a16="http://schemas.microsoft.com/office/drawing/2014/main" id="{970A063C-B134-C764-62CE-CBF1BA0ABF59}"/>
              </a:ext>
            </a:extLst>
          </p:cNvPr>
          <p:cNvSpPr>
            <a:spLocks noGrp="1"/>
          </p:cNvSpPr>
          <p:nvPr>
            <p:ph type="sldNum" sz="quarter" idx="7"/>
          </p:nvPr>
        </p:nvSpPr>
        <p:spPr/>
        <p:txBody>
          <a:bodyPr/>
          <a:lstStyle/>
          <a:p>
            <a:pPr marL="77470">
              <a:lnSpc>
                <a:spcPct val="100000"/>
              </a:lnSpc>
            </a:pPr>
            <a:fld id="{81D60167-4931-47E6-BA6A-407CBD079E47}" type="slidenum">
              <a:rPr lang="en-US" smtClean="0"/>
              <a:t>15</a:t>
            </a:fld>
            <a:endParaRPr lang="en-US" dirty="0"/>
          </a:p>
        </p:txBody>
      </p:sp>
      <p:pic>
        <p:nvPicPr>
          <p:cNvPr id="9" name="Picture 8">
            <a:extLst>
              <a:ext uri="{FF2B5EF4-FFF2-40B4-BE49-F238E27FC236}">
                <a16:creationId xmlns:a16="http://schemas.microsoft.com/office/drawing/2014/main" id="{E82128A4-4622-DBBB-B41C-11EC38411E6A}"/>
              </a:ext>
            </a:extLst>
          </p:cNvPr>
          <p:cNvPicPr>
            <a:picLocks noChangeAspect="1"/>
          </p:cNvPicPr>
          <p:nvPr/>
        </p:nvPicPr>
        <p:blipFill>
          <a:blip r:embed="rId3"/>
          <a:stretch>
            <a:fillRect/>
          </a:stretch>
        </p:blipFill>
        <p:spPr>
          <a:xfrm>
            <a:off x="533400" y="1801570"/>
            <a:ext cx="8686800" cy="4218230"/>
          </a:xfrm>
          <a:prstGeom prst="rect">
            <a:avLst/>
          </a:prstGeom>
        </p:spPr>
      </p:pic>
    </p:spTree>
    <p:extLst>
      <p:ext uri="{BB962C8B-B14F-4D97-AF65-F5344CB8AC3E}">
        <p14:creationId xmlns:p14="http://schemas.microsoft.com/office/powerpoint/2010/main" val="3323639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460C4-69A3-74FA-3F51-A689C2EA6269}"/>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D5575131-A2FE-681E-3616-990F0C30DDCC}"/>
              </a:ext>
            </a:extLst>
          </p:cNvPr>
          <p:cNvSpPr>
            <a:spLocks noGrp="1"/>
          </p:cNvSpPr>
          <p:nvPr>
            <p:ph type="body" idx="1"/>
          </p:nvPr>
        </p:nvSpPr>
        <p:spPr>
          <a:xfrm>
            <a:off x="1219200" y="1981200"/>
            <a:ext cx="7955089" cy="3077766"/>
          </a:xfrm>
        </p:spPr>
        <p:txBody>
          <a:bodyPr/>
          <a:lstStyle/>
          <a:p>
            <a:r>
              <a:rPr lang="en-US" sz="2000" dirty="0">
                <a:solidFill>
                  <a:schemeClr val="bg1">
                    <a:lumMod val="65000"/>
                  </a:schemeClr>
                </a:solidFill>
              </a:rPr>
              <a:t>Research proposal summary</a:t>
            </a:r>
          </a:p>
          <a:p>
            <a:endParaRPr lang="en-US" sz="2000" dirty="0"/>
          </a:p>
          <a:p>
            <a:endParaRPr lang="en-US" sz="2000" dirty="0"/>
          </a:p>
          <a:p>
            <a:r>
              <a:rPr lang="en-US" sz="2000" dirty="0">
                <a:solidFill>
                  <a:schemeClr val="bg1">
                    <a:lumMod val="65000"/>
                  </a:schemeClr>
                </a:solidFill>
              </a:rPr>
              <a:t>Evaluate and critique the research proposal</a:t>
            </a:r>
          </a:p>
          <a:p>
            <a:endParaRPr lang="en-US" sz="2000" dirty="0">
              <a:solidFill>
                <a:schemeClr val="bg1">
                  <a:lumMod val="65000"/>
                </a:schemeClr>
              </a:solidFill>
            </a:endParaRPr>
          </a:p>
          <a:p>
            <a:endParaRPr lang="en-US" sz="2000" dirty="0">
              <a:solidFill>
                <a:schemeClr val="bg1">
                  <a:lumMod val="65000"/>
                </a:schemeClr>
              </a:solidFill>
            </a:endParaRPr>
          </a:p>
          <a:p>
            <a:r>
              <a:rPr lang="en-US" sz="2000" b="1" dirty="0"/>
              <a:t>Apply alternative approach in research design to address shortcomings</a:t>
            </a:r>
          </a:p>
          <a:p>
            <a:endParaRPr lang="en-US" sz="2000" dirty="0">
              <a:solidFill>
                <a:schemeClr val="bg1">
                  <a:lumMod val="65000"/>
                </a:schemeClr>
              </a:solidFill>
            </a:endParaRPr>
          </a:p>
          <a:p>
            <a:endParaRPr lang="en-US" sz="2000" dirty="0">
              <a:solidFill>
                <a:schemeClr val="bg1">
                  <a:lumMod val="65000"/>
                </a:schemeClr>
              </a:solidFill>
            </a:endParaRPr>
          </a:p>
          <a:p>
            <a:r>
              <a:rPr lang="en-US" sz="2000" dirty="0">
                <a:solidFill>
                  <a:schemeClr val="bg1">
                    <a:lumMod val="65000"/>
                  </a:schemeClr>
                </a:solidFill>
              </a:rPr>
              <a:t>Expected findings: Enhancement of knowledge, practice and management</a:t>
            </a:r>
          </a:p>
        </p:txBody>
      </p:sp>
      <p:sp>
        <p:nvSpPr>
          <p:cNvPr id="6" name="object 2">
            <a:extLst>
              <a:ext uri="{FF2B5EF4-FFF2-40B4-BE49-F238E27FC236}">
                <a16:creationId xmlns:a16="http://schemas.microsoft.com/office/drawing/2014/main" id="{9B0104A6-28C0-A8F2-D728-8D13710B43FD}"/>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Table of Content</a:t>
            </a:r>
            <a:endParaRPr spc="-50" dirty="0">
              <a:solidFill>
                <a:srgbClr val="A40020"/>
              </a:solidFill>
            </a:endParaRPr>
          </a:p>
        </p:txBody>
      </p:sp>
      <p:sp>
        <p:nvSpPr>
          <p:cNvPr id="7" name="Oval 6">
            <a:extLst>
              <a:ext uri="{FF2B5EF4-FFF2-40B4-BE49-F238E27FC236}">
                <a16:creationId xmlns:a16="http://schemas.microsoft.com/office/drawing/2014/main" id="{84A9D57B-4DE3-3115-F67F-5575CFD430AE}"/>
              </a:ext>
            </a:extLst>
          </p:cNvPr>
          <p:cNvSpPr/>
          <p:nvPr/>
        </p:nvSpPr>
        <p:spPr>
          <a:xfrm>
            <a:off x="367129" y="1939409"/>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8" name="Oval 7">
            <a:extLst>
              <a:ext uri="{FF2B5EF4-FFF2-40B4-BE49-F238E27FC236}">
                <a16:creationId xmlns:a16="http://schemas.microsoft.com/office/drawing/2014/main" id="{6B34709E-4FD3-B9CA-35B7-8C7C93D40DA4}"/>
              </a:ext>
            </a:extLst>
          </p:cNvPr>
          <p:cNvSpPr/>
          <p:nvPr/>
        </p:nvSpPr>
        <p:spPr>
          <a:xfrm>
            <a:off x="367129" y="2875560"/>
            <a:ext cx="398336" cy="411734"/>
          </a:xfrm>
          <a:prstGeom prst="ellipse">
            <a:avLst/>
          </a:prstGeom>
          <a:solidFill>
            <a:srgbClr val="B91A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9" name="Oval 8">
            <a:extLst>
              <a:ext uri="{FF2B5EF4-FFF2-40B4-BE49-F238E27FC236}">
                <a16:creationId xmlns:a16="http://schemas.microsoft.com/office/drawing/2014/main" id="{8F851383-23A5-0E72-7D6F-5FB95358DE78}"/>
              </a:ext>
            </a:extLst>
          </p:cNvPr>
          <p:cNvSpPr/>
          <p:nvPr/>
        </p:nvSpPr>
        <p:spPr>
          <a:xfrm>
            <a:off x="367129" y="3777247"/>
            <a:ext cx="398336" cy="411734"/>
          </a:xfrm>
          <a:prstGeom prst="ellipse">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10" name="Oval 9">
            <a:extLst>
              <a:ext uri="{FF2B5EF4-FFF2-40B4-BE49-F238E27FC236}">
                <a16:creationId xmlns:a16="http://schemas.microsoft.com/office/drawing/2014/main" id="{52EFAA57-298B-D520-AA26-D40C031C2F92}"/>
              </a:ext>
            </a:extLst>
          </p:cNvPr>
          <p:cNvSpPr/>
          <p:nvPr/>
        </p:nvSpPr>
        <p:spPr>
          <a:xfrm>
            <a:off x="367129" y="4678934"/>
            <a:ext cx="398336" cy="411734"/>
          </a:xfrm>
          <a:prstGeom prst="ellipse">
            <a:avLst/>
          </a:prstGeom>
          <a:solidFill>
            <a:schemeClr val="bg1">
              <a:lumMod val="6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sp>
        <p:nvSpPr>
          <p:cNvPr id="2" name="Slide Number Placeholder 1">
            <a:extLst>
              <a:ext uri="{FF2B5EF4-FFF2-40B4-BE49-F238E27FC236}">
                <a16:creationId xmlns:a16="http://schemas.microsoft.com/office/drawing/2014/main" id="{349418BB-D574-571E-EFC7-458E36413FF0}"/>
              </a:ext>
            </a:extLst>
          </p:cNvPr>
          <p:cNvSpPr>
            <a:spLocks noGrp="1"/>
          </p:cNvSpPr>
          <p:nvPr>
            <p:ph type="sldNum" sz="quarter" idx="7"/>
          </p:nvPr>
        </p:nvSpPr>
        <p:spPr/>
        <p:txBody>
          <a:bodyPr/>
          <a:lstStyle/>
          <a:p>
            <a:pPr marL="77470">
              <a:lnSpc>
                <a:spcPct val="100000"/>
              </a:lnSpc>
            </a:pPr>
            <a:fld id="{81D60167-4931-47E6-BA6A-407CBD079E47}" type="slidenum">
              <a:rPr lang="en-US" smtClean="0"/>
              <a:t>16</a:t>
            </a:fld>
            <a:endParaRPr lang="en-US" dirty="0"/>
          </a:p>
        </p:txBody>
      </p:sp>
    </p:spTree>
    <p:extLst>
      <p:ext uri="{BB962C8B-B14F-4D97-AF65-F5344CB8AC3E}">
        <p14:creationId xmlns:p14="http://schemas.microsoft.com/office/powerpoint/2010/main" val="1942377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3F6E3-3B5B-BB04-B6EC-05ADB6CED54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161EA63-EC92-59C1-8649-7AAB2481FCE9}"/>
              </a:ext>
            </a:extLst>
          </p:cNvPr>
          <p:cNvSpPr txBox="1">
            <a:spLocks noGrp="1"/>
          </p:cNvSpPr>
          <p:nvPr>
            <p:ph type="title"/>
          </p:nvPr>
        </p:nvSpPr>
        <p:spPr>
          <a:xfrm>
            <a:off x="1295400" y="84973"/>
            <a:ext cx="8261197" cy="986715"/>
          </a:xfrm>
          <a:prstGeom prst="rect">
            <a:avLst/>
          </a:prstGeom>
        </p:spPr>
        <p:txBody>
          <a:bodyPr vert="horz" wrap="square" lIns="0" tIns="0" rIns="0" bIns="0" rtlCol="0">
            <a:noAutofit/>
          </a:bodyPr>
          <a:lstStyle/>
          <a:p>
            <a:pPr marL="194310">
              <a:lnSpc>
                <a:spcPct val="100000"/>
              </a:lnSpc>
              <a:spcBef>
                <a:spcPts val="100"/>
              </a:spcBef>
            </a:pPr>
            <a:r>
              <a:rPr lang="en-US" spc="-10" dirty="0">
                <a:solidFill>
                  <a:srgbClr val="A40020"/>
                </a:solidFill>
                <a:latin typeface="Arial"/>
                <a:cs typeface="Arial"/>
              </a:rPr>
              <a:t>Apply alternative approach in research design to address shortcomings</a:t>
            </a:r>
            <a:br>
              <a:rPr lang="en-US" spc="-10" dirty="0">
                <a:solidFill>
                  <a:srgbClr val="A40020"/>
                </a:solidFill>
                <a:latin typeface="Arial"/>
                <a:cs typeface="Arial"/>
              </a:rPr>
            </a:br>
            <a:endParaRPr lang="en-US" spc="-50" dirty="0">
              <a:solidFill>
                <a:srgbClr val="A40020"/>
              </a:solidFill>
            </a:endParaRPr>
          </a:p>
        </p:txBody>
      </p:sp>
      <p:sp>
        <p:nvSpPr>
          <p:cNvPr id="7" name="object 3">
            <a:extLst>
              <a:ext uri="{FF2B5EF4-FFF2-40B4-BE49-F238E27FC236}">
                <a16:creationId xmlns:a16="http://schemas.microsoft.com/office/drawing/2014/main" id="{FCFFEEF5-5BDC-F9A8-D84C-ECA775078520}"/>
              </a:ext>
            </a:extLst>
          </p:cNvPr>
          <p:cNvSpPr txBox="1"/>
          <p:nvPr/>
        </p:nvSpPr>
        <p:spPr>
          <a:xfrm>
            <a:off x="527567" y="1092667"/>
            <a:ext cx="8514715" cy="262892"/>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To make the overall process smoother</a:t>
            </a:r>
            <a:endParaRPr sz="1600" dirty="0">
              <a:solidFill>
                <a:schemeClr val="bg1">
                  <a:lumMod val="50000"/>
                </a:schemeClr>
              </a:solidFill>
              <a:latin typeface="华文楷体"/>
              <a:cs typeface="华文楷体"/>
            </a:endParaRPr>
          </a:p>
        </p:txBody>
      </p:sp>
      <p:sp>
        <p:nvSpPr>
          <p:cNvPr id="5" name="Oval 4">
            <a:extLst>
              <a:ext uri="{FF2B5EF4-FFF2-40B4-BE49-F238E27FC236}">
                <a16:creationId xmlns:a16="http://schemas.microsoft.com/office/drawing/2014/main" id="{BEC09C63-9BA2-252C-1832-67C284274BDC}"/>
              </a:ext>
            </a:extLst>
          </p:cNvPr>
          <p:cNvSpPr/>
          <p:nvPr/>
        </p:nvSpPr>
        <p:spPr>
          <a:xfrm>
            <a:off x="478937" y="491316"/>
            <a:ext cx="398336" cy="411734"/>
          </a:xfrm>
          <a:prstGeom prst="ellipse">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6" name="Slide Number Placeholder 5">
            <a:extLst>
              <a:ext uri="{FF2B5EF4-FFF2-40B4-BE49-F238E27FC236}">
                <a16:creationId xmlns:a16="http://schemas.microsoft.com/office/drawing/2014/main" id="{7C7EDAFB-BAB8-F2F5-F2FB-01CBCA3C9D0C}"/>
              </a:ext>
            </a:extLst>
          </p:cNvPr>
          <p:cNvSpPr>
            <a:spLocks noGrp="1"/>
          </p:cNvSpPr>
          <p:nvPr>
            <p:ph type="sldNum" sz="quarter" idx="7"/>
          </p:nvPr>
        </p:nvSpPr>
        <p:spPr/>
        <p:txBody>
          <a:bodyPr/>
          <a:lstStyle/>
          <a:p>
            <a:pPr marL="77470">
              <a:lnSpc>
                <a:spcPct val="100000"/>
              </a:lnSpc>
            </a:pPr>
            <a:fld id="{81D60167-4931-47E6-BA6A-407CBD079E47}" type="slidenum">
              <a:rPr lang="en-US" smtClean="0"/>
              <a:t>17</a:t>
            </a:fld>
            <a:endParaRPr lang="en-US" dirty="0"/>
          </a:p>
        </p:txBody>
      </p:sp>
      <p:pic>
        <p:nvPicPr>
          <p:cNvPr id="10" name="Picture 9">
            <a:extLst>
              <a:ext uri="{FF2B5EF4-FFF2-40B4-BE49-F238E27FC236}">
                <a16:creationId xmlns:a16="http://schemas.microsoft.com/office/drawing/2014/main" id="{A635F4A7-C085-29C0-872A-AD12061FF2A8}"/>
              </a:ext>
            </a:extLst>
          </p:cNvPr>
          <p:cNvPicPr>
            <a:picLocks noChangeAspect="1"/>
          </p:cNvPicPr>
          <p:nvPr/>
        </p:nvPicPr>
        <p:blipFill>
          <a:blip r:embed="rId3"/>
          <a:stretch>
            <a:fillRect/>
          </a:stretch>
        </p:blipFill>
        <p:spPr>
          <a:xfrm>
            <a:off x="457200" y="1800857"/>
            <a:ext cx="8917432" cy="4066543"/>
          </a:xfrm>
          <a:prstGeom prst="rect">
            <a:avLst/>
          </a:prstGeom>
        </p:spPr>
      </p:pic>
    </p:spTree>
    <p:extLst>
      <p:ext uri="{BB962C8B-B14F-4D97-AF65-F5344CB8AC3E}">
        <p14:creationId xmlns:p14="http://schemas.microsoft.com/office/powerpoint/2010/main" val="925610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6C3C5-282C-0006-9B97-9A45BC5F2F79}"/>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611E8B1F-AAA9-F715-6AC9-6DAB3383E39B}"/>
              </a:ext>
            </a:extLst>
          </p:cNvPr>
          <p:cNvSpPr txBox="1">
            <a:spLocks noGrp="1"/>
          </p:cNvSpPr>
          <p:nvPr>
            <p:ph type="title"/>
          </p:nvPr>
        </p:nvSpPr>
        <p:spPr>
          <a:xfrm>
            <a:off x="1295400" y="84973"/>
            <a:ext cx="8261197" cy="986715"/>
          </a:xfrm>
          <a:prstGeom prst="rect">
            <a:avLst/>
          </a:prstGeom>
        </p:spPr>
        <p:txBody>
          <a:bodyPr vert="horz" wrap="square" lIns="0" tIns="0" rIns="0" bIns="0" rtlCol="0">
            <a:noAutofit/>
          </a:bodyPr>
          <a:lstStyle/>
          <a:p>
            <a:pPr marL="194310">
              <a:lnSpc>
                <a:spcPct val="100000"/>
              </a:lnSpc>
              <a:spcBef>
                <a:spcPts val="100"/>
              </a:spcBef>
            </a:pPr>
            <a:r>
              <a:rPr lang="en-US" spc="-10" dirty="0">
                <a:solidFill>
                  <a:srgbClr val="A40020"/>
                </a:solidFill>
                <a:latin typeface="Arial"/>
                <a:cs typeface="Arial"/>
              </a:rPr>
              <a:t>Apply alternative approach in research design to address shortcomings</a:t>
            </a:r>
            <a:br>
              <a:rPr lang="en-US" spc="-10" dirty="0">
                <a:solidFill>
                  <a:srgbClr val="A40020"/>
                </a:solidFill>
                <a:latin typeface="Arial"/>
                <a:cs typeface="Arial"/>
              </a:rPr>
            </a:br>
            <a:endParaRPr lang="en-US" spc="-50" dirty="0">
              <a:solidFill>
                <a:srgbClr val="A40020"/>
              </a:solidFill>
            </a:endParaRPr>
          </a:p>
        </p:txBody>
      </p:sp>
      <p:sp>
        <p:nvSpPr>
          <p:cNvPr id="7" name="object 3">
            <a:extLst>
              <a:ext uri="{FF2B5EF4-FFF2-40B4-BE49-F238E27FC236}">
                <a16:creationId xmlns:a16="http://schemas.microsoft.com/office/drawing/2014/main" id="{B42BC8D2-2103-C49A-BCB7-6BE059C66AC0}"/>
              </a:ext>
            </a:extLst>
          </p:cNvPr>
          <p:cNvSpPr txBox="1"/>
          <p:nvPr/>
        </p:nvSpPr>
        <p:spPr>
          <a:xfrm>
            <a:off x="527567" y="1092667"/>
            <a:ext cx="8514715" cy="262892"/>
          </a:xfrm>
          <a:prstGeom prst="rect">
            <a:avLst/>
          </a:prstGeom>
        </p:spPr>
        <p:txBody>
          <a:bodyPr vert="horz" wrap="square" lIns="0" tIns="16510" rIns="0" bIns="0" rtlCol="0">
            <a:spAutoFit/>
          </a:bodyPr>
          <a:lstStyle/>
          <a:p>
            <a:pPr marL="12700">
              <a:lnSpc>
                <a:spcPct val="100000"/>
              </a:lnSpc>
              <a:spcBef>
                <a:spcPts val="130"/>
              </a:spcBef>
            </a:pPr>
            <a:r>
              <a:rPr lang="en-US" sz="1600" spc="-10" dirty="0">
                <a:solidFill>
                  <a:schemeClr val="bg1">
                    <a:lumMod val="50000"/>
                  </a:schemeClr>
                </a:solidFill>
                <a:latin typeface="Arial"/>
                <a:cs typeface="Arial"/>
              </a:rPr>
              <a:t>To make the overall process smoother</a:t>
            </a:r>
            <a:endParaRPr sz="1600" dirty="0">
              <a:solidFill>
                <a:schemeClr val="bg1">
                  <a:lumMod val="50000"/>
                </a:schemeClr>
              </a:solidFill>
              <a:latin typeface="华文楷体"/>
              <a:cs typeface="华文楷体"/>
            </a:endParaRPr>
          </a:p>
        </p:txBody>
      </p:sp>
      <p:sp>
        <p:nvSpPr>
          <p:cNvPr id="5" name="Oval 4">
            <a:extLst>
              <a:ext uri="{FF2B5EF4-FFF2-40B4-BE49-F238E27FC236}">
                <a16:creationId xmlns:a16="http://schemas.microsoft.com/office/drawing/2014/main" id="{DCABE43C-F85A-64BC-7B5F-4690514F2C5C}"/>
              </a:ext>
            </a:extLst>
          </p:cNvPr>
          <p:cNvSpPr/>
          <p:nvPr/>
        </p:nvSpPr>
        <p:spPr>
          <a:xfrm>
            <a:off x="478937" y="491316"/>
            <a:ext cx="398336" cy="411734"/>
          </a:xfrm>
          <a:prstGeom prst="ellipse">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4" name="Slide Number Placeholder 3">
            <a:extLst>
              <a:ext uri="{FF2B5EF4-FFF2-40B4-BE49-F238E27FC236}">
                <a16:creationId xmlns:a16="http://schemas.microsoft.com/office/drawing/2014/main" id="{8FAE5E26-63D9-585F-655B-32CD52D5A192}"/>
              </a:ext>
            </a:extLst>
          </p:cNvPr>
          <p:cNvSpPr>
            <a:spLocks noGrp="1"/>
          </p:cNvSpPr>
          <p:nvPr>
            <p:ph type="sldNum" sz="quarter" idx="7"/>
          </p:nvPr>
        </p:nvSpPr>
        <p:spPr/>
        <p:txBody>
          <a:bodyPr/>
          <a:lstStyle/>
          <a:p>
            <a:pPr marL="77470">
              <a:lnSpc>
                <a:spcPct val="100000"/>
              </a:lnSpc>
            </a:pPr>
            <a:fld id="{81D60167-4931-47E6-BA6A-407CBD079E47}" type="slidenum">
              <a:rPr lang="en-US" smtClean="0"/>
              <a:t>18</a:t>
            </a:fld>
            <a:endParaRPr lang="en-US" dirty="0"/>
          </a:p>
        </p:txBody>
      </p:sp>
      <p:pic>
        <p:nvPicPr>
          <p:cNvPr id="9" name="Picture 8">
            <a:extLst>
              <a:ext uri="{FF2B5EF4-FFF2-40B4-BE49-F238E27FC236}">
                <a16:creationId xmlns:a16="http://schemas.microsoft.com/office/drawing/2014/main" id="{A9565815-EBFC-9D40-A4F5-CFF50D1A0740}"/>
              </a:ext>
            </a:extLst>
          </p:cNvPr>
          <p:cNvPicPr>
            <a:picLocks noChangeAspect="1"/>
          </p:cNvPicPr>
          <p:nvPr/>
        </p:nvPicPr>
        <p:blipFill>
          <a:blip r:embed="rId3"/>
          <a:stretch>
            <a:fillRect/>
          </a:stretch>
        </p:blipFill>
        <p:spPr>
          <a:xfrm>
            <a:off x="457200" y="1805985"/>
            <a:ext cx="8687725" cy="4518615"/>
          </a:xfrm>
          <a:prstGeom prst="rect">
            <a:avLst/>
          </a:prstGeom>
        </p:spPr>
      </p:pic>
    </p:spTree>
    <p:extLst>
      <p:ext uri="{BB962C8B-B14F-4D97-AF65-F5344CB8AC3E}">
        <p14:creationId xmlns:p14="http://schemas.microsoft.com/office/powerpoint/2010/main" val="153336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E9817-AC13-92B2-82B0-5A5A10B69E40}"/>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5D72EF1F-560D-F703-574F-B86D5959DC50}"/>
              </a:ext>
            </a:extLst>
          </p:cNvPr>
          <p:cNvSpPr>
            <a:spLocks noGrp="1"/>
          </p:cNvSpPr>
          <p:nvPr>
            <p:ph type="body" idx="1"/>
          </p:nvPr>
        </p:nvSpPr>
        <p:spPr>
          <a:xfrm>
            <a:off x="1219200" y="1981200"/>
            <a:ext cx="7955089" cy="3077766"/>
          </a:xfrm>
        </p:spPr>
        <p:txBody>
          <a:bodyPr/>
          <a:lstStyle/>
          <a:p>
            <a:r>
              <a:rPr lang="en-US" sz="2000" dirty="0">
                <a:solidFill>
                  <a:schemeClr val="bg1">
                    <a:lumMod val="65000"/>
                  </a:schemeClr>
                </a:solidFill>
              </a:rPr>
              <a:t>Research proposal summary</a:t>
            </a:r>
          </a:p>
          <a:p>
            <a:endParaRPr lang="en-US" sz="2000" dirty="0"/>
          </a:p>
          <a:p>
            <a:endParaRPr lang="en-US" sz="2000" dirty="0"/>
          </a:p>
          <a:p>
            <a:r>
              <a:rPr lang="en-US" sz="2000" dirty="0">
                <a:solidFill>
                  <a:schemeClr val="bg1">
                    <a:lumMod val="65000"/>
                  </a:schemeClr>
                </a:solidFill>
              </a:rPr>
              <a:t>Evaluate and critique the research proposal</a:t>
            </a:r>
          </a:p>
          <a:p>
            <a:endParaRPr lang="en-US" sz="2000" dirty="0">
              <a:solidFill>
                <a:schemeClr val="bg1">
                  <a:lumMod val="65000"/>
                </a:schemeClr>
              </a:solidFill>
            </a:endParaRPr>
          </a:p>
          <a:p>
            <a:endParaRPr lang="en-US" sz="2000" dirty="0">
              <a:solidFill>
                <a:schemeClr val="bg1">
                  <a:lumMod val="65000"/>
                </a:schemeClr>
              </a:solidFill>
            </a:endParaRPr>
          </a:p>
          <a:p>
            <a:r>
              <a:rPr lang="en-US" sz="2000" dirty="0">
                <a:solidFill>
                  <a:schemeClr val="bg1">
                    <a:lumMod val="65000"/>
                  </a:schemeClr>
                </a:solidFill>
              </a:rPr>
              <a:t>Apply alternative approach in research design to address shortcomings</a:t>
            </a:r>
          </a:p>
          <a:p>
            <a:endParaRPr lang="en-US" sz="2000" dirty="0">
              <a:solidFill>
                <a:schemeClr val="bg1">
                  <a:lumMod val="65000"/>
                </a:schemeClr>
              </a:solidFill>
            </a:endParaRPr>
          </a:p>
          <a:p>
            <a:endParaRPr lang="en-US" sz="2000" dirty="0">
              <a:solidFill>
                <a:schemeClr val="bg1">
                  <a:lumMod val="65000"/>
                </a:schemeClr>
              </a:solidFill>
            </a:endParaRPr>
          </a:p>
          <a:p>
            <a:r>
              <a:rPr lang="en-US" sz="2000" b="1" dirty="0"/>
              <a:t>Expected findings: Enhancement of knowledge, practice and management</a:t>
            </a:r>
          </a:p>
        </p:txBody>
      </p:sp>
      <p:sp>
        <p:nvSpPr>
          <p:cNvPr id="6" name="object 2">
            <a:extLst>
              <a:ext uri="{FF2B5EF4-FFF2-40B4-BE49-F238E27FC236}">
                <a16:creationId xmlns:a16="http://schemas.microsoft.com/office/drawing/2014/main" id="{569BDEE9-409D-5AA4-A5E4-67500AFAC7A1}"/>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Table of Content</a:t>
            </a:r>
            <a:endParaRPr spc="-50" dirty="0">
              <a:solidFill>
                <a:srgbClr val="A40020"/>
              </a:solidFill>
            </a:endParaRPr>
          </a:p>
        </p:txBody>
      </p:sp>
      <p:sp>
        <p:nvSpPr>
          <p:cNvPr id="7" name="Oval 6">
            <a:extLst>
              <a:ext uri="{FF2B5EF4-FFF2-40B4-BE49-F238E27FC236}">
                <a16:creationId xmlns:a16="http://schemas.microsoft.com/office/drawing/2014/main" id="{40A2B94C-86F5-05BC-5BE9-D9D47B30394D}"/>
              </a:ext>
            </a:extLst>
          </p:cNvPr>
          <p:cNvSpPr/>
          <p:nvPr/>
        </p:nvSpPr>
        <p:spPr>
          <a:xfrm>
            <a:off x="367129" y="1939409"/>
            <a:ext cx="398336" cy="411734"/>
          </a:xfrm>
          <a:prstGeom prst="ellipse">
            <a:avLst/>
          </a:prstGeom>
          <a:solidFill>
            <a:schemeClr val="accent2">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8" name="Oval 7">
            <a:extLst>
              <a:ext uri="{FF2B5EF4-FFF2-40B4-BE49-F238E27FC236}">
                <a16:creationId xmlns:a16="http://schemas.microsoft.com/office/drawing/2014/main" id="{00D86621-61C2-C63A-BCFD-72B9FCF15128}"/>
              </a:ext>
            </a:extLst>
          </p:cNvPr>
          <p:cNvSpPr/>
          <p:nvPr/>
        </p:nvSpPr>
        <p:spPr>
          <a:xfrm>
            <a:off x="367129" y="2875560"/>
            <a:ext cx="398336" cy="411734"/>
          </a:xfrm>
          <a:prstGeom prst="ellipse">
            <a:avLst/>
          </a:prstGeom>
          <a:solidFill>
            <a:srgbClr val="B91A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9" name="Oval 8">
            <a:extLst>
              <a:ext uri="{FF2B5EF4-FFF2-40B4-BE49-F238E27FC236}">
                <a16:creationId xmlns:a16="http://schemas.microsoft.com/office/drawing/2014/main" id="{0A3016F9-6266-D760-C9EB-11FA66A97C06}"/>
              </a:ext>
            </a:extLst>
          </p:cNvPr>
          <p:cNvSpPr/>
          <p:nvPr/>
        </p:nvSpPr>
        <p:spPr>
          <a:xfrm>
            <a:off x="367129" y="3777247"/>
            <a:ext cx="398336" cy="411734"/>
          </a:xfrm>
          <a:prstGeom prst="ellipse">
            <a:avLst/>
          </a:prstGeom>
          <a:solidFill>
            <a:schemeClr val="accent2">
              <a:lumMod val="60000"/>
              <a:lumOff val="4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10" name="Oval 9">
            <a:extLst>
              <a:ext uri="{FF2B5EF4-FFF2-40B4-BE49-F238E27FC236}">
                <a16:creationId xmlns:a16="http://schemas.microsoft.com/office/drawing/2014/main" id="{97E20E38-07EC-C3F0-C01F-0F41DDF416A3}"/>
              </a:ext>
            </a:extLst>
          </p:cNvPr>
          <p:cNvSpPr/>
          <p:nvPr/>
        </p:nvSpPr>
        <p:spPr>
          <a:xfrm>
            <a:off x="367129" y="4678934"/>
            <a:ext cx="398336" cy="411734"/>
          </a:xfrm>
          <a:prstGeom prst="ellipse">
            <a:avLst/>
          </a:prstGeom>
          <a:solidFill>
            <a:schemeClr val="bg1">
              <a:lumMod val="6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sp>
        <p:nvSpPr>
          <p:cNvPr id="2" name="Slide Number Placeholder 1">
            <a:extLst>
              <a:ext uri="{FF2B5EF4-FFF2-40B4-BE49-F238E27FC236}">
                <a16:creationId xmlns:a16="http://schemas.microsoft.com/office/drawing/2014/main" id="{2B3CE7EE-FB4E-D92B-67EF-0E49BC3450C2}"/>
              </a:ext>
            </a:extLst>
          </p:cNvPr>
          <p:cNvSpPr>
            <a:spLocks noGrp="1"/>
          </p:cNvSpPr>
          <p:nvPr>
            <p:ph type="sldNum" sz="quarter" idx="7"/>
          </p:nvPr>
        </p:nvSpPr>
        <p:spPr/>
        <p:txBody>
          <a:bodyPr/>
          <a:lstStyle/>
          <a:p>
            <a:pPr marL="77470">
              <a:lnSpc>
                <a:spcPct val="100000"/>
              </a:lnSpc>
            </a:pPr>
            <a:fld id="{81D60167-4931-47E6-BA6A-407CBD079E47}" type="slidenum">
              <a:rPr lang="en-US" smtClean="0"/>
              <a:t>19</a:t>
            </a:fld>
            <a:endParaRPr lang="en-US" dirty="0"/>
          </a:p>
        </p:txBody>
      </p:sp>
    </p:spTree>
    <p:extLst>
      <p:ext uri="{BB962C8B-B14F-4D97-AF65-F5344CB8AC3E}">
        <p14:creationId xmlns:p14="http://schemas.microsoft.com/office/powerpoint/2010/main" val="3522426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07959-3014-3B79-31AA-29DCBE8CE7C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05FEB1F-EFF3-2221-15E5-E43A7E7E87A3}"/>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Enhancement of knowledge, practice and management</a:t>
            </a:r>
            <a:endParaRPr lang="en-US" spc="-50" dirty="0">
              <a:solidFill>
                <a:srgbClr val="A40020"/>
              </a:solidFill>
            </a:endParaRPr>
          </a:p>
        </p:txBody>
      </p:sp>
      <p:sp>
        <p:nvSpPr>
          <p:cNvPr id="7" name="object 3">
            <a:extLst>
              <a:ext uri="{FF2B5EF4-FFF2-40B4-BE49-F238E27FC236}">
                <a16:creationId xmlns:a16="http://schemas.microsoft.com/office/drawing/2014/main" id="{36DCACCD-7F50-B54C-F6F5-6D0C299CC284}"/>
              </a:ext>
            </a:extLst>
          </p:cNvPr>
          <p:cNvSpPr txBox="1"/>
          <p:nvPr/>
        </p:nvSpPr>
        <p:spPr>
          <a:xfrm>
            <a:off x="527567" y="1092667"/>
            <a:ext cx="8514715" cy="755335"/>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The expected findings of this research on the strategic success factors for young Chinese brands in cross-border eCommerce can significantly enhance knowledge, practice, and management in several ways:</a:t>
            </a:r>
          </a:p>
        </p:txBody>
      </p:sp>
      <p:sp>
        <p:nvSpPr>
          <p:cNvPr id="8" name="Oval 7">
            <a:extLst>
              <a:ext uri="{FF2B5EF4-FFF2-40B4-BE49-F238E27FC236}">
                <a16:creationId xmlns:a16="http://schemas.microsoft.com/office/drawing/2014/main" id="{22C59907-5662-E320-8C1D-B4F9B575ACA1}"/>
              </a:ext>
            </a:extLst>
          </p:cNvPr>
          <p:cNvSpPr/>
          <p:nvPr/>
        </p:nvSpPr>
        <p:spPr>
          <a:xfrm>
            <a:off x="478937" y="485652"/>
            <a:ext cx="398336" cy="411734"/>
          </a:xfrm>
          <a:prstGeom prst="ellipse">
            <a:avLst/>
          </a:prstGeom>
          <a:solidFill>
            <a:schemeClr val="bg1">
              <a:lumMod val="6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sp>
        <p:nvSpPr>
          <p:cNvPr id="5" name="Slide Number Placeholder 4">
            <a:extLst>
              <a:ext uri="{FF2B5EF4-FFF2-40B4-BE49-F238E27FC236}">
                <a16:creationId xmlns:a16="http://schemas.microsoft.com/office/drawing/2014/main" id="{9379B829-52BB-2A3B-2F42-6CEFDE922424}"/>
              </a:ext>
            </a:extLst>
          </p:cNvPr>
          <p:cNvSpPr>
            <a:spLocks noGrp="1"/>
          </p:cNvSpPr>
          <p:nvPr>
            <p:ph type="sldNum" sz="quarter" idx="7"/>
          </p:nvPr>
        </p:nvSpPr>
        <p:spPr/>
        <p:txBody>
          <a:bodyPr/>
          <a:lstStyle/>
          <a:p>
            <a:pPr marL="77470">
              <a:lnSpc>
                <a:spcPct val="100000"/>
              </a:lnSpc>
            </a:pPr>
            <a:fld id="{81D60167-4931-47E6-BA6A-407CBD079E47}" type="slidenum">
              <a:rPr lang="en-US" smtClean="0"/>
              <a:t>20</a:t>
            </a:fld>
            <a:endParaRPr lang="en-US" dirty="0"/>
          </a:p>
        </p:txBody>
      </p:sp>
      <p:pic>
        <p:nvPicPr>
          <p:cNvPr id="9" name="Picture 8">
            <a:extLst>
              <a:ext uri="{FF2B5EF4-FFF2-40B4-BE49-F238E27FC236}">
                <a16:creationId xmlns:a16="http://schemas.microsoft.com/office/drawing/2014/main" id="{92C4C5D1-3CD9-3343-64CD-C1FB571911D6}"/>
              </a:ext>
            </a:extLst>
          </p:cNvPr>
          <p:cNvPicPr>
            <a:picLocks noChangeAspect="1"/>
          </p:cNvPicPr>
          <p:nvPr/>
        </p:nvPicPr>
        <p:blipFill>
          <a:blip r:embed="rId2"/>
          <a:stretch>
            <a:fillRect/>
          </a:stretch>
        </p:blipFill>
        <p:spPr>
          <a:xfrm>
            <a:off x="457200" y="2323808"/>
            <a:ext cx="8976984" cy="2705392"/>
          </a:xfrm>
          <a:prstGeom prst="rect">
            <a:avLst/>
          </a:prstGeom>
        </p:spPr>
      </p:pic>
    </p:spTree>
    <p:extLst>
      <p:ext uri="{BB962C8B-B14F-4D97-AF65-F5344CB8AC3E}">
        <p14:creationId xmlns:p14="http://schemas.microsoft.com/office/powerpoint/2010/main" val="1160716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206DD-5AD6-4573-ACEE-2DDC27D5B77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74C2EE0-5710-3B1B-089E-0095C4E2D440}"/>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 	Enhancement of knowledge, practice and management</a:t>
            </a:r>
            <a:endParaRPr lang="en-US" spc="-50" dirty="0">
              <a:solidFill>
                <a:srgbClr val="A40020"/>
              </a:solidFill>
            </a:endParaRPr>
          </a:p>
        </p:txBody>
      </p:sp>
      <p:sp>
        <p:nvSpPr>
          <p:cNvPr id="7" name="object 3">
            <a:extLst>
              <a:ext uri="{FF2B5EF4-FFF2-40B4-BE49-F238E27FC236}">
                <a16:creationId xmlns:a16="http://schemas.microsoft.com/office/drawing/2014/main" id="{B30DE34F-A6FF-1996-267D-66850EF1A8BD}"/>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Become the “go-to” bible to emerging Chinese companies going global</a:t>
            </a:r>
          </a:p>
        </p:txBody>
      </p:sp>
      <p:sp>
        <p:nvSpPr>
          <p:cNvPr id="8" name="Oval 7">
            <a:extLst>
              <a:ext uri="{FF2B5EF4-FFF2-40B4-BE49-F238E27FC236}">
                <a16:creationId xmlns:a16="http://schemas.microsoft.com/office/drawing/2014/main" id="{F66BFE09-04E8-C498-7325-CB0796929429}"/>
              </a:ext>
            </a:extLst>
          </p:cNvPr>
          <p:cNvSpPr/>
          <p:nvPr/>
        </p:nvSpPr>
        <p:spPr>
          <a:xfrm>
            <a:off x="478937" y="485652"/>
            <a:ext cx="398336" cy="411734"/>
          </a:xfrm>
          <a:prstGeom prst="ellipse">
            <a:avLst/>
          </a:prstGeom>
          <a:solidFill>
            <a:schemeClr val="bg1">
              <a:lumMod val="6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sp>
        <p:nvSpPr>
          <p:cNvPr id="5" name="Slide Number Placeholder 4">
            <a:extLst>
              <a:ext uri="{FF2B5EF4-FFF2-40B4-BE49-F238E27FC236}">
                <a16:creationId xmlns:a16="http://schemas.microsoft.com/office/drawing/2014/main" id="{2B414124-D97D-7798-4F13-48F34C455D68}"/>
              </a:ext>
            </a:extLst>
          </p:cNvPr>
          <p:cNvSpPr>
            <a:spLocks noGrp="1"/>
          </p:cNvSpPr>
          <p:nvPr>
            <p:ph type="sldNum" sz="quarter" idx="7"/>
          </p:nvPr>
        </p:nvSpPr>
        <p:spPr/>
        <p:txBody>
          <a:bodyPr/>
          <a:lstStyle/>
          <a:p>
            <a:pPr marL="77470">
              <a:lnSpc>
                <a:spcPct val="100000"/>
              </a:lnSpc>
            </a:pPr>
            <a:fld id="{81D60167-4931-47E6-BA6A-407CBD079E47}" type="slidenum">
              <a:rPr lang="en-US" smtClean="0"/>
              <a:t>21</a:t>
            </a:fld>
            <a:endParaRPr lang="en-US" dirty="0"/>
          </a:p>
        </p:txBody>
      </p:sp>
      <p:pic>
        <p:nvPicPr>
          <p:cNvPr id="9" name="Picture 8">
            <a:extLst>
              <a:ext uri="{FF2B5EF4-FFF2-40B4-BE49-F238E27FC236}">
                <a16:creationId xmlns:a16="http://schemas.microsoft.com/office/drawing/2014/main" id="{FECA60C0-3294-C015-6BB4-F170C79E080F}"/>
              </a:ext>
            </a:extLst>
          </p:cNvPr>
          <p:cNvPicPr>
            <a:picLocks noChangeAspect="1"/>
          </p:cNvPicPr>
          <p:nvPr/>
        </p:nvPicPr>
        <p:blipFill>
          <a:blip r:embed="rId2"/>
          <a:stretch>
            <a:fillRect/>
          </a:stretch>
        </p:blipFill>
        <p:spPr>
          <a:xfrm>
            <a:off x="473448" y="1766186"/>
            <a:ext cx="8899152" cy="4406014"/>
          </a:xfrm>
          <a:prstGeom prst="rect">
            <a:avLst/>
          </a:prstGeom>
        </p:spPr>
      </p:pic>
    </p:spTree>
    <p:extLst>
      <p:ext uri="{BB962C8B-B14F-4D97-AF65-F5344CB8AC3E}">
        <p14:creationId xmlns:p14="http://schemas.microsoft.com/office/powerpoint/2010/main" val="1904344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25BA9-7E9B-A5DB-5368-011C1804D69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BF218BD-03FA-98CB-1098-605B28F40A9F}"/>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Conclusion: Execution plan</a:t>
            </a:r>
            <a:endParaRPr lang="en-US" spc="-50" dirty="0">
              <a:solidFill>
                <a:srgbClr val="A40020"/>
              </a:solidFill>
            </a:endParaRPr>
          </a:p>
        </p:txBody>
      </p:sp>
      <p:sp>
        <p:nvSpPr>
          <p:cNvPr id="3" name="object 3">
            <a:extLst>
              <a:ext uri="{FF2B5EF4-FFF2-40B4-BE49-F238E27FC236}">
                <a16:creationId xmlns:a16="http://schemas.microsoft.com/office/drawing/2014/main" id="{41D23776-A43B-50B0-02F3-96C88B45E1A6}"/>
              </a:ext>
            </a:extLst>
          </p:cNvPr>
          <p:cNvSpPr txBox="1"/>
          <p:nvPr/>
        </p:nvSpPr>
        <p:spPr>
          <a:xfrm>
            <a:off x="531368" y="1828800"/>
            <a:ext cx="8917432" cy="232115"/>
          </a:xfrm>
          <a:prstGeom prst="rect">
            <a:avLst/>
          </a:prstGeom>
        </p:spPr>
        <p:txBody>
          <a:bodyPr vert="horz" wrap="square" lIns="0" tIns="16510" rIns="0" bIns="0" rtlCol="0">
            <a:spAutoFit/>
          </a:bodyPr>
          <a:lstStyle/>
          <a:p>
            <a:pPr marL="12065" marR="80645" algn="just">
              <a:lnSpc>
                <a:spcPct val="100000"/>
              </a:lnSpc>
              <a:spcBef>
                <a:spcPts val="600"/>
              </a:spcBef>
              <a:spcAft>
                <a:spcPts val="600"/>
              </a:spcAft>
              <a:tabLst>
                <a:tab pos="185420" algn="l"/>
              </a:tabLst>
            </a:pPr>
            <a:r>
              <a:rPr lang="en-US" sz="1400" b="1" spc="-20" dirty="0">
                <a:solidFill>
                  <a:srgbClr val="C00000"/>
                </a:solidFill>
                <a:latin typeface="Arial" panose="020B0604020202020204" pitchFamily="34" charset="0"/>
                <a:cs typeface="Arial" panose="020B0604020202020204" pitchFamily="34" charset="0"/>
              </a:rPr>
              <a:t>Estimated timeline subject to finetune</a:t>
            </a:r>
            <a:endParaRPr lang="en-US" sz="300" b="1" spc="-20" dirty="0">
              <a:solidFill>
                <a:srgbClr val="C00000"/>
              </a:solidFill>
              <a:latin typeface="Arial" panose="020B0604020202020204" pitchFamily="34" charset="0"/>
              <a:cs typeface="Arial" panose="020B0604020202020204" pitchFamily="34" charset="0"/>
            </a:endParaRPr>
          </a:p>
        </p:txBody>
      </p:sp>
      <p:sp>
        <p:nvSpPr>
          <p:cNvPr id="7" name="object 3">
            <a:extLst>
              <a:ext uri="{FF2B5EF4-FFF2-40B4-BE49-F238E27FC236}">
                <a16:creationId xmlns:a16="http://schemas.microsoft.com/office/drawing/2014/main" id="{171EB016-1AA6-898E-0124-53EC5DC2401D}"/>
              </a:ext>
            </a:extLst>
          </p:cNvPr>
          <p:cNvSpPr txBox="1"/>
          <p:nvPr/>
        </p:nvSpPr>
        <p:spPr>
          <a:xfrm>
            <a:off x="527567" y="1092667"/>
            <a:ext cx="8514715" cy="262892"/>
          </a:xfrm>
          <a:prstGeom prst="rect">
            <a:avLst/>
          </a:prstGeom>
        </p:spPr>
        <p:txBody>
          <a:bodyPr vert="horz" wrap="square" lIns="0" tIns="16510" rIns="0" bIns="0" rtlCol="0">
            <a:spAutoFit/>
          </a:bodyPr>
          <a:lstStyle>
            <a:defPPr>
              <a:defRPr kern="0"/>
            </a:defPPr>
            <a:lvl1pPr marL="12700">
              <a:lnSpc>
                <a:spcPct val="100000"/>
              </a:lnSpc>
              <a:spcBef>
                <a:spcPts val="130"/>
              </a:spcBef>
              <a:defRPr sz="1600" spc="-10">
                <a:solidFill>
                  <a:schemeClr val="bg1">
                    <a:lumMod val="50000"/>
                  </a:schemeClr>
                </a:solidFill>
                <a:latin typeface="Arial"/>
                <a:cs typeface="Arial"/>
              </a:defRPr>
            </a:lvl1pPr>
          </a:lstStyle>
          <a:p>
            <a:r>
              <a:rPr lang="en-US" dirty="0"/>
              <a:t>“Talk is good”, but “Action is King”</a:t>
            </a:r>
          </a:p>
        </p:txBody>
      </p:sp>
      <p:pic>
        <p:nvPicPr>
          <p:cNvPr id="9" name="Picture 8">
            <a:extLst>
              <a:ext uri="{FF2B5EF4-FFF2-40B4-BE49-F238E27FC236}">
                <a16:creationId xmlns:a16="http://schemas.microsoft.com/office/drawing/2014/main" id="{67AA69D8-B276-DA9A-5DD8-167DB383814E}"/>
              </a:ext>
            </a:extLst>
          </p:cNvPr>
          <p:cNvPicPr>
            <a:picLocks noChangeAspect="1"/>
          </p:cNvPicPr>
          <p:nvPr/>
        </p:nvPicPr>
        <p:blipFill>
          <a:blip r:embed="rId2"/>
          <a:stretch>
            <a:fillRect/>
          </a:stretch>
        </p:blipFill>
        <p:spPr>
          <a:xfrm>
            <a:off x="478111" y="2209801"/>
            <a:ext cx="8208689" cy="3624336"/>
          </a:xfrm>
          <a:prstGeom prst="rect">
            <a:avLst/>
          </a:prstGeom>
        </p:spPr>
      </p:pic>
      <p:sp>
        <p:nvSpPr>
          <p:cNvPr id="4" name="Slide Number Placeholder 3">
            <a:extLst>
              <a:ext uri="{FF2B5EF4-FFF2-40B4-BE49-F238E27FC236}">
                <a16:creationId xmlns:a16="http://schemas.microsoft.com/office/drawing/2014/main" id="{258CC006-D4D7-EA7E-3548-4389D30FB86F}"/>
              </a:ext>
            </a:extLst>
          </p:cNvPr>
          <p:cNvSpPr>
            <a:spLocks noGrp="1"/>
          </p:cNvSpPr>
          <p:nvPr>
            <p:ph type="sldNum" sz="quarter" idx="7"/>
          </p:nvPr>
        </p:nvSpPr>
        <p:spPr/>
        <p:txBody>
          <a:bodyPr/>
          <a:lstStyle/>
          <a:p>
            <a:pPr marL="77470">
              <a:lnSpc>
                <a:spcPct val="100000"/>
              </a:lnSpc>
            </a:pPr>
            <a:fld id="{81D60167-4931-47E6-BA6A-407CBD079E47}" type="slidenum">
              <a:rPr lang="en-US" smtClean="0"/>
              <a:t>22</a:t>
            </a:fld>
            <a:endParaRPr lang="en-US" dirty="0"/>
          </a:p>
        </p:txBody>
      </p:sp>
      <p:sp>
        <p:nvSpPr>
          <p:cNvPr id="5" name="Rectangle 4">
            <a:extLst>
              <a:ext uri="{FF2B5EF4-FFF2-40B4-BE49-F238E27FC236}">
                <a16:creationId xmlns:a16="http://schemas.microsoft.com/office/drawing/2014/main" id="{CE0B540E-9701-966E-D06D-80822185FC84}"/>
              </a:ext>
            </a:extLst>
          </p:cNvPr>
          <p:cNvSpPr/>
          <p:nvPr/>
        </p:nvSpPr>
        <p:spPr>
          <a:xfrm>
            <a:off x="8240478" y="374554"/>
            <a:ext cx="1221232" cy="457200"/>
          </a:xfrm>
          <a:prstGeom prst="rect">
            <a:avLst/>
          </a:prstGeom>
          <a:solidFill>
            <a:schemeClr val="accent2">
              <a:lumMod val="40000"/>
              <a:lumOff val="6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“When”</a:t>
            </a:r>
          </a:p>
        </p:txBody>
      </p:sp>
    </p:spTree>
    <p:extLst>
      <p:ext uri="{BB962C8B-B14F-4D97-AF65-F5344CB8AC3E}">
        <p14:creationId xmlns:p14="http://schemas.microsoft.com/office/powerpoint/2010/main" val="2738144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D47D8-E655-B997-3C9C-7E01E8EF59F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74EF8D9-7D56-A45D-6474-8815B42872EE}"/>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References (1/3)</a:t>
            </a:r>
            <a:endParaRPr lang="en-US" spc="-50" dirty="0">
              <a:solidFill>
                <a:srgbClr val="A40020"/>
              </a:solidFill>
            </a:endParaRPr>
          </a:p>
        </p:txBody>
      </p:sp>
      <p:sp>
        <p:nvSpPr>
          <p:cNvPr id="5" name="Slide Number Placeholder 4">
            <a:extLst>
              <a:ext uri="{FF2B5EF4-FFF2-40B4-BE49-F238E27FC236}">
                <a16:creationId xmlns:a16="http://schemas.microsoft.com/office/drawing/2014/main" id="{1A65CBCA-585D-FACE-3C53-FB794E34DEA2}"/>
              </a:ext>
            </a:extLst>
          </p:cNvPr>
          <p:cNvSpPr>
            <a:spLocks noGrp="1"/>
          </p:cNvSpPr>
          <p:nvPr>
            <p:ph type="sldNum" sz="quarter" idx="7"/>
          </p:nvPr>
        </p:nvSpPr>
        <p:spPr/>
        <p:txBody>
          <a:bodyPr/>
          <a:lstStyle/>
          <a:p>
            <a:pPr marL="77470">
              <a:lnSpc>
                <a:spcPct val="100000"/>
              </a:lnSpc>
            </a:pPr>
            <a:fld id="{81D60167-4931-47E6-BA6A-407CBD079E47}" type="slidenum">
              <a:rPr lang="en-US" smtClean="0"/>
              <a:t>23</a:t>
            </a:fld>
            <a:endParaRPr lang="en-US" dirty="0"/>
          </a:p>
        </p:txBody>
      </p:sp>
      <p:pic>
        <p:nvPicPr>
          <p:cNvPr id="8" name="Picture 7">
            <a:extLst>
              <a:ext uri="{FF2B5EF4-FFF2-40B4-BE49-F238E27FC236}">
                <a16:creationId xmlns:a16="http://schemas.microsoft.com/office/drawing/2014/main" id="{4FE6D567-B492-E757-755E-B592705F2F3D}"/>
              </a:ext>
            </a:extLst>
          </p:cNvPr>
          <p:cNvPicPr>
            <a:picLocks noChangeAspect="1"/>
          </p:cNvPicPr>
          <p:nvPr/>
        </p:nvPicPr>
        <p:blipFill>
          <a:blip r:embed="rId2"/>
          <a:stretch>
            <a:fillRect/>
          </a:stretch>
        </p:blipFill>
        <p:spPr>
          <a:xfrm>
            <a:off x="349401" y="1106130"/>
            <a:ext cx="9207195" cy="4837470"/>
          </a:xfrm>
          <a:prstGeom prst="rect">
            <a:avLst/>
          </a:prstGeom>
        </p:spPr>
      </p:pic>
    </p:spTree>
    <p:extLst>
      <p:ext uri="{BB962C8B-B14F-4D97-AF65-F5344CB8AC3E}">
        <p14:creationId xmlns:p14="http://schemas.microsoft.com/office/powerpoint/2010/main" val="585269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65505-7BBD-E80E-0067-9FCB4F0D349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6A2208B-8681-8D59-10DF-D35FF9C06ACC}"/>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References (2/3)</a:t>
            </a:r>
            <a:endParaRPr lang="en-US" spc="-50" dirty="0">
              <a:solidFill>
                <a:srgbClr val="A40020"/>
              </a:solidFill>
            </a:endParaRPr>
          </a:p>
        </p:txBody>
      </p:sp>
      <p:sp>
        <p:nvSpPr>
          <p:cNvPr id="5" name="Slide Number Placeholder 4">
            <a:extLst>
              <a:ext uri="{FF2B5EF4-FFF2-40B4-BE49-F238E27FC236}">
                <a16:creationId xmlns:a16="http://schemas.microsoft.com/office/drawing/2014/main" id="{F7188CD1-E183-15C1-8C2F-486BC47E120F}"/>
              </a:ext>
            </a:extLst>
          </p:cNvPr>
          <p:cNvSpPr>
            <a:spLocks noGrp="1"/>
          </p:cNvSpPr>
          <p:nvPr>
            <p:ph type="sldNum" sz="quarter" idx="7"/>
          </p:nvPr>
        </p:nvSpPr>
        <p:spPr/>
        <p:txBody>
          <a:bodyPr/>
          <a:lstStyle/>
          <a:p>
            <a:pPr marL="77470">
              <a:lnSpc>
                <a:spcPct val="100000"/>
              </a:lnSpc>
            </a:pPr>
            <a:fld id="{81D60167-4931-47E6-BA6A-407CBD079E47}" type="slidenum">
              <a:rPr lang="en-US" smtClean="0"/>
              <a:t>24</a:t>
            </a:fld>
            <a:endParaRPr lang="en-US" dirty="0"/>
          </a:p>
        </p:txBody>
      </p:sp>
      <p:pic>
        <p:nvPicPr>
          <p:cNvPr id="11" name="Picture 10">
            <a:extLst>
              <a:ext uri="{FF2B5EF4-FFF2-40B4-BE49-F238E27FC236}">
                <a16:creationId xmlns:a16="http://schemas.microsoft.com/office/drawing/2014/main" id="{0F009FDE-AF03-C5FB-2E22-9F08F83B4764}"/>
              </a:ext>
            </a:extLst>
          </p:cNvPr>
          <p:cNvPicPr>
            <a:picLocks noChangeAspect="1"/>
          </p:cNvPicPr>
          <p:nvPr/>
        </p:nvPicPr>
        <p:blipFill>
          <a:blip r:embed="rId2"/>
          <a:stretch>
            <a:fillRect/>
          </a:stretch>
        </p:blipFill>
        <p:spPr>
          <a:xfrm>
            <a:off x="328544" y="1113887"/>
            <a:ext cx="9120256" cy="4753513"/>
          </a:xfrm>
          <a:prstGeom prst="rect">
            <a:avLst/>
          </a:prstGeom>
        </p:spPr>
      </p:pic>
    </p:spTree>
    <p:extLst>
      <p:ext uri="{BB962C8B-B14F-4D97-AF65-F5344CB8AC3E}">
        <p14:creationId xmlns:p14="http://schemas.microsoft.com/office/powerpoint/2010/main" val="840733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88F81-E65A-BF50-86FC-940D74BD01C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0DC557D-CDDE-8498-E066-12274BF215A4}"/>
              </a:ext>
            </a:extLst>
          </p:cNvPr>
          <p:cNvSpPr txBox="1">
            <a:spLocks noGrp="1"/>
          </p:cNvSpPr>
          <p:nvPr>
            <p:ph type="title"/>
          </p:nvPr>
        </p:nvSpPr>
        <p:spPr>
          <a:xfrm>
            <a:off x="349402" y="84973"/>
            <a:ext cx="9207195" cy="751180"/>
          </a:xfrm>
          <a:prstGeom prst="rect">
            <a:avLst/>
          </a:prstGeom>
        </p:spPr>
        <p:txBody>
          <a:bodyPr vert="horz" wrap="square" lIns="0" tIns="378155" rIns="0" bIns="0" rtlCol="0">
            <a:spAutoFit/>
          </a:bodyPr>
          <a:lstStyle/>
          <a:p>
            <a:pPr marL="194310">
              <a:lnSpc>
                <a:spcPct val="100000"/>
              </a:lnSpc>
              <a:spcBef>
                <a:spcPts val="100"/>
              </a:spcBef>
            </a:pPr>
            <a:r>
              <a:rPr lang="en-US" spc="-10" dirty="0">
                <a:solidFill>
                  <a:srgbClr val="A40020"/>
                </a:solidFill>
                <a:latin typeface="Arial"/>
                <a:cs typeface="Arial"/>
              </a:rPr>
              <a:t>References (3/3)</a:t>
            </a:r>
            <a:endParaRPr lang="en-US" spc="-50" dirty="0">
              <a:solidFill>
                <a:srgbClr val="A40020"/>
              </a:solidFill>
            </a:endParaRPr>
          </a:p>
        </p:txBody>
      </p:sp>
      <p:sp>
        <p:nvSpPr>
          <p:cNvPr id="5" name="Slide Number Placeholder 4">
            <a:extLst>
              <a:ext uri="{FF2B5EF4-FFF2-40B4-BE49-F238E27FC236}">
                <a16:creationId xmlns:a16="http://schemas.microsoft.com/office/drawing/2014/main" id="{DA3FFC3C-8391-4C53-2CCD-A372FE0781AE}"/>
              </a:ext>
            </a:extLst>
          </p:cNvPr>
          <p:cNvSpPr>
            <a:spLocks noGrp="1"/>
          </p:cNvSpPr>
          <p:nvPr>
            <p:ph type="sldNum" sz="quarter" idx="7"/>
          </p:nvPr>
        </p:nvSpPr>
        <p:spPr/>
        <p:txBody>
          <a:bodyPr/>
          <a:lstStyle/>
          <a:p>
            <a:pPr marL="77470">
              <a:lnSpc>
                <a:spcPct val="100000"/>
              </a:lnSpc>
            </a:pPr>
            <a:fld id="{81D60167-4931-47E6-BA6A-407CBD079E47}" type="slidenum">
              <a:rPr lang="en-US" smtClean="0"/>
              <a:t>25</a:t>
            </a:fld>
            <a:endParaRPr lang="en-US" dirty="0"/>
          </a:p>
        </p:txBody>
      </p:sp>
      <p:pic>
        <p:nvPicPr>
          <p:cNvPr id="7" name="Picture 6">
            <a:extLst>
              <a:ext uri="{FF2B5EF4-FFF2-40B4-BE49-F238E27FC236}">
                <a16:creationId xmlns:a16="http://schemas.microsoft.com/office/drawing/2014/main" id="{B51A84E1-027B-16B1-028C-CA470F41C206}"/>
              </a:ext>
            </a:extLst>
          </p:cNvPr>
          <p:cNvPicPr>
            <a:picLocks noChangeAspect="1"/>
          </p:cNvPicPr>
          <p:nvPr/>
        </p:nvPicPr>
        <p:blipFill>
          <a:blip r:embed="rId2"/>
          <a:stretch>
            <a:fillRect/>
          </a:stretch>
        </p:blipFill>
        <p:spPr>
          <a:xfrm>
            <a:off x="323353" y="1080251"/>
            <a:ext cx="4858247" cy="3948949"/>
          </a:xfrm>
          <a:prstGeom prst="rect">
            <a:avLst/>
          </a:prstGeom>
        </p:spPr>
      </p:pic>
    </p:spTree>
    <p:extLst>
      <p:ext uri="{BB962C8B-B14F-4D97-AF65-F5344CB8AC3E}">
        <p14:creationId xmlns:p14="http://schemas.microsoft.com/office/powerpoint/2010/main" val="3744786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3A1E-0D8B-FE18-8424-12200634D74E}"/>
              </a:ext>
            </a:extLst>
          </p:cNvPr>
          <p:cNvSpPr>
            <a:spLocks noGrp="1"/>
          </p:cNvSpPr>
          <p:nvPr>
            <p:ph type="title"/>
          </p:nvPr>
        </p:nvSpPr>
        <p:spPr>
          <a:xfrm>
            <a:off x="349402" y="171450"/>
            <a:ext cx="9207195" cy="738664"/>
          </a:xfrm>
        </p:spPr>
        <p:txBody>
          <a:bodyPr/>
          <a:lstStyle/>
          <a:p>
            <a:pPr marL="194310">
              <a:spcBef>
                <a:spcPts val="100"/>
              </a:spcBef>
            </a:pPr>
            <a:r>
              <a:rPr lang="en-US" spc="-10" dirty="0">
                <a:solidFill>
                  <a:srgbClr val="A40020"/>
                </a:solidFill>
                <a:latin typeface="Arial"/>
                <a:cs typeface="Arial"/>
              </a:rPr>
              <a:t>Appendix: Background (Example)</a:t>
            </a:r>
            <a:br>
              <a:rPr lang="en-US" spc="-10" dirty="0">
                <a:solidFill>
                  <a:srgbClr val="A40020"/>
                </a:solidFill>
                <a:latin typeface="Arial"/>
                <a:cs typeface="Arial"/>
              </a:rPr>
            </a:br>
            <a:r>
              <a:rPr lang="en-US" spc="-10" dirty="0">
                <a:solidFill>
                  <a:srgbClr val="A40020"/>
                </a:solidFill>
                <a:latin typeface="Arial"/>
                <a:cs typeface="Arial"/>
              </a:rPr>
              <a:t>Fast fashion global uprising brand - </a:t>
            </a:r>
            <a:r>
              <a:rPr lang="en-US" spc="-10" dirty="0">
                <a:solidFill>
                  <a:schemeClr val="bg1">
                    <a:lumMod val="50000"/>
                  </a:schemeClr>
                </a:solidFill>
                <a:latin typeface="Arial"/>
                <a:cs typeface="Arial"/>
              </a:rPr>
              <a:t>Private domain strategy</a:t>
            </a:r>
          </a:p>
        </p:txBody>
      </p:sp>
      <p:sp>
        <p:nvSpPr>
          <p:cNvPr id="3" name="Text Placeholder 2">
            <a:extLst>
              <a:ext uri="{FF2B5EF4-FFF2-40B4-BE49-F238E27FC236}">
                <a16:creationId xmlns:a16="http://schemas.microsoft.com/office/drawing/2014/main" id="{ADFE1FB2-3F24-AE5B-2C39-F1F4413C986C}"/>
              </a:ext>
            </a:extLst>
          </p:cNvPr>
          <p:cNvSpPr>
            <a:spLocks noGrp="1"/>
          </p:cNvSpPr>
          <p:nvPr>
            <p:ph type="body" idx="1"/>
          </p:nvPr>
        </p:nvSpPr>
        <p:spPr/>
        <p:txBody>
          <a:bodyPr/>
          <a:lstStyle/>
          <a:p>
            <a:endParaRPr lang="en-US" dirty="0"/>
          </a:p>
        </p:txBody>
      </p:sp>
      <p:pic>
        <p:nvPicPr>
          <p:cNvPr id="13" name="Picture 12">
            <a:extLst>
              <a:ext uri="{FF2B5EF4-FFF2-40B4-BE49-F238E27FC236}">
                <a16:creationId xmlns:a16="http://schemas.microsoft.com/office/drawing/2014/main" id="{ADCD8553-E3C9-769D-69CF-1B8ABD1044CF}"/>
              </a:ext>
            </a:extLst>
          </p:cNvPr>
          <p:cNvPicPr>
            <a:picLocks noChangeAspect="1"/>
          </p:cNvPicPr>
          <p:nvPr/>
        </p:nvPicPr>
        <p:blipFill>
          <a:blip r:embed="rId2"/>
          <a:stretch>
            <a:fillRect/>
          </a:stretch>
        </p:blipFill>
        <p:spPr>
          <a:xfrm>
            <a:off x="516064" y="1504152"/>
            <a:ext cx="7005424" cy="2219391"/>
          </a:xfrm>
          <a:prstGeom prst="rect">
            <a:avLst/>
          </a:prstGeom>
        </p:spPr>
      </p:pic>
      <p:pic>
        <p:nvPicPr>
          <p:cNvPr id="15" name="Picture 14">
            <a:extLst>
              <a:ext uri="{FF2B5EF4-FFF2-40B4-BE49-F238E27FC236}">
                <a16:creationId xmlns:a16="http://schemas.microsoft.com/office/drawing/2014/main" id="{F42174E0-2DAD-F84C-7EE6-C189777A773D}"/>
              </a:ext>
            </a:extLst>
          </p:cNvPr>
          <p:cNvPicPr>
            <a:picLocks noChangeAspect="1"/>
          </p:cNvPicPr>
          <p:nvPr/>
        </p:nvPicPr>
        <p:blipFill>
          <a:blip r:embed="rId3"/>
          <a:stretch>
            <a:fillRect/>
          </a:stretch>
        </p:blipFill>
        <p:spPr>
          <a:xfrm>
            <a:off x="494293" y="3935592"/>
            <a:ext cx="6973796" cy="2219391"/>
          </a:xfrm>
          <a:prstGeom prst="rect">
            <a:avLst/>
          </a:prstGeom>
        </p:spPr>
      </p:pic>
      <p:pic>
        <p:nvPicPr>
          <p:cNvPr id="19" name="Picture 18">
            <a:extLst>
              <a:ext uri="{FF2B5EF4-FFF2-40B4-BE49-F238E27FC236}">
                <a16:creationId xmlns:a16="http://schemas.microsoft.com/office/drawing/2014/main" id="{C171A8CA-8FA3-69AF-DA4D-FD6C1C8D101D}"/>
              </a:ext>
            </a:extLst>
          </p:cNvPr>
          <p:cNvPicPr>
            <a:picLocks noChangeAspect="1"/>
          </p:cNvPicPr>
          <p:nvPr/>
        </p:nvPicPr>
        <p:blipFill>
          <a:blip r:embed="rId4"/>
          <a:stretch>
            <a:fillRect/>
          </a:stretch>
        </p:blipFill>
        <p:spPr>
          <a:xfrm>
            <a:off x="7924800" y="1898328"/>
            <a:ext cx="1157448" cy="1024080"/>
          </a:xfrm>
          <a:prstGeom prst="rect">
            <a:avLst/>
          </a:prstGeom>
        </p:spPr>
      </p:pic>
      <p:pic>
        <p:nvPicPr>
          <p:cNvPr id="21" name="Picture 20">
            <a:extLst>
              <a:ext uri="{FF2B5EF4-FFF2-40B4-BE49-F238E27FC236}">
                <a16:creationId xmlns:a16="http://schemas.microsoft.com/office/drawing/2014/main" id="{6907722C-21D9-EF54-013E-3F3164F20352}"/>
              </a:ext>
            </a:extLst>
          </p:cNvPr>
          <p:cNvPicPr>
            <a:picLocks noChangeAspect="1"/>
          </p:cNvPicPr>
          <p:nvPr/>
        </p:nvPicPr>
        <p:blipFill>
          <a:blip r:embed="rId5"/>
          <a:stretch>
            <a:fillRect/>
          </a:stretch>
        </p:blipFill>
        <p:spPr>
          <a:xfrm>
            <a:off x="7853898" y="2955065"/>
            <a:ext cx="1342162" cy="1080638"/>
          </a:xfrm>
          <a:prstGeom prst="rect">
            <a:avLst/>
          </a:prstGeom>
        </p:spPr>
      </p:pic>
      <p:pic>
        <p:nvPicPr>
          <p:cNvPr id="23" name="Picture 22">
            <a:extLst>
              <a:ext uri="{FF2B5EF4-FFF2-40B4-BE49-F238E27FC236}">
                <a16:creationId xmlns:a16="http://schemas.microsoft.com/office/drawing/2014/main" id="{1541AB14-B674-9C48-3050-497B8918038C}"/>
              </a:ext>
            </a:extLst>
          </p:cNvPr>
          <p:cNvPicPr>
            <a:picLocks noChangeAspect="1"/>
          </p:cNvPicPr>
          <p:nvPr/>
        </p:nvPicPr>
        <p:blipFill>
          <a:blip r:embed="rId6"/>
          <a:stretch>
            <a:fillRect/>
          </a:stretch>
        </p:blipFill>
        <p:spPr>
          <a:xfrm>
            <a:off x="8045762" y="4090131"/>
            <a:ext cx="1036486" cy="1004383"/>
          </a:xfrm>
          <a:prstGeom prst="rect">
            <a:avLst/>
          </a:prstGeom>
        </p:spPr>
      </p:pic>
      <p:sp>
        <p:nvSpPr>
          <p:cNvPr id="5" name="Slide Number Placeholder 4">
            <a:extLst>
              <a:ext uri="{FF2B5EF4-FFF2-40B4-BE49-F238E27FC236}">
                <a16:creationId xmlns:a16="http://schemas.microsoft.com/office/drawing/2014/main" id="{A272DB13-2170-7BB9-4232-B4A7F19D4558}"/>
              </a:ext>
            </a:extLst>
          </p:cNvPr>
          <p:cNvSpPr>
            <a:spLocks noGrp="1"/>
          </p:cNvSpPr>
          <p:nvPr>
            <p:ph type="sldNum" sz="quarter" idx="7"/>
          </p:nvPr>
        </p:nvSpPr>
        <p:spPr/>
        <p:txBody>
          <a:bodyPr/>
          <a:lstStyle/>
          <a:p>
            <a:pPr marL="77470">
              <a:lnSpc>
                <a:spcPct val="100000"/>
              </a:lnSpc>
            </a:pPr>
            <a:fld id="{81D60167-4931-47E6-BA6A-407CBD079E47}" type="slidenum">
              <a:rPr lang="en-US" smtClean="0"/>
              <a:t>26</a:t>
            </a:fld>
            <a:endParaRPr lang="en-US" dirty="0"/>
          </a:p>
        </p:txBody>
      </p:sp>
    </p:spTree>
    <p:extLst>
      <p:ext uri="{BB962C8B-B14F-4D97-AF65-F5344CB8AC3E}">
        <p14:creationId xmlns:p14="http://schemas.microsoft.com/office/powerpoint/2010/main" val="938900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3A1E-0D8B-FE18-8424-12200634D74E}"/>
              </a:ext>
            </a:extLst>
          </p:cNvPr>
          <p:cNvSpPr>
            <a:spLocks noGrp="1"/>
          </p:cNvSpPr>
          <p:nvPr>
            <p:ph type="title"/>
          </p:nvPr>
        </p:nvSpPr>
        <p:spPr>
          <a:xfrm>
            <a:off x="349402" y="171450"/>
            <a:ext cx="9207195" cy="738664"/>
          </a:xfrm>
        </p:spPr>
        <p:txBody>
          <a:bodyPr/>
          <a:lstStyle/>
          <a:p>
            <a:pPr marL="194310">
              <a:spcBef>
                <a:spcPts val="100"/>
              </a:spcBef>
            </a:pPr>
            <a:r>
              <a:rPr lang="en-US" spc="-10" dirty="0">
                <a:solidFill>
                  <a:srgbClr val="A40020"/>
                </a:solidFill>
                <a:latin typeface="Arial"/>
                <a:cs typeface="Arial"/>
              </a:rPr>
              <a:t>Appendix: Background (Example) </a:t>
            </a:r>
            <a:br>
              <a:rPr lang="en-US" spc="-10" dirty="0">
                <a:solidFill>
                  <a:srgbClr val="A40020"/>
                </a:solidFill>
                <a:latin typeface="Arial"/>
                <a:cs typeface="Arial"/>
              </a:rPr>
            </a:br>
            <a:r>
              <a:rPr lang="en-US" spc="-10" dirty="0">
                <a:solidFill>
                  <a:srgbClr val="A40020"/>
                </a:solidFill>
                <a:latin typeface="Arial"/>
                <a:cs typeface="Arial"/>
              </a:rPr>
              <a:t>Kitchenware global uprising brand – </a:t>
            </a:r>
            <a:r>
              <a:rPr lang="en-US" spc="-10" dirty="0">
                <a:solidFill>
                  <a:schemeClr val="bg1">
                    <a:lumMod val="50000"/>
                  </a:schemeClr>
                </a:solidFill>
                <a:latin typeface="Arial"/>
                <a:cs typeface="Arial"/>
              </a:rPr>
              <a:t>Marketplace strategies</a:t>
            </a:r>
          </a:p>
        </p:txBody>
      </p:sp>
      <p:sp>
        <p:nvSpPr>
          <p:cNvPr id="3" name="Text Placeholder 2">
            <a:extLst>
              <a:ext uri="{FF2B5EF4-FFF2-40B4-BE49-F238E27FC236}">
                <a16:creationId xmlns:a16="http://schemas.microsoft.com/office/drawing/2014/main" id="{ADFE1FB2-3F24-AE5B-2C39-F1F4413C986C}"/>
              </a:ext>
            </a:extLst>
          </p:cNvPr>
          <p:cNvSpPr>
            <a:spLocks noGrp="1"/>
          </p:cNvSpPr>
          <p:nvPr>
            <p:ph type="body" idx="1"/>
          </p:nvPr>
        </p:nvSpPr>
        <p:spPr/>
        <p:txBody>
          <a:bodyPr/>
          <a:lstStyle/>
          <a:p>
            <a:endParaRPr lang="en-US" dirty="0"/>
          </a:p>
        </p:txBody>
      </p:sp>
      <p:pic>
        <p:nvPicPr>
          <p:cNvPr id="9" name="Picture 8">
            <a:extLst>
              <a:ext uri="{FF2B5EF4-FFF2-40B4-BE49-F238E27FC236}">
                <a16:creationId xmlns:a16="http://schemas.microsoft.com/office/drawing/2014/main" id="{B5FEC110-1C58-5D60-F58B-46EC91C7174E}"/>
              </a:ext>
            </a:extLst>
          </p:cNvPr>
          <p:cNvPicPr>
            <a:picLocks noChangeAspect="1"/>
          </p:cNvPicPr>
          <p:nvPr/>
        </p:nvPicPr>
        <p:blipFill>
          <a:blip r:embed="rId2"/>
          <a:stretch>
            <a:fillRect/>
          </a:stretch>
        </p:blipFill>
        <p:spPr>
          <a:xfrm>
            <a:off x="505178" y="1504152"/>
            <a:ext cx="3609622" cy="3491449"/>
          </a:xfrm>
          <a:prstGeom prst="rect">
            <a:avLst/>
          </a:prstGeom>
        </p:spPr>
      </p:pic>
      <p:pic>
        <p:nvPicPr>
          <p:cNvPr id="11" name="Picture 10">
            <a:extLst>
              <a:ext uri="{FF2B5EF4-FFF2-40B4-BE49-F238E27FC236}">
                <a16:creationId xmlns:a16="http://schemas.microsoft.com/office/drawing/2014/main" id="{201DED0A-102B-6868-D583-02175E8B0F3A}"/>
              </a:ext>
            </a:extLst>
          </p:cNvPr>
          <p:cNvPicPr>
            <a:picLocks noChangeAspect="1"/>
          </p:cNvPicPr>
          <p:nvPr/>
        </p:nvPicPr>
        <p:blipFill>
          <a:blip r:embed="rId3"/>
          <a:stretch>
            <a:fillRect/>
          </a:stretch>
        </p:blipFill>
        <p:spPr>
          <a:xfrm>
            <a:off x="4136572" y="1504151"/>
            <a:ext cx="3743040" cy="3720321"/>
          </a:xfrm>
          <a:prstGeom prst="rect">
            <a:avLst/>
          </a:prstGeom>
        </p:spPr>
      </p:pic>
      <p:pic>
        <p:nvPicPr>
          <p:cNvPr id="5" name="Picture 4">
            <a:extLst>
              <a:ext uri="{FF2B5EF4-FFF2-40B4-BE49-F238E27FC236}">
                <a16:creationId xmlns:a16="http://schemas.microsoft.com/office/drawing/2014/main" id="{2C9A6DC0-305C-EA4F-4E8D-CEF57872614E}"/>
              </a:ext>
            </a:extLst>
          </p:cNvPr>
          <p:cNvPicPr>
            <a:picLocks noChangeAspect="1"/>
          </p:cNvPicPr>
          <p:nvPr/>
        </p:nvPicPr>
        <p:blipFill>
          <a:blip r:embed="rId4"/>
          <a:stretch>
            <a:fillRect/>
          </a:stretch>
        </p:blipFill>
        <p:spPr>
          <a:xfrm>
            <a:off x="2080166" y="5502750"/>
            <a:ext cx="970202" cy="973373"/>
          </a:xfrm>
          <a:prstGeom prst="rect">
            <a:avLst/>
          </a:prstGeom>
        </p:spPr>
      </p:pic>
      <p:pic>
        <p:nvPicPr>
          <p:cNvPr id="7" name="Picture 6">
            <a:extLst>
              <a:ext uri="{FF2B5EF4-FFF2-40B4-BE49-F238E27FC236}">
                <a16:creationId xmlns:a16="http://schemas.microsoft.com/office/drawing/2014/main" id="{66F190DF-76CA-C53A-8817-81E783635C86}"/>
              </a:ext>
            </a:extLst>
          </p:cNvPr>
          <p:cNvPicPr>
            <a:picLocks noChangeAspect="1"/>
          </p:cNvPicPr>
          <p:nvPr/>
        </p:nvPicPr>
        <p:blipFill>
          <a:blip r:embed="rId5"/>
          <a:stretch>
            <a:fillRect/>
          </a:stretch>
        </p:blipFill>
        <p:spPr>
          <a:xfrm>
            <a:off x="3601799" y="5531587"/>
            <a:ext cx="970202" cy="961802"/>
          </a:xfrm>
          <a:prstGeom prst="rect">
            <a:avLst/>
          </a:prstGeom>
        </p:spPr>
      </p:pic>
      <p:pic>
        <p:nvPicPr>
          <p:cNvPr id="10" name="Picture 9">
            <a:extLst>
              <a:ext uri="{FF2B5EF4-FFF2-40B4-BE49-F238E27FC236}">
                <a16:creationId xmlns:a16="http://schemas.microsoft.com/office/drawing/2014/main" id="{8D0B958F-79BB-0AC6-CF3E-4C6CD639429C}"/>
              </a:ext>
            </a:extLst>
          </p:cNvPr>
          <p:cNvPicPr>
            <a:picLocks noChangeAspect="1"/>
          </p:cNvPicPr>
          <p:nvPr/>
        </p:nvPicPr>
        <p:blipFill>
          <a:blip r:embed="rId6"/>
          <a:stretch>
            <a:fillRect/>
          </a:stretch>
        </p:blipFill>
        <p:spPr>
          <a:xfrm>
            <a:off x="4990278" y="5577689"/>
            <a:ext cx="2329542" cy="915700"/>
          </a:xfrm>
          <a:prstGeom prst="rect">
            <a:avLst/>
          </a:prstGeom>
        </p:spPr>
      </p:pic>
      <p:sp>
        <p:nvSpPr>
          <p:cNvPr id="6" name="Slide Number Placeholder 5">
            <a:extLst>
              <a:ext uri="{FF2B5EF4-FFF2-40B4-BE49-F238E27FC236}">
                <a16:creationId xmlns:a16="http://schemas.microsoft.com/office/drawing/2014/main" id="{126D96E8-25AE-4D7E-AAE8-B29080192866}"/>
              </a:ext>
            </a:extLst>
          </p:cNvPr>
          <p:cNvSpPr>
            <a:spLocks noGrp="1"/>
          </p:cNvSpPr>
          <p:nvPr>
            <p:ph type="sldNum" sz="quarter" idx="7"/>
          </p:nvPr>
        </p:nvSpPr>
        <p:spPr/>
        <p:txBody>
          <a:bodyPr/>
          <a:lstStyle/>
          <a:p>
            <a:pPr marL="77470">
              <a:lnSpc>
                <a:spcPct val="100000"/>
              </a:lnSpc>
            </a:pPr>
            <a:fld id="{81D60167-4931-47E6-BA6A-407CBD079E47}" type="slidenum">
              <a:rPr lang="en-US" smtClean="0"/>
              <a:t>27</a:t>
            </a:fld>
            <a:endParaRPr lang="en-US" dirty="0"/>
          </a:p>
        </p:txBody>
      </p:sp>
    </p:spTree>
    <p:extLst>
      <p:ext uri="{BB962C8B-B14F-4D97-AF65-F5344CB8AC3E}">
        <p14:creationId xmlns:p14="http://schemas.microsoft.com/office/powerpoint/2010/main" val="4283092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634</TotalTime>
  <Words>1383</Words>
  <Application>Microsoft Office PowerPoint</Application>
  <PresentationFormat>A4 Paper (210x297 mm)</PresentationFormat>
  <Paragraphs>211</Paragraphs>
  <Slides>27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华文楷体</vt:lpstr>
      <vt:lpstr>Arial</vt:lpstr>
      <vt:lpstr>Calibri</vt:lpstr>
      <vt:lpstr>Wingdings</vt:lpstr>
      <vt:lpstr>Office Theme</vt:lpstr>
      <vt:lpstr>PowerPoint Presentation</vt:lpstr>
      <vt:lpstr>Table of Content</vt:lpstr>
      <vt:lpstr> RP Summary: Background</vt:lpstr>
      <vt:lpstr> RP Summary: Background</vt:lpstr>
      <vt:lpstr> RP Summary: Background</vt:lpstr>
      <vt:lpstr>  RP Summary: Aims and Objectives</vt:lpstr>
      <vt:lpstr>  RP Summary: Aims and Objectives</vt:lpstr>
      <vt:lpstr>  RP Summary: Proposed Methodology</vt:lpstr>
      <vt:lpstr>  RP Summary: Proposed Methodology</vt:lpstr>
      <vt:lpstr>  RP Summary: Proposed Methodology</vt:lpstr>
      <vt:lpstr>  RP Summary: Findings &amp; Conclusions</vt:lpstr>
      <vt:lpstr>  RP Summary: Findings &amp; Conclusions</vt:lpstr>
      <vt:lpstr>Table of Content</vt:lpstr>
      <vt:lpstr> Evaluate and critique the research proposal </vt:lpstr>
      <vt:lpstr> Evaluate and critique the research proposal </vt:lpstr>
      <vt:lpstr>Table of Content</vt:lpstr>
      <vt:lpstr>Apply alternative approach in research design to address shortcomings </vt:lpstr>
      <vt:lpstr>Apply alternative approach in research design to address shortcomings </vt:lpstr>
      <vt:lpstr>Table of Content</vt:lpstr>
      <vt:lpstr>  Enhancement of knowledge, practice and management</vt:lpstr>
      <vt:lpstr>  Enhancement of knowledge, practice and management</vt:lpstr>
      <vt:lpstr>Conclusion: Execution plan</vt:lpstr>
      <vt:lpstr>References (1/3)</vt:lpstr>
      <vt:lpstr>References (2/3)</vt:lpstr>
      <vt:lpstr>References (3/3)</vt:lpstr>
      <vt:lpstr>Appendix: Background (Example) Fast fashion global uprising brand - Private domain strategy</vt:lpstr>
      <vt:lpstr>Appendix: Background (Example)  Kitchenware global uprising brand – Marketplace strategies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投影片 0</dc:title>
  <dc:creator>Don</dc:creator>
  <cp:lastModifiedBy>Jeremy Lui</cp:lastModifiedBy>
  <cp:revision>31</cp:revision>
  <dcterms:created xsi:type="dcterms:W3CDTF">2023-05-17T08:59:55Z</dcterms:created>
  <dcterms:modified xsi:type="dcterms:W3CDTF">2025-03-12T00:19:54Z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2022-05-29T00:00:00Z</vt:filetime>
  </property>
  <property fmtid="{D5CDD505-2E9C-101B-9397-08002B2CF9AE}" pid="3" name="Creator">
    <vt:lpwstr>Microsoft® PowerPoint® 2016</vt:lpwstr>
  </property>
  <property fmtid="{D5CDD505-2E9C-101B-9397-08002B2CF9AE}" pid="4" name="LastSaved">
    <vt:filetime>2023-05-17T00:00:00Z</vt:filetime>
  </property>
  <property fmtid="{D5CDD505-2E9C-101B-9397-08002B2CF9AE}" pid="5" name="Producer">
    <vt:lpwstr>Microsoft® PowerPoint® 2016</vt:lpwstr>
  </property>
</Properties>
</file>