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6"/>
  </p:notesMasterIdLst>
  <p:sldIdLst>
    <p:sldId id="267" r:id="rId6"/>
    <p:sldId id="268" r:id="rId7"/>
    <p:sldId id="265" r:id="rId8"/>
    <p:sldId id="269" r:id="rId9"/>
    <p:sldId id="281" r:id="rId10"/>
    <p:sldId id="263" r:id="rId11"/>
    <p:sldId id="262" r:id="rId12"/>
    <p:sldId id="261" r:id="rId13"/>
    <p:sldId id="277" r:id="rId14"/>
    <p:sldId id="260" r:id="rId15"/>
    <p:sldId id="278" r:id="rId16"/>
    <p:sldId id="279" r:id="rId17"/>
    <p:sldId id="280" r:id="rId18"/>
    <p:sldId id="259" r:id="rId19"/>
    <p:sldId id="258" r:id="rId20"/>
    <p:sldId id="274" r:id="rId21"/>
    <p:sldId id="273" r:id="rId22"/>
    <p:sldId id="271" r:id="rId23"/>
    <p:sldId id="272" r:id="rId24"/>
    <p:sldId id="27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166D13-290E-4556-8BCF-8043C56F2278}" v="8" dt="2022-08-01T08:45:56.9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9766" autoAdjust="0"/>
  </p:normalViewPr>
  <p:slideViewPr>
    <p:cSldViewPr snapToGrid="0">
      <p:cViewPr varScale="1">
        <p:scale>
          <a:sx n="67" d="100"/>
          <a:sy n="67" d="100"/>
        </p:scale>
        <p:origin x="105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6847DF-DD5B-4578-BFA0-1D52B12614D5}" type="datetimeFigureOut">
              <a:t>4/5/2024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F3450B-2F8B-4EB4-A6BB-F66CAF066D58}" type="slidenum">
              <a:t>‹#›</a:t>
            </a:fld>
            <a:endParaRPr lang="en-GB"/>
          </a:p>
        </p:txBody>
      </p:sp>
    </p:spTree>
    <p:extLst>
      <p:ext uri="{BB962C8B-B14F-4D97-AF65-F5344CB8AC3E}">
        <p14:creationId xmlns:p14="http://schemas.microsoft.com/office/powerpoint/2010/main" val="2921081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assessment criteria on slide</a:t>
            </a:r>
            <a:endParaRPr lang="en-US" dirty="0"/>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5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endParaRPr lang="en-GB" dirty="0"/>
          </a:p>
        </p:txBody>
      </p:sp>
      <p:sp>
        <p:nvSpPr>
          <p:cNvPr id="4" name="Slide Number Placeholder 3"/>
          <p:cNvSpPr>
            <a:spLocks noGrp="1"/>
          </p:cNvSpPr>
          <p:nvPr>
            <p:ph type="sldNum" sz="quarter" idx="5"/>
          </p:nvPr>
        </p:nvSpPr>
        <p:spPr/>
        <p:txBody>
          <a:bodyPr/>
          <a:lstStyle/>
          <a:p>
            <a:fld id="{28F3450B-2F8B-4EB4-A6BB-F66CAF066D58}" type="slidenum">
              <a:t>2</a:t>
            </a:fld>
            <a:endParaRPr lang="en-GB"/>
          </a:p>
        </p:txBody>
      </p:sp>
    </p:spTree>
    <p:extLst>
      <p:ext uri="{BB962C8B-B14F-4D97-AF65-F5344CB8AC3E}">
        <p14:creationId xmlns:p14="http://schemas.microsoft.com/office/powerpoint/2010/main" val="11224301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B8DA888-7F26-6CF2-BA1E-7463F8A25789}"/>
              </a:ext>
            </a:extLst>
          </p:cNvPr>
          <p:cNvSpPr>
            <a:spLocks noGrp="1" noRot="1" noChangeAspect="1" noChangeArrowheads="1" noTextEdit="1"/>
          </p:cNvSpPr>
          <p:nvPr>
            <p:ph type="sldImg"/>
          </p:nvPr>
        </p:nvSpPr>
        <p:spPr>
          <a:xfrm>
            <a:off x="106363" y="750888"/>
            <a:ext cx="6677025" cy="3756025"/>
          </a:xfrm>
          <a:ln/>
        </p:spPr>
      </p:sp>
      <p:sp>
        <p:nvSpPr>
          <p:cNvPr id="20483" name="Notes Placeholder 2">
            <a:extLst>
              <a:ext uri="{FF2B5EF4-FFF2-40B4-BE49-F238E27FC236}">
                <a16:creationId xmlns:a16="http://schemas.microsoft.com/office/drawing/2014/main" id="{EF93F916-023E-633B-9FAB-B25DFD7EB3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a:cs typeface="Arial"/>
            </a:endParaRPr>
          </a:p>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a:cs typeface="Arial"/>
            </a:endParaRPr>
          </a:p>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This is an individual written assignment of a total of 4000 words, there are four sections we will discuss shortly in more depth.</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panose="020B0604020202020204" pitchFamily="34" charset="0"/>
              <a:cs typeface="Arial"/>
            </a:endParaRPr>
          </a:p>
        </p:txBody>
      </p:sp>
      <p:sp>
        <p:nvSpPr>
          <p:cNvPr id="20484" name="Slide Number Placeholder 3">
            <a:extLst>
              <a:ext uri="{FF2B5EF4-FFF2-40B4-BE49-F238E27FC236}">
                <a16:creationId xmlns:a16="http://schemas.microsoft.com/office/drawing/2014/main" id="{84EC3DE6-68CC-89EC-046F-E724215F49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66FC97-4E18-49F8-9CB3-9538BF28F2A8}"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through highlighting word counts</a:t>
            </a:r>
          </a:p>
          <a:p>
            <a:endParaRPr lang="en-US" dirty="0">
              <a:cs typeface="Calibri"/>
            </a:endParaRPr>
          </a:p>
          <a:p>
            <a:r>
              <a:rPr lang="en-US" dirty="0">
                <a:cs typeface="Calibri"/>
              </a:rPr>
              <a:t>You will not be undertaking a research project, only planning it. You would need to go through the university ethics board before undertaking research of your own. The assignment will be marking you on your ability to write a literature review, and plan how you will collect the data. You need to consider each decision and section carefully providing detailed research and evidence to support your choices.</a:t>
            </a:r>
          </a:p>
          <a:p>
            <a:endParaRPr lang="en-US" dirty="0">
              <a:cs typeface="Calibri"/>
            </a:endParaRPr>
          </a:p>
          <a:p>
            <a:r>
              <a:rPr lang="en-US" dirty="0">
                <a:cs typeface="Calibri"/>
              </a:rPr>
              <a:t>We will look at each section in more detail now.</a:t>
            </a:r>
          </a:p>
        </p:txBody>
      </p:sp>
      <p:sp>
        <p:nvSpPr>
          <p:cNvPr id="4" name="Slide Number Placeholder 3"/>
          <p:cNvSpPr>
            <a:spLocks noGrp="1"/>
          </p:cNvSpPr>
          <p:nvPr>
            <p:ph type="sldNum" sz="quarter" idx="5"/>
          </p:nvPr>
        </p:nvSpPr>
        <p:spPr/>
        <p:txBody>
          <a:bodyPr/>
          <a:lstStyle/>
          <a:p>
            <a:fld id="{28F3450B-2F8B-4EB4-A6BB-F66CAF066D58}" type="slidenum">
              <a:t>4</a:t>
            </a:fld>
            <a:endParaRPr lang="en-GB"/>
          </a:p>
        </p:txBody>
      </p:sp>
    </p:spTree>
    <p:extLst>
      <p:ext uri="{BB962C8B-B14F-4D97-AF65-F5344CB8AC3E}">
        <p14:creationId xmlns:p14="http://schemas.microsoft.com/office/powerpoint/2010/main" val="1091408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418806D-8B2E-C545-E1A7-49C985CB4680}"/>
              </a:ext>
            </a:extLst>
          </p:cNvPr>
          <p:cNvSpPr>
            <a:spLocks noGrp="1" noRot="1" noChangeAspect="1" noChangeArrowheads="1" noTextEdit="1"/>
          </p:cNvSpPr>
          <p:nvPr>
            <p:ph type="sldImg"/>
          </p:nvPr>
        </p:nvSpPr>
        <p:spPr>
          <a:xfrm>
            <a:off x="106363" y="750888"/>
            <a:ext cx="6677025" cy="3756025"/>
          </a:xfrm>
          <a:ln/>
        </p:spPr>
      </p:sp>
      <p:sp>
        <p:nvSpPr>
          <p:cNvPr id="24579" name="Notes Placeholder 2">
            <a:extLst>
              <a:ext uri="{FF2B5EF4-FFF2-40B4-BE49-F238E27FC236}">
                <a16:creationId xmlns:a16="http://schemas.microsoft.com/office/drawing/2014/main" id="{07606756-FCEA-AE9B-A8B9-34C7CB6A037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endParaRPr lang="en-GB" altLang="en-US" b="1" dirty="0">
              <a:latin typeface="Arial"/>
              <a:cs typeface="Arial"/>
            </a:endParaRPr>
          </a:p>
          <a:p>
            <a:pPr>
              <a:lnSpc>
                <a:spcPct val="90000"/>
              </a:lnSpc>
            </a:pPr>
            <a:r>
              <a:rPr lang="en-GB" altLang="en-US" b="1" dirty="0">
                <a:latin typeface="Arial"/>
                <a:cs typeface="Arial"/>
              </a:rPr>
              <a:t>An abstract is like a short summary or overview at the start of your paper. Have a look at some journal articles for some examples, we will also be exploring these in lectures.</a:t>
            </a:r>
          </a:p>
        </p:txBody>
      </p:sp>
      <p:sp>
        <p:nvSpPr>
          <p:cNvPr id="24580" name="Slide Number Placeholder 3">
            <a:extLst>
              <a:ext uri="{FF2B5EF4-FFF2-40B4-BE49-F238E27FC236}">
                <a16:creationId xmlns:a16="http://schemas.microsoft.com/office/drawing/2014/main" id="{121CE690-3CFA-1D6F-C288-720D5BFF77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327606F-3629-40D5-BABA-8DC0F4743031}"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487B479-B373-A781-0E24-D9549EE1DEDF}"/>
              </a:ext>
            </a:extLst>
          </p:cNvPr>
          <p:cNvSpPr>
            <a:spLocks noGrp="1" noRot="1" noChangeAspect="1" noChangeArrowheads="1" noTextEdit="1"/>
          </p:cNvSpPr>
          <p:nvPr>
            <p:ph type="sldImg"/>
          </p:nvPr>
        </p:nvSpPr>
        <p:spPr>
          <a:xfrm>
            <a:off x="106363" y="750888"/>
            <a:ext cx="6677025" cy="3756025"/>
          </a:xfrm>
          <a:ln/>
        </p:spPr>
      </p:sp>
      <p:sp>
        <p:nvSpPr>
          <p:cNvPr id="26627" name="Notes Placeholder 2">
            <a:extLst>
              <a:ext uri="{FF2B5EF4-FFF2-40B4-BE49-F238E27FC236}">
                <a16:creationId xmlns:a16="http://schemas.microsoft.com/office/drawing/2014/main" id="{36C0046C-C83E-EF20-0127-5051B5B539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This is similar to the written assignments you will have undertaken so far in your course. In a literature review you are looking at what research evidence is out there already, what are the findings. What are the current policy or curriculum requirements that are happening in this area. What other evidence can you find that relates to your chosen topic.</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You then need to compare and contrast the findings, do they all say the same thing? If so bring them together to demonstrate synthesis. Begin to explore research findings in more depth to demonstrate your ability to analyse and evaluate evidence. You should be using two to three references in each paragraph at level 5.</a:t>
            </a:r>
          </a:p>
          <a:p>
            <a:endParaRPr lang="en-GB" altLang="en-US" dirty="0">
              <a:latin typeface="Arial"/>
              <a:cs typeface="Arial"/>
            </a:endParaRPr>
          </a:p>
          <a:p>
            <a:endParaRPr lang="en-GB" altLang="en-US" dirty="0">
              <a:latin typeface="Arial" panose="020B0604020202020204" pitchFamily="34" charset="0"/>
              <a:cs typeface="Arial"/>
            </a:endParaRPr>
          </a:p>
        </p:txBody>
      </p:sp>
      <p:sp>
        <p:nvSpPr>
          <p:cNvPr id="26628" name="Slide Number Placeholder 3">
            <a:extLst>
              <a:ext uri="{FF2B5EF4-FFF2-40B4-BE49-F238E27FC236}">
                <a16:creationId xmlns:a16="http://schemas.microsoft.com/office/drawing/2014/main" id="{FE0D50BE-A20A-9F30-0EE8-44DBCFCF22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C33D29-AD82-4296-BC18-8F4F9B0FE1ED}"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BDC3613-7AF4-E899-0D2E-738665E18B02}"/>
              </a:ext>
            </a:extLst>
          </p:cNvPr>
          <p:cNvSpPr>
            <a:spLocks noGrp="1" noRot="1" noChangeAspect="1" noChangeArrowheads="1" noTextEdit="1"/>
          </p:cNvSpPr>
          <p:nvPr>
            <p:ph type="sldImg"/>
          </p:nvPr>
        </p:nvSpPr>
        <p:spPr>
          <a:xfrm>
            <a:off x="106363" y="750888"/>
            <a:ext cx="6677025" cy="3756025"/>
          </a:xfrm>
          <a:ln/>
        </p:spPr>
      </p:sp>
      <p:sp>
        <p:nvSpPr>
          <p:cNvPr id="28675" name="Notes Placeholder 2">
            <a:extLst>
              <a:ext uri="{FF2B5EF4-FFF2-40B4-BE49-F238E27FC236}">
                <a16:creationId xmlns:a16="http://schemas.microsoft.com/office/drawing/2014/main" id="{716B39EA-EBFA-AACE-ACC8-B4C8D94D8D4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dirty="0">
                <a:latin typeface="Arial"/>
                <a:cs typeface="Arial"/>
              </a:rPr>
              <a:t>When planning your research project, you need to decide how you are planning to collect the data, this is your methodology. </a:t>
            </a:r>
            <a:endParaRPr lang="en-GB" altLang="en-US" dirty="0">
              <a:latin typeface="Arial" panose="020B0604020202020204" pitchFamily="34" charset="0"/>
              <a:cs typeface="Arial"/>
            </a:endParaRPr>
          </a:p>
          <a:p>
            <a:endParaRPr lang="en-GB" altLang="en-US" dirty="0">
              <a:latin typeface="Arial" panose="020B0604020202020204" pitchFamily="34" charset="0"/>
              <a:cs typeface="Arial"/>
            </a:endParaRPr>
          </a:p>
          <a:p>
            <a:r>
              <a:rPr lang="en-GB" dirty="0"/>
              <a:t>You must consider why you chose the method (s) and their limitations. You must also consider why you did not choose one other method for collecting your data. You must include a discussion on your choice of qualitative or quantitative data collection.</a:t>
            </a:r>
          </a:p>
        </p:txBody>
      </p:sp>
      <p:sp>
        <p:nvSpPr>
          <p:cNvPr id="28676" name="Slide Number Placeholder 3">
            <a:extLst>
              <a:ext uri="{FF2B5EF4-FFF2-40B4-BE49-F238E27FC236}">
                <a16:creationId xmlns:a16="http://schemas.microsoft.com/office/drawing/2014/main" id="{19C0E370-9430-82CC-6F39-9E9A37B86E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B00E3C0-1FD8-4C44-9412-2F2219FDB85B}"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central aspect to research is 'to do no harm'. Any research we undertake should not negatively impact on those involved in any way. That is why you need to consider the ethical implications of your research and justify how you will mitigate any risks. You will need to align to BERA ethical guidelines and the ethical guidelines of UWTSD. We will be taking you through these in lectures. </a:t>
            </a:r>
          </a:p>
        </p:txBody>
      </p:sp>
      <p:sp>
        <p:nvSpPr>
          <p:cNvPr id="4" name="Slide Number Placeholder 3"/>
          <p:cNvSpPr>
            <a:spLocks noGrp="1"/>
          </p:cNvSpPr>
          <p:nvPr>
            <p:ph type="sldNum" sz="quarter" idx="5"/>
          </p:nvPr>
        </p:nvSpPr>
        <p:spPr/>
        <p:txBody>
          <a:bodyPr/>
          <a:lstStyle/>
          <a:p>
            <a:fld id="{28F3450B-2F8B-4EB4-A6BB-F66CAF066D58}" type="slidenum">
              <a:rPr lang="en-GB"/>
              <a:t>9</a:t>
            </a:fld>
            <a:endParaRPr lang="en-GB"/>
          </a:p>
        </p:txBody>
      </p:sp>
    </p:spTree>
    <p:extLst>
      <p:ext uri="{BB962C8B-B14F-4D97-AF65-F5344CB8AC3E}">
        <p14:creationId xmlns:p14="http://schemas.microsoft.com/office/powerpoint/2010/main" val="2647361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C36DE2B-9530-B70C-CBE1-BE25B4CD17D0}"/>
              </a:ext>
            </a:extLst>
          </p:cNvPr>
          <p:cNvSpPr>
            <a:spLocks noGrp="1" noRot="1" noChangeAspect="1" noChangeArrowheads="1" noTextEdit="1"/>
          </p:cNvSpPr>
          <p:nvPr>
            <p:ph type="sldImg"/>
          </p:nvPr>
        </p:nvSpPr>
        <p:spPr>
          <a:xfrm>
            <a:off x="106363" y="750888"/>
            <a:ext cx="6677025" cy="3756025"/>
          </a:xfrm>
          <a:ln/>
        </p:spPr>
      </p:sp>
      <p:sp>
        <p:nvSpPr>
          <p:cNvPr id="30723" name="Notes Placeholder 2">
            <a:extLst>
              <a:ext uri="{FF2B5EF4-FFF2-40B4-BE49-F238E27FC236}">
                <a16:creationId xmlns:a16="http://schemas.microsoft.com/office/drawing/2014/main" id="{FCB4AFDE-FD33-20ED-017D-D97B85F111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Evidence of a wide range of referencing is required throughout, look to synthesis of ideas and demonstrate opposing sources/viewpoints/evidence within your work. Accuracy and consistency is essential at level 5, use your referencing handbook to support you with this. Bring theories, research and policy together. Show off your depth of reading and knowledge you have developed since level 4.</a:t>
            </a:r>
          </a:p>
          <a:p>
            <a:endParaRPr lang="en-GB" altLang="en-US" dirty="0">
              <a:latin typeface="Arial" panose="020B0604020202020204" pitchFamily="34" charset="0"/>
            </a:endParaRPr>
          </a:p>
          <a:p>
            <a:r>
              <a:rPr lang="en-GB" altLang="en-US" dirty="0">
                <a:latin typeface="Arial" panose="020B0604020202020204" pitchFamily="34" charset="0"/>
              </a:rPr>
              <a:t>Relevant research, documents and articles have been placed on Moodle for you to refer to and use within your assignments. Remember to reference correctly within your reference list.</a:t>
            </a:r>
          </a:p>
          <a:p>
            <a:r>
              <a:rPr lang="en-GB" altLang="en-US" dirty="0">
                <a:latin typeface="Arial" panose="020B0604020202020204" pitchFamily="34" charset="0"/>
              </a:rPr>
              <a:t>Use your draft links to check your similarity percentage and adjust if you need to. Have you referenced any direct quotations, limit quotations to one per page – they do not demonstrate your understanding. </a:t>
            </a:r>
          </a:p>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30724" name="Slide Number Placeholder 3">
            <a:extLst>
              <a:ext uri="{FF2B5EF4-FFF2-40B4-BE49-F238E27FC236}">
                <a16:creationId xmlns:a16="http://schemas.microsoft.com/office/drawing/2014/main" id="{E3DC9C77-B822-83ED-518D-A9527E1DD4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1CA49B-9D2D-4845-BA93-0B09CD1CE179}"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68652D8-A979-8123-51A8-5C1045D40281}"/>
              </a:ext>
            </a:extLst>
          </p:cNvPr>
          <p:cNvSpPr>
            <a:spLocks noGrp="1" noRot="1" noChangeAspect="1" noChangeArrowheads="1" noTextEdit="1"/>
          </p:cNvSpPr>
          <p:nvPr>
            <p:ph type="sldImg"/>
          </p:nvPr>
        </p:nvSpPr>
        <p:spPr>
          <a:xfrm>
            <a:off x="106363" y="750888"/>
            <a:ext cx="6677025" cy="3756025"/>
          </a:xfrm>
          <a:ln/>
        </p:spPr>
      </p:sp>
      <p:sp>
        <p:nvSpPr>
          <p:cNvPr id="32771" name="Notes Placeholder 2">
            <a:extLst>
              <a:ext uri="{FF2B5EF4-FFF2-40B4-BE49-F238E27FC236}">
                <a16:creationId xmlns:a16="http://schemas.microsoft.com/office/drawing/2014/main" id="{23662762-5FCD-D143-33AD-33800BBF2D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Keep to an academic style throughout your assignment. Remember to align your work to the left, use either times new roman or arial font in size 12 and 1.5 line spacing. </a:t>
            </a:r>
            <a:endParaRPr lang="en-GB" altLang="en-US" dirty="0">
              <a:latin typeface="Arial" panose="020B0604020202020204" pitchFamily="34" charset="0"/>
            </a:endParaRPr>
          </a:p>
          <a:p>
            <a:r>
              <a:rPr lang="en-GB" altLang="en-US" dirty="0">
                <a:latin typeface="Arial"/>
                <a:cs typeface="Arial"/>
              </a:rPr>
              <a:t>Remember you have your 10% allowance so your assignment can be between 3600 and 4400 words not including your reference list. You must include your word count in your header and there are penalties for going over your 10% allowance.</a:t>
            </a:r>
          </a:p>
          <a:p>
            <a:r>
              <a:rPr lang="en-GB" altLang="en-US" dirty="0">
                <a:latin typeface="Arial"/>
                <a:cs typeface="Arial"/>
              </a:rPr>
              <a:t>Proof read carefully to identify any errors in spelling, grammar or sentence structure, it is often better to leave your completed assignment for 24 hours then go back and read it – you are more likely to spot any errors. Make sure you allow yourself time to reference correctly and proofread your work, marks here can be the difference between moving up a classification in your overall mark.</a:t>
            </a:r>
          </a:p>
          <a:p>
            <a:endParaRPr lang="en-GB" altLang="en-US" dirty="0">
              <a:latin typeface="Arial"/>
              <a:cs typeface="Arial"/>
            </a:endParaRPr>
          </a:p>
          <a:p>
            <a:endParaRPr lang="en-GB" altLang="en-US" dirty="0">
              <a:latin typeface="Arial"/>
              <a:cs typeface="Arial"/>
            </a:endParaRPr>
          </a:p>
        </p:txBody>
      </p:sp>
      <p:sp>
        <p:nvSpPr>
          <p:cNvPr id="32772" name="Slide Number Placeholder 3">
            <a:extLst>
              <a:ext uri="{FF2B5EF4-FFF2-40B4-BE49-F238E27FC236}">
                <a16:creationId xmlns:a16="http://schemas.microsoft.com/office/drawing/2014/main" id="{D0DB5E12-7B4D-1E25-4428-830AA8155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3C92541-E103-41C8-92EF-B697538193BF}"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3A7A873-41E5-9DA5-94E9-20F58DE1C2BC}"/>
              </a:ext>
            </a:extLst>
          </p:cNvPr>
          <p:cNvSpPr>
            <a:spLocks noGrp="1" noRot="1" noChangeAspect="1" noChangeArrowheads="1" noTextEdit="1"/>
          </p:cNvSpPr>
          <p:nvPr>
            <p:ph type="sldImg"/>
          </p:nvPr>
        </p:nvSpPr>
        <p:spPr>
          <a:xfrm>
            <a:off x="106363" y="750888"/>
            <a:ext cx="6677025" cy="3756025"/>
          </a:xfrm>
          <a:ln/>
        </p:spPr>
      </p:sp>
      <p:sp>
        <p:nvSpPr>
          <p:cNvPr id="34819" name="Notes Placeholder 2">
            <a:extLst>
              <a:ext uri="{FF2B5EF4-FFF2-40B4-BE49-F238E27FC236}">
                <a16:creationId xmlns:a16="http://schemas.microsoft.com/office/drawing/2014/main" id="{39AA149D-7B7C-E3F1-B499-5EF1DD93A7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p:txBody>
      </p:sp>
      <p:sp>
        <p:nvSpPr>
          <p:cNvPr id="34820" name="Slide Number Placeholder 3">
            <a:extLst>
              <a:ext uri="{FF2B5EF4-FFF2-40B4-BE49-F238E27FC236}">
                <a16:creationId xmlns:a16="http://schemas.microsoft.com/office/drawing/2014/main" id="{599C3B11-E25B-EC98-5791-F4FC645B33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94EC743-E5B6-4181-A86C-4F1D88E08B46}"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If you are experiencing any issues with IT or Moodle please contact the IT helpline available 24 hours a day 365 days a year or email the Moodle team.</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Remember IT issues are not usually accepted as grounds for extenuating circumstances so ensure you allow sufficient time to submit your assignment.</a:t>
            </a:r>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4386599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Students are advised that lecturers cannot check work or draft mark; lecturers can respond to questions</a:t>
            </a:r>
          </a:p>
          <a:p>
            <a:endParaRPr lang="en-GB" dirty="0"/>
          </a:p>
          <a:p>
            <a:r>
              <a:rPr lang="en-GB" dirty="0"/>
              <a:t>When booking a tutorial, please be prompt and cancel if the tutorial is no longer needed. Ensure that you are prepared, bringing questions with you to tutorials and recording responses</a:t>
            </a:r>
          </a:p>
          <a:p>
            <a:endParaRPr lang="en-GB" dirty="0"/>
          </a:p>
          <a:p>
            <a:r>
              <a:rPr lang="en-GB" dirty="0"/>
              <a:t>Lecturers’ ability to respond to emails varies according to when they access emails. Not all staff check emails during evenings and weekends. Staff taking annual leave – an automated message will tell you when they are back at work and will respond to emails as soon as they can</a:t>
            </a:r>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3230536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Remember if you submit up to 1 week late your work will be capped, after one week late your work will not be marked.</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5015037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Upload to the correct link on Moodle, use the draft links to check the similarity percentages, you have 3 draft links to do this. Check the deadlines for submission on Moodle and in your handbooks – lecturers will also confirm these. </a:t>
            </a:r>
            <a:endParaRPr lang="en-US" dirty="0"/>
          </a:p>
          <a:p>
            <a:r>
              <a:rPr lang="en-GB" dirty="0"/>
              <a:t> Remember if you have difficulties you have the option of applying for extenuating circumstances with the academic office. </a:t>
            </a:r>
            <a:endParaRPr lang="en-US" dirty="0"/>
          </a:p>
          <a:p>
            <a:endParaRPr lang="en-GB" dirty="0"/>
          </a:p>
          <a:p>
            <a:r>
              <a:rPr lang="en-GB" dirty="0"/>
              <a:t>Remember that you can access study skills sessions with student services and referencing support with the library to help you with your assignment.</a:t>
            </a:r>
            <a:endParaRPr lang="en-US" dirty="0"/>
          </a:p>
          <a:p>
            <a:endParaRPr lang="en-GB" dirty="0"/>
          </a:p>
          <a:p>
            <a:r>
              <a:rPr lang="en-GB" dirty="0"/>
              <a:t>Good luck!</a:t>
            </a: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24082344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407100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05/04/2024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05/04/2024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05/04/2024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05/04/2024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05/04/2024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05/04/2024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05/04/2024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05/04/2024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05/04/2024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05/04/2024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05/04/2024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05/04/2024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05/04/2024</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05/04/2024</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05/04/2024</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05/04/2024</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05/04/2024</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05/04/2024</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05/04/2024</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05/04/2024</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05/04/2024</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05/04/2024</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05/04/2024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05/04/2024</a:t>
            </a:fld>
            <a:endParaRPr lang="en-GB" dirty="0"/>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mailto:moodle@uwtsd.ac.uk"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mailto:Natalie.macdonald@uwtsd.ac.uk"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mailto:c.barr@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dirty="0">
                <a:latin typeface="Lucida Sans" pitchFamily="34" charset="0"/>
              </a:rPr>
            </a:br>
            <a:br>
              <a:rPr lang="cy-GB" altLang="en-US" dirty="0">
                <a:latin typeface="Lucida Sans" pitchFamily="34" charset="0"/>
              </a:rPr>
            </a:br>
            <a:endParaRPr lang="cy-GB" altLang="en-US" dirty="0">
              <a:solidFill>
                <a:schemeClr val="bg1"/>
              </a:solidFill>
              <a:latin typeface="Lucida Sans"/>
            </a:endParaRPr>
          </a:p>
          <a:p>
            <a:pPr>
              <a:defRPr/>
            </a:pPr>
            <a:endParaRPr lang="cy-GB" dirty="0">
              <a:solidFill>
                <a:schemeClr val="bg1"/>
              </a:solidFill>
              <a:latin typeface="Lucida Sans"/>
              <a:cs typeface="Arial"/>
            </a:endParaRPr>
          </a:p>
          <a:p>
            <a:pPr>
              <a:defRPr/>
            </a:pPr>
            <a:endParaRPr lang="cy-GB" dirty="0">
              <a:solidFill>
                <a:schemeClr val="bg1"/>
              </a:solidFill>
              <a:latin typeface="Lucida Sans"/>
              <a:cs typeface="Arial"/>
            </a:endParaRPr>
          </a:p>
          <a:p>
            <a:pPr>
              <a:defRPr/>
            </a:pPr>
            <a:r>
              <a:rPr lang="cy-GB" dirty="0">
                <a:solidFill>
                  <a:schemeClr val="bg1"/>
                </a:solidFill>
                <a:latin typeface="Lucida Sans"/>
                <a:cs typeface="Arial"/>
              </a:rPr>
              <a:t>ECEY5010: Research for Learning</a:t>
            </a:r>
          </a:p>
          <a:p>
            <a:pPr>
              <a:defRPr/>
            </a:pPr>
            <a:r>
              <a:rPr lang="cy-GB" altLang="en-US" sz="4800" b="1" dirty="0" err="1">
                <a:solidFill>
                  <a:schemeClr val="bg1"/>
                </a:solidFill>
                <a:latin typeface="Arial"/>
                <a:cs typeface="Arial"/>
              </a:rPr>
              <a:t>Panopto</a:t>
            </a:r>
            <a:br>
              <a:rPr lang="cy-GB" altLang="en-US" sz="4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36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23098975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F466-4297-481D-C084-A0E320C30B1C}"/>
              </a:ext>
            </a:extLst>
          </p:cNvPr>
          <p:cNvSpPr>
            <a:spLocks noGrp="1"/>
          </p:cNvSpPr>
          <p:nvPr>
            <p:ph type="title"/>
          </p:nvPr>
        </p:nvSpPr>
        <p:spPr>
          <a:xfrm>
            <a:off x="401171" y="107390"/>
            <a:ext cx="10515600" cy="1325563"/>
          </a:xfrm>
        </p:spPr>
        <p:txBody>
          <a:bodyPr>
            <a:normAutofit/>
          </a:bodyPr>
          <a:lstStyle/>
          <a:p>
            <a:r>
              <a:rPr lang="en-GB" sz="4800" dirty="0">
                <a:solidFill>
                  <a:srgbClr val="0070C0"/>
                </a:solidFill>
                <a:ea typeface="+mj-lt"/>
                <a:cs typeface="+mj-lt"/>
              </a:rPr>
              <a:t>Assessment Criteria</a:t>
            </a:r>
            <a:endParaRPr lang="en-US" sz="4800" dirty="0">
              <a:solidFill>
                <a:srgbClr val="0070C0"/>
              </a:solidFill>
            </a:endParaRPr>
          </a:p>
        </p:txBody>
      </p:sp>
      <p:sp>
        <p:nvSpPr>
          <p:cNvPr id="4" name="Content Placeholder 3">
            <a:extLst>
              <a:ext uri="{FF2B5EF4-FFF2-40B4-BE49-F238E27FC236}">
                <a16:creationId xmlns:a16="http://schemas.microsoft.com/office/drawing/2014/main" id="{6799E1AA-F1DF-03DC-C2F4-99A32370D727}"/>
              </a:ext>
            </a:extLst>
          </p:cNvPr>
          <p:cNvSpPr>
            <a:spLocks noGrp="1"/>
          </p:cNvSpPr>
          <p:nvPr>
            <p:ph sz="half" idx="2"/>
          </p:nvPr>
        </p:nvSpPr>
        <p:spPr>
          <a:xfrm>
            <a:off x="367553" y="1377390"/>
            <a:ext cx="10515600" cy="4351338"/>
          </a:xfrm>
        </p:spPr>
        <p:txBody>
          <a:bodyPr vert="horz" lIns="91440" tIns="45720" rIns="91440" bIns="45720" rtlCol="0" anchor="t">
            <a:normAutofit/>
          </a:bodyPr>
          <a:lstStyle/>
          <a:p>
            <a:pPr algn="just"/>
            <a:r>
              <a:rPr lang="en-GB" sz="2400" dirty="0">
                <a:solidFill>
                  <a:srgbClr val="0070C0"/>
                </a:solidFill>
                <a:ea typeface="+mn-lt"/>
                <a:cs typeface="+mn-lt"/>
              </a:rPr>
              <a:t>Analyse various methodologies used in early years research and demonstrate analytic understanding of their strengths, weaknesses and limitations;</a:t>
            </a:r>
          </a:p>
          <a:p>
            <a:pPr algn="just"/>
            <a:r>
              <a:rPr lang="en-GB" sz="2400" dirty="0">
                <a:solidFill>
                  <a:srgbClr val="0070C0"/>
                </a:solidFill>
                <a:ea typeface="+mn-lt"/>
                <a:cs typeface="+mn-lt"/>
              </a:rPr>
              <a:t>Demonstrate a critical awareness of ethical issues related to working and researching with and for young children;</a:t>
            </a:r>
          </a:p>
          <a:p>
            <a:pPr algn="just"/>
            <a:r>
              <a:rPr lang="en-GB" sz="2400" dirty="0">
                <a:solidFill>
                  <a:srgbClr val="0070C0"/>
                </a:solidFill>
                <a:ea typeface="+mn-lt"/>
                <a:cs typeface="+mn-lt"/>
              </a:rPr>
              <a:t>Decide on and justify appropriate research methods for early years research topics;</a:t>
            </a:r>
          </a:p>
          <a:p>
            <a:pPr algn="just"/>
            <a:r>
              <a:rPr lang="en-GB" sz="2400" dirty="0">
                <a:solidFill>
                  <a:srgbClr val="0070C0"/>
                </a:solidFill>
                <a:ea typeface="+mn-lt"/>
                <a:cs typeface="+mn-lt"/>
              </a:rPr>
              <a:t>Organise their knowledge and learning through use of a range of information resources, and present their work at the appropriate level.</a:t>
            </a:r>
          </a:p>
          <a:p>
            <a:pPr algn="just">
              <a:spcBef>
                <a:spcPts val="600"/>
              </a:spcBef>
              <a:buFont typeface="Symbol,Sans-Serif" panose="020B0604020202020204" pitchFamily="34" charset="0"/>
              <a:buChar char=""/>
            </a:pPr>
            <a:endParaRPr lang="en-GB" sz="2400" dirty="0">
              <a:solidFill>
                <a:srgbClr val="0070C0"/>
              </a:solidFill>
              <a:cs typeface="Arial"/>
            </a:endParaRPr>
          </a:p>
        </p:txBody>
      </p:sp>
    </p:spTree>
    <p:extLst>
      <p:ext uri="{BB962C8B-B14F-4D97-AF65-F5344CB8AC3E}">
        <p14:creationId xmlns:p14="http://schemas.microsoft.com/office/powerpoint/2010/main" val="3655231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1A358F3-6FC9-9A18-A3F1-0C0C7033C1F3}"/>
              </a:ext>
            </a:extLst>
          </p:cNvPr>
          <p:cNvSpPr>
            <a:spLocks noGrp="1"/>
          </p:cNvSpPr>
          <p:nvPr>
            <p:ph type="title"/>
          </p:nvPr>
        </p:nvSpPr>
        <p:spPr>
          <a:xfrm>
            <a:off x="1981200" y="0"/>
            <a:ext cx="8229600" cy="1143000"/>
          </a:xfrm>
        </p:spPr>
        <p:txBody>
          <a:bodyPr>
            <a:normAutofit fontScale="90000"/>
          </a:bodyPr>
          <a:lstStyle/>
          <a:p>
            <a:br>
              <a:rPr lang="cy-GB" altLang="en-US" sz="5400" dirty="0">
                <a:latin typeface="Arial"/>
              </a:rPr>
            </a:br>
            <a:r>
              <a:rPr lang="cy-GB" altLang="en-US" sz="5400" dirty="0">
                <a:solidFill>
                  <a:srgbClr val="0070C0"/>
                </a:solidFill>
                <a:latin typeface="Arial"/>
                <a:cs typeface="Arial"/>
              </a:rPr>
              <a:t>Assessment</a:t>
            </a:r>
            <a:r>
              <a:rPr lang="cy-GB" altLang="en-US" dirty="0">
                <a:solidFill>
                  <a:srgbClr val="0000FF"/>
                </a:solidFill>
                <a:latin typeface="Lucida Sans"/>
              </a:rPr>
              <a:t> </a:t>
            </a:r>
            <a:endParaRPr lang="en-GB" altLang="en-US" dirty="0"/>
          </a:p>
        </p:txBody>
      </p:sp>
      <p:sp>
        <p:nvSpPr>
          <p:cNvPr id="19460" name="Content Placeholder 3">
            <a:extLst>
              <a:ext uri="{FF2B5EF4-FFF2-40B4-BE49-F238E27FC236}">
                <a16:creationId xmlns:a16="http://schemas.microsoft.com/office/drawing/2014/main" id="{2DD619B1-995F-4A1E-ED87-D032E3DF2840}"/>
              </a:ext>
            </a:extLst>
          </p:cNvPr>
          <p:cNvSpPr>
            <a:spLocks noGrp="1"/>
          </p:cNvSpPr>
          <p:nvPr>
            <p:ph sz="half" idx="2"/>
          </p:nvPr>
        </p:nvSpPr>
        <p:spPr>
          <a:xfrm>
            <a:off x="1012723" y="2216524"/>
            <a:ext cx="9780783" cy="3989388"/>
          </a:xfrm>
        </p:spPr>
        <p:txBody>
          <a:bodyPr vert="horz" lIns="91440" tIns="45720" rIns="91440" bIns="45720" rtlCol="0" anchor="t">
            <a:normAutofit/>
          </a:bodyPr>
          <a:lstStyle/>
          <a:p>
            <a:r>
              <a:rPr lang="en-GB" altLang="en-US" dirty="0">
                <a:solidFill>
                  <a:srgbClr val="0070C0"/>
                </a:solidFill>
              </a:rPr>
              <a:t>Portfolio assignment (4,000 words) consisting of 4 sections</a:t>
            </a:r>
          </a:p>
          <a:p>
            <a:r>
              <a:rPr lang="cy-GB" altLang="en-US" dirty="0">
                <a:solidFill>
                  <a:srgbClr val="0070C0"/>
                </a:solidFill>
                <a:latin typeface="Arial"/>
                <a:cs typeface="Arial"/>
              </a:rPr>
              <a:t>This is an individual written assignment of a total of 4000 words, there are four sections we will discuss shortly in more depth.</a:t>
            </a:r>
          </a:p>
          <a:p>
            <a:endParaRPr lang="en-GB" altLang="en-US" dirty="0">
              <a:solidFill>
                <a:srgbClr val="0070C0"/>
              </a:solidFill>
            </a:endParaRPr>
          </a:p>
          <a:p>
            <a:endParaRPr lang="en-GB" altLang="en-US" dirty="0"/>
          </a:p>
        </p:txBody>
      </p:sp>
    </p:spTree>
    <p:extLst>
      <p:ext uri="{BB962C8B-B14F-4D97-AF65-F5344CB8AC3E}">
        <p14:creationId xmlns:p14="http://schemas.microsoft.com/office/powerpoint/2010/main" val="2328624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FC8B17B-4297-FA26-5E10-CAF5611D7D0F}"/>
              </a:ext>
            </a:extLst>
          </p:cNvPr>
          <p:cNvSpPr txBox="1">
            <a:spLocks/>
          </p:cNvSpPr>
          <p:nvPr/>
        </p:nvSpPr>
        <p:spPr>
          <a:xfrm>
            <a:off x="755276" y="27099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br>
              <a:rPr lang="en-GB" altLang="en-US" sz="4800" dirty="0"/>
            </a:br>
            <a:r>
              <a:rPr lang="en-GB" altLang="en-US" sz="4800" dirty="0">
                <a:solidFill>
                  <a:srgbClr val="0070C0"/>
                </a:solidFill>
              </a:rPr>
              <a:t>Title of the question</a:t>
            </a:r>
            <a:endParaRPr lang="en-GB" sz="4800" dirty="0">
              <a:solidFill>
                <a:srgbClr val="0070C0"/>
              </a:solidFill>
              <a:cs typeface="Arial"/>
            </a:endParaRPr>
          </a:p>
        </p:txBody>
      </p:sp>
      <p:sp>
        <p:nvSpPr>
          <p:cNvPr id="7" name="Content Placeholder 3">
            <a:extLst>
              <a:ext uri="{FF2B5EF4-FFF2-40B4-BE49-F238E27FC236}">
                <a16:creationId xmlns:a16="http://schemas.microsoft.com/office/drawing/2014/main" id="{589A9DE0-C844-A88B-37EB-468D7E8104BF}"/>
              </a:ext>
            </a:extLst>
          </p:cNvPr>
          <p:cNvSpPr>
            <a:spLocks noGrp="1"/>
          </p:cNvSpPr>
          <p:nvPr/>
        </p:nvSpPr>
        <p:spPr>
          <a:xfrm>
            <a:off x="693551" y="2123048"/>
            <a:ext cx="10882032" cy="424815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sz="2400" dirty="0">
                <a:solidFill>
                  <a:srgbClr val="0070C0"/>
                </a:solidFill>
                <a:ea typeface="+mn-lt"/>
                <a:cs typeface="+mn-lt"/>
              </a:rPr>
              <a:t>This is a 4,000 word portfolio. Your task is to choose a research project that includes a topic related to children in the early years. Your portfolio will plan a research project and will consider what is important when planning your research project in the early years. </a:t>
            </a:r>
            <a:endParaRPr lang="en-US" dirty="0">
              <a:solidFill>
                <a:srgbClr val="0070C0"/>
              </a:solidFill>
              <a:cs typeface="Arial" panose="020B0604020202020204"/>
            </a:endParaRPr>
          </a:p>
          <a:p>
            <a:pPr marL="0" indent="0">
              <a:buNone/>
              <a:defRPr/>
            </a:pPr>
            <a:endParaRPr lang="en-GB" altLang="en-US" sz="1100" dirty="0">
              <a:latin typeface="Times New Roman" pitchFamily="18" charset="0"/>
            </a:endParaRPr>
          </a:p>
        </p:txBody>
      </p:sp>
    </p:spTree>
    <p:extLst>
      <p:ext uri="{BB962C8B-B14F-4D97-AF65-F5344CB8AC3E}">
        <p14:creationId xmlns:p14="http://schemas.microsoft.com/office/powerpoint/2010/main" val="228907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9150A-1650-919F-3757-90AAD65861E7}"/>
              </a:ext>
            </a:extLst>
          </p:cNvPr>
          <p:cNvSpPr>
            <a:spLocks noGrp="1"/>
          </p:cNvSpPr>
          <p:nvPr>
            <p:ph type="title"/>
          </p:nvPr>
        </p:nvSpPr>
        <p:spPr/>
        <p:txBody>
          <a:bodyPr/>
          <a:lstStyle/>
          <a:p>
            <a:r>
              <a:rPr lang="en-GB" dirty="0"/>
              <a:t>Note:</a:t>
            </a:r>
          </a:p>
        </p:txBody>
      </p:sp>
      <p:sp>
        <p:nvSpPr>
          <p:cNvPr id="4" name="Content Placeholder 3">
            <a:extLst>
              <a:ext uri="{FF2B5EF4-FFF2-40B4-BE49-F238E27FC236}">
                <a16:creationId xmlns:a16="http://schemas.microsoft.com/office/drawing/2014/main" id="{44AE099B-C7FF-0CF5-DCB6-E4BEA05EA384}"/>
              </a:ext>
            </a:extLst>
          </p:cNvPr>
          <p:cNvSpPr>
            <a:spLocks noGrp="1"/>
          </p:cNvSpPr>
          <p:nvPr>
            <p:ph sz="half" idx="2"/>
          </p:nvPr>
        </p:nvSpPr>
        <p:spPr>
          <a:xfrm>
            <a:off x="344129" y="1304515"/>
            <a:ext cx="11009671" cy="4351338"/>
          </a:xfrm>
        </p:spPr>
        <p:txBody>
          <a:bodyPr>
            <a:normAutofit/>
          </a:bodyPr>
          <a:lstStyle/>
          <a:p>
            <a:r>
              <a:rPr lang="en-US" dirty="0"/>
              <a:t>Read through highlighting word counts</a:t>
            </a:r>
          </a:p>
          <a:p>
            <a:r>
              <a:rPr lang="en-US" dirty="0">
                <a:cs typeface="Calibri"/>
              </a:rPr>
              <a:t>You will not be undertaking a research project, only planning it.</a:t>
            </a:r>
          </a:p>
          <a:p>
            <a:r>
              <a:rPr lang="en-US" dirty="0">
                <a:cs typeface="Calibri"/>
              </a:rPr>
              <a:t>You would need to go through the university ethics board before undertaking research of your own. </a:t>
            </a:r>
          </a:p>
          <a:p>
            <a:r>
              <a:rPr lang="en-US" dirty="0">
                <a:cs typeface="Calibri"/>
              </a:rPr>
              <a:t>The assignment will be marking you on your ability to write a literature review, and plan how you will collect the data. </a:t>
            </a:r>
          </a:p>
          <a:p>
            <a:r>
              <a:rPr lang="en-US" dirty="0">
                <a:cs typeface="Calibri"/>
              </a:rPr>
              <a:t>You need to consider each decision and section carefully providing detailed research and evidence to support your choices.</a:t>
            </a:r>
          </a:p>
          <a:p>
            <a:r>
              <a:rPr lang="en-US" dirty="0">
                <a:cs typeface="Calibri"/>
              </a:rPr>
              <a:t>We will look at each section in more detail now.</a:t>
            </a:r>
          </a:p>
          <a:p>
            <a:endParaRPr lang="en-GB" dirty="0"/>
          </a:p>
        </p:txBody>
      </p:sp>
    </p:spTree>
    <p:extLst>
      <p:ext uri="{BB962C8B-B14F-4D97-AF65-F5344CB8AC3E}">
        <p14:creationId xmlns:p14="http://schemas.microsoft.com/office/powerpoint/2010/main" val="1385140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E0046C1-3E29-54C0-8B33-80DA279A0DAB}"/>
              </a:ext>
            </a:extLst>
          </p:cNvPr>
          <p:cNvSpPr>
            <a:spLocks noGrp="1"/>
          </p:cNvSpPr>
          <p:nvPr>
            <p:ph type="title"/>
          </p:nvPr>
        </p:nvSpPr>
        <p:spPr/>
        <p:txBody>
          <a:bodyPr vert="horz" lIns="91440" tIns="45720" rIns="91440" bIns="45720" rtlCol="0" anchor="ctr">
            <a:noAutofit/>
          </a:bodyPr>
          <a:lstStyle/>
          <a:p>
            <a:br>
              <a:rPr lang="en-GB" altLang="en-US" sz="4800" dirty="0"/>
            </a:br>
            <a:r>
              <a:rPr lang="en-GB" altLang="en-US" sz="4800" dirty="0">
                <a:solidFill>
                  <a:srgbClr val="0070C0"/>
                </a:solidFill>
              </a:rPr>
              <a:t>Section 1</a:t>
            </a:r>
          </a:p>
        </p:txBody>
      </p:sp>
      <p:sp>
        <p:nvSpPr>
          <p:cNvPr id="4" name="Content Placeholder 3">
            <a:extLst>
              <a:ext uri="{FF2B5EF4-FFF2-40B4-BE49-F238E27FC236}">
                <a16:creationId xmlns:a16="http://schemas.microsoft.com/office/drawing/2014/main" id="{71F2F217-52C1-9C50-8221-C35C203E5E4B}"/>
              </a:ext>
            </a:extLst>
          </p:cNvPr>
          <p:cNvSpPr>
            <a:spLocks noGrp="1"/>
          </p:cNvSpPr>
          <p:nvPr>
            <p:ph sz="half" idx="2"/>
          </p:nvPr>
        </p:nvSpPr>
        <p:spPr>
          <a:xfrm>
            <a:off x="688258" y="1824318"/>
            <a:ext cx="10889659" cy="3989388"/>
          </a:xfrm>
        </p:spPr>
        <p:txBody>
          <a:bodyPr vert="horz" lIns="91440" tIns="45720" rIns="91440" bIns="45720" rtlCol="0" anchor="t">
            <a:normAutofit/>
          </a:bodyPr>
          <a:lstStyle/>
          <a:p>
            <a:pPr marL="0" indent="0">
              <a:buNone/>
              <a:defRPr/>
            </a:pPr>
            <a:r>
              <a:rPr lang="en-GB" sz="2400" dirty="0">
                <a:solidFill>
                  <a:srgbClr val="0070C0"/>
                </a:solidFill>
                <a:ea typeface="+mn-lt"/>
                <a:cs typeface="+mn-lt"/>
              </a:rPr>
              <a:t>1. An abstract  (approx. 250 words) </a:t>
            </a:r>
          </a:p>
          <a:p>
            <a:pPr indent="0">
              <a:buNone/>
              <a:defRPr/>
            </a:pPr>
            <a:endParaRPr lang="en-GB" sz="2400" dirty="0">
              <a:solidFill>
                <a:srgbClr val="0070C0"/>
              </a:solidFill>
              <a:ea typeface="+mn-lt"/>
              <a:cs typeface="+mn-lt"/>
            </a:endParaRPr>
          </a:p>
          <a:p>
            <a:pPr>
              <a:buNone/>
              <a:defRPr/>
            </a:pPr>
            <a:r>
              <a:rPr lang="en-GB" sz="2400" dirty="0">
                <a:solidFill>
                  <a:srgbClr val="0070C0"/>
                </a:solidFill>
                <a:ea typeface="+mn-lt"/>
                <a:cs typeface="+mn-lt"/>
              </a:rPr>
              <a:t>This will briefly explain your chosen research project and including the rationale (reason) for doing conducting the research, the sample size, the type of methods used to collect your data, the ethical considerations</a:t>
            </a:r>
          </a:p>
          <a:p>
            <a:pPr marL="0" indent="0">
              <a:spcAft>
                <a:spcPts val="0"/>
              </a:spcAft>
              <a:buNone/>
              <a:defRPr/>
            </a:pPr>
            <a:endParaRPr lang="en-GB" sz="2400" dirty="0">
              <a:solidFill>
                <a:srgbClr val="0070C0"/>
              </a:solidFill>
              <a:latin typeface="Arial" panose="020B0604020202020204" pitchFamily="34" charset="0"/>
              <a:ea typeface="Times New Roman" panose="02020603050405020304" pitchFamily="18" charset="0"/>
              <a:cs typeface="Arial"/>
            </a:endParaRPr>
          </a:p>
          <a:p>
            <a:pPr>
              <a:spcAft>
                <a:spcPts val="0"/>
              </a:spcAft>
              <a:defRPr/>
            </a:pPr>
            <a:endParaRPr lang="en-GB" sz="2400" b="1" dirty="0">
              <a:solidFill>
                <a:srgbClr val="0070C0"/>
              </a:solidFill>
              <a:latin typeface="Arial" panose="020B0604020202020204" pitchFamily="34" charset="0"/>
              <a:cs typeface="Arial"/>
            </a:endParaRPr>
          </a:p>
          <a:p>
            <a:pPr marL="0" indent="0">
              <a:spcAft>
                <a:spcPts val="0"/>
              </a:spcAft>
              <a:buNone/>
              <a:defRPr/>
            </a:pPr>
            <a:endParaRPr lang="en-GB" sz="2400" b="1" dirty="0">
              <a:solidFill>
                <a:srgbClr val="0070C0"/>
              </a:solidFill>
              <a:cs typeface="Arial"/>
            </a:endParaRPr>
          </a:p>
        </p:txBody>
      </p:sp>
    </p:spTree>
    <p:extLst>
      <p:ext uri="{BB962C8B-B14F-4D97-AF65-F5344CB8AC3E}">
        <p14:creationId xmlns:p14="http://schemas.microsoft.com/office/powerpoint/2010/main" val="2930651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FD19DE3-5774-926A-4CC1-28BA26BCBBD4}"/>
              </a:ext>
            </a:extLst>
          </p:cNvPr>
          <p:cNvSpPr>
            <a:spLocks noGrp="1"/>
          </p:cNvSpPr>
          <p:nvPr>
            <p:ph type="title"/>
          </p:nvPr>
        </p:nvSpPr>
        <p:spPr/>
        <p:txBody>
          <a:bodyPr vert="horz" lIns="91440" tIns="45720" rIns="91440" bIns="45720" rtlCol="0" anchor="ctr">
            <a:noAutofit/>
          </a:bodyPr>
          <a:lstStyle/>
          <a:p>
            <a:r>
              <a:rPr lang="en-GB" altLang="en-US" sz="4800" dirty="0">
                <a:solidFill>
                  <a:srgbClr val="0070C0"/>
                </a:solidFill>
              </a:rPr>
              <a:t>Section 2</a:t>
            </a:r>
          </a:p>
        </p:txBody>
      </p:sp>
      <p:sp>
        <p:nvSpPr>
          <p:cNvPr id="4" name="Content Placeholder 3">
            <a:extLst>
              <a:ext uri="{FF2B5EF4-FFF2-40B4-BE49-F238E27FC236}">
                <a16:creationId xmlns:a16="http://schemas.microsoft.com/office/drawing/2014/main" id="{290DA8A8-3330-95F1-1503-FD6179D4C147}"/>
              </a:ext>
            </a:extLst>
          </p:cNvPr>
          <p:cNvSpPr>
            <a:spLocks noGrp="1"/>
          </p:cNvSpPr>
          <p:nvPr>
            <p:ph sz="half" idx="2"/>
          </p:nvPr>
        </p:nvSpPr>
        <p:spPr>
          <a:xfrm>
            <a:off x="422788" y="1600200"/>
            <a:ext cx="11166336" cy="3989388"/>
          </a:xfrm>
        </p:spPr>
        <p:txBody>
          <a:bodyPr vert="horz" lIns="91440" tIns="45720" rIns="91440" bIns="45720" rtlCol="0" anchor="t">
            <a:noAutofit/>
          </a:bodyPr>
          <a:lstStyle/>
          <a:p>
            <a:pPr marL="0" indent="0">
              <a:buNone/>
              <a:defRPr/>
            </a:pPr>
            <a:r>
              <a:rPr lang="en-GB" sz="2400" dirty="0">
                <a:solidFill>
                  <a:srgbClr val="0070C0"/>
                </a:solidFill>
                <a:ea typeface="+mn-lt"/>
                <a:cs typeface="+mn-lt"/>
              </a:rPr>
              <a:t>A literature review (750 words)   </a:t>
            </a:r>
          </a:p>
          <a:p>
            <a:pPr>
              <a:defRPr/>
            </a:pPr>
            <a:endParaRPr lang="en-GB" sz="2400" dirty="0">
              <a:solidFill>
                <a:srgbClr val="0070C0"/>
              </a:solidFill>
              <a:ea typeface="+mn-lt"/>
              <a:cs typeface="+mn-lt"/>
            </a:endParaRPr>
          </a:p>
          <a:p>
            <a:pPr marL="0" indent="0">
              <a:buNone/>
              <a:defRPr/>
            </a:pPr>
            <a:r>
              <a:rPr lang="en-GB" sz="2400" dirty="0">
                <a:solidFill>
                  <a:srgbClr val="0070C0"/>
                </a:solidFill>
                <a:ea typeface="+mn-lt"/>
                <a:cs typeface="+mn-lt"/>
              </a:rPr>
              <a:t>This will be an in-depth consideration of your chosen research subject that will set out the rationale (reason) for the research project.</a:t>
            </a:r>
          </a:p>
          <a:p>
            <a:pPr>
              <a:defRPr/>
            </a:pPr>
            <a:endParaRPr lang="en-GB" sz="2400" dirty="0">
              <a:solidFill>
                <a:srgbClr val="0070C0"/>
              </a:solidFill>
              <a:latin typeface="Arial"/>
              <a:ea typeface="Times New Roman" panose="02020603050405020304" pitchFamily="18" charset="0"/>
              <a:cs typeface="Arial"/>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a:defRPr/>
            </a:pPr>
            <a:endParaRPr lang="en-GB" sz="2200" dirty="0"/>
          </a:p>
        </p:txBody>
      </p:sp>
    </p:spTree>
    <p:extLst>
      <p:ext uri="{BB962C8B-B14F-4D97-AF65-F5344CB8AC3E}">
        <p14:creationId xmlns:p14="http://schemas.microsoft.com/office/powerpoint/2010/main" val="2596904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7DD5570-9726-4FB9-4027-BA64A2818CE8}"/>
              </a:ext>
            </a:extLst>
          </p:cNvPr>
          <p:cNvSpPr>
            <a:spLocks noGrp="1"/>
          </p:cNvSpPr>
          <p:nvPr>
            <p:ph type="title"/>
          </p:nvPr>
        </p:nvSpPr>
        <p:spPr>
          <a:xfrm>
            <a:off x="76200" y="1846"/>
            <a:ext cx="10515600" cy="1325563"/>
          </a:xfrm>
        </p:spPr>
        <p:txBody>
          <a:bodyPr vert="horz" lIns="91440" tIns="45720" rIns="91440" bIns="45720" rtlCol="0" anchor="ctr">
            <a:noAutofit/>
          </a:bodyPr>
          <a:lstStyle/>
          <a:p>
            <a:r>
              <a:rPr lang="en-GB" altLang="en-US" sz="4800" dirty="0"/>
              <a:t> </a:t>
            </a:r>
            <a:r>
              <a:rPr lang="en-GB" altLang="en-US" sz="4800" dirty="0">
                <a:solidFill>
                  <a:srgbClr val="000000"/>
                </a:solidFill>
              </a:rPr>
              <a:t>                  </a:t>
            </a:r>
            <a:r>
              <a:rPr lang="en-GB" altLang="en-US" sz="4800" dirty="0">
                <a:solidFill>
                  <a:srgbClr val="0070C0"/>
                </a:solidFill>
              </a:rPr>
              <a:t>Section 3</a:t>
            </a:r>
          </a:p>
        </p:txBody>
      </p:sp>
      <p:sp>
        <p:nvSpPr>
          <p:cNvPr id="4" name="Content Placeholder 3">
            <a:extLst>
              <a:ext uri="{FF2B5EF4-FFF2-40B4-BE49-F238E27FC236}">
                <a16:creationId xmlns:a16="http://schemas.microsoft.com/office/drawing/2014/main" id="{9A48AD58-2503-F962-A3D1-4ADF845D1A6D}"/>
              </a:ext>
            </a:extLst>
          </p:cNvPr>
          <p:cNvSpPr>
            <a:spLocks noGrp="1"/>
          </p:cNvSpPr>
          <p:nvPr>
            <p:ph sz="half" idx="2"/>
          </p:nvPr>
        </p:nvSpPr>
        <p:spPr>
          <a:xfrm>
            <a:off x="236140" y="1431329"/>
            <a:ext cx="11211146" cy="3989388"/>
          </a:xfrm>
        </p:spPr>
        <p:txBody>
          <a:bodyPr vert="horz" lIns="91440" tIns="45720" rIns="91440" bIns="45720" rtlCol="0" anchor="t">
            <a:noAutofit/>
          </a:bodyPr>
          <a:lstStyle/>
          <a:p>
            <a:pPr marL="0" indent="0">
              <a:buNone/>
              <a:defRPr/>
            </a:pPr>
            <a:r>
              <a:rPr lang="en-GB" b="1" dirty="0">
                <a:solidFill>
                  <a:srgbClr val="0070C0"/>
                </a:solidFill>
                <a:ea typeface="+mn-lt"/>
                <a:cs typeface="+mn-lt"/>
              </a:rPr>
              <a:t>Methodological considerations  1,500 </a:t>
            </a:r>
            <a:endParaRPr lang="en-US" b="1">
              <a:solidFill>
                <a:srgbClr val="0070C0"/>
              </a:solidFill>
              <a:cs typeface="Arial"/>
            </a:endParaRPr>
          </a:p>
          <a:p>
            <a:pPr>
              <a:buNone/>
              <a:defRPr/>
            </a:pPr>
            <a:r>
              <a:rPr lang="en-GB" dirty="0">
                <a:solidFill>
                  <a:srgbClr val="0070C0"/>
                </a:solidFill>
                <a:ea typeface="+mn-lt"/>
                <a:cs typeface="+mn-lt"/>
              </a:rPr>
              <a:t>This section will describe and the process of how you will conduct your research project and evaluate the methods used. </a:t>
            </a:r>
          </a:p>
          <a:p>
            <a:pPr>
              <a:buNone/>
              <a:defRPr/>
            </a:pPr>
            <a:r>
              <a:rPr lang="en-GB" dirty="0">
                <a:solidFill>
                  <a:srgbClr val="0070C0"/>
                </a:solidFill>
                <a:ea typeface="+mn-lt"/>
                <a:cs typeface="+mn-lt"/>
              </a:rPr>
              <a:t>You will need to write about:</a:t>
            </a:r>
          </a:p>
          <a:p>
            <a:pPr lvl="1">
              <a:buFont typeface="Arial"/>
              <a:buChar char="•"/>
              <a:defRPr/>
            </a:pPr>
            <a:r>
              <a:rPr lang="en-GB" dirty="0">
                <a:solidFill>
                  <a:srgbClr val="0070C0"/>
                </a:solidFill>
                <a:ea typeface="+mn-lt"/>
                <a:cs typeface="+mn-lt"/>
              </a:rPr>
              <a:t>Your chosen sample – who and where? You will need to write about why you chose the sample   </a:t>
            </a:r>
          </a:p>
          <a:p>
            <a:pPr lvl="1">
              <a:buFont typeface="Arial"/>
              <a:buChar char="•"/>
              <a:defRPr/>
            </a:pPr>
            <a:r>
              <a:rPr lang="en-GB" dirty="0">
                <a:solidFill>
                  <a:srgbClr val="0070C0"/>
                </a:solidFill>
                <a:ea typeface="+mn-lt"/>
                <a:cs typeface="+mn-lt"/>
              </a:rPr>
              <a:t>Your chosen methods for doing your research project (e.g. interview, observation, questionnaire etc).  </a:t>
            </a:r>
          </a:p>
          <a:p>
            <a:pPr lvl="1">
              <a:buFont typeface="Arial"/>
              <a:buChar char="•"/>
              <a:defRPr/>
            </a:pPr>
            <a:r>
              <a:rPr lang="en-GB" dirty="0">
                <a:solidFill>
                  <a:srgbClr val="0070C0"/>
                </a:solidFill>
                <a:ea typeface="+mn-lt"/>
                <a:cs typeface="+mn-lt"/>
              </a:rPr>
              <a:t>You must describe triangulation, the purpose of it and why you felt it was needed / not needed for your research project </a:t>
            </a: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p:txBody>
      </p:sp>
    </p:spTree>
    <p:extLst>
      <p:ext uri="{BB962C8B-B14F-4D97-AF65-F5344CB8AC3E}">
        <p14:creationId xmlns:p14="http://schemas.microsoft.com/office/powerpoint/2010/main" val="2701171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FFA619-0EFE-9921-30C8-CBD29C3F1F00}"/>
              </a:ext>
            </a:extLst>
          </p:cNvPr>
          <p:cNvSpPr>
            <a:spLocks noGrp="1"/>
          </p:cNvSpPr>
          <p:nvPr>
            <p:ph sz="half" idx="1"/>
          </p:nvPr>
        </p:nvSpPr>
        <p:spPr>
          <a:xfrm>
            <a:off x="182033" y="1243542"/>
            <a:ext cx="10938933" cy="4351338"/>
          </a:xfrm>
        </p:spPr>
        <p:txBody>
          <a:bodyPr vert="horz" lIns="91440" tIns="45720" rIns="91440" bIns="45720" rtlCol="0" anchor="t">
            <a:normAutofit fontScale="92500" lnSpcReduction="20000"/>
          </a:bodyPr>
          <a:lstStyle/>
          <a:p>
            <a:r>
              <a:rPr lang="en-GB" sz="2600" b="1" dirty="0">
                <a:ea typeface="+mn-lt"/>
                <a:cs typeface="+mn-lt"/>
              </a:rPr>
              <a:t>Ethical considerations (1,500)</a:t>
            </a:r>
          </a:p>
          <a:p>
            <a:endParaRPr lang="en-GB" sz="2600" dirty="0">
              <a:ea typeface="+mn-lt"/>
              <a:cs typeface="+mn-lt"/>
            </a:endParaRPr>
          </a:p>
          <a:p>
            <a:r>
              <a:rPr lang="en-GB" sz="2600" dirty="0">
                <a:ea typeface="+mn-lt"/>
                <a:cs typeface="+mn-lt"/>
              </a:rPr>
              <a:t>This section will demonstrate a critical awareness of ethical issues related to working and researching with and for young children. </a:t>
            </a:r>
          </a:p>
          <a:p>
            <a:endParaRPr lang="en-GB" sz="2600" dirty="0">
              <a:ea typeface="+mn-lt"/>
              <a:cs typeface="+mn-lt"/>
            </a:endParaRPr>
          </a:p>
          <a:p>
            <a:r>
              <a:rPr lang="en-GB" sz="2600" dirty="0">
                <a:ea typeface="+mn-lt"/>
                <a:cs typeface="+mn-lt"/>
              </a:rPr>
              <a:t>In this section you will need to consider your chosen research study and:</a:t>
            </a:r>
          </a:p>
          <a:p>
            <a:endParaRPr lang="en-GB" dirty="0">
              <a:ea typeface="+mn-lt"/>
              <a:cs typeface="+mn-lt"/>
            </a:endParaRPr>
          </a:p>
          <a:p>
            <a:pPr lvl="1"/>
            <a:r>
              <a:rPr lang="en-GB" dirty="0">
                <a:ea typeface="+mn-lt"/>
                <a:cs typeface="+mn-lt"/>
              </a:rPr>
              <a:t>How to gain consent from participants and how you will know if they do not want to participate</a:t>
            </a:r>
          </a:p>
          <a:p>
            <a:pPr lvl="1"/>
            <a:r>
              <a:rPr lang="en-GB" dirty="0">
                <a:ea typeface="+mn-lt"/>
                <a:cs typeface="+mn-lt"/>
              </a:rPr>
              <a:t>How to make sure you are able to protect confidentiality and anonymity </a:t>
            </a:r>
          </a:p>
          <a:p>
            <a:pPr lvl="1"/>
            <a:r>
              <a:rPr lang="en-GB" dirty="0">
                <a:ea typeface="+mn-lt"/>
                <a:cs typeface="+mn-lt"/>
              </a:rPr>
              <a:t>How to reduce risk to the participant, the researcher and the university in conducting your research project</a:t>
            </a:r>
          </a:p>
          <a:p>
            <a:pPr lvl="1"/>
            <a:r>
              <a:rPr lang="en-GB" dirty="0">
                <a:ea typeface="+mn-lt"/>
                <a:cs typeface="+mn-lt"/>
              </a:rPr>
              <a:t>How to collect and store your data in line with guidelines and legislation</a:t>
            </a:r>
          </a:p>
          <a:p>
            <a:endParaRPr lang="en-GB" dirty="0">
              <a:cs typeface="Arial"/>
            </a:endParaRPr>
          </a:p>
        </p:txBody>
      </p:sp>
      <p:sp>
        <p:nvSpPr>
          <p:cNvPr id="6" name="Title 1">
            <a:extLst>
              <a:ext uri="{FF2B5EF4-FFF2-40B4-BE49-F238E27FC236}">
                <a16:creationId xmlns:a16="http://schemas.microsoft.com/office/drawing/2014/main" id="{91C535D2-176E-080E-B4D2-99AAF1F52E97}"/>
              </a:ext>
            </a:extLst>
          </p:cNvPr>
          <p:cNvSpPr txBox="1">
            <a:spLocks/>
          </p:cNvSpPr>
          <p:nvPr/>
        </p:nvSpPr>
        <p:spPr>
          <a:xfrm>
            <a:off x="76200" y="184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4800" dirty="0">
                <a:solidFill>
                  <a:srgbClr val="000000"/>
                </a:solidFill>
              </a:rPr>
              <a:t>               </a:t>
            </a:r>
            <a:r>
              <a:rPr lang="en-GB" altLang="en-US" sz="4800" dirty="0">
                <a:solidFill>
                  <a:srgbClr val="0070C0"/>
                </a:solidFill>
              </a:rPr>
              <a:t>Section 4</a:t>
            </a:r>
          </a:p>
        </p:txBody>
      </p:sp>
    </p:spTree>
    <p:extLst>
      <p:ext uri="{BB962C8B-B14F-4D97-AF65-F5344CB8AC3E}">
        <p14:creationId xmlns:p14="http://schemas.microsoft.com/office/powerpoint/2010/main" val="1483088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F6DD926-C415-959D-ED93-DE56A807D14A}"/>
              </a:ext>
            </a:extLst>
          </p:cNvPr>
          <p:cNvSpPr>
            <a:spLocks noGrp="1"/>
          </p:cNvSpPr>
          <p:nvPr>
            <p:ph type="title"/>
          </p:nvPr>
        </p:nvSpPr>
        <p:spPr/>
        <p:txBody>
          <a:bodyPr vert="horz" lIns="91440" tIns="45720" rIns="91440" bIns="45720" rtlCol="0" anchor="ctr">
            <a:noAutofit/>
          </a:bodyPr>
          <a:lstStyle/>
          <a:p>
            <a:r>
              <a:rPr lang="en-GB" altLang="en-US" sz="4800" dirty="0">
                <a:solidFill>
                  <a:srgbClr val="0070C0"/>
                </a:solidFill>
              </a:rPr>
              <a:t>Referencing</a:t>
            </a:r>
            <a:br>
              <a:rPr lang="en-GB" altLang="en-US" sz="4800" dirty="0">
                <a:solidFill>
                  <a:srgbClr val="0070C0"/>
                </a:solidFill>
              </a:rPr>
            </a:br>
            <a:endParaRPr lang="en-GB" altLang="en-US" sz="4800" dirty="0">
              <a:solidFill>
                <a:srgbClr val="0070C0"/>
              </a:solidFill>
            </a:endParaRPr>
          </a:p>
        </p:txBody>
      </p:sp>
      <p:sp>
        <p:nvSpPr>
          <p:cNvPr id="29700" name="Content Placeholder 3">
            <a:extLst>
              <a:ext uri="{FF2B5EF4-FFF2-40B4-BE49-F238E27FC236}">
                <a16:creationId xmlns:a16="http://schemas.microsoft.com/office/drawing/2014/main" id="{24D432F1-7D90-EAB5-BDE2-3231349E8CF0}"/>
              </a:ext>
            </a:extLst>
          </p:cNvPr>
          <p:cNvSpPr>
            <a:spLocks noGrp="1"/>
          </p:cNvSpPr>
          <p:nvPr>
            <p:ph sz="half" idx="2"/>
          </p:nvPr>
        </p:nvSpPr>
        <p:spPr>
          <a:xfrm>
            <a:off x="717755" y="1600200"/>
            <a:ext cx="9493045" cy="3989388"/>
          </a:xfrm>
        </p:spPr>
        <p:txBody>
          <a:bodyPr vert="horz" lIns="91440" tIns="45720" rIns="91440" bIns="45720" rtlCol="0" anchor="t">
            <a:normAutofit/>
          </a:bodyPr>
          <a:lstStyle/>
          <a:p>
            <a:r>
              <a:rPr lang="en-GB" altLang="en-US" dirty="0">
                <a:solidFill>
                  <a:srgbClr val="0070C0"/>
                </a:solidFill>
              </a:rPr>
              <a:t>Evidence of wide and appropriate research </a:t>
            </a:r>
            <a:endParaRPr lang="en-GB" altLang="en-US" dirty="0">
              <a:solidFill>
                <a:srgbClr val="0070C0"/>
              </a:solidFill>
              <a:cs typeface="Arial"/>
            </a:endParaRPr>
          </a:p>
          <a:p>
            <a:r>
              <a:rPr lang="en-GB" altLang="en-US" dirty="0">
                <a:solidFill>
                  <a:srgbClr val="0070C0"/>
                </a:solidFill>
              </a:rPr>
              <a:t>Correct referencing within your portfolio and on your reference list.</a:t>
            </a:r>
            <a:endParaRPr lang="en-GB" altLang="en-US" dirty="0">
              <a:solidFill>
                <a:srgbClr val="0070C0"/>
              </a:solidFill>
              <a:cs typeface="Arial"/>
            </a:endParaRPr>
          </a:p>
          <a:p>
            <a:r>
              <a:rPr lang="en-GB" altLang="en-US" dirty="0">
                <a:solidFill>
                  <a:srgbClr val="0070C0"/>
                </a:solidFill>
              </a:rPr>
              <a:t>10 marks</a:t>
            </a:r>
            <a:endParaRPr lang="en-GB" altLang="en-US" dirty="0">
              <a:solidFill>
                <a:srgbClr val="0070C0"/>
              </a:solidFill>
              <a:cs typeface="Arial"/>
            </a:endParaRPr>
          </a:p>
          <a:p>
            <a:endParaRPr lang="en-GB" altLang="en-US"/>
          </a:p>
        </p:txBody>
      </p:sp>
    </p:spTree>
    <p:extLst>
      <p:ext uri="{BB962C8B-B14F-4D97-AF65-F5344CB8AC3E}">
        <p14:creationId xmlns:p14="http://schemas.microsoft.com/office/powerpoint/2010/main" val="396518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6C227-7AB5-A1E3-E19C-89EFEC2A15ED}"/>
              </a:ext>
            </a:extLst>
          </p:cNvPr>
          <p:cNvSpPr>
            <a:spLocks noGrp="1"/>
          </p:cNvSpPr>
          <p:nvPr>
            <p:ph type="title"/>
          </p:nvPr>
        </p:nvSpPr>
        <p:spPr>
          <a:xfrm>
            <a:off x="361950" y="174625"/>
            <a:ext cx="11118850" cy="1346729"/>
          </a:xfrm>
        </p:spPr>
        <p:txBody>
          <a:bodyPr vert="horz" lIns="91440" tIns="45720" rIns="91440" bIns="45720" rtlCol="0" anchor="ctr">
            <a:noAutofit/>
          </a:bodyPr>
          <a:lstStyle/>
          <a:p>
            <a:r>
              <a:rPr lang="en-GB" sz="4800" dirty="0">
                <a:solidFill>
                  <a:srgbClr val="0070C0"/>
                </a:solidFill>
                <a:ea typeface="+mj-lt"/>
                <a:cs typeface="+mj-lt"/>
              </a:rPr>
              <a:t>Knowledge and Understanding Skills</a:t>
            </a:r>
            <a:endParaRPr lang="en-US" sz="4800" dirty="0">
              <a:solidFill>
                <a:srgbClr val="0070C0"/>
              </a:solidFill>
              <a:cs typeface="Arial"/>
            </a:endParaRPr>
          </a:p>
        </p:txBody>
      </p:sp>
      <p:sp>
        <p:nvSpPr>
          <p:cNvPr id="4" name="Content Placeholder 3">
            <a:extLst>
              <a:ext uri="{FF2B5EF4-FFF2-40B4-BE49-F238E27FC236}">
                <a16:creationId xmlns:a16="http://schemas.microsoft.com/office/drawing/2014/main" id="{D01D79BB-C550-6207-6532-20A27EE1D3FA}"/>
              </a:ext>
            </a:extLst>
          </p:cNvPr>
          <p:cNvSpPr>
            <a:spLocks noGrp="1"/>
          </p:cNvSpPr>
          <p:nvPr>
            <p:ph sz="half" idx="2"/>
          </p:nvPr>
        </p:nvSpPr>
        <p:spPr>
          <a:xfrm>
            <a:off x="658761" y="1825625"/>
            <a:ext cx="10695039" cy="4351338"/>
          </a:xfrm>
        </p:spPr>
        <p:txBody>
          <a:bodyPr vert="horz" lIns="91440" tIns="45720" rIns="91440" bIns="45720" rtlCol="0" anchor="t">
            <a:normAutofit/>
          </a:bodyPr>
          <a:lstStyle/>
          <a:p>
            <a:r>
              <a:rPr lang="en-GB" dirty="0">
                <a:solidFill>
                  <a:srgbClr val="0070C0"/>
                </a:solidFill>
                <a:ea typeface="+mn-lt"/>
                <a:cs typeface="+mn-lt"/>
              </a:rPr>
              <a:t>Abstract and Literature review</a:t>
            </a:r>
          </a:p>
          <a:p>
            <a:endParaRPr lang="en-GB" dirty="0">
              <a:solidFill>
                <a:srgbClr val="0070C0"/>
              </a:solidFill>
              <a:ea typeface="+mn-lt"/>
              <a:cs typeface="+mn-lt"/>
            </a:endParaRPr>
          </a:p>
          <a:p>
            <a:r>
              <a:rPr lang="en-GB" dirty="0">
                <a:solidFill>
                  <a:srgbClr val="0070C0"/>
                </a:solidFill>
                <a:ea typeface="+mn-lt"/>
                <a:cs typeface="+mn-lt"/>
              </a:rPr>
              <a:t>Demonstrate a detailed understanding of the chosen topic and rationale for choosing the research project.</a:t>
            </a:r>
          </a:p>
          <a:p>
            <a:r>
              <a:rPr lang="en-GB" dirty="0">
                <a:solidFill>
                  <a:srgbClr val="0070C0"/>
                </a:solidFill>
                <a:cs typeface="Arial"/>
              </a:rPr>
              <a:t>20 marks</a:t>
            </a:r>
          </a:p>
        </p:txBody>
      </p:sp>
    </p:spTree>
    <p:extLst>
      <p:ext uri="{BB962C8B-B14F-4D97-AF65-F5344CB8AC3E}">
        <p14:creationId xmlns:p14="http://schemas.microsoft.com/office/powerpoint/2010/main" val="703308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B34C1-193A-138B-E433-377EAC312DE3}"/>
              </a:ext>
            </a:extLst>
          </p:cNvPr>
          <p:cNvSpPr>
            <a:spLocks noGrp="1"/>
          </p:cNvSpPr>
          <p:nvPr>
            <p:ph type="title"/>
          </p:nvPr>
        </p:nvSpPr>
        <p:spPr>
          <a:xfrm>
            <a:off x="224367" y="142875"/>
            <a:ext cx="10515600" cy="1325563"/>
          </a:xfrm>
        </p:spPr>
        <p:txBody>
          <a:bodyPr vert="horz" lIns="91440" tIns="45720" rIns="91440" bIns="45720" rtlCol="0" anchor="ctr">
            <a:noAutofit/>
          </a:bodyPr>
          <a:lstStyle/>
          <a:p>
            <a:r>
              <a:rPr lang="en-GB" sz="4800" dirty="0">
                <a:solidFill>
                  <a:srgbClr val="0070C0"/>
                </a:solidFill>
                <a:ea typeface="+mj-lt"/>
                <a:cs typeface="+mj-lt"/>
              </a:rPr>
              <a:t>Cognitive and Intellectual Skills</a:t>
            </a:r>
            <a:endParaRPr lang="en-US" sz="4800" dirty="0">
              <a:solidFill>
                <a:srgbClr val="0070C0"/>
              </a:solidFill>
              <a:cs typeface="Arial"/>
            </a:endParaRPr>
          </a:p>
        </p:txBody>
      </p:sp>
      <p:sp>
        <p:nvSpPr>
          <p:cNvPr id="4" name="Content Placeholder 3">
            <a:extLst>
              <a:ext uri="{FF2B5EF4-FFF2-40B4-BE49-F238E27FC236}">
                <a16:creationId xmlns:a16="http://schemas.microsoft.com/office/drawing/2014/main" id="{E6382C50-5CD4-F861-74CA-E9AAA9183C64}"/>
              </a:ext>
            </a:extLst>
          </p:cNvPr>
          <p:cNvSpPr>
            <a:spLocks noGrp="1"/>
          </p:cNvSpPr>
          <p:nvPr>
            <p:ph sz="half" idx="2"/>
          </p:nvPr>
        </p:nvSpPr>
        <p:spPr>
          <a:xfrm>
            <a:off x="224367" y="1825625"/>
            <a:ext cx="11722099" cy="4351338"/>
          </a:xfrm>
        </p:spPr>
        <p:txBody>
          <a:bodyPr vert="horz" lIns="91440" tIns="45720" rIns="91440" bIns="45720" rtlCol="0" anchor="t">
            <a:normAutofit/>
          </a:bodyPr>
          <a:lstStyle/>
          <a:p>
            <a:r>
              <a:rPr lang="en-GB" dirty="0">
                <a:solidFill>
                  <a:srgbClr val="0070C0"/>
                </a:solidFill>
                <a:ea typeface="+mn-lt"/>
                <a:cs typeface="+mn-lt"/>
              </a:rPr>
              <a:t>Methodological considerations </a:t>
            </a:r>
          </a:p>
          <a:p>
            <a:r>
              <a:rPr lang="en-GB" dirty="0">
                <a:solidFill>
                  <a:srgbClr val="0070C0"/>
                </a:solidFill>
                <a:ea typeface="+mn-lt"/>
                <a:cs typeface="+mn-lt"/>
              </a:rPr>
              <a:t>decide on and justify appropriate research methods for early years research topics</a:t>
            </a:r>
          </a:p>
          <a:p>
            <a:r>
              <a:rPr lang="en-GB" dirty="0">
                <a:solidFill>
                  <a:srgbClr val="0070C0"/>
                </a:solidFill>
                <a:ea typeface="+mn-lt"/>
                <a:cs typeface="+mn-lt"/>
              </a:rPr>
              <a:t>analyse various methodologies used in early years research and demonstrate analytic understanding of their strengths, weaknesses and limitations.</a:t>
            </a:r>
          </a:p>
          <a:p>
            <a:r>
              <a:rPr lang="en-GB" dirty="0">
                <a:solidFill>
                  <a:srgbClr val="0070C0"/>
                </a:solidFill>
                <a:cs typeface="Arial"/>
              </a:rPr>
              <a:t>30 marks</a:t>
            </a:r>
          </a:p>
        </p:txBody>
      </p:sp>
    </p:spTree>
    <p:extLst>
      <p:ext uri="{BB962C8B-B14F-4D97-AF65-F5344CB8AC3E}">
        <p14:creationId xmlns:p14="http://schemas.microsoft.com/office/powerpoint/2010/main" val="8761361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B3A14-308A-0B99-75EB-F7205785E588}"/>
              </a:ext>
            </a:extLst>
          </p:cNvPr>
          <p:cNvSpPr>
            <a:spLocks noGrp="1"/>
          </p:cNvSpPr>
          <p:nvPr>
            <p:ph type="title"/>
          </p:nvPr>
        </p:nvSpPr>
        <p:spPr>
          <a:xfrm>
            <a:off x="404283" y="174625"/>
            <a:ext cx="10515600" cy="1325563"/>
          </a:xfrm>
        </p:spPr>
        <p:txBody>
          <a:bodyPr vert="horz" lIns="91440" tIns="45720" rIns="91440" bIns="45720" rtlCol="0" anchor="ctr">
            <a:noAutofit/>
          </a:bodyPr>
          <a:lstStyle/>
          <a:p>
            <a:r>
              <a:rPr lang="cy-GB" sz="4800" dirty="0">
                <a:ea typeface="+mj-lt"/>
                <a:cs typeface="+mj-lt"/>
              </a:rPr>
              <a:t> </a:t>
            </a:r>
            <a:br>
              <a:rPr lang="cy-GB" sz="4800" dirty="0">
                <a:ea typeface="+mj-lt"/>
                <a:cs typeface="+mj-lt"/>
              </a:rPr>
            </a:br>
            <a:r>
              <a:rPr lang="en-GB" sz="4800" dirty="0">
                <a:solidFill>
                  <a:srgbClr val="0070C0"/>
                </a:solidFill>
                <a:ea typeface="+mj-lt"/>
                <a:cs typeface="+mj-lt"/>
              </a:rPr>
              <a:t>Practical Application Skills</a:t>
            </a:r>
            <a:endParaRPr lang="en-US" sz="4800" dirty="0">
              <a:solidFill>
                <a:srgbClr val="0070C0"/>
              </a:solidFill>
              <a:cs typeface="Arial"/>
            </a:endParaRPr>
          </a:p>
        </p:txBody>
      </p:sp>
      <p:sp>
        <p:nvSpPr>
          <p:cNvPr id="4" name="Content Placeholder 3">
            <a:extLst>
              <a:ext uri="{FF2B5EF4-FFF2-40B4-BE49-F238E27FC236}">
                <a16:creationId xmlns:a16="http://schemas.microsoft.com/office/drawing/2014/main" id="{0227785E-E6D9-2452-7373-62827DBC67C7}"/>
              </a:ext>
            </a:extLst>
          </p:cNvPr>
          <p:cNvSpPr>
            <a:spLocks noGrp="1"/>
          </p:cNvSpPr>
          <p:nvPr>
            <p:ph sz="half" idx="2"/>
          </p:nvPr>
        </p:nvSpPr>
        <p:spPr>
          <a:xfrm>
            <a:off x="530942" y="1825625"/>
            <a:ext cx="11330858" cy="4351338"/>
          </a:xfrm>
        </p:spPr>
        <p:txBody>
          <a:bodyPr vert="horz" lIns="91440" tIns="45720" rIns="91440" bIns="45720" rtlCol="0" anchor="t">
            <a:normAutofit/>
          </a:bodyPr>
          <a:lstStyle/>
          <a:p>
            <a:r>
              <a:rPr lang="en-GB" dirty="0">
                <a:solidFill>
                  <a:srgbClr val="0070C0"/>
                </a:solidFill>
                <a:ea typeface="+mn-lt"/>
                <a:cs typeface="+mn-lt"/>
              </a:rPr>
              <a:t>Ethical considerations</a:t>
            </a:r>
          </a:p>
          <a:p>
            <a:endParaRPr lang="en-GB" dirty="0">
              <a:solidFill>
                <a:srgbClr val="0070C0"/>
              </a:solidFill>
              <a:ea typeface="+mn-lt"/>
              <a:cs typeface="+mn-lt"/>
            </a:endParaRPr>
          </a:p>
          <a:p>
            <a:r>
              <a:rPr lang="en-GB" dirty="0">
                <a:solidFill>
                  <a:srgbClr val="0070C0"/>
                </a:solidFill>
                <a:ea typeface="+mn-lt"/>
                <a:cs typeface="+mn-lt"/>
              </a:rPr>
              <a:t>demonstrate a critical awareness of ethical issues related to working and researching with and for young children/ and or practitioners.</a:t>
            </a:r>
          </a:p>
          <a:p>
            <a:r>
              <a:rPr lang="en-GB" dirty="0">
                <a:solidFill>
                  <a:srgbClr val="0070C0"/>
                </a:solidFill>
                <a:cs typeface="Arial"/>
              </a:rPr>
              <a:t>30 marks</a:t>
            </a:r>
          </a:p>
        </p:txBody>
      </p:sp>
    </p:spTree>
    <p:extLst>
      <p:ext uri="{BB962C8B-B14F-4D97-AF65-F5344CB8AC3E}">
        <p14:creationId xmlns:p14="http://schemas.microsoft.com/office/powerpoint/2010/main" val="2952783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57F7C1B-8226-3A71-E451-EC1BE58C7002}"/>
              </a:ext>
            </a:extLst>
          </p:cNvPr>
          <p:cNvSpPr>
            <a:spLocks noGrp="1"/>
          </p:cNvSpPr>
          <p:nvPr>
            <p:ph type="title"/>
          </p:nvPr>
        </p:nvSpPr>
        <p:spPr/>
        <p:txBody>
          <a:bodyPr vert="horz" lIns="91440" tIns="45720" rIns="91440" bIns="45720" rtlCol="0" anchor="ctr">
            <a:noAutofit/>
          </a:bodyPr>
          <a:lstStyle/>
          <a:p>
            <a:r>
              <a:rPr lang="en-GB" altLang="en-US" sz="4800" dirty="0">
                <a:solidFill>
                  <a:srgbClr val="0070C0"/>
                </a:solidFill>
              </a:rPr>
              <a:t>Skills for Professional Practice</a:t>
            </a:r>
          </a:p>
        </p:txBody>
      </p:sp>
      <p:sp>
        <p:nvSpPr>
          <p:cNvPr id="31748" name="Content Placeholder 3">
            <a:extLst>
              <a:ext uri="{FF2B5EF4-FFF2-40B4-BE49-F238E27FC236}">
                <a16:creationId xmlns:a16="http://schemas.microsoft.com/office/drawing/2014/main" id="{9BC02FA0-9A07-CC7C-6118-95D053E7C59A}"/>
              </a:ext>
            </a:extLst>
          </p:cNvPr>
          <p:cNvSpPr>
            <a:spLocks noGrp="1"/>
          </p:cNvSpPr>
          <p:nvPr>
            <p:ph sz="half" idx="2"/>
          </p:nvPr>
        </p:nvSpPr>
        <p:spPr>
          <a:xfrm>
            <a:off x="275303" y="1869141"/>
            <a:ext cx="11313820" cy="3989388"/>
          </a:xfrm>
        </p:spPr>
        <p:txBody>
          <a:bodyPr vert="horz" lIns="91440" tIns="45720" rIns="91440" bIns="45720" rtlCol="0" anchor="t">
            <a:normAutofit/>
          </a:bodyPr>
          <a:lstStyle/>
          <a:p>
            <a:r>
              <a:rPr lang="en-GB" altLang="en-US" dirty="0">
                <a:solidFill>
                  <a:srgbClr val="0070C0"/>
                </a:solidFill>
              </a:rPr>
              <a:t>Written work is well-structured and presented correctly and professionally meeting the requirements of the portfolio.</a:t>
            </a:r>
            <a:endParaRPr lang="en-GB" altLang="en-US" dirty="0">
              <a:solidFill>
                <a:srgbClr val="0070C0"/>
              </a:solidFill>
              <a:cs typeface="Arial"/>
            </a:endParaRPr>
          </a:p>
          <a:p>
            <a:r>
              <a:rPr lang="en-GB" altLang="en-US" dirty="0">
                <a:solidFill>
                  <a:srgbClr val="0070C0"/>
                </a:solidFill>
              </a:rPr>
              <a:t>10 Marks</a:t>
            </a:r>
            <a:endParaRPr lang="en-GB" altLang="en-US" dirty="0">
              <a:solidFill>
                <a:srgbClr val="0070C0"/>
              </a:solidFill>
              <a:cs typeface="Arial"/>
            </a:endParaRPr>
          </a:p>
        </p:txBody>
      </p:sp>
    </p:spTree>
    <p:extLst>
      <p:ext uri="{BB962C8B-B14F-4D97-AF65-F5344CB8AC3E}">
        <p14:creationId xmlns:p14="http://schemas.microsoft.com/office/powerpoint/2010/main" val="2588048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6C8BB-59F5-72CE-26A3-7C8003F7539B}"/>
              </a:ext>
            </a:extLst>
          </p:cNvPr>
          <p:cNvSpPr>
            <a:spLocks noGrp="1"/>
          </p:cNvSpPr>
          <p:nvPr>
            <p:ph type="title"/>
          </p:nvPr>
        </p:nvSpPr>
        <p:spPr>
          <a:xfrm>
            <a:off x="838200" y="40155"/>
            <a:ext cx="10515600" cy="1650533"/>
          </a:xfrm>
        </p:spPr>
        <p:txBody>
          <a:bodyPr>
            <a:normAutofit/>
          </a:bodyPr>
          <a:lstStyle/>
          <a:p>
            <a:pPr>
              <a:defRPr/>
            </a:pPr>
            <a:r>
              <a:rPr lang="en-GB" altLang="en-US" sz="4800" dirty="0">
                <a:solidFill>
                  <a:srgbClr val="0070C0"/>
                </a:solidFill>
              </a:rPr>
              <a:t>Matters to remember</a:t>
            </a:r>
            <a:r>
              <a:rPr lang="en-GB" altLang="en-US" dirty="0">
                <a:solidFill>
                  <a:schemeClr val="tx2">
                    <a:lumMod val="60000"/>
                    <a:lumOff val="40000"/>
                  </a:schemeClr>
                </a:solidFill>
              </a:rPr>
              <a:t> </a:t>
            </a:r>
            <a:endParaRPr lang="en-GB" dirty="0">
              <a:solidFill>
                <a:schemeClr val="tx2">
                  <a:lumMod val="60000"/>
                  <a:lumOff val="40000"/>
                </a:schemeClr>
              </a:solidFill>
            </a:endParaRPr>
          </a:p>
        </p:txBody>
      </p:sp>
      <p:sp>
        <p:nvSpPr>
          <p:cNvPr id="33796" name="Content Placeholder 3">
            <a:extLst>
              <a:ext uri="{FF2B5EF4-FFF2-40B4-BE49-F238E27FC236}">
                <a16:creationId xmlns:a16="http://schemas.microsoft.com/office/drawing/2014/main" id="{3D80F429-1363-47F2-BCCF-73A6647155DC}"/>
              </a:ext>
            </a:extLst>
          </p:cNvPr>
          <p:cNvSpPr>
            <a:spLocks noGrp="1"/>
          </p:cNvSpPr>
          <p:nvPr>
            <p:ph sz="half" idx="2"/>
          </p:nvPr>
        </p:nvSpPr>
        <p:spPr>
          <a:xfrm>
            <a:off x="619432" y="1947582"/>
            <a:ext cx="10028397" cy="3989388"/>
          </a:xfrm>
        </p:spPr>
        <p:txBody>
          <a:bodyPr vert="horz" lIns="91440" tIns="45720" rIns="91440" bIns="45720" rtlCol="0" anchor="t">
            <a:normAutofit/>
          </a:bodyPr>
          <a:lstStyle/>
          <a:p>
            <a:r>
              <a:rPr lang="en-GB" altLang="en-US" sz="2400" dirty="0">
                <a:solidFill>
                  <a:srgbClr val="0070C0"/>
                </a:solidFill>
              </a:rPr>
              <a:t>Remember to present your work according to the guidance provided in the School of Early Years handbook</a:t>
            </a:r>
            <a:endParaRPr lang="en-GB" altLang="en-US" sz="2400" dirty="0">
              <a:solidFill>
                <a:srgbClr val="0070C0"/>
              </a:solidFill>
              <a:cs typeface="Arial"/>
            </a:endParaRPr>
          </a:p>
          <a:p>
            <a:r>
              <a:rPr lang="en-GB" altLang="en-US" sz="2400" dirty="0">
                <a:solidFill>
                  <a:srgbClr val="0070C0"/>
                </a:solidFill>
              </a:rPr>
              <a:t>Upload your portfolio onto Moodle</a:t>
            </a:r>
            <a:endParaRPr lang="en-GB" altLang="en-US" sz="2400" dirty="0">
              <a:solidFill>
                <a:srgbClr val="0070C0"/>
              </a:solidFill>
              <a:cs typeface="Arial"/>
            </a:endParaRPr>
          </a:p>
          <a:p>
            <a:r>
              <a:rPr lang="en-GB" altLang="en-US" sz="2400" dirty="0">
                <a:solidFill>
                  <a:srgbClr val="0070C0"/>
                </a:solidFill>
              </a:rPr>
              <a:t>Submission details</a:t>
            </a:r>
            <a:endParaRPr lang="en-GB" altLang="en-US" sz="2400" dirty="0">
              <a:solidFill>
                <a:srgbClr val="0070C0"/>
              </a:solidFill>
              <a:cs typeface="Arial"/>
            </a:endParaRPr>
          </a:p>
          <a:p>
            <a:endParaRPr lang="en-GB" altLang="en-US" dirty="0"/>
          </a:p>
        </p:txBody>
      </p:sp>
    </p:spTree>
    <p:extLst>
      <p:ext uri="{BB962C8B-B14F-4D97-AF65-F5344CB8AC3E}">
        <p14:creationId xmlns:p14="http://schemas.microsoft.com/office/powerpoint/2010/main" val="17056697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4800" dirty="0">
                <a:solidFill>
                  <a:srgbClr val="0070C0"/>
                </a:solidFill>
                <a:latin typeface="Arial"/>
                <a:cs typeface="Arial"/>
              </a:rPr>
              <a:t>ICT issues?</a:t>
            </a:r>
          </a:p>
        </p:txBody>
      </p:sp>
      <p:sp>
        <p:nvSpPr>
          <p:cNvPr id="4" name="Content Placeholder 5"/>
          <p:cNvSpPr>
            <a:spLocks noGrp="1"/>
          </p:cNvSpPr>
          <p:nvPr>
            <p:ph sz="half" idx="2"/>
          </p:nvPr>
        </p:nvSpPr>
        <p:spPr>
          <a:xfrm>
            <a:off x="838200" y="1969995"/>
            <a:ext cx="9499839" cy="4525963"/>
          </a:xfrm>
        </p:spPr>
        <p:txBody>
          <a:bodyPr vert="horz" lIns="91440" tIns="45720" rIns="91440" bIns="45720" rtlCol="0" anchor="t">
            <a:normAutofit/>
          </a:bodyPr>
          <a:lstStyle/>
          <a:p>
            <a:pPr marL="0" indent="0">
              <a:buNone/>
              <a:defRPr/>
            </a:pPr>
            <a:r>
              <a:rPr lang="en-GB" dirty="0">
                <a:solidFill>
                  <a:srgbClr val="0070C0"/>
                </a:solidFill>
                <a:latin typeface="Arial"/>
                <a:cs typeface="Arial"/>
              </a:rPr>
              <a:t>IT Service Desk</a:t>
            </a:r>
          </a:p>
          <a:p>
            <a:pPr>
              <a:defRPr/>
            </a:pPr>
            <a:r>
              <a:rPr lang="en-US" sz="2400" dirty="0">
                <a:solidFill>
                  <a:srgbClr val="0070C0"/>
                </a:solidFill>
                <a:hlinkClick r:id="rId3">
                  <a:extLst>
                    <a:ext uri="{A12FA001-AC4F-418D-AE19-62706E023703}">
                      <ahyp:hlinkClr xmlns:ahyp="http://schemas.microsoft.com/office/drawing/2018/hyperlinkcolor" val="tx"/>
                    </a:ext>
                  </a:extLst>
                </a:hlinkClick>
              </a:rPr>
              <a:t>ITServiceDesk@uwtsd.ac.uk</a:t>
            </a:r>
            <a:endParaRPr lang="en-US" sz="2400" dirty="0">
              <a:solidFill>
                <a:srgbClr val="0070C0"/>
              </a:solidFill>
              <a:cs typeface="Arial"/>
            </a:endParaRPr>
          </a:p>
          <a:p>
            <a:pPr>
              <a:defRPr/>
            </a:pPr>
            <a:r>
              <a:rPr lang="en-US" dirty="0">
                <a:solidFill>
                  <a:srgbClr val="0070C0"/>
                </a:solidFill>
              </a:rPr>
              <a:t>0300 500 5055</a:t>
            </a:r>
            <a:endParaRPr lang="en-US" dirty="0">
              <a:solidFill>
                <a:srgbClr val="0070C0"/>
              </a:solidFill>
              <a:cs typeface="Arial"/>
            </a:endParaRPr>
          </a:p>
          <a:p>
            <a:pPr marL="0" indent="0">
              <a:buNone/>
              <a:defRPr/>
            </a:pPr>
            <a:endParaRPr lang="en-GB" dirty="0">
              <a:solidFill>
                <a:srgbClr val="0070C0"/>
              </a:solidFill>
              <a:latin typeface="Arial"/>
              <a:cs typeface="Arial"/>
            </a:endParaRPr>
          </a:p>
          <a:p>
            <a:pPr marL="0" indent="0">
              <a:buNone/>
              <a:defRPr/>
            </a:pPr>
            <a:r>
              <a:rPr lang="en-GB" dirty="0">
                <a:solidFill>
                  <a:srgbClr val="0070C0"/>
                </a:solidFill>
                <a:latin typeface="Arial"/>
                <a:cs typeface="Arial"/>
              </a:rPr>
              <a:t>Moodle</a:t>
            </a:r>
          </a:p>
          <a:p>
            <a:pPr>
              <a:defRPr/>
            </a:pPr>
            <a:r>
              <a:rPr lang="en-GB" dirty="0">
                <a:solidFill>
                  <a:srgbClr val="0070C0"/>
                </a:solidFill>
                <a:latin typeface="Arial"/>
                <a:cs typeface="Arial"/>
                <a:hlinkClick r:id="rId4">
                  <a:extLst>
                    <a:ext uri="{A12FA001-AC4F-418D-AE19-62706E023703}">
                      <ahyp:hlinkClr xmlns:ahyp="http://schemas.microsoft.com/office/drawing/2018/hyperlinkcolor" val="tx"/>
                    </a:ext>
                  </a:extLst>
                </a:hlinkClick>
              </a:rPr>
              <a:t>moodle@uwtsd.ac.u</a:t>
            </a:r>
            <a:r>
              <a:rPr lang="en-GB" dirty="0">
                <a:solidFill>
                  <a:srgbClr val="002060"/>
                </a:solidFill>
                <a:latin typeface="Lucida Sans"/>
                <a:hlinkClick r:id="rId4">
                  <a:extLst>
                    <a:ext uri="{A12FA001-AC4F-418D-AE19-62706E023703}">
                      <ahyp:hlinkClr xmlns:ahyp="http://schemas.microsoft.com/office/drawing/2018/hyperlinkcolor" val="tx"/>
                    </a:ext>
                  </a:extLst>
                </a:hlinkClick>
              </a:rPr>
              <a:t>k</a:t>
            </a:r>
            <a:r>
              <a:rPr lang="en-GB" dirty="0">
                <a:solidFill>
                  <a:srgbClr val="002060"/>
                </a:solidFill>
                <a:latin typeface="Lucida Sans"/>
              </a:rPr>
              <a:t> </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72292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688011"/>
          </a:xfrm>
        </p:spPr>
        <p:txBody>
          <a:bodyPr vert="horz" lIns="91440" tIns="45720" rIns="91440" bIns="45720" rtlCol="0" anchor="ctr">
            <a:noAutofit/>
          </a:bodyPr>
          <a:lstStyle/>
          <a:p>
            <a:pPr algn="ctr"/>
            <a:br>
              <a:rPr lang="cy-GB" sz="4800" dirty="0">
                <a:latin typeface="Arial"/>
              </a:rPr>
            </a:br>
            <a:r>
              <a:rPr lang="en-GB" sz="4800" dirty="0">
                <a:solidFill>
                  <a:srgbClr val="0070C0"/>
                </a:solidFill>
                <a:latin typeface="Arial"/>
                <a:cs typeface="Arial"/>
              </a:rPr>
              <a:t>Support from the team</a:t>
            </a:r>
          </a:p>
        </p:txBody>
      </p:sp>
      <p:sp>
        <p:nvSpPr>
          <p:cNvPr id="4" name="Content Placeholder 3"/>
          <p:cNvSpPr>
            <a:spLocks noGrp="1"/>
          </p:cNvSpPr>
          <p:nvPr>
            <p:ph sz="half" idx="2"/>
          </p:nvPr>
        </p:nvSpPr>
        <p:spPr>
          <a:xfrm>
            <a:off x="511277" y="1789372"/>
            <a:ext cx="10041078" cy="4174709"/>
          </a:xfrm>
        </p:spPr>
        <p:txBody>
          <a:bodyPr vert="horz" lIns="91440" tIns="45720" rIns="91440" bIns="45720" rtlCol="0" anchor="t">
            <a:normAutofit/>
          </a:bodyPr>
          <a:lstStyle/>
          <a:p>
            <a:r>
              <a:rPr lang="en-GB" sz="2400" dirty="0">
                <a:solidFill>
                  <a:srgbClr val="0070C0"/>
                </a:solidFill>
                <a:latin typeface="Arial"/>
                <a:cs typeface="Arial"/>
              </a:rPr>
              <a:t>Reread the Assessment protocol (Moodle)</a:t>
            </a:r>
          </a:p>
          <a:p>
            <a:r>
              <a:rPr lang="en-GB" sz="2400" dirty="0">
                <a:solidFill>
                  <a:srgbClr val="0070C0"/>
                </a:solidFill>
                <a:latin typeface="Arial"/>
                <a:cs typeface="Arial"/>
              </a:rPr>
              <a:t>Prepare for tutorials</a:t>
            </a:r>
          </a:p>
          <a:p>
            <a:r>
              <a:rPr lang="en-GB" sz="2400" dirty="0">
                <a:solidFill>
                  <a:srgbClr val="0070C0"/>
                </a:solidFill>
                <a:latin typeface="Arial"/>
                <a:cs typeface="Arial"/>
              </a:rPr>
              <a:t>Responses to emails within 48 hours (usually office hours, Monday – Friday)</a:t>
            </a:r>
          </a:p>
          <a:p>
            <a:endParaRPr lang="en-GB" dirty="0"/>
          </a:p>
        </p:txBody>
      </p:sp>
    </p:spTree>
    <p:extLst>
      <p:ext uri="{BB962C8B-B14F-4D97-AF65-F5344CB8AC3E}">
        <p14:creationId xmlns:p14="http://schemas.microsoft.com/office/powerpoint/2010/main" val="846288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en-GB" sz="4800" dirty="0">
                <a:solidFill>
                  <a:srgbClr val="0070C0"/>
                </a:solidFill>
                <a:latin typeface="Arial"/>
                <a:cs typeface="Arial"/>
              </a:rPr>
              <a:t>Late Submissions</a:t>
            </a:r>
          </a:p>
        </p:txBody>
      </p:sp>
      <p:sp>
        <p:nvSpPr>
          <p:cNvPr id="4" name="Content Placeholder 3"/>
          <p:cNvSpPr>
            <a:spLocks noGrp="1"/>
          </p:cNvSpPr>
          <p:nvPr>
            <p:ph sz="half" idx="2"/>
          </p:nvPr>
        </p:nvSpPr>
        <p:spPr>
          <a:xfrm>
            <a:off x="1071716" y="1344890"/>
            <a:ext cx="9332169" cy="4224125"/>
          </a:xfrm>
        </p:spPr>
        <p:txBody>
          <a:bodyPr vert="horz" lIns="91440" tIns="45720" rIns="91440" bIns="45720" rtlCol="0" anchor="t">
            <a:normAutofit/>
          </a:bodyPr>
          <a:lstStyle/>
          <a:p>
            <a:r>
              <a:rPr lang="en-GB" dirty="0">
                <a:solidFill>
                  <a:srgbClr val="0070C0"/>
                </a:solidFill>
                <a:latin typeface="Arial"/>
                <a:cs typeface="Arial"/>
              </a:rPr>
              <a:t>Present within 7 working days – no EC – capped at 40%</a:t>
            </a:r>
          </a:p>
          <a:p>
            <a:endParaRPr lang="en-GB" dirty="0">
              <a:solidFill>
                <a:srgbClr val="0070C0"/>
              </a:solidFill>
              <a:latin typeface="Arial"/>
              <a:cs typeface="Arial"/>
            </a:endParaRPr>
          </a:p>
          <a:p>
            <a:r>
              <a:rPr lang="en-GB" dirty="0">
                <a:solidFill>
                  <a:srgbClr val="0070C0"/>
                </a:solidFill>
                <a:latin typeface="Arial"/>
                <a:cs typeface="Arial"/>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093793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br>
              <a:rPr lang="cy-GB" sz="4800" dirty="0">
                <a:latin typeface="Arial"/>
              </a:rPr>
            </a:br>
            <a:r>
              <a:rPr lang="en-GB" sz="4800" dirty="0">
                <a:solidFill>
                  <a:srgbClr val="0070C0"/>
                </a:solidFill>
                <a:latin typeface="Arial"/>
                <a:cs typeface="Arial"/>
              </a:rPr>
              <a:t>Final considerations…</a:t>
            </a:r>
          </a:p>
        </p:txBody>
      </p:sp>
      <p:sp>
        <p:nvSpPr>
          <p:cNvPr id="4" name="Content Placeholder 3"/>
          <p:cNvSpPr>
            <a:spLocks noGrp="1"/>
          </p:cNvSpPr>
          <p:nvPr>
            <p:ph sz="half" idx="2"/>
          </p:nvPr>
        </p:nvSpPr>
        <p:spPr>
          <a:xfrm>
            <a:off x="412955" y="1389714"/>
            <a:ext cx="11245988" cy="4224125"/>
          </a:xfrm>
        </p:spPr>
        <p:txBody>
          <a:bodyPr vert="horz" lIns="91440" tIns="45720" rIns="91440" bIns="45720" rtlCol="0" anchor="t">
            <a:noAutofit/>
          </a:bodyPr>
          <a:lstStyle/>
          <a:p>
            <a:r>
              <a:rPr lang="en-GB" sz="2400" dirty="0">
                <a:solidFill>
                  <a:srgbClr val="0070C0"/>
                </a:solidFill>
                <a:latin typeface="Arial"/>
                <a:cs typeface="Arial"/>
              </a:rPr>
              <a:t>Submission details – module handbook/Panopto/Teams</a:t>
            </a:r>
          </a:p>
          <a:p>
            <a:r>
              <a:rPr lang="en-GB" sz="2400" dirty="0">
                <a:solidFill>
                  <a:srgbClr val="0070C0"/>
                </a:solidFill>
                <a:latin typeface="Arial"/>
                <a:cs typeface="Arial"/>
              </a:rPr>
              <a:t>Research from academic sources; less/no websites</a:t>
            </a:r>
          </a:p>
          <a:p>
            <a:r>
              <a:rPr lang="en-GB" sz="2400" dirty="0">
                <a:solidFill>
                  <a:srgbClr val="0070C0"/>
                </a:solidFill>
                <a:latin typeface="Arial"/>
                <a:cs typeface="Arial"/>
              </a:rPr>
              <a:t>Aim for the 10% over the word count/timing</a:t>
            </a:r>
          </a:p>
          <a:p>
            <a:r>
              <a:rPr lang="en-GB" sz="2400" dirty="0">
                <a:solidFill>
                  <a:srgbClr val="0070C0"/>
                </a:solidFill>
                <a:latin typeface="Arial"/>
                <a:cs typeface="Arial"/>
              </a:rPr>
              <a:t>Check your similarity on Turnitin</a:t>
            </a:r>
          </a:p>
          <a:p>
            <a:r>
              <a:rPr lang="en-GB" sz="2400" dirty="0">
                <a:solidFill>
                  <a:srgbClr val="0070C0"/>
                </a:solidFill>
                <a:latin typeface="Arial"/>
                <a:cs typeface="Arial"/>
              </a:rPr>
              <a:t>Have you analysed/evaluated and made links with theory?</a:t>
            </a:r>
          </a:p>
          <a:p>
            <a:r>
              <a:rPr lang="en-GB" sz="2400" dirty="0">
                <a:solidFill>
                  <a:srgbClr val="0070C0"/>
                </a:solidFill>
                <a:latin typeface="Arial"/>
                <a:cs typeface="Arial"/>
              </a:rPr>
              <a:t>Extenuating circumstances</a:t>
            </a:r>
          </a:p>
          <a:p>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849571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pPr algn="ctr"/>
            <a:r>
              <a:rPr lang="en-GB" sz="4800" dirty="0">
                <a:solidFill>
                  <a:srgbClr val="002060"/>
                </a:solidFill>
                <a:latin typeface="Arial"/>
                <a:cs typeface="Arial"/>
              </a:rPr>
              <a:t> </a:t>
            </a:r>
            <a:r>
              <a:rPr lang="en-GB" sz="4800" dirty="0">
                <a:solidFill>
                  <a:srgbClr val="0070C0"/>
                </a:solidFill>
                <a:latin typeface="Arial"/>
                <a:cs typeface="Arial"/>
              </a:rPr>
              <a:t>Problem/Question?</a:t>
            </a:r>
          </a:p>
        </p:txBody>
      </p:sp>
      <p:sp>
        <p:nvSpPr>
          <p:cNvPr id="7" name="Content Placeholder 6"/>
          <p:cNvSpPr>
            <a:spLocks noGrp="1"/>
          </p:cNvSpPr>
          <p:nvPr>
            <p:ph sz="half" idx="1"/>
          </p:nvPr>
        </p:nvSpPr>
        <p:spPr>
          <a:xfrm>
            <a:off x="176725" y="1259329"/>
            <a:ext cx="3579195" cy="4351338"/>
          </a:xfrm>
        </p:spPr>
        <p:txBody>
          <a:bodyPr vert="horz" lIns="91440" tIns="45720" rIns="91440" bIns="45720" rtlCol="0" anchor="t">
            <a:normAutofit/>
          </a:bodyPr>
          <a:lstStyle/>
          <a:p>
            <a:pPr marL="0" indent="0">
              <a:buNone/>
            </a:pPr>
            <a:r>
              <a:rPr lang="en-GB" dirty="0">
                <a:latin typeface="Arial"/>
                <a:cs typeface="Arial"/>
              </a:rPr>
              <a:t>Natalie MacDonald</a:t>
            </a:r>
          </a:p>
          <a:p>
            <a:pPr marL="0" indent="0">
              <a:buNone/>
            </a:pPr>
            <a:endParaRPr lang="en-GB" dirty="0">
              <a:latin typeface="Arial"/>
              <a:cs typeface="Arial"/>
            </a:endParaRPr>
          </a:p>
          <a:p>
            <a:pPr marL="0" indent="0">
              <a:buNone/>
            </a:pPr>
            <a:r>
              <a:rPr lang="en-GB" dirty="0">
                <a:latin typeface="Arial"/>
                <a:cs typeface="Arial"/>
                <a:hlinkClick r:id="rId3"/>
              </a:rPr>
              <a:t>Natalie.macdonald@uwtsd.ac.uk</a:t>
            </a:r>
            <a:r>
              <a:rPr lang="en-GB" dirty="0">
                <a:latin typeface="Arial"/>
                <a:cs typeface="Arial"/>
              </a:rPr>
              <a:t> </a:t>
            </a:r>
            <a:r>
              <a:rPr lang="en-GB" dirty="0">
                <a:latin typeface="Lucida Sans"/>
              </a:rPr>
              <a:t> </a:t>
            </a:r>
            <a:endParaRPr lang="en-GB" dirty="0"/>
          </a:p>
        </p:txBody>
      </p:sp>
      <p:sp>
        <p:nvSpPr>
          <p:cNvPr id="3" name="Content Placeholder 6">
            <a:extLst>
              <a:ext uri="{FF2B5EF4-FFF2-40B4-BE49-F238E27FC236}">
                <a16:creationId xmlns:a16="http://schemas.microsoft.com/office/drawing/2014/main" id="{B4D25F75-8621-9A0B-096A-AFCA9F66E077}"/>
              </a:ext>
            </a:extLst>
          </p:cNvPr>
          <p:cNvSpPr txBox="1">
            <a:spLocks/>
          </p:cNvSpPr>
          <p:nvPr/>
        </p:nvSpPr>
        <p:spPr>
          <a:xfrm>
            <a:off x="4389858" y="1313407"/>
            <a:ext cx="3579195"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latin typeface="Arial"/>
                <a:cs typeface="Arial"/>
              </a:rPr>
              <a:t>Colin Barr</a:t>
            </a:r>
          </a:p>
          <a:p>
            <a:pPr marL="0" indent="0">
              <a:buFont typeface="Arial" panose="020B0604020202020204" pitchFamily="34" charset="0"/>
              <a:buNone/>
            </a:pPr>
            <a:endParaRPr lang="en-GB" dirty="0">
              <a:latin typeface="Arial"/>
              <a:cs typeface="Arial"/>
            </a:endParaRPr>
          </a:p>
          <a:p>
            <a:pPr marL="0" indent="0">
              <a:buFont typeface="Arial" panose="020B0604020202020204" pitchFamily="34" charset="0"/>
              <a:buNone/>
            </a:pPr>
            <a:r>
              <a:rPr lang="en-GB" dirty="0">
                <a:latin typeface="Arial"/>
                <a:cs typeface="Arial"/>
                <a:hlinkClick r:id="rId4"/>
              </a:rPr>
              <a:t>c.barr@uwtsd.ac.uk</a:t>
            </a:r>
            <a:r>
              <a:rPr lang="en-GB" dirty="0">
                <a:latin typeface="Arial"/>
                <a:cs typeface="Arial"/>
              </a:rPr>
              <a:t> </a:t>
            </a:r>
            <a:r>
              <a:rPr lang="en-GB" dirty="0">
                <a:latin typeface="Lucida Sans"/>
              </a:rPr>
              <a:t> </a:t>
            </a:r>
            <a:endParaRPr lang="en-GB" dirty="0"/>
          </a:p>
        </p:txBody>
      </p:sp>
    </p:spTree>
    <p:extLst>
      <p:ext uri="{BB962C8B-B14F-4D97-AF65-F5344CB8AC3E}">
        <p14:creationId xmlns:p14="http://schemas.microsoft.com/office/powerpoint/2010/main" val="2926259273"/>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4" ma:contentTypeDescription="Create a new document." ma:contentTypeScope="" ma:versionID="18cd556081884d316f793e0ae828111c">
  <xsd:schema xmlns:xsd="http://www.w3.org/2001/XMLSchema" xmlns:xs="http://www.w3.org/2001/XMLSchema" xmlns:p="http://schemas.microsoft.com/office/2006/metadata/properties" xmlns:ns3="30bab34e-cbd2-460d-9227-52c21590b64b" xmlns:ns4="175a304c-2342-45ef-8dc6-82622f85b28d" targetNamespace="http://schemas.microsoft.com/office/2006/metadata/properties" ma:root="true" ma:fieldsID="e71b50f011f34aa59760763e6705fbd9" ns3:_="" ns4:_="">
    <xsd:import namespace="30bab34e-cbd2-460d-9227-52c21590b64b"/>
    <xsd:import namespace="175a304c-2342-45ef-8dc6-82622f85b28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AutoKeyPoints" minOccurs="0"/>
                <xsd:element ref="ns4:MediaServiceKeyPoints" minOccurs="0"/>
                <xsd:element ref="ns4:MediaServiceGenerationTime" minOccurs="0"/>
                <xsd:element ref="ns4:MediaServiceEventHashCode" minOccurs="0"/>
                <xsd:element ref="ns4:MediaServiceOCR"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7332060-0F5B-4B21-A0F2-416B7E7CE698}">
  <ds:schemaRefs>
    <ds:schemaRef ds:uri="http://schemas.microsoft.com/sharepoint/v3/contenttype/forms"/>
  </ds:schemaRefs>
</ds:datastoreItem>
</file>

<file path=customXml/itemProps2.xml><?xml version="1.0" encoding="utf-8"?>
<ds:datastoreItem xmlns:ds="http://schemas.openxmlformats.org/officeDocument/2006/customXml" ds:itemID="{82E4C004-9056-44A8-BF3E-D80661E9AE32}">
  <ds:schemaRefs>
    <ds:schemaRef ds:uri="http://purl.org/dc/elements/1.1/"/>
    <ds:schemaRef ds:uri="http://purl.org/dc/dcmitype/"/>
    <ds:schemaRef ds:uri="30bab34e-cbd2-460d-9227-52c21590b64b"/>
    <ds:schemaRef ds:uri="http://schemas.microsoft.com/office/2006/documentManagement/types"/>
    <ds:schemaRef ds:uri="http://schemas.microsoft.com/office/2006/metadata/properties"/>
    <ds:schemaRef ds:uri="http://schemas.microsoft.com/office/infopath/2007/PartnerControls"/>
    <ds:schemaRef ds:uri="http://purl.org/dc/terms/"/>
    <ds:schemaRef ds:uri="http://schemas.openxmlformats.org/package/2006/metadata/core-properties"/>
    <ds:schemaRef ds:uri="175a304c-2342-45ef-8dc6-82622f85b28d"/>
    <ds:schemaRef ds:uri="http://www.w3.org/XML/1998/namespace"/>
  </ds:schemaRefs>
</ds:datastoreItem>
</file>

<file path=customXml/itemProps3.xml><?xml version="1.0" encoding="utf-8"?>
<ds:datastoreItem xmlns:ds="http://schemas.openxmlformats.org/officeDocument/2006/customXml" ds:itemID="{9C6C9902-3A3F-4BF7-82A9-C9371B92E3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bab34e-cbd2-460d-9227-52c21590b64b"/>
    <ds:schemaRef ds:uri="175a304c-2342-45ef-8dc6-82622f85b2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302</TotalTime>
  <Words>2027</Words>
  <Application>Microsoft Office PowerPoint</Application>
  <PresentationFormat>Widescreen</PresentationFormat>
  <Paragraphs>174</Paragraphs>
  <Slides>20</Slides>
  <Notes>16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20</vt:i4>
      </vt:variant>
    </vt:vector>
  </HeadingPairs>
  <TitlesOfParts>
    <vt:vector size="29" baseType="lpstr">
      <vt:lpstr>Arial</vt:lpstr>
      <vt:lpstr>Calibri</vt:lpstr>
      <vt:lpstr>Lucida Sans</vt:lpstr>
      <vt:lpstr>Myriad Pro</vt:lpstr>
      <vt:lpstr>Symbol,Sans-Serif</vt:lpstr>
      <vt:lpstr>Times</vt:lpstr>
      <vt:lpstr>Times New Roman</vt:lpstr>
      <vt:lpstr>Office Theme</vt:lpstr>
      <vt:lpstr>20140311PresentationUWTSDTemplate</vt:lpstr>
      <vt:lpstr>     ECEY5010: Research for Learning Panopto    </vt:lpstr>
      <vt:lpstr>Assessment Criteria</vt:lpstr>
      <vt:lpstr> Assessment </vt:lpstr>
      <vt:lpstr>PowerPoint Presentation</vt:lpstr>
      <vt:lpstr>Note:</vt:lpstr>
      <vt:lpstr> Section 1</vt:lpstr>
      <vt:lpstr>Section 2</vt:lpstr>
      <vt:lpstr>                   Section 3</vt:lpstr>
      <vt:lpstr>PowerPoint Presentation</vt:lpstr>
      <vt:lpstr>Referencing </vt:lpstr>
      <vt:lpstr>Knowledge and Understanding Skills</vt:lpstr>
      <vt:lpstr>Cognitive and Intellectual Skills</vt:lpstr>
      <vt:lpstr>  Practical Application Skills</vt:lpstr>
      <vt:lpstr>Skills for Professional Practice</vt:lpstr>
      <vt:lpstr>Matters to remember </vt:lpstr>
      <vt:lpstr>ICT issues?</vt:lpstr>
      <vt:lpstr> Support from the team</vt:lpstr>
      <vt:lpstr>Late Submissions</vt:lpstr>
      <vt:lpstr> Final considerations…</vt:lpstr>
      <vt:lpstr> Problem/Question?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Debra Odeh</cp:lastModifiedBy>
  <cp:revision>402</cp:revision>
  <dcterms:created xsi:type="dcterms:W3CDTF">2022-07-11T13:19:46Z</dcterms:created>
  <dcterms:modified xsi:type="dcterms:W3CDTF">2024-04-05T18:31:20Z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0x0101008CBEBE1B5A18CA4D82AA3EC25D86BF17</vt:lpwstr>
  </property>
</Properties>
</file>