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332" r:id="rId3"/>
    <p:sldId id="333" r:id="rId4"/>
    <p:sldId id="334" r:id="rId5"/>
    <p:sldId id="336" r:id="rId6"/>
    <p:sldId id="337" r:id="rId7"/>
    <p:sldId id="338" r:id="rId8"/>
    <p:sldId id="341" r:id="rId9"/>
    <p:sldId id="342" r:id="rId10"/>
    <p:sldId id="346" r:id="rId11"/>
    <p:sldId id="343" r:id="rId12"/>
    <p:sldId id="345" r:id="rId13"/>
    <p:sldId id="347" r:id="rId14"/>
    <p:sldId id="349" r:id="rId15"/>
    <p:sldId id="350" r:id="rId16"/>
    <p:sldId id="348" r:id="rId17"/>
    <p:sldId id="292" r:id="rId18"/>
    <p:sldId id="330" r:id="rId19"/>
    <p:sldId id="331" r:id="rId20"/>
    <p:sldId id="318" r:id="rId21"/>
    <p:sldId id="344" r:id="rId22"/>
    <p:sldId id="353" r:id="rId23"/>
    <p:sldId id="354" r:id="rId24"/>
    <p:sldId id="355" r:id="rId25"/>
    <p:sldId id="351" r:id="rId26"/>
    <p:sldId id="352" r:id="rId27"/>
    <p:sldId id="360" r:id="rId28"/>
    <p:sldId id="35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749"/>
    <p:restoredTop sz="96327"/>
  </p:normalViewPr>
  <p:slideViewPr>
    <p:cSldViewPr snapToGrid="0" snapToObjects="1">
      <p:cViewPr varScale="1">
        <p:scale>
          <a:sx n="72" d="100"/>
          <a:sy n="72" d="100"/>
        </p:scale>
        <p:origin x="87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B54C7-94AA-204D-8C74-7FC116FFC3B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64A3CF0-EA4F-8741-BD71-ED3A1B6361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75B980A-3BDA-FD4F-832F-03D986ABF320}"/>
              </a:ext>
            </a:extLst>
          </p:cNvPr>
          <p:cNvSpPr>
            <a:spLocks noGrp="1"/>
          </p:cNvSpPr>
          <p:nvPr>
            <p:ph type="dt" sz="half" idx="10"/>
          </p:nvPr>
        </p:nvSpPr>
        <p:spPr/>
        <p:txBody>
          <a:bodyPr/>
          <a:lstStyle/>
          <a:p>
            <a:fld id="{B04A7A4A-1F14-BF4A-ADA8-26205C107F37}" type="datetimeFigureOut">
              <a:rPr lang="en-US" smtClean="0"/>
              <a:t>3/16/2023</a:t>
            </a:fld>
            <a:endParaRPr lang="en-US"/>
          </a:p>
        </p:txBody>
      </p:sp>
      <p:sp>
        <p:nvSpPr>
          <p:cNvPr id="5" name="Footer Placeholder 4">
            <a:extLst>
              <a:ext uri="{FF2B5EF4-FFF2-40B4-BE49-F238E27FC236}">
                <a16:creationId xmlns:a16="http://schemas.microsoft.com/office/drawing/2014/main" id="{9B2A1661-99B9-034B-95DC-463D01F9BC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436F50-3695-A84C-8385-CE1CEC4131F0}"/>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169052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601BC-BE52-4244-B0E7-AEB8CB6CE0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437CA13-48E6-4745-816B-2D078B12DA1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97DF80-85CE-834D-AEEE-C3EE168429DF}"/>
              </a:ext>
            </a:extLst>
          </p:cNvPr>
          <p:cNvSpPr>
            <a:spLocks noGrp="1"/>
          </p:cNvSpPr>
          <p:nvPr>
            <p:ph type="dt" sz="half" idx="10"/>
          </p:nvPr>
        </p:nvSpPr>
        <p:spPr/>
        <p:txBody>
          <a:bodyPr/>
          <a:lstStyle/>
          <a:p>
            <a:fld id="{B04A7A4A-1F14-BF4A-ADA8-26205C107F37}" type="datetimeFigureOut">
              <a:rPr lang="en-US" smtClean="0"/>
              <a:t>3/16/2023</a:t>
            </a:fld>
            <a:endParaRPr lang="en-US"/>
          </a:p>
        </p:txBody>
      </p:sp>
      <p:sp>
        <p:nvSpPr>
          <p:cNvPr id="5" name="Footer Placeholder 4">
            <a:extLst>
              <a:ext uri="{FF2B5EF4-FFF2-40B4-BE49-F238E27FC236}">
                <a16:creationId xmlns:a16="http://schemas.microsoft.com/office/drawing/2014/main" id="{1F064566-D33D-BC4C-B4F7-87BA4E9554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554A7B-26DD-E74C-BE4D-A11F751F4BE8}"/>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533798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2DA28-7FE3-AA4D-859F-DF287DF50DA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6EE70AE-D87B-C14F-A5B5-0B8F85F6E8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263947-B0F2-1C40-8CDD-4EEA9567E429}"/>
              </a:ext>
            </a:extLst>
          </p:cNvPr>
          <p:cNvSpPr>
            <a:spLocks noGrp="1"/>
          </p:cNvSpPr>
          <p:nvPr>
            <p:ph type="dt" sz="half" idx="10"/>
          </p:nvPr>
        </p:nvSpPr>
        <p:spPr/>
        <p:txBody>
          <a:bodyPr/>
          <a:lstStyle/>
          <a:p>
            <a:fld id="{B04A7A4A-1F14-BF4A-ADA8-26205C107F37}" type="datetimeFigureOut">
              <a:rPr lang="en-US" smtClean="0"/>
              <a:t>3/16/2023</a:t>
            </a:fld>
            <a:endParaRPr lang="en-US"/>
          </a:p>
        </p:txBody>
      </p:sp>
      <p:sp>
        <p:nvSpPr>
          <p:cNvPr id="5" name="Footer Placeholder 4">
            <a:extLst>
              <a:ext uri="{FF2B5EF4-FFF2-40B4-BE49-F238E27FC236}">
                <a16:creationId xmlns:a16="http://schemas.microsoft.com/office/drawing/2014/main" id="{4BD3AF4A-3CEB-4E4A-8978-70F6269A9A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8CCCB0-B2C6-ED4D-BDD0-DE18FAB502FD}"/>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223095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251A4-B24D-D34E-B84F-EB88996D37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3292F27-BAB8-0240-920C-3BBA67669AE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E68225F-1809-C44B-8670-2773E3723B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CA0F589-D80C-4545-95F8-3638042420DD}"/>
              </a:ext>
            </a:extLst>
          </p:cNvPr>
          <p:cNvSpPr>
            <a:spLocks noGrp="1"/>
          </p:cNvSpPr>
          <p:nvPr>
            <p:ph type="dt" sz="half" idx="10"/>
          </p:nvPr>
        </p:nvSpPr>
        <p:spPr/>
        <p:txBody>
          <a:bodyPr/>
          <a:lstStyle/>
          <a:p>
            <a:fld id="{B04A7A4A-1F14-BF4A-ADA8-26205C107F37}" type="datetimeFigureOut">
              <a:rPr lang="en-US" smtClean="0"/>
              <a:t>3/16/2023</a:t>
            </a:fld>
            <a:endParaRPr lang="en-US"/>
          </a:p>
        </p:txBody>
      </p:sp>
      <p:sp>
        <p:nvSpPr>
          <p:cNvPr id="6" name="Footer Placeholder 5">
            <a:extLst>
              <a:ext uri="{FF2B5EF4-FFF2-40B4-BE49-F238E27FC236}">
                <a16:creationId xmlns:a16="http://schemas.microsoft.com/office/drawing/2014/main" id="{055BAF2B-74F6-F448-9ABE-68B21E7F7B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1C0569-35A4-3248-926E-AC5579BF6ED8}"/>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738786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2478-C1B8-7A43-95F7-C636A8C619E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9D472A4-E831-5247-9DA7-3FA2825052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C3F27B5-ACEE-B045-BA64-1430B3D05C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EEFFF34-3121-5E48-AAEA-14E9A9A8AC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E40F56-7CBE-D045-9E2E-548F08BB22B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08B4EA7-5658-C543-85BC-F8FF3432BA34}"/>
              </a:ext>
            </a:extLst>
          </p:cNvPr>
          <p:cNvSpPr>
            <a:spLocks noGrp="1"/>
          </p:cNvSpPr>
          <p:nvPr>
            <p:ph type="dt" sz="half" idx="10"/>
          </p:nvPr>
        </p:nvSpPr>
        <p:spPr/>
        <p:txBody>
          <a:bodyPr/>
          <a:lstStyle/>
          <a:p>
            <a:fld id="{B04A7A4A-1F14-BF4A-ADA8-26205C107F37}" type="datetimeFigureOut">
              <a:rPr lang="en-US" smtClean="0"/>
              <a:t>3/16/2023</a:t>
            </a:fld>
            <a:endParaRPr lang="en-US"/>
          </a:p>
        </p:txBody>
      </p:sp>
      <p:sp>
        <p:nvSpPr>
          <p:cNvPr id="8" name="Footer Placeholder 7">
            <a:extLst>
              <a:ext uri="{FF2B5EF4-FFF2-40B4-BE49-F238E27FC236}">
                <a16:creationId xmlns:a16="http://schemas.microsoft.com/office/drawing/2014/main" id="{135CDBC2-253E-1C49-BFD2-767E8ABF740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ACE9FF-0FF8-2D4A-A0F0-A1B9A257CDEE}"/>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11617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9B3C0-9E7B-4845-8C9E-9D39331814C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0A5E217-1695-9942-9C75-BA5FB7716C26}"/>
              </a:ext>
            </a:extLst>
          </p:cNvPr>
          <p:cNvSpPr>
            <a:spLocks noGrp="1"/>
          </p:cNvSpPr>
          <p:nvPr>
            <p:ph type="dt" sz="half" idx="10"/>
          </p:nvPr>
        </p:nvSpPr>
        <p:spPr/>
        <p:txBody>
          <a:bodyPr/>
          <a:lstStyle/>
          <a:p>
            <a:fld id="{B04A7A4A-1F14-BF4A-ADA8-26205C107F37}" type="datetimeFigureOut">
              <a:rPr lang="en-US" smtClean="0"/>
              <a:t>3/16/2023</a:t>
            </a:fld>
            <a:endParaRPr lang="en-US"/>
          </a:p>
        </p:txBody>
      </p:sp>
      <p:sp>
        <p:nvSpPr>
          <p:cNvPr id="4" name="Footer Placeholder 3">
            <a:extLst>
              <a:ext uri="{FF2B5EF4-FFF2-40B4-BE49-F238E27FC236}">
                <a16:creationId xmlns:a16="http://schemas.microsoft.com/office/drawing/2014/main" id="{75C74F7C-845F-1F43-BDBA-3328ABDD496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93C653-C4DA-644E-A723-6CB5EB922B0C}"/>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520278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A33464-D4D4-0740-8778-4AF85DE2BFF5}"/>
              </a:ext>
            </a:extLst>
          </p:cNvPr>
          <p:cNvSpPr>
            <a:spLocks noGrp="1"/>
          </p:cNvSpPr>
          <p:nvPr>
            <p:ph type="dt" sz="half" idx="10"/>
          </p:nvPr>
        </p:nvSpPr>
        <p:spPr/>
        <p:txBody>
          <a:bodyPr/>
          <a:lstStyle/>
          <a:p>
            <a:fld id="{B04A7A4A-1F14-BF4A-ADA8-26205C107F37}" type="datetimeFigureOut">
              <a:rPr lang="en-US" smtClean="0"/>
              <a:t>3/16/2023</a:t>
            </a:fld>
            <a:endParaRPr lang="en-US"/>
          </a:p>
        </p:txBody>
      </p:sp>
      <p:sp>
        <p:nvSpPr>
          <p:cNvPr id="3" name="Footer Placeholder 2">
            <a:extLst>
              <a:ext uri="{FF2B5EF4-FFF2-40B4-BE49-F238E27FC236}">
                <a16:creationId xmlns:a16="http://schemas.microsoft.com/office/drawing/2014/main" id="{DF7DD31F-9EC6-5845-93ED-DFC26BCD4A3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9429C6-C96F-5A4E-A373-F8B190D3B35E}"/>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73754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05AAC-1116-FB4C-80D0-75B8C2D4EE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BC6CA08-A81D-6A40-B136-5BC8AE4CAB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8650870-E90D-D542-829E-4D4ED2B442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7DD7A7-4C79-D643-990C-1E5ED868867C}"/>
              </a:ext>
            </a:extLst>
          </p:cNvPr>
          <p:cNvSpPr>
            <a:spLocks noGrp="1"/>
          </p:cNvSpPr>
          <p:nvPr>
            <p:ph type="dt" sz="half" idx="10"/>
          </p:nvPr>
        </p:nvSpPr>
        <p:spPr/>
        <p:txBody>
          <a:bodyPr/>
          <a:lstStyle/>
          <a:p>
            <a:fld id="{B04A7A4A-1F14-BF4A-ADA8-26205C107F37}" type="datetimeFigureOut">
              <a:rPr lang="en-US" smtClean="0"/>
              <a:t>3/16/2023</a:t>
            </a:fld>
            <a:endParaRPr lang="en-US"/>
          </a:p>
        </p:txBody>
      </p:sp>
      <p:sp>
        <p:nvSpPr>
          <p:cNvPr id="6" name="Footer Placeholder 5">
            <a:extLst>
              <a:ext uri="{FF2B5EF4-FFF2-40B4-BE49-F238E27FC236}">
                <a16:creationId xmlns:a16="http://schemas.microsoft.com/office/drawing/2014/main" id="{F592DA87-B81D-424F-BD49-D2AF45DD1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89AD24-DEAB-9D45-8C2D-3EF2B89BA2E7}"/>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4081098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C118-6824-884B-9BB0-E743C2620C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28CCCBC-A729-5F4E-AA88-6AC2920E70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D7406AA-42B0-1D4D-9EBB-A40F3B92A8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1E64BB7-AFEE-444A-A5FD-37B53BAED43B}"/>
              </a:ext>
            </a:extLst>
          </p:cNvPr>
          <p:cNvSpPr>
            <a:spLocks noGrp="1"/>
          </p:cNvSpPr>
          <p:nvPr>
            <p:ph type="dt" sz="half" idx="10"/>
          </p:nvPr>
        </p:nvSpPr>
        <p:spPr/>
        <p:txBody>
          <a:bodyPr/>
          <a:lstStyle/>
          <a:p>
            <a:fld id="{B04A7A4A-1F14-BF4A-ADA8-26205C107F37}" type="datetimeFigureOut">
              <a:rPr lang="en-US" smtClean="0"/>
              <a:t>3/16/2023</a:t>
            </a:fld>
            <a:endParaRPr lang="en-US"/>
          </a:p>
        </p:txBody>
      </p:sp>
      <p:sp>
        <p:nvSpPr>
          <p:cNvPr id="6" name="Footer Placeholder 5">
            <a:extLst>
              <a:ext uri="{FF2B5EF4-FFF2-40B4-BE49-F238E27FC236}">
                <a16:creationId xmlns:a16="http://schemas.microsoft.com/office/drawing/2014/main" id="{0EE971EF-D16F-824B-B5ED-D23884AE9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47DB7E-32A8-1B48-9FE3-EEB5280845DA}"/>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328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0843B-74D0-504F-BFD4-B5B8D61E47D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12BCA9B-BAFF-E648-A7C3-4F0BADC079E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455EB58-2FD3-D147-B86E-7E7B227C6236}"/>
              </a:ext>
            </a:extLst>
          </p:cNvPr>
          <p:cNvSpPr>
            <a:spLocks noGrp="1"/>
          </p:cNvSpPr>
          <p:nvPr>
            <p:ph type="dt" sz="half" idx="10"/>
          </p:nvPr>
        </p:nvSpPr>
        <p:spPr/>
        <p:txBody>
          <a:bodyPr/>
          <a:lstStyle/>
          <a:p>
            <a:fld id="{B04A7A4A-1F14-BF4A-ADA8-26205C107F37}" type="datetimeFigureOut">
              <a:rPr lang="en-US" smtClean="0"/>
              <a:t>3/16/2023</a:t>
            </a:fld>
            <a:endParaRPr lang="en-US"/>
          </a:p>
        </p:txBody>
      </p:sp>
      <p:sp>
        <p:nvSpPr>
          <p:cNvPr id="5" name="Footer Placeholder 4">
            <a:extLst>
              <a:ext uri="{FF2B5EF4-FFF2-40B4-BE49-F238E27FC236}">
                <a16:creationId xmlns:a16="http://schemas.microsoft.com/office/drawing/2014/main" id="{010EF8D5-37D3-4E44-AD14-C9EA47A2A9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0DDBB0-3156-8040-A587-8907C0368CBE}"/>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176288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86FF26-2E67-D44A-A09A-97BAAEB8EA3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06F3FF-B97E-D447-8826-CD8A57C5650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BD342D-A903-D04E-AC5F-D72CEB240348}"/>
              </a:ext>
            </a:extLst>
          </p:cNvPr>
          <p:cNvSpPr>
            <a:spLocks noGrp="1"/>
          </p:cNvSpPr>
          <p:nvPr>
            <p:ph type="dt" sz="half" idx="10"/>
          </p:nvPr>
        </p:nvSpPr>
        <p:spPr/>
        <p:txBody>
          <a:bodyPr/>
          <a:lstStyle/>
          <a:p>
            <a:fld id="{B04A7A4A-1F14-BF4A-ADA8-26205C107F37}" type="datetimeFigureOut">
              <a:rPr lang="en-US" smtClean="0"/>
              <a:t>3/16/2023</a:t>
            </a:fld>
            <a:endParaRPr lang="en-US"/>
          </a:p>
        </p:txBody>
      </p:sp>
      <p:sp>
        <p:nvSpPr>
          <p:cNvPr id="5" name="Footer Placeholder 4">
            <a:extLst>
              <a:ext uri="{FF2B5EF4-FFF2-40B4-BE49-F238E27FC236}">
                <a16:creationId xmlns:a16="http://schemas.microsoft.com/office/drawing/2014/main" id="{8444A547-147E-F240-97C7-75C9BE25D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F7497E-5C41-9042-8489-7A49BE974275}"/>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923470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A42BCD-2736-134B-8047-BDBB0C3F91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35C0420-8A88-324F-AB53-BA925A100A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6B8A05-6398-6048-94AB-B7806A3D2C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4A7A4A-1F14-BF4A-ADA8-26205C107F37}" type="datetimeFigureOut">
              <a:rPr lang="en-US" smtClean="0"/>
              <a:t>3/16/2023</a:t>
            </a:fld>
            <a:endParaRPr lang="en-US"/>
          </a:p>
        </p:txBody>
      </p:sp>
      <p:sp>
        <p:nvSpPr>
          <p:cNvPr id="5" name="Footer Placeholder 4">
            <a:extLst>
              <a:ext uri="{FF2B5EF4-FFF2-40B4-BE49-F238E27FC236}">
                <a16:creationId xmlns:a16="http://schemas.microsoft.com/office/drawing/2014/main" id="{BC0DD4D0-9FC5-BC41-A74F-D0BA1D2AD1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CBE93FE-E178-574B-96FE-97C271AD24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C618BB-F2B0-D643-B553-A2DB386E546A}" type="slidenum">
              <a:rPr lang="en-US" smtClean="0"/>
              <a:t>‹#›</a:t>
            </a:fld>
            <a:endParaRPr lang="en-US"/>
          </a:p>
        </p:txBody>
      </p:sp>
    </p:spTree>
    <p:extLst>
      <p:ext uri="{BB962C8B-B14F-4D97-AF65-F5344CB8AC3E}">
        <p14:creationId xmlns:p14="http://schemas.microsoft.com/office/powerpoint/2010/main" val="20448614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1wMttYoAmso" TargetMode="External"/><Relationship Id="rId2" Type="http://schemas.openxmlformats.org/officeDocument/2006/relationships/hyperlink" Target="https://youtu.be/NrsQBSvGRuQ" TargetMode="External"/><Relationship Id="rId1" Type="http://schemas.openxmlformats.org/officeDocument/2006/relationships/slideLayout" Target="../slideLayouts/slideLayout2.xml"/><Relationship Id="rId4" Type="http://schemas.openxmlformats.org/officeDocument/2006/relationships/image" Target="../media/image11.tiff"/></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NrsQBSvGRuQ?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1wMttYoAmso?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E4BF116-27E7-9D40-8755-668A9F330FBF}"/>
              </a:ext>
            </a:extLst>
          </p:cNvPr>
          <p:cNvSpPr>
            <a:spLocks noGrp="1"/>
          </p:cNvSpPr>
          <p:nvPr>
            <p:ph type="ctrTitle"/>
          </p:nvPr>
        </p:nvSpPr>
        <p:spPr>
          <a:xfrm>
            <a:off x="3215729" y="1764407"/>
            <a:ext cx="5760846" cy="2310312"/>
          </a:xfrm>
        </p:spPr>
        <p:txBody>
          <a:bodyPr>
            <a:normAutofit/>
          </a:bodyPr>
          <a:lstStyle/>
          <a:p>
            <a:r>
              <a:rPr lang="en-US" sz="5200" dirty="0">
                <a:solidFill>
                  <a:schemeClr val="tx2"/>
                </a:solidFill>
              </a:rPr>
              <a:t>Offline Advertising </a:t>
            </a:r>
          </a:p>
        </p:txBody>
      </p:sp>
    </p:spTree>
    <p:extLst>
      <p:ext uri="{BB962C8B-B14F-4D97-AF65-F5344CB8AC3E}">
        <p14:creationId xmlns:p14="http://schemas.microsoft.com/office/powerpoint/2010/main" val="2243137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766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564" y="1356189"/>
            <a:ext cx="3780890" cy="3427449"/>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a:solidFill>
                  <a:srgbClr val="FFFFFF"/>
                </a:solidFill>
                <a:latin typeface="+mj-lt"/>
                <a:ea typeface="+mj-ea"/>
                <a:cs typeface="+mj-cs"/>
              </a:rPr>
              <a:t>The Marketing Mix (7Ps) </a:t>
            </a:r>
            <a:br>
              <a:rPr lang="en-US" sz="2600" b="1" kern="1200">
                <a:solidFill>
                  <a:srgbClr val="FFFFFF"/>
                </a:solidFill>
                <a:latin typeface="+mj-lt"/>
                <a:ea typeface="+mj-ea"/>
                <a:cs typeface="+mj-cs"/>
              </a:rPr>
            </a:br>
            <a:br>
              <a:rPr lang="en-US" sz="2600" b="1" kern="1200">
                <a:solidFill>
                  <a:srgbClr val="FFFFFF"/>
                </a:solidFill>
                <a:latin typeface="+mj-lt"/>
                <a:ea typeface="+mj-ea"/>
                <a:cs typeface="+mj-cs"/>
              </a:rPr>
            </a:br>
            <a:r>
              <a:rPr lang="en-US" sz="2600" b="1" kern="1200">
                <a:solidFill>
                  <a:srgbClr val="FFFFFF"/>
                </a:solidFill>
                <a:latin typeface="+mj-lt"/>
                <a:ea typeface="+mj-ea"/>
                <a:cs typeface="+mj-cs"/>
              </a:rPr>
              <a:t>The tools used in marketing </a:t>
            </a:r>
            <a:endParaRPr lang="en-US" sz="2600" b="1" kern="1200" dirty="0">
              <a:solidFill>
                <a:srgbClr val="FFFFFF"/>
              </a:solidFill>
              <a:latin typeface="+mj-lt"/>
              <a:ea typeface="+mj-ea"/>
              <a:cs typeface="+mj-cs"/>
            </a:endParaRPr>
          </a:p>
        </p:txBody>
      </p:sp>
      <p:pic>
        <p:nvPicPr>
          <p:cNvPr id="3" name="Content Placeholder 2"/>
          <p:cNvPicPr>
            <a:picLocks noGrp="1" noChangeAspect="1"/>
          </p:cNvPicPr>
          <p:nvPr>
            <p:ph idx="1"/>
          </p:nvPr>
        </p:nvPicPr>
        <p:blipFill rotWithShape="1">
          <a:blip r:embed="rId2"/>
          <a:srcRect l="25990" t="10813" r="24397" b="6917"/>
          <a:stretch/>
        </p:blipFill>
        <p:spPr>
          <a:xfrm>
            <a:off x="4191855" y="493160"/>
            <a:ext cx="8000145" cy="6061752"/>
          </a:xfrm>
          <a:prstGeom prst="rect">
            <a:avLst/>
          </a:prstGeom>
        </p:spPr>
      </p:pic>
      <p:sp>
        <p:nvSpPr>
          <p:cNvPr id="5" name="Slide Number Placeholder 4"/>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7B914098-EA5F-4E0F-8262-B37EEDEAEE84}" type="slidenum">
              <a:rPr lang="en-US" smtClean="0">
                <a:solidFill>
                  <a:srgbClr val="898989"/>
                </a:solidFill>
              </a:rPr>
              <a:pPr>
                <a:spcAft>
                  <a:spcPts val="600"/>
                </a:spcAft>
              </a:pPr>
              <a:t>2</a:t>
            </a:fld>
            <a:endParaRPr lang="en-US">
              <a:solidFill>
                <a:srgbClr val="898989"/>
              </a:solidFill>
            </a:endParaRPr>
          </a:p>
        </p:txBody>
      </p:sp>
    </p:spTree>
    <p:extLst>
      <p:ext uri="{BB962C8B-B14F-4D97-AF65-F5344CB8AC3E}">
        <p14:creationId xmlns:p14="http://schemas.microsoft.com/office/powerpoint/2010/main" val="1836559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71247"/>
          </a:xfrm>
        </p:spPr>
        <p:txBody>
          <a:bodyPr/>
          <a:lstStyle/>
          <a:p>
            <a:r>
              <a:rPr lang="en-GB" b="1" dirty="0">
                <a:latin typeface="+mn-lt"/>
              </a:rPr>
              <a:t>The Promotions Mix </a:t>
            </a:r>
          </a:p>
        </p:txBody>
      </p:sp>
      <p:pic>
        <p:nvPicPr>
          <p:cNvPr id="1026" name="Picture 2" descr="Marketing communication mix"/>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199" y="1236372"/>
            <a:ext cx="10515601" cy="5285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8695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Promotions Mix</a:t>
            </a:r>
          </a:p>
        </p:txBody>
      </p:sp>
      <p:sp>
        <p:nvSpPr>
          <p:cNvPr id="3" name="Content Placeholder 2"/>
          <p:cNvSpPr>
            <a:spLocks noGrp="1"/>
          </p:cNvSpPr>
          <p:nvPr>
            <p:ph idx="1"/>
          </p:nvPr>
        </p:nvSpPr>
        <p:spPr>
          <a:xfrm>
            <a:off x="502275" y="1493949"/>
            <a:ext cx="11011437" cy="4683014"/>
          </a:xfrm>
        </p:spPr>
        <p:txBody>
          <a:bodyPr>
            <a:normAutofit/>
          </a:bodyPr>
          <a:lstStyle/>
          <a:p>
            <a:r>
              <a:rPr lang="en-GB" dirty="0"/>
              <a:t>The combination of promotional tools marketers use to communicate with their target audience. </a:t>
            </a:r>
          </a:p>
          <a:p>
            <a:endParaRPr lang="en-GB" sz="1000" dirty="0"/>
          </a:p>
          <a:p>
            <a:r>
              <a:rPr lang="en-GB" dirty="0"/>
              <a:t>Marketers usually use a combination of promotional tools to communicate with their target audience.</a:t>
            </a:r>
          </a:p>
          <a:p>
            <a:endParaRPr lang="en-GB" sz="1000" dirty="0"/>
          </a:p>
          <a:p>
            <a:r>
              <a:rPr lang="en-GB" dirty="0"/>
              <a:t>There is no optimum mix of promotional activity. Often several combinations would be effective.</a:t>
            </a:r>
          </a:p>
          <a:p>
            <a:endParaRPr lang="en-GB" sz="1000" dirty="0"/>
          </a:p>
          <a:p>
            <a:r>
              <a:rPr lang="en-GB" dirty="0"/>
              <a:t>Marketers must carefully select, justify and coordinate their promotional activities to develop synergy between the different tools</a:t>
            </a:r>
          </a:p>
        </p:txBody>
      </p:sp>
    </p:spTree>
    <p:extLst>
      <p:ext uri="{BB962C8B-B14F-4D97-AF65-F5344CB8AC3E}">
        <p14:creationId xmlns:p14="http://schemas.microsoft.com/office/powerpoint/2010/main" val="3498501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descr="What Are Push And Pull Strategies? Marketing FAQ ZABANGA Marketing |  triplesmotors.com.au"/>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859" b="7879"/>
          <a:stretch/>
        </p:blipFill>
        <p:spPr bwMode="auto">
          <a:xfrm>
            <a:off x="0" y="61695"/>
            <a:ext cx="12192000" cy="6673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1489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4851" y="365125"/>
            <a:ext cx="11359166" cy="1325563"/>
          </a:xfrm>
        </p:spPr>
        <p:txBody>
          <a:bodyPr/>
          <a:lstStyle/>
          <a:p>
            <a:r>
              <a:rPr lang="en-GB" b="1" dirty="0">
                <a:latin typeface="+mn-lt"/>
              </a:rPr>
              <a:t>Using AIDA to develop Targeted Promotional Campaigns</a:t>
            </a:r>
          </a:p>
        </p:txBody>
      </p:sp>
      <p:pic>
        <p:nvPicPr>
          <p:cNvPr id="5122" name="Picture 2" descr="The AIDA model and how to apply it in the real world - examples and tips"/>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tretch/>
        </p:blipFill>
        <p:spPr bwMode="auto">
          <a:xfrm>
            <a:off x="425004" y="1825625"/>
            <a:ext cx="5547244" cy="461381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p:cNvSpPr>
            <a:spLocks noGrp="1"/>
          </p:cNvSpPr>
          <p:nvPr>
            <p:ph sz="half" idx="2"/>
          </p:nvPr>
        </p:nvSpPr>
        <p:spPr>
          <a:xfrm>
            <a:off x="6172200" y="1825625"/>
            <a:ext cx="5181600" cy="4613812"/>
          </a:xfrm>
        </p:spPr>
        <p:txBody>
          <a:bodyPr>
            <a:normAutofit fontScale="77500" lnSpcReduction="20000"/>
          </a:bodyPr>
          <a:lstStyle/>
          <a:p>
            <a:r>
              <a:rPr lang="en-GB" b="1" dirty="0"/>
              <a:t>Awareness:</a:t>
            </a:r>
            <a:r>
              <a:rPr lang="en-GB" dirty="0"/>
              <a:t> creating brand awareness or affiliation with your product or service.</a:t>
            </a:r>
          </a:p>
          <a:p>
            <a:r>
              <a:rPr lang="en-GB" b="1" dirty="0"/>
              <a:t>Interest:</a:t>
            </a:r>
            <a:r>
              <a:rPr lang="en-GB" dirty="0"/>
              <a:t> generating interest in the benefits of your product or service, and sufficient interest to encourage the buyer to start to research further.</a:t>
            </a:r>
          </a:p>
          <a:p>
            <a:r>
              <a:rPr lang="en-GB" b="1" dirty="0"/>
              <a:t>Desire:</a:t>
            </a:r>
            <a:r>
              <a:rPr lang="en-GB" dirty="0"/>
              <a:t> for your product or service through an 'emotional connection', showing your brand personality. Move the consumer from 'liking' it to 'wanting it'.</a:t>
            </a:r>
          </a:p>
          <a:p>
            <a:r>
              <a:rPr lang="en-GB" b="1" dirty="0"/>
              <a:t>Action: CTA - </a:t>
            </a:r>
            <a:r>
              <a:rPr lang="en-GB" dirty="0"/>
              <a:t>Move the buyer to interact with your company and taking the next step </a:t>
            </a:r>
            <a:r>
              <a:rPr lang="en-GB" dirty="0" err="1"/>
              <a:t>ie</a:t>
            </a:r>
            <a:r>
              <a:rPr lang="en-GB" dirty="0"/>
              <a:t>. downloading a brochure, making the phone call, joining your newsletter, or engaging in live chat, etc.</a:t>
            </a:r>
          </a:p>
          <a:p>
            <a:endParaRPr lang="en-GB" dirty="0"/>
          </a:p>
        </p:txBody>
      </p:sp>
    </p:spTree>
    <p:extLst>
      <p:ext uri="{BB962C8B-B14F-4D97-AF65-F5344CB8AC3E}">
        <p14:creationId xmlns:p14="http://schemas.microsoft.com/office/powerpoint/2010/main" val="1732901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53792" y="365126"/>
            <a:ext cx="10800008" cy="1090188"/>
          </a:xfrm>
        </p:spPr>
        <p:txBody>
          <a:bodyPr/>
          <a:lstStyle/>
          <a:p>
            <a:r>
              <a:rPr lang="en-GB" b="1" dirty="0">
                <a:latin typeface="+mn-lt"/>
              </a:rPr>
              <a:t>Example – Launch of a New Hair Salon</a:t>
            </a:r>
          </a:p>
        </p:txBody>
      </p:sp>
      <p:sp>
        <p:nvSpPr>
          <p:cNvPr id="6" name="Content Placeholder 5"/>
          <p:cNvSpPr>
            <a:spLocks noGrp="1"/>
          </p:cNvSpPr>
          <p:nvPr>
            <p:ph idx="1"/>
          </p:nvPr>
        </p:nvSpPr>
        <p:spPr>
          <a:xfrm>
            <a:off x="553792" y="1571223"/>
            <a:ext cx="10972800" cy="4842456"/>
          </a:xfrm>
        </p:spPr>
        <p:txBody>
          <a:bodyPr>
            <a:normAutofit fontScale="92500" lnSpcReduction="10000"/>
          </a:bodyPr>
          <a:lstStyle/>
          <a:p>
            <a:r>
              <a:rPr lang="en-GB" b="1" dirty="0"/>
              <a:t>1. Awareness:</a:t>
            </a:r>
            <a:r>
              <a:rPr lang="en-GB" dirty="0"/>
              <a:t> Ran a PR campaign four months prior to launch, promoting award, stylists, qualifications etc. and was reinforced through a DM campaign to targeted customer groups.</a:t>
            </a:r>
          </a:p>
          <a:p>
            <a:r>
              <a:rPr lang="en-GB" b="1" dirty="0"/>
              <a:t>2. Interest: </a:t>
            </a:r>
            <a:r>
              <a:rPr lang="en-GB" dirty="0"/>
              <a:t> Executed a direct mail campaign to offer a free consultation or hair cut and finish. They used research to support that this would work, as females are loyal if the offer is compelling.</a:t>
            </a:r>
          </a:p>
          <a:p>
            <a:r>
              <a:rPr lang="en-GB" b="1" dirty="0"/>
              <a:t>3. Desire:</a:t>
            </a:r>
            <a:r>
              <a:rPr lang="en-GB" dirty="0"/>
              <a:t> Close to the opening of the new salon, they ran exclusive local launch events which was advertised through local press and social media. This created a local buzz for 'people wanting an invite' and excited to see the new salon.</a:t>
            </a:r>
          </a:p>
          <a:p>
            <a:r>
              <a:rPr lang="en-GB" b="1" dirty="0"/>
              <a:t>4. Action:</a:t>
            </a:r>
            <a:r>
              <a:rPr lang="en-GB" dirty="0"/>
              <a:t> Clear CTAS were positioned on the Facebook site (call to reserve), the website (call to book) and local advertising (call in to receive discount or the offer.</a:t>
            </a:r>
          </a:p>
          <a:p>
            <a:endParaRPr lang="en-GB" dirty="0"/>
          </a:p>
        </p:txBody>
      </p:sp>
    </p:spTree>
    <p:extLst>
      <p:ext uri="{BB962C8B-B14F-4D97-AF65-F5344CB8AC3E}">
        <p14:creationId xmlns:p14="http://schemas.microsoft.com/office/powerpoint/2010/main" val="4252566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76518" y="365125"/>
            <a:ext cx="10877282" cy="1325563"/>
          </a:xfrm>
        </p:spPr>
        <p:txBody>
          <a:bodyPr/>
          <a:lstStyle/>
          <a:p>
            <a:r>
              <a:rPr lang="en-GB" b="1" dirty="0">
                <a:latin typeface="+mn-lt"/>
              </a:rPr>
              <a:t>DRIP Model – Chris Fill</a:t>
            </a:r>
          </a:p>
        </p:txBody>
      </p:sp>
      <p:pic>
        <p:nvPicPr>
          <p:cNvPr id="7170" name="Picture 2" descr="DRIP model"/>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t="6788" b="6157"/>
          <a:stretch/>
        </p:blipFill>
        <p:spPr bwMode="auto">
          <a:xfrm>
            <a:off x="695929" y="1825625"/>
            <a:ext cx="5400071" cy="442063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p:cNvSpPr>
            <a:spLocks noGrp="1"/>
          </p:cNvSpPr>
          <p:nvPr>
            <p:ph sz="half" idx="2"/>
          </p:nvPr>
        </p:nvSpPr>
        <p:spPr>
          <a:xfrm>
            <a:off x="6172200" y="1825624"/>
            <a:ext cx="5181600" cy="4600933"/>
          </a:xfrm>
        </p:spPr>
        <p:txBody>
          <a:bodyPr>
            <a:noAutofit/>
          </a:bodyPr>
          <a:lstStyle/>
          <a:p>
            <a:r>
              <a:rPr lang="en-GB" sz="2000" b="1" dirty="0"/>
              <a:t>Differentiate </a:t>
            </a:r>
            <a:r>
              <a:rPr lang="en-GB" sz="2000" dirty="0"/>
              <a:t>your product or service by defining where it's positioned in the market </a:t>
            </a:r>
          </a:p>
          <a:p>
            <a:r>
              <a:rPr lang="en-GB" sz="2000" b="1" dirty="0"/>
              <a:t>Reinforce </a:t>
            </a:r>
            <a:r>
              <a:rPr lang="en-GB" sz="2000" dirty="0"/>
              <a:t>the brand's message, consider consolidating and strengthening your messages and experiences, demonstrating why your product is different - superior, cheaper or easier to use?</a:t>
            </a:r>
          </a:p>
          <a:p>
            <a:r>
              <a:rPr lang="en-GB" sz="2000" b="1" dirty="0"/>
              <a:t>Inform </a:t>
            </a:r>
            <a:r>
              <a:rPr lang="en-GB" sz="2000" dirty="0"/>
              <a:t>or make people aware of your brand. Consider illustrating your features and availability. If it's a 'new to market' product, it may need education. </a:t>
            </a:r>
          </a:p>
          <a:p>
            <a:r>
              <a:rPr lang="en-GB" sz="2000" b="1" dirty="0"/>
              <a:t>Persuade </a:t>
            </a:r>
            <a:r>
              <a:rPr lang="en-GB" sz="2000" dirty="0"/>
              <a:t>your audiences to behave in a particular way - encourage further positive purchase-related behaviour i.e. visit a website, share it or request a trial.</a:t>
            </a:r>
          </a:p>
        </p:txBody>
      </p:sp>
    </p:spTree>
    <p:extLst>
      <p:ext uri="{BB962C8B-B14F-4D97-AF65-F5344CB8AC3E}">
        <p14:creationId xmlns:p14="http://schemas.microsoft.com/office/powerpoint/2010/main" val="2942383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518" y="365125"/>
            <a:ext cx="10877282" cy="1325563"/>
          </a:xfrm>
        </p:spPr>
        <p:txBody>
          <a:bodyPr/>
          <a:lstStyle/>
          <a:p>
            <a:r>
              <a:rPr lang="en-GB" b="1" dirty="0">
                <a:latin typeface="+mn-lt"/>
              </a:rPr>
              <a:t>Advertising</a:t>
            </a:r>
          </a:p>
        </p:txBody>
      </p:sp>
      <p:sp>
        <p:nvSpPr>
          <p:cNvPr id="3" name="Content Placeholder 2"/>
          <p:cNvSpPr>
            <a:spLocks noGrp="1"/>
          </p:cNvSpPr>
          <p:nvPr>
            <p:ph idx="1"/>
          </p:nvPr>
        </p:nvSpPr>
        <p:spPr>
          <a:xfrm>
            <a:off x="566670" y="1545465"/>
            <a:ext cx="10787130" cy="4631498"/>
          </a:xfrm>
        </p:spPr>
        <p:txBody>
          <a:bodyPr/>
          <a:lstStyle/>
          <a:p>
            <a:pPr marL="0" indent="0">
              <a:buNone/>
            </a:pPr>
            <a:r>
              <a:rPr lang="en-GB" dirty="0"/>
              <a:t>“Advertising is a paid, non-personal communication from an identified source, using mass media to persuade or influence an audience”</a:t>
            </a:r>
          </a:p>
          <a:p>
            <a:pPr marL="0" indent="0">
              <a:buNone/>
            </a:pPr>
            <a:r>
              <a:rPr lang="en-GB" dirty="0"/>
              <a:t>										Chris Fill</a:t>
            </a:r>
          </a:p>
          <a:p>
            <a:pPr marL="0" indent="0">
              <a:buNone/>
            </a:pPr>
            <a:endParaRPr lang="en-GB" dirty="0"/>
          </a:p>
          <a:p>
            <a:pPr marL="0" indent="0">
              <a:buNone/>
            </a:pPr>
            <a:r>
              <a:rPr lang="en-GB" b="1" dirty="0"/>
              <a:t>Key elements of advertising are</a:t>
            </a:r>
            <a:r>
              <a:rPr lang="en-GB" dirty="0"/>
              <a:t>:</a:t>
            </a:r>
          </a:p>
          <a:p>
            <a:r>
              <a:rPr lang="en-GB" dirty="0"/>
              <a:t>Message Development</a:t>
            </a:r>
          </a:p>
          <a:p>
            <a:r>
              <a:rPr lang="en-GB" dirty="0"/>
              <a:t>Media Selection &amp; Scheduling</a:t>
            </a:r>
          </a:p>
        </p:txBody>
      </p:sp>
    </p:spTree>
    <p:extLst>
      <p:ext uri="{BB962C8B-B14F-4D97-AF65-F5344CB8AC3E}">
        <p14:creationId xmlns:p14="http://schemas.microsoft.com/office/powerpoint/2010/main" val="1387378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Advertising</a:t>
            </a:r>
          </a:p>
        </p:txBody>
      </p:sp>
      <p:sp>
        <p:nvSpPr>
          <p:cNvPr id="3" name="Content Placeholder 2"/>
          <p:cNvSpPr>
            <a:spLocks noGrp="1"/>
          </p:cNvSpPr>
          <p:nvPr>
            <p:ph idx="1"/>
          </p:nvPr>
        </p:nvSpPr>
        <p:spPr/>
        <p:txBody>
          <a:bodyPr>
            <a:normAutofit/>
          </a:bodyPr>
          <a:lstStyle/>
          <a:p>
            <a:r>
              <a:rPr lang="en-GB" b="1" dirty="0"/>
              <a:t>Advertising</a:t>
            </a:r>
            <a:r>
              <a:rPr lang="en-GB" dirty="0"/>
              <a:t> is one of the most popular forms of marketing communications. </a:t>
            </a:r>
          </a:p>
          <a:p>
            <a:endParaRPr lang="en-GB" sz="1000" dirty="0"/>
          </a:p>
          <a:p>
            <a:r>
              <a:rPr lang="en-GB" dirty="0"/>
              <a:t>Brands can use a variety of </a:t>
            </a:r>
            <a:r>
              <a:rPr lang="en-GB" b="1" dirty="0"/>
              <a:t>traditional</a:t>
            </a:r>
            <a:r>
              <a:rPr lang="en-GB" dirty="0"/>
              <a:t> and </a:t>
            </a:r>
            <a:r>
              <a:rPr lang="en-GB" b="1" dirty="0"/>
              <a:t>digital</a:t>
            </a:r>
            <a:r>
              <a:rPr lang="en-GB" dirty="0"/>
              <a:t> advertisements to create awareness and engagement. </a:t>
            </a:r>
          </a:p>
          <a:p>
            <a:endParaRPr lang="en-GB" sz="1000" dirty="0"/>
          </a:p>
          <a:p>
            <a:r>
              <a:rPr lang="en-GB" dirty="0"/>
              <a:t>Advertising may also benefit from mass-market exposure and is a relatively low cost per exposure technique. </a:t>
            </a:r>
          </a:p>
          <a:p>
            <a:endParaRPr lang="en-GB" sz="1000" dirty="0"/>
          </a:p>
          <a:p>
            <a:r>
              <a:rPr lang="en-GB" dirty="0"/>
              <a:t>Marketers can also use advertising to capture the target audience's attention creatively and use a variety of advertising appeals.</a:t>
            </a:r>
          </a:p>
        </p:txBody>
      </p:sp>
    </p:spTree>
    <p:extLst>
      <p:ext uri="{BB962C8B-B14F-4D97-AF65-F5344CB8AC3E}">
        <p14:creationId xmlns:p14="http://schemas.microsoft.com/office/powerpoint/2010/main" val="2115823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944" y="365126"/>
            <a:ext cx="10882648" cy="858368"/>
          </a:xfrm>
        </p:spPr>
        <p:txBody>
          <a:bodyPr/>
          <a:lstStyle/>
          <a:p>
            <a:r>
              <a:rPr lang="en-GB" b="1" dirty="0">
                <a:latin typeface="+mn-lt"/>
              </a:rPr>
              <a:t>Advertising Media</a:t>
            </a:r>
          </a:p>
        </p:txBody>
      </p:sp>
      <p:sp>
        <p:nvSpPr>
          <p:cNvPr id="3" name="Content Placeholder 2"/>
          <p:cNvSpPr>
            <a:spLocks noGrp="1"/>
          </p:cNvSpPr>
          <p:nvPr>
            <p:ph idx="1"/>
          </p:nvPr>
        </p:nvSpPr>
        <p:spPr>
          <a:xfrm>
            <a:off x="643943" y="1339403"/>
            <a:ext cx="10985679" cy="4837560"/>
          </a:xfrm>
        </p:spPr>
        <p:txBody>
          <a:bodyPr/>
          <a:lstStyle/>
          <a:p>
            <a:r>
              <a:rPr lang="en-GB" dirty="0"/>
              <a:t>Broadcast – Television, Radio, VOD</a:t>
            </a:r>
          </a:p>
          <a:p>
            <a:endParaRPr lang="en-GB" dirty="0"/>
          </a:p>
          <a:p>
            <a:r>
              <a:rPr lang="en-GB" dirty="0"/>
              <a:t>Out of Home – Billboards, Street Furniture, Transit</a:t>
            </a:r>
          </a:p>
          <a:p>
            <a:endParaRPr lang="en-GB" dirty="0"/>
          </a:p>
          <a:p>
            <a:r>
              <a:rPr lang="en-GB" dirty="0"/>
              <a:t>Print – Newspapers, Magazines, Business</a:t>
            </a:r>
          </a:p>
          <a:p>
            <a:endParaRPr lang="en-GB" dirty="0"/>
          </a:p>
          <a:p>
            <a:r>
              <a:rPr lang="en-GB" dirty="0"/>
              <a:t>Digital Media – Internet, Social Media, Search</a:t>
            </a:r>
          </a:p>
          <a:p>
            <a:endParaRPr lang="en-GB" dirty="0"/>
          </a:p>
          <a:p>
            <a:r>
              <a:rPr lang="en-GB" dirty="0"/>
              <a:t>Cinema</a:t>
            </a:r>
          </a:p>
        </p:txBody>
      </p:sp>
    </p:spTree>
    <p:extLst>
      <p:ext uri="{BB962C8B-B14F-4D97-AF65-F5344CB8AC3E}">
        <p14:creationId xmlns:p14="http://schemas.microsoft.com/office/powerpoint/2010/main" val="8834479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608" y="365125"/>
            <a:ext cx="11256136" cy="845489"/>
          </a:xfrm>
        </p:spPr>
        <p:txBody>
          <a:bodyPr/>
          <a:lstStyle/>
          <a:p>
            <a:r>
              <a:rPr lang="en-GB" b="1" dirty="0"/>
              <a:t>Audience Viewing Media </a:t>
            </a:r>
          </a:p>
        </p:txBody>
      </p:sp>
      <p:pic>
        <p:nvPicPr>
          <p:cNvPr id="6" name="Content Placeholder 5"/>
          <p:cNvPicPr>
            <a:picLocks noGrp="1" noChangeAspect="1"/>
          </p:cNvPicPr>
          <p:nvPr>
            <p:ph idx="1"/>
          </p:nvPr>
        </p:nvPicPr>
        <p:blipFill rotWithShape="1">
          <a:blip r:embed="rId2"/>
          <a:srcRect l="9508" t="13096" r="10451" b="16758"/>
          <a:stretch/>
        </p:blipFill>
        <p:spPr>
          <a:xfrm>
            <a:off x="450762" y="1378039"/>
            <a:ext cx="10771030" cy="5307141"/>
          </a:xfrm>
          <a:prstGeom prst="rect">
            <a:avLst/>
          </a:prstGeom>
        </p:spPr>
      </p:pic>
    </p:spTree>
    <p:extLst>
      <p:ext uri="{BB962C8B-B14F-4D97-AF65-F5344CB8AC3E}">
        <p14:creationId xmlns:p14="http://schemas.microsoft.com/office/powerpoint/2010/main" val="3414879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9841" t="12208" r="10950" b="20310"/>
          <a:stretch/>
        </p:blipFill>
        <p:spPr>
          <a:xfrm>
            <a:off x="434888" y="257577"/>
            <a:ext cx="11400288" cy="6387924"/>
          </a:xfrm>
          <a:prstGeom prst="rect">
            <a:avLst/>
          </a:prstGeom>
        </p:spPr>
      </p:pic>
    </p:spTree>
    <p:extLst>
      <p:ext uri="{BB962C8B-B14F-4D97-AF65-F5344CB8AC3E}">
        <p14:creationId xmlns:p14="http://schemas.microsoft.com/office/powerpoint/2010/main" val="2536862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214" y="365126"/>
            <a:ext cx="11057586" cy="832610"/>
          </a:xfrm>
        </p:spPr>
        <p:txBody>
          <a:bodyPr/>
          <a:lstStyle/>
          <a:p>
            <a:r>
              <a:rPr lang="en-GB" b="1" dirty="0"/>
              <a:t>Audience Daily Viewing – TV and On Demand </a:t>
            </a:r>
          </a:p>
        </p:txBody>
      </p:sp>
      <p:pic>
        <p:nvPicPr>
          <p:cNvPr id="4" name="Content Placeholder 3"/>
          <p:cNvPicPr>
            <a:picLocks noGrp="1" noChangeAspect="1"/>
          </p:cNvPicPr>
          <p:nvPr>
            <p:ph idx="1"/>
          </p:nvPr>
        </p:nvPicPr>
        <p:blipFill rotWithShape="1">
          <a:blip r:embed="rId2"/>
          <a:srcRect l="9342" t="12208" r="15111" b="17350"/>
          <a:stretch/>
        </p:blipFill>
        <p:spPr>
          <a:xfrm>
            <a:off x="0" y="1519707"/>
            <a:ext cx="12041746" cy="5338292"/>
          </a:xfrm>
          <a:prstGeom prst="rect">
            <a:avLst/>
          </a:prstGeom>
        </p:spPr>
      </p:pic>
    </p:spTree>
    <p:extLst>
      <p:ext uri="{BB962C8B-B14F-4D97-AF65-F5344CB8AC3E}">
        <p14:creationId xmlns:p14="http://schemas.microsoft.com/office/powerpoint/2010/main" val="2560217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9675" t="14575" r="11949" b="19126"/>
          <a:stretch/>
        </p:blipFill>
        <p:spPr>
          <a:xfrm>
            <a:off x="0" y="0"/>
            <a:ext cx="12192000" cy="6593984"/>
          </a:xfrm>
          <a:prstGeom prst="rect">
            <a:avLst/>
          </a:prstGeom>
        </p:spPr>
      </p:pic>
    </p:spTree>
    <p:extLst>
      <p:ext uri="{BB962C8B-B14F-4D97-AF65-F5344CB8AC3E}">
        <p14:creationId xmlns:p14="http://schemas.microsoft.com/office/powerpoint/2010/main" val="2900021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9341" t="12504" r="10285" b="16758"/>
          <a:stretch/>
        </p:blipFill>
        <p:spPr>
          <a:xfrm>
            <a:off x="0" y="141667"/>
            <a:ext cx="12084104" cy="6568641"/>
          </a:xfrm>
          <a:prstGeom prst="rect">
            <a:avLst/>
          </a:prstGeom>
        </p:spPr>
      </p:pic>
    </p:spTree>
    <p:extLst>
      <p:ext uri="{BB962C8B-B14F-4D97-AF65-F5344CB8AC3E}">
        <p14:creationId xmlns:p14="http://schemas.microsoft.com/office/powerpoint/2010/main" val="2045388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891A2-7FE8-7445-985E-93F2D3675352}"/>
              </a:ext>
            </a:extLst>
          </p:cNvPr>
          <p:cNvSpPr>
            <a:spLocks noGrp="1"/>
          </p:cNvSpPr>
          <p:nvPr>
            <p:ph type="title"/>
          </p:nvPr>
        </p:nvSpPr>
        <p:spPr>
          <a:xfrm>
            <a:off x="655320" y="365125"/>
            <a:ext cx="5120114" cy="1180340"/>
          </a:xfrm>
        </p:spPr>
        <p:txBody>
          <a:bodyPr>
            <a:normAutofit/>
          </a:bodyPr>
          <a:lstStyle/>
          <a:p>
            <a:r>
              <a:rPr lang="en-US" dirty="0">
                <a:latin typeface="+mn-lt"/>
              </a:rPr>
              <a:t>Radio</a:t>
            </a:r>
          </a:p>
        </p:txBody>
      </p:sp>
      <p:sp>
        <p:nvSpPr>
          <p:cNvPr id="3" name="Content Placeholder 2">
            <a:extLst>
              <a:ext uri="{FF2B5EF4-FFF2-40B4-BE49-F238E27FC236}">
                <a16:creationId xmlns:a16="http://schemas.microsoft.com/office/drawing/2014/main" id="{13B52885-1DD3-1143-BD48-7B97688460A1}"/>
              </a:ext>
            </a:extLst>
          </p:cNvPr>
          <p:cNvSpPr>
            <a:spLocks noGrp="1"/>
          </p:cNvSpPr>
          <p:nvPr>
            <p:ph idx="1"/>
          </p:nvPr>
        </p:nvSpPr>
        <p:spPr>
          <a:xfrm>
            <a:off x="655321" y="1700011"/>
            <a:ext cx="5120113" cy="4337251"/>
          </a:xfrm>
        </p:spPr>
        <p:txBody>
          <a:bodyPr>
            <a:normAutofit/>
          </a:bodyPr>
          <a:lstStyle/>
          <a:p>
            <a:r>
              <a:rPr lang="en-US" sz="1800" dirty="0"/>
              <a:t>Costs Varey greatly, but about £2 per 1000 listeners</a:t>
            </a:r>
          </a:p>
          <a:p>
            <a:r>
              <a:rPr lang="en-US" sz="1800" dirty="0"/>
              <a:t>Regional</a:t>
            </a:r>
          </a:p>
          <a:p>
            <a:r>
              <a:rPr lang="en-US" sz="1800" dirty="0"/>
              <a:t>Targeting by demographic</a:t>
            </a:r>
          </a:p>
          <a:p>
            <a:r>
              <a:rPr lang="en-US" sz="1800" dirty="0"/>
              <a:t>Cheaper to produce</a:t>
            </a:r>
          </a:p>
          <a:p>
            <a:r>
              <a:rPr lang="en-US" sz="1800" dirty="0"/>
              <a:t>RAJAR (Radio Joint Audience Research) </a:t>
            </a:r>
          </a:p>
          <a:p>
            <a:r>
              <a:rPr lang="en-GB" sz="1800" dirty="0">
                <a:hlinkClick r:id="rId2"/>
              </a:rPr>
              <a:t>https://youtu.be/NrsQBSvGRuQ</a:t>
            </a:r>
            <a:endParaRPr lang="en-GB" sz="1800" dirty="0"/>
          </a:p>
          <a:p>
            <a:r>
              <a:rPr lang="en-GB" sz="1800" dirty="0">
                <a:hlinkClick r:id="rId3"/>
              </a:rPr>
              <a:t>https://www.youtube.com/watch?v=1wMttYoAmso</a:t>
            </a:r>
            <a:endParaRPr lang="en-US" sz="1800" dirty="0"/>
          </a:p>
          <a:p>
            <a:endParaRPr lang="en-US" sz="1800" dirty="0"/>
          </a:p>
          <a:p>
            <a:endParaRPr lang="en-US" sz="1800" dirty="0"/>
          </a:p>
          <a:p>
            <a:endParaRPr lang="en-US" sz="1800" dirty="0"/>
          </a:p>
          <a:p>
            <a:endParaRPr lang="en-US" sz="1800" dirty="0"/>
          </a:p>
        </p:txBody>
      </p:sp>
      <p:pic>
        <p:nvPicPr>
          <p:cNvPr id="4" name="Picture 3">
            <a:extLst>
              <a:ext uri="{FF2B5EF4-FFF2-40B4-BE49-F238E27FC236}">
                <a16:creationId xmlns:a16="http://schemas.microsoft.com/office/drawing/2014/main" id="{77CF03F8-744A-1448-A744-A009C19B21EA}"/>
              </a:ext>
            </a:extLst>
          </p:cNvPr>
          <p:cNvPicPr>
            <a:picLocks noChangeAspect="1"/>
          </p:cNvPicPr>
          <p:nvPr/>
        </p:nvPicPr>
        <p:blipFill rotWithShape="1">
          <a:blip r:embed="rId4"/>
          <a:srcRect l="12815" r="2596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790016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Aerial Awards// Aidan McClure &amp; Laurent Simon: 3 Golden Rules for great radio">
            <a:hlinkClick r:id="" action="ppaction://media"/>
            <a:extLst>
              <a:ext uri="{FF2B5EF4-FFF2-40B4-BE49-F238E27FC236}">
                <a16:creationId xmlns:a16="http://schemas.microsoft.com/office/drawing/2014/main" id="{A85D1792-9F91-8D48-8123-1A2B62055E18}"/>
              </a:ext>
            </a:extLst>
          </p:cNvPr>
          <p:cNvPicPr>
            <a:picLocks noGrp="1" noRot="1" noChangeAspect="1"/>
          </p:cNvPicPr>
          <p:nvPr>
            <p:ph idx="1"/>
            <a:videoFile r:link="rId1"/>
          </p:nvPr>
        </p:nvPicPr>
        <p:blipFill>
          <a:blip r:embed="rId3"/>
          <a:stretch>
            <a:fillRect/>
          </a:stretch>
        </p:blipFill>
        <p:spPr>
          <a:xfrm>
            <a:off x="1165854" y="643467"/>
            <a:ext cx="9860292"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8802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Kiss FM (UK) Radio Advert Block #1 (September 2017)">
            <a:hlinkClick r:id="" action="ppaction://media"/>
            <a:extLst>
              <a:ext uri="{FF2B5EF4-FFF2-40B4-BE49-F238E27FC236}">
                <a16:creationId xmlns:a16="http://schemas.microsoft.com/office/drawing/2014/main" id="{BC849B48-290E-3141-AD76-4188CC17E6C1}"/>
              </a:ext>
            </a:extLst>
          </p:cNvPr>
          <p:cNvPicPr>
            <a:picLocks noGrp="1" noRot="1" noChangeAspect="1"/>
          </p:cNvPicPr>
          <p:nvPr>
            <p:ph idx="1"/>
            <a:videoFile r:link="rId1"/>
          </p:nvPr>
        </p:nvPicPr>
        <p:blipFill>
          <a:blip r:embed="rId3"/>
          <a:stretch>
            <a:fillRect/>
          </a:stretch>
        </p:blipFill>
        <p:spPr>
          <a:xfrm>
            <a:off x="1165854" y="643467"/>
            <a:ext cx="9860292"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1534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B85E9-7144-EA4D-93B7-68FA1A82585E}"/>
              </a:ext>
            </a:extLst>
          </p:cNvPr>
          <p:cNvSpPr>
            <a:spLocks noGrp="1"/>
          </p:cNvSpPr>
          <p:nvPr>
            <p:ph type="title"/>
          </p:nvPr>
        </p:nvSpPr>
        <p:spPr/>
        <p:txBody>
          <a:bodyPr/>
          <a:lstStyle/>
          <a:p>
            <a:r>
              <a:rPr lang="en-US" b="1" dirty="0">
                <a:latin typeface="+mn-lt"/>
              </a:rPr>
              <a:t>Radio Creative</a:t>
            </a:r>
          </a:p>
        </p:txBody>
      </p:sp>
      <p:sp>
        <p:nvSpPr>
          <p:cNvPr id="3" name="Content Placeholder 2">
            <a:extLst>
              <a:ext uri="{FF2B5EF4-FFF2-40B4-BE49-F238E27FC236}">
                <a16:creationId xmlns:a16="http://schemas.microsoft.com/office/drawing/2014/main" id="{0BD856D5-5C69-B942-A355-2C68A05420FF}"/>
              </a:ext>
            </a:extLst>
          </p:cNvPr>
          <p:cNvSpPr>
            <a:spLocks noGrp="1"/>
          </p:cNvSpPr>
          <p:nvPr>
            <p:ph idx="1"/>
          </p:nvPr>
        </p:nvSpPr>
        <p:spPr/>
        <p:txBody>
          <a:bodyPr/>
          <a:lstStyle/>
          <a:p>
            <a:r>
              <a:rPr lang="en-GB" dirty="0"/>
              <a:t>Know your target </a:t>
            </a:r>
          </a:p>
          <a:p>
            <a:r>
              <a:rPr lang="en-GB" dirty="0"/>
              <a:t>Engage</a:t>
            </a:r>
          </a:p>
          <a:p>
            <a:r>
              <a:rPr lang="en-GB" dirty="0"/>
              <a:t>Key message</a:t>
            </a:r>
          </a:p>
          <a:p>
            <a:r>
              <a:rPr lang="en-GB" dirty="0"/>
              <a:t>Cut through</a:t>
            </a:r>
          </a:p>
          <a:p>
            <a:r>
              <a:rPr lang="en-GB" dirty="0"/>
              <a:t>Think about what you would like them to do next</a:t>
            </a:r>
          </a:p>
        </p:txBody>
      </p:sp>
    </p:spTree>
    <p:extLst>
      <p:ext uri="{BB962C8B-B14F-4D97-AF65-F5344CB8AC3E}">
        <p14:creationId xmlns:p14="http://schemas.microsoft.com/office/powerpoint/2010/main" val="308398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Now Your Turn</a:t>
            </a:r>
          </a:p>
        </p:txBody>
      </p:sp>
      <p:sp>
        <p:nvSpPr>
          <p:cNvPr id="3" name="Content Placeholder 2"/>
          <p:cNvSpPr>
            <a:spLocks noGrp="1"/>
          </p:cNvSpPr>
          <p:nvPr>
            <p:ph idx="1"/>
          </p:nvPr>
        </p:nvSpPr>
        <p:spPr>
          <a:xfrm>
            <a:off x="838200" y="1825625"/>
            <a:ext cx="10515600" cy="4626690"/>
          </a:xfrm>
        </p:spPr>
        <p:txBody>
          <a:bodyPr>
            <a:normAutofit fontScale="70000" lnSpcReduction="20000"/>
          </a:bodyPr>
          <a:lstStyle/>
          <a:p>
            <a:pPr marL="0" indent="0">
              <a:buNone/>
            </a:pPr>
            <a:r>
              <a:rPr lang="en-US" dirty="0"/>
              <a:t>You are going to create some scripts for a 20 second radio ad for ‘</a:t>
            </a:r>
            <a:r>
              <a:rPr lang="en-US" dirty="0" err="1"/>
              <a:t>Barafest</a:t>
            </a:r>
            <a:r>
              <a:rPr lang="en-US" dirty="0"/>
              <a:t>’ . </a:t>
            </a:r>
          </a:p>
          <a:p>
            <a:pPr marL="0" indent="0">
              <a:buNone/>
            </a:pPr>
            <a:endParaRPr lang="en-US" dirty="0"/>
          </a:p>
          <a:p>
            <a:r>
              <a:rPr lang="en-US" dirty="0"/>
              <a:t>The festival will take place in </a:t>
            </a:r>
            <a:r>
              <a:rPr lang="en-US" dirty="0" err="1"/>
              <a:t>Pembrokeshire</a:t>
            </a:r>
            <a:r>
              <a:rPr lang="en-US" dirty="0"/>
              <a:t> in August, It will held on </a:t>
            </a:r>
            <a:r>
              <a:rPr lang="en-US" dirty="0" err="1"/>
              <a:t>Barthundle</a:t>
            </a:r>
            <a:r>
              <a:rPr lang="en-US" dirty="0"/>
              <a:t> beach and costs £200</a:t>
            </a:r>
          </a:p>
          <a:p>
            <a:endParaRPr lang="en-US" sz="1600" dirty="0"/>
          </a:p>
          <a:p>
            <a:r>
              <a:rPr lang="en-US" dirty="0"/>
              <a:t>The festival aims to be a haven for families. It offers a safe and creative environment for under 16s as well as a great event for parent’s to let their hair down.  There will be music from 90s indie bands, and comedy from award winning standups. There will be boutique food stands, including vegan, world cuisine and award winning chefs.  Unlike any other festival </a:t>
            </a:r>
            <a:r>
              <a:rPr lang="en-US" dirty="0" err="1"/>
              <a:t>Barafest</a:t>
            </a:r>
            <a:r>
              <a:rPr lang="en-US" dirty="0"/>
              <a:t> offers child minding services. </a:t>
            </a:r>
          </a:p>
          <a:p>
            <a:pPr marL="0" indent="0">
              <a:buNone/>
            </a:pPr>
            <a:endParaRPr lang="en-US" sz="1400" dirty="0"/>
          </a:p>
          <a:p>
            <a:r>
              <a:rPr lang="en-US" dirty="0"/>
              <a:t>The festival’s audience are affluent families, adults tend to be  30-40  with kids 10 and under. Their favorite bands were from their youth, where they enjoyed Britpop and Indie music ( Oasis, Blur, Suede). </a:t>
            </a:r>
          </a:p>
          <a:p>
            <a:endParaRPr lang="en-US" sz="1600" dirty="0"/>
          </a:p>
          <a:p>
            <a:r>
              <a:rPr lang="en-US" dirty="0"/>
              <a:t>The vast majority of customers will not travel more than 200 miles for a festival. Cost is not important to them, they would expect to pay £200. </a:t>
            </a:r>
          </a:p>
        </p:txBody>
      </p:sp>
    </p:spTree>
    <p:extLst>
      <p:ext uri="{BB962C8B-B14F-4D97-AF65-F5344CB8AC3E}">
        <p14:creationId xmlns:p14="http://schemas.microsoft.com/office/powerpoint/2010/main" val="25871319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98B3-291E-AF46-BC69-9B7B0704063A}"/>
              </a:ext>
            </a:extLst>
          </p:cNvPr>
          <p:cNvSpPr>
            <a:spLocks noGrp="1"/>
          </p:cNvSpPr>
          <p:nvPr>
            <p:ph type="title"/>
          </p:nvPr>
        </p:nvSpPr>
        <p:spPr/>
        <p:txBody>
          <a:bodyPr/>
          <a:lstStyle/>
          <a:p>
            <a:r>
              <a:rPr lang="en-US" b="1" dirty="0">
                <a:latin typeface="+mn-lt"/>
              </a:rPr>
              <a:t>Out Of Home (OOH) </a:t>
            </a:r>
          </a:p>
        </p:txBody>
      </p:sp>
      <p:sp>
        <p:nvSpPr>
          <p:cNvPr id="3" name="Content Placeholder 2">
            <a:extLst>
              <a:ext uri="{FF2B5EF4-FFF2-40B4-BE49-F238E27FC236}">
                <a16:creationId xmlns:a16="http://schemas.microsoft.com/office/drawing/2014/main" id="{0AFDC4F7-3627-0445-AC26-13FD0D86D469}"/>
              </a:ext>
            </a:extLst>
          </p:cNvPr>
          <p:cNvSpPr>
            <a:spLocks noGrp="1"/>
          </p:cNvSpPr>
          <p:nvPr>
            <p:ph idx="1"/>
          </p:nvPr>
        </p:nvSpPr>
        <p:spPr/>
        <p:txBody>
          <a:bodyPr/>
          <a:lstStyle/>
          <a:p>
            <a:r>
              <a:rPr lang="en-US" dirty="0"/>
              <a:t>Impactful</a:t>
            </a:r>
          </a:p>
          <a:p>
            <a:r>
              <a:rPr lang="en-US" dirty="0"/>
              <a:t>Brand</a:t>
            </a:r>
          </a:p>
          <a:p>
            <a:r>
              <a:rPr lang="en-US" dirty="0"/>
              <a:t>Hard to measure</a:t>
            </a:r>
          </a:p>
          <a:p>
            <a:r>
              <a:rPr lang="en-US" dirty="0"/>
              <a:t>Sizes: 6 sheets (1.8x1.2m)  – 96 sheets ( 3 x 12m) </a:t>
            </a:r>
          </a:p>
          <a:p>
            <a:r>
              <a:rPr lang="en-US" dirty="0"/>
              <a:t>Bus backs, Tube Card Panels and more</a:t>
            </a:r>
          </a:p>
          <a:p>
            <a:r>
              <a:rPr lang="en-US" dirty="0"/>
              <a:t>Digital</a:t>
            </a:r>
          </a:p>
          <a:p>
            <a:pPr marL="0" indent="0">
              <a:buNone/>
            </a:pPr>
            <a:endParaRPr lang="en-US" dirty="0"/>
          </a:p>
        </p:txBody>
      </p:sp>
    </p:spTree>
    <p:extLst>
      <p:ext uri="{BB962C8B-B14F-4D97-AF65-F5344CB8AC3E}">
        <p14:creationId xmlns:p14="http://schemas.microsoft.com/office/powerpoint/2010/main" val="30016341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EC27341-4ABB-43EF-9E57-10A858F92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6463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98C55-54CC-433B-905F-FB0B2D200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341401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s parked on the side of a street&#10;&#10;Description automatically generated with low confidence">
            <a:extLst>
              <a:ext uri="{FF2B5EF4-FFF2-40B4-BE49-F238E27FC236}">
                <a16:creationId xmlns:a16="http://schemas.microsoft.com/office/drawing/2014/main" id="{AEF510CC-5502-6C4C-87D8-2226EFDC46C4}"/>
              </a:ext>
            </a:extLst>
          </p:cNvPr>
          <p:cNvPicPr>
            <a:picLocks noChangeAspect="1"/>
          </p:cNvPicPr>
          <p:nvPr/>
        </p:nvPicPr>
        <p:blipFill>
          <a:blip r:embed="rId2"/>
          <a:stretch>
            <a:fillRect/>
          </a:stretch>
        </p:blipFill>
        <p:spPr>
          <a:xfrm>
            <a:off x="814559" y="1580630"/>
            <a:ext cx="2781372" cy="3696176"/>
          </a:xfrm>
          <a:prstGeom prst="rect">
            <a:avLst/>
          </a:prstGeom>
        </p:spPr>
      </p:pic>
      <p:sp>
        <p:nvSpPr>
          <p:cNvPr id="18" name="Rectangle 17">
            <a:extLst>
              <a:ext uri="{FF2B5EF4-FFF2-40B4-BE49-F238E27FC236}">
                <a16:creationId xmlns:a16="http://schemas.microsoft.com/office/drawing/2014/main" id="{19E21906-D4D4-4F16-9228-3E004930E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1968" y="485853"/>
            <a:ext cx="357530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outdoor, bus, red&#10;&#10;Description automatically generated">
            <a:extLst>
              <a:ext uri="{FF2B5EF4-FFF2-40B4-BE49-F238E27FC236}">
                <a16:creationId xmlns:a16="http://schemas.microsoft.com/office/drawing/2014/main" id="{B0E85D96-7664-6248-BEB4-509A4AC3590D}"/>
              </a:ext>
            </a:extLst>
          </p:cNvPr>
          <p:cNvPicPr>
            <a:picLocks noChangeAspect="1"/>
          </p:cNvPicPr>
          <p:nvPr/>
        </p:nvPicPr>
        <p:blipFill>
          <a:blip r:embed="rId3"/>
          <a:stretch>
            <a:fillRect/>
          </a:stretch>
        </p:blipFill>
        <p:spPr>
          <a:xfrm>
            <a:off x="4392567" y="1821546"/>
            <a:ext cx="2941124" cy="3214344"/>
          </a:xfrm>
          <a:prstGeom prst="rect">
            <a:avLst/>
          </a:prstGeom>
        </p:spPr>
      </p:pic>
      <p:sp>
        <p:nvSpPr>
          <p:cNvPr id="20" name="Rectangle 19">
            <a:extLst>
              <a:ext uri="{FF2B5EF4-FFF2-40B4-BE49-F238E27FC236}">
                <a16:creationId xmlns:a16="http://schemas.microsoft.com/office/drawing/2014/main" id="{865BCC85-4C69-4CFB-A36A-6A489B87F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484069"/>
            <a:ext cx="3899229" cy="286421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 floor&#10;&#10;Description automatically generated">
            <a:extLst>
              <a:ext uri="{FF2B5EF4-FFF2-40B4-BE49-F238E27FC236}">
                <a16:creationId xmlns:a16="http://schemas.microsoft.com/office/drawing/2014/main" id="{AEAA3A8F-948C-174D-98E1-9B8B71F78F64}"/>
              </a:ext>
            </a:extLst>
          </p:cNvPr>
          <p:cNvPicPr>
            <a:picLocks noChangeAspect="1"/>
          </p:cNvPicPr>
          <p:nvPr/>
        </p:nvPicPr>
        <p:blipFill>
          <a:blip r:embed="rId4"/>
          <a:stretch>
            <a:fillRect/>
          </a:stretch>
        </p:blipFill>
        <p:spPr>
          <a:xfrm>
            <a:off x="8230234" y="798656"/>
            <a:ext cx="3055107" cy="2230228"/>
          </a:xfrm>
          <a:prstGeom prst="rect">
            <a:avLst/>
          </a:prstGeom>
        </p:spPr>
      </p:pic>
      <p:sp>
        <p:nvSpPr>
          <p:cNvPr id="22" name="Rectangle 21">
            <a:extLst>
              <a:ext uri="{FF2B5EF4-FFF2-40B4-BE49-F238E27FC236}">
                <a16:creationId xmlns:a16="http://schemas.microsoft.com/office/drawing/2014/main" id="{3A14BDAC-394B-4E9A-8ECE-61AA1A7C2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3509152"/>
            <a:ext cx="3899229" cy="2847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 outdoor, tree, sign&#10;&#10;Description automatically generated">
            <a:extLst>
              <a:ext uri="{FF2B5EF4-FFF2-40B4-BE49-F238E27FC236}">
                <a16:creationId xmlns:a16="http://schemas.microsoft.com/office/drawing/2014/main" id="{B4857C1A-39BA-724D-98C8-9D04405CBB4B}"/>
              </a:ext>
            </a:extLst>
          </p:cNvPr>
          <p:cNvPicPr>
            <a:picLocks noChangeAspect="1"/>
          </p:cNvPicPr>
          <p:nvPr/>
        </p:nvPicPr>
        <p:blipFill>
          <a:blip r:embed="rId5"/>
          <a:stretch>
            <a:fillRect/>
          </a:stretch>
        </p:blipFill>
        <p:spPr>
          <a:xfrm>
            <a:off x="8129873" y="3864413"/>
            <a:ext cx="3255829" cy="2156985"/>
          </a:xfrm>
          <a:prstGeom prst="rect">
            <a:avLst/>
          </a:prstGeom>
        </p:spPr>
      </p:pic>
    </p:spTree>
    <p:extLst>
      <p:ext uri="{BB962C8B-B14F-4D97-AF65-F5344CB8AC3E}">
        <p14:creationId xmlns:p14="http://schemas.microsoft.com/office/powerpoint/2010/main" val="3613271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EC27341-4ABB-43EF-9E57-10A858F92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4F5E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98C55-54CC-433B-905F-FB0B2D200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341401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10;&#10;Description automatically generated">
            <a:extLst>
              <a:ext uri="{FF2B5EF4-FFF2-40B4-BE49-F238E27FC236}">
                <a16:creationId xmlns:a16="http://schemas.microsoft.com/office/drawing/2014/main" id="{9B1093BB-7D00-2745-989D-2B542EC34E57}"/>
              </a:ext>
            </a:extLst>
          </p:cNvPr>
          <p:cNvPicPr>
            <a:picLocks noChangeAspect="1"/>
          </p:cNvPicPr>
          <p:nvPr/>
        </p:nvPicPr>
        <p:blipFill>
          <a:blip r:embed="rId2"/>
          <a:stretch>
            <a:fillRect/>
          </a:stretch>
        </p:blipFill>
        <p:spPr>
          <a:xfrm>
            <a:off x="814559" y="2319647"/>
            <a:ext cx="2781372" cy="2218143"/>
          </a:xfrm>
          <a:prstGeom prst="rect">
            <a:avLst/>
          </a:prstGeom>
        </p:spPr>
      </p:pic>
      <p:sp>
        <p:nvSpPr>
          <p:cNvPr id="18" name="Rectangle 17">
            <a:extLst>
              <a:ext uri="{FF2B5EF4-FFF2-40B4-BE49-F238E27FC236}">
                <a16:creationId xmlns:a16="http://schemas.microsoft.com/office/drawing/2014/main" id="{19E21906-D4D4-4F16-9228-3E004930E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1968" y="485853"/>
            <a:ext cx="357530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sign&#10;&#10;Description automatically generated">
            <a:extLst>
              <a:ext uri="{FF2B5EF4-FFF2-40B4-BE49-F238E27FC236}">
                <a16:creationId xmlns:a16="http://schemas.microsoft.com/office/drawing/2014/main" id="{027EFAF6-49BB-F04F-AE9E-C793F211DF32}"/>
              </a:ext>
            </a:extLst>
          </p:cNvPr>
          <p:cNvPicPr>
            <a:picLocks noChangeAspect="1"/>
          </p:cNvPicPr>
          <p:nvPr/>
        </p:nvPicPr>
        <p:blipFill>
          <a:blip r:embed="rId3"/>
          <a:stretch>
            <a:fillRect/>
          </a:stretch>
        </p:blipFill>
        <p:spPr>
          <a:xfrm>
            <a:off x="4392567" y="2660350"/>
            <a:ext cx="2941124" cy="1536736"/>
          </a:xfrm>
          <a:prstGeom prst="rect">
            <a:avLst/>
          </a:prstGeom>
        </p:spPr>
      </p:pic>
      <p:sp>
        <p:nvSpPr>
          <p:cNvPr id="20" name="Rectangle 19">
            <a:extLst>
              <a:ext uri="{FF2B5EF4-FFF2-40B4-BE49-F238E27FC236}">
                <a16:creationId xmlns:a16="http://schemas.microsoft.com/office/drawing/2014/main" id="{865BCC85-4C69-4CFB-A36A-6A489B87F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484069"/>
            <a:ext cx="3899229" cy="286421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 outdoor, sign, highway&#10;&#10;Description automatically generated">
            <a:extLst>
              <a:ext uri="{FF2B5EF4-FFF2-40B4-BE49-F238E27FC236}">
                <a16:creationId xmlns:a16="http://schemas.microsoft.com/office/drawing/2014/main" id="{52496F7A-423D-2146-9D0B-8285A563A3E6}"/>
              </a:ext>
            </a:extLst>
          </p:cNvPr>
          <p:cNvPicPr>
            <a:picLocks noChangeAspect="1"/>
          </p:cNvPicPr>
          <p:nvPr/>
        </p:nvPicPr>
        <p:blipFill>
          <a:blip r:embed="rId4"/>
          <a:stretch>
            <a:fillRect/>
          </a:stretch>
        </p:blipFill>
        <p:spPr>
          <a:xfrm>
            <a:off x="8129873" y="1107952"/>
            <a:ext cx="3255829" cy="1611635"/>
          </a:xfrm>
          <a:prstGeom prst="rect">
            <a:avLst/>
          </a:prstGeom>
        </p:spPr>
      </p:pic>
      <p:sp>
        <p:nvSpPr>
          <p:cNvPr id="22" name="Rectangle 21">
            <a:extLst>
              <a:ext uri="{FF2B5EF4-FFF2-40B4-BE49-F238E27FC236}">
                <a16:creationId xmlns:a16="http://schemas.microsoft.com/office/drawing/2014/main" id="{3A14BDAC-394B-4E9A-8ECE-61AA1A7C2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3509152"/>
            <a:ext cx="3899229" cy="2847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sky, sign&#10;&#10;Description automatically generated">
            <a:extLst>
              <a:ext uri="{FF2B5EF4-FFF2-40B4-BE49-F238E27FC236}">
                <a16:creationId xmlns:a16="http://schemas.microsoft.com/office/drawing/2014/main" id="{9DC88360-E028-1748-86B5-A381B70C3976}"/>
              </a:ext>
            </a:extLst>
          </p:cNvPr>
          <p:cNvPicPr>
            <a:picLocks noChangeAspect="1"/>
          </p:cNvPicPr>
          <p:nvPr/>
        </p:nvPicPr>
        <p:blipFill>
          <a:blip r:embed="rId5"/>
          <a:stretch>
            <a:fillRect/>
          </a:stretch>
        </p:blipFill>
        <p:spPr>
          <a:xfrm>
            <a:off x="8129873" y="4165577"/>
            <a:ext cx="3255829" cy="1554657"/>
          </a:xfrm>
          <a:prstGeom prst="rect">
            <a:avLst/>
          </a:prstGeom>
        </p:spPr>
      </p:pic>
    </p:spTree>
    <p:extLst>
      <p:ext uri="{BB962C8B-B14F-4D97-AF65-F5344CB8AC3E}">
        <p14:creationId xmlns:p14="http://schemas.microsoft.com/office/powerpoint/2010/main" val="2561998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mn-lt"/>
              </a:rPr>
              <a:t>Print Media</a:t>
            </a:r>
          </a:p>
        </p:txBody>
      </p:sp>
      <p:sp>
        <p:nvSpPr>
          <p:cNvPr id="3" name="Content Placeholder 2"/>
          <p:cNvSpPr>
            <a:spLocks noGrp="1"/>
          </p:cNvSpPr>
          <p:nvPr>
            <p:ph idx="1"/>
          </p:nvPr>
        </p:nvSpPr>
        <p:spPr>
          <a:xfrm>
            <a:off x="838200" y="1596980"/>
            <a:ext cx="10515600" cy="4855335"/>
          </a:xfrm>
        </p:spPr>
        <p:txBody>
          <a:bodyPr>
            <a:normAutofit lnSpcReduction="10000"/>
          </a:bodyPr>
          <a:lstStyle/>
          <a:p>
            <a:r>
              <a:rPr lang="en-GB" dirty="0"/>
              <a:t>Newspapers</a:t>
            </a:r>
          </a:p>
          <a:p>
            <a:r>
              <a:rPr lang="en-GB" dirty="0"/>
              <a:t>Magazines</a:t>
            </a:r>
          </a:p>
          <a:p>
            <a:endParaRPr lang="en-GB" dirty="0"/>
          </a:p>
          <a:p>
            <a:r>
              <a:rPr lang="en-GB" dirty="0"/>
              <a:t>Very effective at delivering messages to specific target audiences</a:t>
            </a:r>
          </a:p>
          <a:p>
            <a:r>
              <a:rPr lang="en-GB" dirty="0"/>
              <a:t>Falling sales -  audiences moving to online</a:t>
            </a:r>
          </a:p>
          <a:p>
            <a:r>
              <a:rPr lang="en-GB" dirty="0"/>
              <a:t>Good creative opportunities for high involvement messages</a:t>
            </a:r>
          </a:p>
          <a:p>
            <a:r>
              <a:rPr lang="en-GB" dirty="0"/>
              <a:t>Long lasting compared to Broadcast</a:t>
            </a:r>
          </a:p>
          <a:p>
            <a:r>
              <a:rPr lang="en-GB" dirty="0"/>
              <a:t>Local or national targeting</a:t>
            </a:r>
          </a:p>
          <a:p>
            <a:r>
              <a:rPr lang="en-GB" dirty="0"/>
              <a:t>Long lead times</a:t>
            </a:r>
          </a:p>
          <a:p>
            <a:r>
              <a:rPr lang="en-GB" dirty="0"/>
              <a:t>BRAD data on target audiences</a:t>
            </a:r>
          </a:p>
          <a:p>
            <a:endParaRPr lang="en-GB" dirty="0"/>
          </a:p>
        </p:txBody>
      </p:sp>
    </p:spTree>
    <p:extLst>
      <p:ext uri="{BB962C8B-B14F-4D97-AF65-F5344CB8AC3E}">
        <p14:creationId xmlns:p14="http://schemas.microsoft.com/office/powerpoint/2010/main" val="19292911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9218" name="Picture 2" descr="Top 10 brilliant print ads of 202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69394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Digital Media</a:t>
            </a:r>
          </a:p>
        </p:txBody>
      </p:sp>
      <p:sp>
        <p:nvSpPr>
          <p:cNvPr id="3" name="Content Placeholder 2"/>
          <p:cNvSpPr>
            <a:spLocks noGrp="1"/>
          </p:cNvSpPr>
          <p:nvPr>
            <p:ph idx="1"/>
          </p:nvPr>
        </p:nvSpPr>
        <p:spPr/>
        <p:txBody>
          <a:bodyPr/>
          <a:lstStyle/>
          <a:p>
            <a:r>
              <a:rPr lang="en-GB" dirty="0"/>
              <a:t>Display Ads – banners and pop up ads</a:t>
            </a:r>
          </a:p>
          <a:p>
            <a:r>
              <a:rPr lang="en-GB" dirty="0"/>
              <a:t>Social Media Ads</a:t>
            </a:r>
          </a:p>
          <a:p>
            <a:r>
              <a:rPr lang="en-GB" dirty="0"/>
              <a:t>Search Engine Marketing – PPC </a:t>
            </a:r>
          </a:p>
          <a:p>
            <a:r>
              <a:rPr lang="en-GB" dirty="0"/>
              <a:t>Video Ads</a:t>
            </a:r>
          </a:p>
        </p:txBody>
      </p:sp>
    </p:spTree>
    <p:extLst>
      <p:ext uri="{BB962C8B-B14F-4D97-AF65-F5344CB8AC3E}">
        <p14:creationId xmlns:p14="http://schemas.microsoft.com/office/powerpoint/2010/main" val="11621570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Banner Advert</a:t>
            </a:r>
          </a:p>
        </p:txBody>
      </p:sp>
      <p:pic>
        <p:nvPicPr>
          <p:cNvPr id="10242" name="Picture 2" descr="This Is A Good Banner Ad For The Following Reasons - Red Display Ads Google  Example Transparent PNG - 1100x670 - Free Download on Nice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825625"/>
            <a:ext cx="10515600"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78079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1149</TotalTime>
  <Words>990</Words>
  <Application>Microsoft Office PowerPoint</Application>
  <PresentationFormat>Widescreen</PresentationFormat>
  <Paragraphs>104</Paragraphs>
  <Slides>28</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Offline Advertising </vt:lpstr>
      <vt:lpstr>The Marketing Mix (7Ps)   The tools used in marketing </vt:lpstr>
      <vt:lpstr>The Promotions Mix </vt:lpstr>
      <vt:lpstr>The Promotions Mix</vt:lpstr>
      <vt:lpstr>PowerPoint Presentation</vt:lpstr>
      <vt:lpstr>Using AIDA to develop Targeted Promotional Campaigns</vt:lpstr>
      <vt:lpstr>Example – Launch of a New Hair Salon</vt:lpstr>
      <vt:lpstr>DRIP Model – Chris Fill</vt:lpstr>
      <vt:lpstr>Advertising</vt:lpstr>
      <vt:lpstr>Advertising</vt:lpstr>
      <vt:lpstr>Advertising Media</vt:lpstr>
      <vt:lpstr>Audience Viewing Media </vt:lpstr>
      <vt:lpstr>PowerPoint Presentation</vt:lpstr>
      <vt:lpstr>Audience Daily Viewing – TV and On Demand </vt:lpstr>
      <vt:lpstr>PowerPoint Presentation</vt:lpstr>
      <vt:lpstr>PowerPoint Presentation</vt:lpstr>
      <vt:lpstr>Radio</vt:lpstr>
      <vt:lpstr>PowerPoint Presentation</vt:lpstr>
      <vt:lpstr>PowerPoint Presentation</vt:lpstr>
      <vt:lpstr>Radio Creative</vt:lpstr>
      <vt:lpstr>Now Your Turn</vt:lpstr>
      <vt:lpstr>Out Of Home (OOH) </vt:lpstr>
      <vt:lpstr>PowerPoint Presentation</vt:lpstr>
      <vt:lpstr>PowerPoint Presentation</vt:lpstr>
      <vt:lpstr>Print Media</vt:lpstr>
      <vt:lpstr>PowerPoint Presentation</vt:lpstr>
      <vt:lpstr>Digital Media</vt:lpstr>
      <vt:lpstr>Banner Advert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Other Offline Communication Channels</dc:title>
  <dc:creator>Shahida Sofan</dc:creator>
  <cp:lastModifiedBy>Gwyneth</cp:lastModifiedBy>
  <cp:revision>39</cp:revision>
  <dcterms:created xsi:type="dcterms:W3CDTF">2021-02-15T13:48:55Z</dcterms:created>
  <dcterms:modified xsi:type="dcterms:W3CDTF">2023-03-16T16:01:29Z</dcterms:modified>
</cp:coreProperties>
</file>