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17" autoAdjust="0"/>
  </p:normalViewPr>
  <p:slideViewPr>
    <p:cSldViewPr snapToGrid="0" snapToObjects="1">
      <p:cViewPr varScale="1">
        <p:scale>
          <a:sx n="73" d="100"/>
          <a:sy n="73" d="100"/>
        </p:scale>
        <p:origin x="97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1820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presentation analyses the deteriorating performance of Green Haven Florists, which is an independent floral company with its location in Norwich, UK. The store was established back in 2016 and became popular due to its eco-friendly strategy and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customer service(Mehta, 2024). Nevertheless, evolving consumer patterns, online rivalry, and increased overheads have also led to a significant decline in turnover and clientele interaction. The presentation discusses the problem scope and nature by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the analysis in 5W2H framework, assessing the external business environment by applying the PESTEL analysis, and using a cause-effect model as the method of finding the root causes. The last objective is to offer clarity on the key threats to the business and establish a strategic change base.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of the Problem (5W2H: What and Why)</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What:</a:t>
            </a:r>
            <a:r>
              <a:rPr lang="en-US" sz="1200" kern="1200" dirty="0">
                <a:solidFill>
                  <a:schemeClr val="tx1"/>
                </a:solidFill>
                <a:effectLst/>
                <a:latin typeface="+mn-lt"/>
                <a:ea typeface="+mn-ea"/>
                <a:cs typeface="+mn-cs"/>
              </a:rPr>
              <a:t> The major issue that Green Haven Florists has is that it has lost a considerable amount of customer traffic and this is because the in-store sales have gone down by 30 percent in the last year. </a:t>
            </a:r>
          </a:p>
          <a:p>
            <a:r>
              <a:rPr lang="en-US" sz="1200" b="1" kern="1200" dirty="0">
                <a:solidFill>
                  <a:schemeClr val="tx1"/>
                </a:solidFill>
                <a:effectLst/>
                <a:latin typeface="+mn-lt"/>
                <a:ea typeface="+mn-ea"/>
                <a:cs typeface="+mn-cs"/>
              </a:rPr>
              <a:t>Why:</a:t>
            </a:r>
            <a:r>
              <a:rPr lang="en-US" sz="1200" kern="1200" dirty="0">
                <a:solidFill>
                  <a:schemeClr val="tx1"/>
                </a:solidFill>
                <a:effectLst/>
                <a:latin typeface="+mn-lt"/>
                <a:ea typeface="+mn-ea"/>
                <a:cs typeface="+mn-cs"/>
              </a:rPr>
              <a:t> This has seen consumers move to online shopping, which is more convenient, cheaper, and offers faster deliveries by the big online retailers (Shanthi and Desti, 2022). The reasons behind it are the changing expectations of customers, the shift in the local high street activity, and the influence of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on the purchasing patterns of retailers. Also, based on customer reviews, the business is less competitive with an old-fashioned webpage and little to no delivery options. The high level of sustainability ethos formerly used by Green Haven to distinguish itself now costs it more money and the capacity to compete with prices and offerings.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Scope of the Problem (5W2H: When, Where, and Who)</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When:</a:t>
            </a:r>
            <a:r>
              <a:rPr lang="en-US" sz="1200" kern="1200" dirty="0">
                <a:solidFill>
                  <a:schemeClr val="tx1"/>
                </a:solidFill>
                <a:effectLst/>
                <a:latin typeface="+mn-lt"/>
                <a:ea typeface="+mn-ea"/>
                <a:cs typeface="+mn-cs"/>
              </a:rPr>
              <a:t> This problem has been steadily taking place in the past 12 months, not only in walk-in purchases but also in large event orders, as this has long been used to </a:t>
            </a:r>
            <a:r>
              <a:rPr lang="en-US" sz="1200" kern="1200" dirty="0" err="1">
                <a:solidFill>
                  <a:schemeClr val="tx1"/>
                </a:solidFill>
                <a:effectLst/>
                <a:latin typeface="+mn-lt"/>
                <a:ea typeface="+mn-ea"/>
                <a:cs typeface="+mn-cs"/>
              </a:rPr>
              <a:t>stabilise</a:t>
            </a:r>
            <a:r>
              <a:rPr lang="en-US" sz="1200" kern="1200" dirty="0">
                <a:solidFill>
                  <a:schemeClr val="tx1"/>
                </a:solidFill>
                <a:effectLst/>
                <a:latin typeface="+mn-lt"/>
                <a:ea typeface="+mn-ea"/>
                <a:cs typeface="+mn-cs"/>
              </a:rPr>
              <a:t> revenues. </a:t>
            </a:r>
          </a:p>
          <a:p>
            <a:r>
              <a:rPr lang="en-US" sz="1200" b="1" kern="1200" dirty="0">
                <a:solidFill>
                  <a:schemeClr val="tx1"/>
                </a:solidFill>
                <a:effectLst/>
                <a:latin typeface="+mn-lt"/>
                <a:ea typeface="+mn-ea"/>
                <a:cs typeface="+mn-cs"/>
              </a:rPr>
              <a:t>Where:</a:t>
            </a:r>
            <a:r>
              <a:rPr lang="en-US" sz="1200" kern="1200" dirty="0">
                <a:solidFill>
                  <a:schemeClr val="tx1"/>
                </a:solidFill>
                <a:effectLst/>
                <a:latin typeface="+mn-lt"/>
                <a:ea typeface="+mn-ea"/>
                <a:cs typeface="+mn-cs"/>
              </a:rPr>
              <a:t> The problem is confined to the location of a physical store, as the high street activity is minimal, which reduces the visibility and impulse buying. </a:t>
            </a:r>
          </a:p>
          <a:p>
            <a:r>
              <a:rPr lang="en-US" sz="1200" b="1" kern="1200" dirty="0">
                <a:solidFill>
                  <a:schemeClr val="tx1"/>
                </a:solidFill>
                <a:effectLst/>
                <a:latin typeface="+mn-lt"/>
                <a:ea typeface="+mn-ea"/>
                <a:cs typeface="+mn-cs"/>
              </a:rPr>
              <a:t>Who:</a:t>
            </a:r>
            <a:r>
              <a:rPr lang="en-US" sz="1200" kern="1200" dirty="0">
                <a:solidFill>
                  <a:schemeClr val="tx1"/>
                </a:solidFill>
                <a:effectLst/>
                <a:latin typeface="+mn-lt"/>
                <a:ea typeface="+mn-ea"/>
                <a:cs typeface="+mn-cs"/>
              </a:rPr>
              <a:t> The issue impacts various parties: the owners of Liam and Priya as the business owners, local clients who need low-price services, suppliers who need to reprice and corporate customers who need to reconsider their budgets. The problem also affects potential customers who are likely to use online visibility to evaluate the company instead of the retail experience (Mehta, 2024). The issue goes beyond the decline in sales and is more of a change in consumer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competition.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Cost and Operational Factors (5W2H: How Much and How)</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How Much:</a:t>
            </a:r>
            <a:r>
              <a:rPr lang="en-US" sz="1200" kern="1200" dirty="0">
                <a:solidFill>
                  <a:schemeClr val="tx1"/>
                </a:solidFill>
                <a:effectLst/>
                <a:latin typeface="+mn-lt"/>
                <a:ea typeface="+mn-ea"/>
                <a:cs typeface="+mn-cs"/>
              </a:rPr>
              <a:t> Inflation and volatility in the supply chain has led to increased cost of imported flowers increasing the operational cost by a high percentage. </a:t>
            </a:r>
          </a:p>
          <a:p>
            <a:r>
              <a:rPr lang="en-US" sz="1200" b="1" kern="1200" dirty="0">
                <a:solidFill>
                  <a:schemeClr val="tx1"/>
                </a:solidFill>
                <a:effectLst/>
                <a:latin typeface="+mn-lt"/>
                <a:ea typeface="+mn-ea"/>
                <a:cs typeface="+mn-cs"/>
              </a:rPr>
              <a:t>How:</a:t>
            </a:r>
            <a:r>
              <a:rPr lang="en-US" sz="1200" kern="1200" dirty="0">
                <a:solidFill>
                  <a:schemeClr val="tx1"/>
                </a:solidFill>
                <a:effectLst/>
                <a:latin typeface="+mn-lt"/>
                <a:ea typeface="+mn-ea"/>
                <a:cs typeface="+mn-cs"/>
              </a:rPr>
              <a:t> The sustainability aspect of the business also contributes to the expense of Green Haven, since green biodegradable packaging and ethically acquired flowers are more expensive than regular ones. The company has been overly dependent on word-of-mouth advertising as opposed to regular online advertising, and this has caused the company to have poor brand awareness. The old site has reduced the number of customers with many of them abandoning their purchases and reduced conversion rates (Mehta, 2024). These barriers in operations have made the business fail to adjust to the current retail requirements like subscription services, ordering through apps, and real-time tracking of delivery.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Analysis: Political, Economic, and Social Factors</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Political:</a:t>
            </a:r>
            <a:r>
              <a:rPr lang="en-US" sz="1200" kern="1200" dirty="0">
                <a:solidFill>
                  <a:schemeClr val="tx1"/>
                </a:solidFill>
                <a:effectLst/>
                <a:latin typeface="+mn-lt"/>
                <a:ea typeface="+mn-ea"/>
                <a:cs typeface="+mn-cs"/>
              </a:rPr>
              <a:t> The rules and regulations on importation of plants and ecological traceability impact on cost of operations, particularly where sustainability is the core identity. The high compliance standards can also restrict the range of exotic plants that the company can sell, which could decrease the diversity of products and appeal to clients.</a:t>
            </a:r>
          </a:p>
          <a:p>
            <a:r>
              <a:rPr lang="en-US" sz="1200" b="1" kern="1200" dirty="0">
                <a:solidFill>
                  <a:schemeClr val="tx1"/>
                </a:solidFill>
                <a:effectLst/>
                <a:latin typeface="+mn-lt"/>
                <a:ea typeface="+mn-ea"/>
                <a:cs typeface="+mn-cs"/>
              </a:rPr>
              <a:t>Economic:</a:t>
            </a:r>
            <a:r>
              <a:rPr lang="en-US" sz="1200" kern="1200" dirty="0">
                <a:solidFill>
                  <a:schemeClr val="tx1"/>
                </a:solidFill>
                <a:effectLst/>
                <a:latin typeface="+mn-lt"/>
                <a:ea typeface="+mn-ea"/>
                <a:cs typeface="+mn-cs"/>
              </a:rPr>
              <a:t> The UK has inflation problems that affect its disposable income and consumer spending habits and force customers to use cheap online alternatives (Ploeg, 2023). This financial stress may result in lower physical store foot traffic as small businesses may need to re-evaluate their pricing and promotional deals to maintain loyalty.</a:t>
            </a:r>
          </a:p>
          <a:p>
            <a:r>
              <a:rPr lang="en-US" sz="1200" b="1" kern="1200" dirty="0">
                <a:solidFill>
                  <a:schemeClr val="tx1"/>
                </a:solidFill>
                <a:effectLst/>
                <a:latin typeface="+mn-lt"/>
                <a:ea typeface="+mn-ea"/>
                <a:cs typeface="+mn-cs"/>
              </a:rPr>
              <a:t>Social:</a:t>
            </a:r>
            <a:r>
              <a:rPr lang="en-US" sz="1200" kern="1200" dirty="0">
                <a:solidFill>
                  <a:schemeClr val="tx1"/>
                </a:solidFill>
                <a:effectLst/>
                <a:latin typeface="+mn-lt"/>
                <a:ea typeface="+mn-ea"/>
                <a:cs typeface="+mn-cs"/>
              </a:rPr>
              <a:t> Contemporary consumers desire convenience, expedient satisfaction, and an online presence of products, which means the decay of interest in the standard approach to shopping. The change in the working culture particularly the remote working trend decreased the amount of corporate flower orders that were formerly profitable.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Analysis: Technological, Environmental, and Legal Factors</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a:t>
            </a:r>
            <a:r>
              <a:rPr lang="en-US" sz="1200" kern="1200" dirty="0">
                <a:solidFill>
                  <a:schemeClr val="tx1"/>
                </a:solidFill>
                <a:effectLst/>
                <a:latin typeface="+mn-lt"/>
                <a:ea typeface="+mn-ea"/>
                <a:cs typeface="+mn-cs"/>
              </a:rPr>
              <a:t> The floral industry has been </a:t>
            </a:r>
            <a:r>
              <a:rPr lang="en-US" sz="1200" kern="1200" dirty="0" err="1">
                <a:solidFill>
                  <a:schemeClr val="tx1"/>
                </a:solidFill>
                <a:effectLst/>
                <a:latin typeface="+mn-lt"/>
                <a:ea typeface="+mn-ea"/>
                <a:cs typeface="+mn-cs"/>
              </a:rPr>
              <a:t>revolutionised</a:t>
            </a:r>
            <a:r>
              <a:rPr lang="en-US" sz="1200" kern="1200" dirty="0">
                <a:solidFill>
                  <a:schemeClr val="tx1"/>
                </a:solidFill>
                <a:effectLst/>
                <a:latin typeface="+mn-lt"/>
                <a:ea typeface="+mn-ea"/>
                <a:cs typeface="+mn-cs"/>
              </a:rPr>
              <a:t> technologically through the fast development of e-commerce sites and social media marketing (Gomes, 2024). Strong online ordering systems and many competitors with high Instagram interactions appeal to younger groups. Green Haven has a poor competitive positioning because of its poor digital strategy. </a:t>
            </a:r>
          </a:p>
          <a:p>
            <a:r>
              <a:rPr lang="en-US" sz="1200" b="1" kern="1200" dirty="0">
                <a:solidFill>
                  <a:schemeClr val="tx1"/>
                </a:solidFill>
                <a:effectLst/>
                <a:latin typeface="+mn-lt"/>
                <a:ea typeface="+mn-ea"/>
                <a:cs typeface="+mn-cs"/>
              </a:rPr>
              <a:t>Environmental:</a:t>
            </a:r>
            <a:r>
              <a:rPr lang="en-US" sz="1200" kern="1200" dirty="0">
                <a:solidFill>
                  <a:schemeClr val="tx1"/>
                </a:solidFill>
                <a:effectLst/>
                <a:latin typeface="+mn-lt"/>
                <a:ea typeface="+mn-ea"/>
                <a:cs typeface="+mn-cs"/>
              </a:rPr>
              <a:t> The business has an advantage environmentally in that there is consumer satisfaction in sustainability but the cost of environmental compliance is escalating as suppliers and packaging costs. </a:t>
            </a:r>
          </a:p>
          <a:p>
            <a:r>
              <a:rPr lang="en-US" sz="1200" b="1" kern="1200" dirty="0">
                <a:solidFill>
                  <a:schemeClr val="tx1"/>
                </a:solidFill>
                <a:effectLst/>
                <a:latin typeface="+mn-lt"/>
                <a:ea typeface="+mn-ea"/>
                <a:cs typeface="+mn-cs"/>
              </a:rPr>
              <a:t>Legal:</a:t>
            </a:r>
            <a:r>
              <a:rPr lang="en-US" sz="1200" kern="1200" dirty="0">
                <a:solidFill>
                  <a:schemeClr val="tx1"/>
                </a:solidFill>
                <a:effectLst/>
                <a:latin typeface="+mn-lt"/>
                <a:ea typeface="+mn-ea"/>
                <a:cs typeface="+mn-cs"/>
              </a:rPr>
              <a:t> There are legal requirements in the form of trading standards and consumer rights laws that require clear pricing and reliability of delivery, which further strains the SMEs who have limited resources (Bainbridge and Hallsworth, 2024). The technological and environmental demands, when put together, help to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need of the digital transformation.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Cause and Effect (Fishbone Analysis)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reduction of the revenue is because of interrelated factors. The increasing prices of flowers imports as well as sustainability costs in the environmental category as profit margins. In the technological category, the use of outdated digital tools, fewer social media interactions, and fewer delivery channels results in fewer customers acquired (Grewal and Hughes, 2023). The national chains and new local businesses with aggressive pricing cause market saturation in the category of competition. Regarding customer expectation, there is still to be done in terms of convenience demand, subscription models, and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online ordering. Under the location factor, a low level of high street activity lowers the benefit of foot traffic. All these are components of the root cause: the business model is not adjusted to the current trends in the digital and market.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changes in consumer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increase in operational costs, and increased competition in the physical and online market are causing Green Haven Florists to experience a severe decline in sales. The use of traditional marketing techniques and small online capacity has hampered growth and the ability to react to technological disruption. The ethos of sustainability is a strength that needs to be strategically aligned so as to be affordable and of value to the customer. The analysis indicates that it is not the decreasing demand in flowers, but the company that requires updating its business model, digital presence, and services. The awareness of such issues will be the basis of future decision-making and sustainability.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Bainbridge, S. and Hallsworth, A. (2024). Legislation and SME retailers – compliance costs and consequences. </a:t>
            </a:r>
            <a:r>
              <a:rPr lang="en-US" sz="1200" i="1" kern="1200" dirty="0">
                <a:solidFill>
                  <a:schemeClr val="tx1"/>
                </a:solidFill>
                <a:effectLst/>
                <a:latin typeface="+mn-lt"/>
                <a:ea typeface="+mn-ea"/>
                <a:cs typeface="+mn-cs"/>
              </a:rPr>
              <a:t>International Journal of Retail &amp; Distribution Management</a:t>
            </a:r>
            <a:r>
              <a:rPr lang="en-US" sz="1200" kern="1200" dirty="0">
                <a:solidFill>
                  <a:schemeClr val="tx1"/>
                </a:solidFill>
                <a:effectLst/>
                <a:latin typeface="+mn-lt"/>
                <a:ea typeface="+mn-ea"/>
                <a:cs typeface="+mn-cs"/>
              </a:rPr>
              <a:t>, 35(4), pp.256–270.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://doi.org/10.1108/09590550710736193.</a:t>
            </a:r>
          </a:p>
          <a:p>
            <a:r>
              <a:rPr lang="en-US" sz="1200" kern="1200" dirty="0">
                <a:solidFill>
                  <a:schemeClr val="tx1"/>
                </a:solidFill>
                <a:effectLst/>
                <a:latin typeface="+mn-lt"/>
                <a:ea typeface="+mn-ea"/>
                <a:cs typeface="+mn-cs"/>
              </a:rPr>
              <a:t>Gomes, Â. (2024). Optimizing Social Media Strategies for Enhanced Performance. </a:t>
            </a:r>
            <a:r>
              <a:rPr lang="en-US" sz="1200" i="1" kern="1200" dirty="0">
                <a:solidFill>
                  <a:schemeClr val="tx1"/>
                </a:solidFill>
                <a:effectLst/>
                <a:latin typeface="+mn-lt"/>
                <a:ea typeface="+mn-ea"/>
                <a:cs typeface="+mn-cs"/>
              </a:rPr>
              <a:t>Advances in marketing, customer relationship management, and e-services book series</a:t>
            </a:r>
            <a:r>
              <a:rPr lang="en-US" sz="1200" kern="1200" dirty="0">
                <a:solidFill>
                  <a:schemeClr val="tx1"/>
                </a:solidFill>
                <a:effectLst/>
                <a:latin typeface="+mn-lt"/>
                <a:ea typeface="+mn-ea"/>
                <a:cs typeface="+mn-cs"/>
              </a:rPr>
              <a:t>, [online] 3(2), pp.273–310.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://doi.org/10.4018/979-8-3693-5395-0.ch009.</a:t>
            </a:r>
          </a:p>
          <a:p>
            <a:r>
              <a:rPr lang="en-US" sz="1200" kern="1200" dirty="0">
                <a:solidFill>
                  <a:schemeClr val="tx1"/>
                </a:solidFill>
                <a:effectLst/>
                <a:latin typeface="+mn-lt"/>
                <a:ea typeface="+mn-ea"/>
                <a:cs typeface="+mn-cs"/>
              </a:rPr>
              <a:t>Grewal, D. and Hughes, D.E. (2023). Understanding Social Media Effects across seller, retailer, and Consumer Interactions. </a:t>
            </a:r>
            <a:r>
              <a:rPr lang="en-US" sz="1200" i="1" kern="1200" dirty="0">
                <a:solidFill>
                  <a:schemeClr val="tx1"/>
                </a:solidFill>
                <a:effectLst/>
                <a:latin typeface="+mn-lt"/>
                <a:ea typeface="+mn-ea"/>
                <a:cs typeface="+mn-cs"/>
              </a:rPr>
              <a:t>Journal of the Academy of Marketing Science</a:t>
            </a:r>
            <a:r>
              <a:rPr lang="en-US" sz="1200" kern="1200" dirty="0">
                <a:solidFill>
                  <a:schemeClr val="tx1"/>
                </a:solidFill>
                <a:effectLst/>
                <a:latin typeface="+mn-lt"/>
                <a:ea typeface="+mn-ea"/>
                <a:cs typeface="+mn-cs"/>
              </a:rPr>
              <a:t>, [online] 41(5), pp.547–566.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://doi.org/10.1007/s11747-013-0326-9.</a:t>
            </a:r>
          </a:p>
          <a:p>
            <a:r>
              <a:rPr lang="en-US" sz="1200" kern="1200" dirty="0">
                <a:solidFill>
                  <a:schemeClr val="tx1"/>
                </a:solidFill>
                <a:effectLst/>
                <a:latin typeface="+mn-lt"/>
                <a:ea typeface="+mn-ea"/>
                <a:cs typeface="+mn-cs"/>
              </a:rPr>
              <a:t>Mehta, T. (2024). </a:t>
            </a:r>
            <a:r>
              <a:rPr lang="en-US" sz="1200" i="1" kern="1200" dirty="0">
                <a:solidFill>
                  <a:schemeClr val="tx1"/>
                </a:solidFill>
                <a:effectLst/>
                <a:latin typeface="+mn-lt"/>
                <a:ea typeface="+mn-ea"/>
                <a:cs typeface="+mn-cs"/>
              </a:rPr>
              <a:t>Revitalizing Green Haven Florists: Strategies for Survival and Growth</a:t>
            </a:r>
            <a:r>
              <a:rPr lang="en-US" sz="1200" kern="1200" dirty="0">
                <a:solidFill>
                  <a:schemeClr val="tx1"/>
                </a:solidFill>
                <a:effectLst/>
                <a:latin typeface="+mn-lt"/>
                <a:ea typeface="+mn-ea"/>
                <a:cs typeface="+mn-cs"/>
              </a:rPr>
              <a:t>. [online] prezi.com. Available at: https://prezi.com/p/cid94g7ccp8b/revitalizing-green-haven-florists-strategies-for-survival-and-growth/ [Accessed 10 Dec. 2025].</a:t>
            </a:r>
          </a:p>
          <a:p>
            <a:r>
              <a:rPr lang="en-US" sz="1200" kern="1200" dirty="0">
                <a:solidFill>
                  <a:schemeClr val="tx1"/>
                </a:solidFill>
                <a:effectLst/>
                <a:latin typeface="+mn-lt"/>
                <a:ea typeface="+mn-ea"/>
                <a:cs typeface="+mn-cs"/>
              </a:rPr>
              <a:t>Ploeg, F. (2023). Disposable income, unemployment, inflation and state spending in a dynamic political-economic model. </a:t>
            </a:r>
            <a:r>
              <a:rPr lang="en-US" sz="1200" i="1" kern="1200" dirty="0">
                <a:solidFill>
                  <a:schemeClr val="tx1"/>
                </a:solidFill>
                <a:effectLst/>
                <a:latin typeface="+mn-lt"/>
                <a:ea typeface="+mn-ea"/>
                <a:cs typeface="+mn-cs"/>
              </a:rPr>
              <a:t>Public Choice</a:t>
            </a:r>
            <a:r>
              <a:rPr lang="en-US" sz="1200" kern="1200" dirty="0">
                <a:solidFill>
                  <a:schemeClr val="tx1"/>
                </a:solidFill>
                <a:effectLst/>
                <a:latin typeface="+mn-lt"/>
                <a:ea typeface="+mn-ea"/>
                <a:cs typeface="+mn-cs"/>
              </a:rPr>
              <a:t>, 60(3), pp.211–239.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://doi.org/10.1007/bf00159395.</a:t>
            </a:r>
          </a:p>
          <a:p>
            <a:r>
              <a:rPr lang="en-US" sz="1200" kern="1200" dirty="0">
                <a:solidFill>
                  <a:schemeClr val="tx1"/>
                </a:solidFill>
                <a:effectLst/>
                <a:latin typeface="+mn-lt"/>
                <a:ea typeface="+mn-ea"/>
                <a:cs typeface="+mn-cs"/>
              </a:rPr>
              <a:t>Shanthi, R. and Desti, K. (2022). Consumers’ perception on online shopping. </a:t>
            </a:r>
            <a:r>
              <a:rPr lang="en-US" sz="1200" i="1" kern="1200" dirty="0">
                <a:solidFill>
                  <a:schemeClr val="tx1"/>
                </a:solidFill>
                <a:effectLst/>
                <a:latin typeface="+mn-lt"/>
                <a:ea typeface="+mn-ea"/>
                <a:cs typeface="+mn-cs"/>
              </a:rPr>
              <a:t>Journal of Marketing and Consumer Research</a:t>
            </a:r>
            <a:r>
              <a:rPr lang="en-US" sz="1200" kern="1200" dirty="0">
                <a:solidFill>
                  <a:schemeClr val="tx1"/>
                </a:solidFill>
                <a:effectLst/>
                <a:latin typeface="+mn-lt"/>
                <a:ea typeface="+mn-ea"/>
                <a:cs typeface="+mn-cs"/>
              </a:rPr>
              <a:t>, [online] 13(2), pp.14–21. Available at: https://researchonline.jcu.edu.au/39753/ [Accessed 8 Dec. 2025].</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316736" y="910742"/>
            <a:ext cx="12070080" cy="4279392"/>
          </a:xfrm>
        </p:spPr>
        <p:txBody>
          <a:bodyPr anchor="b">
            <a:normAutofit/>
          </a:bodyPr>
          <a:lstStyle>
            <a:lvl1pPr algn="l">
              <a:lnSpc>
                <a:spcPct val="85000"/>
              </a:lnSpc>
              <a:defRPr sz="9600" spc="-6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320061" y="5346744"/>
            <a:ext cx="12070080" cy="1371600"/>
          </a:xfrm>
        </p:spPr>
        <p:txBody>
          <a:bodyPr lIns="91440" rIns="91440">
            <a:normAutofit/>
          </a:bodyPr>
          <a:lstStyle>
            <a:lvl1pPr marL="0" indent="0" algn="l">
              <a:buNone/>
              <a:defRPr sz="2880" cap="all" spc="240" baseline="0">
                <a:solidFill>
                  <a:schemeClr val="tx2"/>
                </a:solidFill>
                <a:latin typeface="+mj-lt"/>
              </a:defRPr>
            </a:lvl1pPr>
            <a:lvl2pPr marL="548640" indent="0" algn="ctr">
              <a:buNone/>
              <a:defRPr sz="2880"/>
            </a:lvl2pPr>
            <a:lvl3pPr marL="1097280" indent="0" algn="ctr">
              <a:buNone/>
              <a:defRPr sz="2880"/>
            </a:lvl3pPr>
            <a:lvl4pPr marL="1645920" indent="0" algn="ctr">
              <a:buNone/>
              <a:defRPr sz="2400"/>
            </a:lvl4pPr>
            <a:lvl5pPr marL="2194560" indent="0" algn="ctr">
              <a:buNone/>
              <a:defRPr sz="2400"/>
            </a:lvl5pPr>
            <a:lvl6pPr marL="2743200" indent="0" algn="ctr">
              <a:buNone/>
              <a:defRPr sz="2400"/>
            </a:lvl6pPr>
            <a:lvl7pPr marL="3291840" indent="0" algn="ctr">
              <a:buNone/>
              <a:defRPr sz="2400"/>
            </a:lvl7pPr>
            <a:lvl8pPr marL="3840480" indent="0" algn="ctr">
              <a:buNone/>
              <a:defRPr sz="2400"/>
            </a:lvl8pPr>
            <a:lvl9pPr marL="438912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12/21/25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449190" y="5212080"/>
            <a:ext cx="1185062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8618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t>12/21/25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26348297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16736" y="910742"/>
            <a:ext cx="12070080" cy="4279392"/>
          </a:xfrm>
        </p:spPr>
        <p:txBody>
          <a:bodyPr anchor="b" anchorCtr="0">
            <a:normAutofit/>
          </a:bodyPr>
          <a:lstStyle>
            <a:lvl1pPr>
              <a:lnSpc>
                <a:spcPct val="85000"/>
              </a:lnSpc>
              <a:defRPr sz="96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16736" y="5343754"/>
            <a:ext cx="12070080" cy="1371600"/>
          </a:xfrm>
        </p:spPr>
        <p:txBody>
          <a:bodyPr lIns="91440" rIns="91440" anchor="t" anchorCtr="0">
            <a:normAutofit/>
          </a:bodyPr>
          <a:lstStyle>
            <a:lvl1pPr marL="0" indent="0">
              <a:buNone/>
              <a:defRPr sz="2880" cap="all" spc="240" baseline="0">
                <a:solidFill>
                  <a:schemeClr val="tx2"/>
                </a:solidFill>
                <a:latin typeface="+mj-lt"/>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12/21/25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449190" y="5212080"/>
            <a:ext cx="1185062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66532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316736" y="343924"/>
            <a:ext cx="12070080" cy="174090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316735" y="2214881"/>
            <a:ext cx="5925312"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61504" y="2214882"/>
            <a:ext cx="5925312"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t>12/21/25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095729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316736" y="343924"/>
            <a:ext cx="12070080" cy="17409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16736" y="2215263"/>
            <a:ext cx="5925312" cy="883538"/>
          </a:xfrm>
        </p:spPr>
        <p:txBody>
          <a:bodyPr lIns="91440" rIns="91440" anchor="ctr">
            <a:normAutofit/>
          </a:bodyPr>
          <a:lstStyle>
            <a:lvl1pPr marL="0" indent="0">
              <a:buNone/>
              <a:defRPr sz="2400" b="0" cap="all" baseline="0">
                <a:solidFill>
                  <a:schemeClr val="tx2"/>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316736" y="3098801"/>
            <a:ext cx="5925312" cy="4053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61504" y="2215263"/>
            <a:ext cx="5925312" cy="883538"/>
          </a:xfrm>
        </p:spPr>
        <p:txBody>
          <a:bodyPr lIns="91440" rIns="91440" anchor="ctr">
            <a:normAutofit/>
          </a:bodyPr>
          <a:lstStyle>
            <a:lvl1pPr marL="0" indent="0">
              <a:buNone/>
              <a:defRPr sz="2400" b="0" cap="all" baseline="0">
                <a:solidFill>
                  <a:schemeClr val="tx2"/>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61504" y="3098801"/>
            <a:ext cx="5925312" cy="4053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t>12/21/25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5480332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t>12/21/25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0507056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811" y="7680960"/>
            <a:ext cx="1462659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9" y="7601179"/>
            <a:ext cx="14626590" cy="768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12/21/25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1956324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20" y="0"/>
            <a:ext cx="4860949" cy="8229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848085" y="0"/>
            <a:ext cx="76810" cy="8229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8640" y="713231"/>
            <a:ext cx="3840480" cy="2743200"/>
          </a:xfrm>
        </p:spPr>
        <p:txBody>
          <a:bodyPr anchor="b">
            <a:normAutofit/>
          </a:bodyPr>
          <a:lstStyle>
            <a:lvl1pPr>
              <a:defRPr sz="432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60720" y="877824"/>
            <a:ext cx="7790688" cy="6309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8640" y="3511296"/>
            <a:ext cx="3840480" cy="4054949"/>
          </a:xfrm>
        </p:spPr>
        <p:txBody>
          <a:bodyPr lIns="91440" rIns="91440">
            <a:normAutofit/>
          </a:bodyPr>
          <a:lstStyle>
            <a:lvl1pPr marL="0" indent="0">
              <a:buNone/>
              <a:defRPr sz="180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a:xfrm>
            <a:off x="558614" y="7751743"/>
            <a:ext cx="3142212" cy="438150"/>
          </a:xfrm>
        </p:spPr>
        <p:txBody>
          <a:bodyPr/>
          <a:lstStyle>
            <a:lvl1pPr algn="l">
              <a:defRPr/>
            </a:lvl1pPr>
          </a:lstStyle>
          <a:p>
            <a:fld id="{32ABBEA6-7C60-4B02-AE87-00D78D8422AF}" type="datetimeFigureOut">
              <a:rPr lang="en-US" dirty="0"/>
              <a:t>12/21/25</a:t>
            </a:fld>
            <a:endParaRPr lang="en-US" dirty="0"/>
          </a:p>
        </p:txBody>
      </p:sp>
      <p:sp>
        <p:nvSpPr>
          <p:cNvPr id="6" name="Footer Placeholder 5"/>
          <p:cNvSpPr>
            <a:spLocks noGrp="1"/>
          </p:cNvSpPr>
          <p:nvPr>
            <p:ph type="ftr" sz="quarter" idx="11"/>
          </p:nvPr>
        </p:nvSpPr>
        <p:spPr>
          <a:xfrm>
            <a:off x="5760720" y="7751743"/>
            <a:ext cx="5577840" cy="438150"/>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425879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5943600"/>
            <a:ext cx="1462659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9" y="5898091"/>
            <a:ext cx="14626590" cy="768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16736" y="6089904"/>
            <a:ext cx="12135917" cy="987552"/>
          </a:xfrm>
        </p:spPr>
        <p:txBody>
          <a:bodyPr lIns="91440" tIns="0" rIns="91440" bIns="0" anchor="b">
            <a:noAutofit/>
          </a:bodyPr>
          <a:lstStyle>
            <a:lvl1pPr>
              <a:defRPr sz="432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9" y="0"/>
            <a:ext cx="14630382" cy="5898091"/>
          </a:xfrm>
          <a:blipFill>
            <a:blip r:embed="rId2"/>
            <a:stretch>
              <a:fillRect/>
            </a:stretch>
          </a:blipFill>
        </p:spPr>
        <p:txBody>
          <a:bodyPr lIns="457200" tIns="457200" anchor="t"/>
          <a:lstStyle>
            <a:lvl1pPr marL="0" indent="0">
              <a:buNone/>
              <a:defRPr sz="3840">
                <a:solidFill>
                  <a:schemeClr val="bg1"/>
                </a:solidFill>
              </a:defRPr>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316736" y="7088428"/>
            <a:ext cx="12135917" cy="713232"/>
          </a:xfrm>
        </p:spPr>
        <p:txBody>
          <a:bodyPr lIns="91440" tIns="0" rIns="91440" bIns="0">
            <a:normAutofit/>
          </a:bodyPr>
          <a:lstStyle>
            <a:lvl1pPr marL="0" indent="0">
              <a:spcBef>
                <a:spcPts val="0"/>
              </a:spcBef>
              <a:spcAft>
                <a:spcPts val="720"/>
              </a:spcAft>
              <a:buNone/>
              <a:defRPr sz="180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12/21/25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067333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t>12/21/25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701316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469880" y="497734"/>
            <a:ext cx="3154680" cy="690890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497734"/>
            <a:ext cx="9281160" cy="6908906"/>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t>12/21/25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2507965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78165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7290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7353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8370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162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69459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5891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224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353393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89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680960"/>
            <a:ext cx="1463040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7601179"/>
            <a:ext cx="14630401" cy="79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316736" y="343924"/>
            <a:ext cx="12070080" cy="174090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16736" y="2214881"/>
            <a:ext cx="12070080" cy="4828032"/>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16737" y="7751743"/>
            <a:ext cx="2966725" cy="438150"/>
          </a:xfrm>
          <a:prstGeom prst="rect">
            <a:avLst/>
          </a:prstGeom>
        </p:spPr>
        <p:txBody>
          <a:bodyPr vert="horz" lIns="91440" tIns="45720" rIns="91440" bIns="45720" rtlCol="0" anchor="ctr"/>
          <a:lstStyle>
            <a:lvl1pPr algn="l">
              <a:defRPr sz="1080">
                <a:solidFill>
                  <a:srgbClr val="FFFFFF"/>
                </a:solidFill>
              </a:defRPr>
            </a:lvl1pPr>
          </a:lstStyle>
          <a:p>
            <a:fld id="{98624D31-43A5-475A-80CF-332C9F6DCF35}" type="datetimeFigureOut">
              <a:rPr lang="en-US" dirty="0"/>
              <a:t>12/21/25</a:t>
            </a:fld>
            <a:endParaRPr lang="en-US" dirty="0"/>
          </a:p>
        </p:txBody>
      </p:sp>
      <p:sp>
        <p:nvSpPr>
          <p:cNvPr id="5" name="Footer Placeholder 4"/>
          <p:cNvSpPr>
            <a:spLocks noGrp="1"/>
          </p:cNvSpPr>
          <p:nvPr>
            <p:ph type="ftr" sz="quarter" idx="3"/>
          </p:nvPr>
        </p:nvSpPr>
        <p:spPr>
          <a:xfrm>
            <a:off x="4423422" y="7751743"/>
            <a:ext cx="5787365" cy="438150"/>
          </a:xfrm>
          <a:prstGeom prst="rect">
            <a:avLst/>
          </a:prstGeom>
        </p:spPr>
        <p:txBody>
          <a:bodyPr vert="horz" lIns="91440" tIns="45720" rIns="91440" bIns="45720" rtlCol="0" anchor="ctr"/>
          <a:lstStyle>
            <a:lvl1pPr algn="ctr">
              <a:defRPr sz="108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1880550" y="7751743"/>
            <a:ext cx="1574430" cy="438150"/>
          </a:xfrm>
          <a:prstGeom prst="rect">
            <a:avLst/>
          </a:prstGeom>
        </p:spPr>
        <p:txBody>
          <a:bodyPr vert="horz" lIns="91440" tIns="45720" rIns="91440" bIns="45720" rtlCol="0" anchor="ctr"/>
          <a:lstStyle>
            <a:lvl1pPr algn="r">
              <a:defRPr sz="126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432238" y="2085414"/>
            <a:ext cx="11960352"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9880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lvl1pPr algn="l" defTabSz="1097280" rtl="0" eaLnBrk="1" latinLnBrk="0" hangingPunct="1">
        <a:lnSpc>
          <a:spcPct val="85000"/>
        </a:lnSpc>
        <a:spcBef>
          <a:spcPct val="0"/>
        </a:spcBef>
        <a:buNone/>
        <a:defRPr sz="5760" kern="1200" spc="-60" baseline="0">
          <a:solidFill>
            <a:schemeClr val="tx1">
              <a:lumMod val="75000"/>
              <a:lumOff val="25000"/>
            </a:schemeClr>
          </a:solidFill>
          <a:latin typeface="+mj-lt"/>
          <a:ea typeface="+mj-ea"/>
          <a:cs typeface="+mj-cs"/>
        </a:defRPr>
      </a:lvl1pPr>
    </p:titleStyle>
    <p:bodyStyle>
      <a:lvl1pPr marL="109728" indent="-109728" algn="l" defTabSz="1097280" rtl="0" eaLnBrk="1" latinLnBrk="0" hangingPunct="1">
        <a:lnSpc>
          <a:spcPct val="90000"/>
        </a:lnSpc>
        <a:spcBef>
          <a:spcPts val="1440"/>
        </a:spcBef>
        <a:spcAft>
          <a:spcPts val="24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460858" indent="-219456" algn="l" defTabSz="1097280" rtl="0" eaLnBrk="1" latinLnBrk="0" hangingPunct="1">
        <a:lnSpc>
          <a:spcPct val="90000"/>
        </a:lnSpc>
        <a:spcBef>
          <a:spcPts val="240"/>
        </a:spcBef>
        <a:spcAft>
          <a:spcPts val="480"/>
        </a:spcAft>
        <a:buClr>
          <a:schemeClr val="accent1"/>
        </a:buClr>
        <a:buFont typeface="Calibri" pitchFamily="34" charset="0"/>
        <a:buChar char="◦"/>
        <a:defRPr sz="2160" kern="1200">
          <a:solidFill>
            <a:schemeClr val="tx1">
              <a:lumMod val="75000"/>
              <a:lumOff val="25000"/>
            </a:schemeClr>
          </a:solidFill>
          <a:latin typeface="+mn-lt"/>
          <a:ea typeface="+mn-ea"/>
          <a:cs typeface="+mn-cs"/>
        </a:defRPr>
      </a:lvl2pPr>
      <a:lvl3pPr marL="680314"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3pPr>
      <a:lvl4pPr marL="899770"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4pPr>
      <a:lvl5pPr marL="1119226"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5pPr>
      <a:lvl6pPr marL="132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6pPr>
      <a:lvl7pPr marL="156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7pPr>
      <a:lvl8pPr marL="180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8pPr>
      <a:lvl9pPr marL="204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8.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3.png"/><Relationship Id="rId4" Type="http://schemas.openxmlformats.org/officeDocument/2006/relationships/image" Target="../media/image18.sv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pn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8" name="Text 0">
            <a:extLst>
              <a:ext uri="{FF2B5EF4-FFF2-40B4-BE49-F238E27FC236}">
                <a16:creationId xmlns:a16="http://schemas.microsoft.com/office/drawing/2014/main" id="{DA59C40B-2818-CBD3-F416-5D12BDDBA92B}"/>
              </a:ext>
            </a:extLst>
          </p:cNvPr>
          <p:cNvSpPr/>
          <p:nvPr/>
        </p:nvSpPr>
        <p:spPr>
          <a:xfrm>
            <a:off x="793790" y="2140659"/>
            <a:ext cx="13042821" cy="4669444"/>
          </a:xfrm>
          <a:prstGeom prst="rect">
            <a:avLst/>
          </a:prstGeom>
          <a:noFill/>
          <a:ln/>
        </p:spPr>
        <p:txBody>
          <a:bodyPr wrap="square" lIns="0" tIns="0" rIns="0" bIns="0" rtlCol="0" anchor="t"/>
          <a:lstStyle/>
          <a:p>
            <a:pPr marL="0" indent="0" algn="ctr">
              <a:lnSpc>
                <a:spcPts val="5550"/>
              </a:lnSpc>
              <a:buNone/>
            </a:pPr>
            <a:r>
              <a:rPr lang="en-US" sz="3600" b="1" dirty="0">
                <a:solidFill>
                  <a:srgbClr val="403C4E"/>
                </a:solidFill>
                <a:latin typeface="Times New Roman" panose="02020603050405020304" pitchFamily="18" charset="0"/>
                <a:ea typeface="Merriweather Bold" pitchFamily="34" charset="-122"/>
                <a:cs typeface="Times New Roman" panose="02020603050405020304" pitchFamily="18" charset="0"/>
              </a:rPr>
              <a:t>LCLM4004 Problem Solving and Decision Making</a:t>
            </a:r>
          </a:p>
          <a:p>
            <a:pPr marL="0" indent="0" algn="ctr">
              <a:lnSpc>
                <a:spcPts val="5550"/>
              </a:lnSpc>
              <a:buNone/>
            </a:pPr>
            <a:r>
              <a:rPr lang="en-US" sz="3600" b="1" dirty="0">
                <a:solidFill>
                  <a:srgbClr val="403C4E"/>
                </a:solidFill>
                <a:latin typeface="Times New Roman" panose="02020603050405020304" pitchFamily="18" charset="0"/>
                <a:ea typeface="Merriweather Bold" pitchFamily="34" charset="-122"/>
                <a:cs typeface="Times New Roman" panose="02020603050405020304" pitchFamily="18" charset="0"/>
              </a:rPr>
              <a:t>Component 1: Individual Presentation Green Haven Florists</a:t>
            </a:r>
          </a:p>
          <a:p>
            <a:pPr marL="0" indent="0" algn="ctr">
              <a:lnSpc>
                <a:spcPts val="5550"/>
              </a:lnSpc>
              <a:buNone/>
            </a:pPr>
            <a:endParaRPr lang="en-US" sz="3600" b="1" dirty="0">
              <a:solidFill>
                <a:srgbClr val="403C4E"/>
              </a:solidFill>
              <a:latin typeface="Times New Roman" panose="02020603050405020304" pitchFamily="18" charset="0"/>
              <a:ea typeface="Merriweather Bold" pitchFamily="34" charset="-122"/>
              <a:cs typeface="Times New Roman" panose="02020603050405020304" pitchFamily="18" charset="0"/>
            </a:endParaRPr>
          </a:p>
          <a:p>
            <a:pPr marL="0" indent="0" algn="ctr">
              <a:lnSpc>
                <a:spcPts val="5550"/>
              </a:lnSpc>
              <a:buNone/>
            </a:pPr>
            <a:endParaRPr lang="en-US" sz="3600" b="1" dirty="0">
              <a:solidFill>
                <a:srgbClr val="403C4E"/>
              </a:solidFill>
              <a:latin typeface="Times New Roman" panose="02020603050405020304" pitchFamily="18" charset="0"/>
              <a:ea typeface="Merriweather Bold" pitchFamily="34" charset="-122"/>
              <a:cs typeface="Times New Roman" panose="02020603050405020304" pitchFamily="18" charset="0"/>
            </a:endParaRPr>
          </a:p>
          <a:p>
            <a:pPr marL="0" indent="0" algn="just">
              <a:lnSpc>
                <a:spcPct val="150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Student Name: </a:t>
            </a:r>
            <a:r>
              <a:rPr lang="en-US" sz="2400" b="1" dirty="0" err="1">
                <a:solidFill>
                  <a:srgbClr val="403C4E"/>
                </a:solidFill>
                <a:latin typeface="Times New Roman" panose="02020603050405020304" pitchFamily="18" charset="0"/>
                <a:ea typeface="Merriweather Bold" pitchFamily="34" charset="-122"/>
                <a:cs typeface="Times New Roman" panose="02020603050405020304" pitchFamily="18" charset="0"/>
              </a:rPr>
              <a:t>Sinde</a:t>
            </a: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 Franklin </a:t>
            </a:r>
            <a:r>
              <a:rPr lang="en-US" sz="2400" b="1" dirty="0" err="1">
                <a:solidFill>
                  <a:srgbClr val="403C4E"/>
                </a:solidFill>
                <a:latin typeface="Times New Roman" panose="02020603050405020304" pitchFamily="18" charset="0"/>
                <a:ea typeface="Merriweather Bold" pitchFamily="34" charset="-122"/>
                <a:cs typeface="Times New Roman" panose="02020603050405020304" pitchFamily="18" charset="0"/>
              </a:rPr>
              <a:t>Woppiwo</a:t>
            </a:r>
            <a:endPar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endParaRPr>
          </a:p>
          <a:p>
            <a:pPr marL="0" indent="0" algn="just">
              <a:lnSpc>
                <a:spcPct val="150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Student ID: 2414246</a:t>
            </a:r>
          </a:p>
          <a:p>
            <a:pPr marL="0" indent="0" algn="just">
              <a:lnSpc>
                <a:spcPct val="150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Module Leader: Anita Nan</a:t>
            </a:r>
            <a:endParaRPr lang="en-US" sz="3600" b="1" dirty="0">
              <a:solidFill>
                <a:srgbClr val="403C4E"/>
              </a:solidFill>
              <a:latin typeface="Times New Roman" panose="02020603050405020304" pitchFamily="18" charset="0"/>
              <a:ea typeface="Merriweather Bold" pitchFamily="34" charset="-122"/>
              <a:cs typeface="Times New Roman" panose="02020603050405020304" pitchFamily="18" charset="0"/>
            </a:endParaRPr>
          </a:p>
        </p:txBody>
      </p:sp>
      <p:pic>
        <p:nvPicPr>
          <p:cNvPr id="9" name="Picture 8">
            <a:extLst>
              <a:ext uri="{FF2B5EF4-FFF2-40B4-BE49-F238E27FC236}">
                <a16:creationId xmlns:a16="http://schemas.microsoft.com/office/drawing/2014/main" id="{47DB516B-1E22-283C-8639-22314C816AEC}"/>
              </a:ext>
            </a:extLst>
          </p:cNvPr>
          <p:cNvPicPr>
            <a:picLocks noChangeAspect="1"/>
          </p:cNvPicPr>
          <p:nvPr/>
        </p:nvPicPr>
        <p:blipFill>
          <a:blip r:embed="rId3"/>
          <a:stretch>
            <a:fillRect/>
          </a:stretch>
        </p:blipFill>
        <p:spPr>
          <a:xfrm>
            <a:off x="0" y="72656"/>
            <a:ext cx="3987130" cy="1396105"/>
          </a:xfrm>
          <a:prstGeom prst="rect">
            <a:avLst/>
          </a:prstGeom>
        </p:spPr>
      </p:pic>
      <p:pic>
        <p:nvPicPr>
          <p:cNvPr id="11" name="Picture 10">
            <a:extLst>
              <a:ext uri="{FF2B5EF4-FFF2-40B4-BE49-F238E27FC236}">
                <a16:creationId xmlns:a16="http://schemas.microsoft.com/office/drawing/2014/main" id="{25158AE0-4FE9-8C84-960A-239196366FA0}"/>
              </a:ext>
            </a:extLst>
          </p:cNvPr>
          <p:cNvPicPr>
            <a:picLocks noChangeAspect="1"/>
          </p:cNvPicPr>
          <p:nvPr/>
        </p:nvPicPr>
        <p:blipFill>
          <a:blip r:embed="rId4"/>
          <a:stretch>
            <a:fillRect/>
          </a:stretch>
        </p:blipFill>
        <p:spPr>
          <a:xfrm>
            <a:off x="11167534" y="4038600"/>
            <a:ext cx="3368145" cy="336814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7570381"/>
          </a:xfrm>
          <a:prstGeom prst="rect">
            <a:avLst/>
          </a:prstGeom>
        </p:spPr>
      </p:pic>
      <p:sp>
        <p:nvSpPr>
          <p:cNvPr id="3" name="Text 0"/>
          <p:cNvSpPr/>
          <p:nvPr/>
        </p:nvSpPr>
        <p:spPr>
          <a:xfrm>
            <a:off x="6308707" y="1293911"/>
            <a:ext cx="5670590" cy="708779"/>
          </a:xfrm>
          <a:prstGeom prst="rect">
            <a:avLst/>
          </a:prstGeom>
          <a:noFill/>
          <a:ln/>
        </p:spPr>
        <p:txBody>
          <a:bodyPr wrap="none" lIns="0" tIns="0" rIns="0" bIns="0" rtlCol="0" anchor="t"/>
          <a:lstStyle/>
          <a:p>
            <a:pPr marL="0" indent="0" algn="just">
              <a:lnSpc>
                <a:spcPts val="5550"/>
              </a:lnSpc>
              <a:buNone/>
            </a:pPr>
            <a:r>
              <a:rPr lang="en-US" sz="4800" b="1" dirty="0">
                <a:solidFill>
                  <a:srgbClr val="403C4E"/>
                </a:solidFill>
                <a:latin typeface="Times New Roman" panose="02020603050405020304" pitchFamily="18" charset="0"/>
                <a:ea typeface="Merriweather Bold" pitchFamily="34" charset="-122"/>
                <a:cs typeface="Times New Roman" panose="02020603050405020304" pitchFamily="18" charset="0"/>
              </a:rPr>
              <a:t>Introduction</a:t>
            </a:r>
            <a:endParaRPr lang="en-US" sz="4800" dirty="0">
              <a:latin typeface="Times New Roman" panose="02020603050405020304" pitchFamily="18" charset="0"/>
              <a:cs typeface="Times New Roman" panose="02020603050405020304" pitchFamily="18" charset="0"/>
            </a:endParaRPr>
          </a:p>
        </p:txBody>
      </p:sp>
      <p:sp>
        <p:nvSpPr>
          <p:cNvPr id="4" name="Text 1"/>
          <p:cNvSpPr/>
          <p:nvPr/>
        </p:nvSpPr>
        <p:spPr>
          <a:xfrm>
            <a:off x="6280190" y="2697123"/>
            <a:ext cx="7556421" cy="2177415"/>
          </a:xfrm>
          <a:prstGeom prst="rect">
            <a:avLst/>
          </a:prstGeom>
          <a:ln/>
        </p:spPr>
        <p:style>
          <a:lnRef idx="1">
            <a:schemeClr val="accent5"/>
          </a:lnRef>
          <a:fillRef idx="2">
            <a:schemeClr val="accent5"/>
          </a:fillRef>
          <a:effectRef idx="1">
            <a:schemeClr val="accent5"/>
          </a:effectRef>
          <a:fontRef idx="minor">
            <a:schemeClr val="dk1"/>
          </a:fontRef>
        </p:style>
        <p:txBody>
          <a:bodyPr wrap="square" lIns="0" tIns="0" rIns="0" bIns="0" rtlCol="0" anchor="t"/>
          <a:lstStyle/>
          <a:p>
            <a:pPr algn="just">
              <a:lnSpc>
                <a:spcPts val="2850"/>
              </a:lnSpc>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This presentation analyses the deteriorating performance of Green Haven Florists, an independent floral company in Norwich, UK, established in 2016 (Mehta, 2024). Initially popular for its eco-friendly strategy and </a:t>
            </a:r>
            <a:r>
              <a:rPr lang="en-US" dirty="0" err="1">
                <a:solidFill>
                  <a:srgbClr val="403C4E"/>
                </a:solidFill>
                <a:latin typeface="Times New Roman" panose="02020603050405020304" pitchFamily="18" charset="0"/>
                <a:ea typeface="Open Sans" pitchFamily="34" charset="-122"/>
                <a:cs typeface="Times New Roman" panose="02020603050405020304" pitchFamily="18" charset="0"/>
              </a:rPr>
              <a:t>customised</a:t>
            </a: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 service, the business now faces declining turnover and customer interaction due to evolving consumer patterns, online rivalry, and increased overheads.</a:t>
            </a:r>
            <a:endParaRPr lang="en-US" dirty="0">
              <a:latin typeface="Times New Roman" panose="02020603050405020304" pitchFamily="18" charset="0"/>
              <a:cs typeface="Times New Roman" panose="02020603050405020304" pitchFamily="18" charset="0"/>
            </a:endParaRPr>
          </a:p>
        </p:txBody>
      </p:sp>
      <p:sp>
        <p:nvSpPr>
          <p:cNvPr id="5" name="Text 2"/>
          <p:cNvSpPr/>
          <p:nvPr/>
        </p:nvSpPr>
        <p:spPr>
          <a:xfrm>
            <a:off x="6280190" y="5129689"/>
            <a:ext cx="7556421" cy="1451610"/>
          </a:xfrm>
          <a:prstGeom prst="rect">
            <a:avLst/>
          </a:prstGeom>
          <a:ln/>
        </p:spPr>
        <p:style>
          <a:lnRef idx="1">
            <a:schemeClr val="accent6"/>
          </a:lnRef>
          <a:fillRef idx="2">
            <a:schemeClr val="accent6"/>
          </a:fillRef>
          <a:effectRef idx="1">
            <a:schemeClr val="accent6"/>
          </a:effectRef>
          <a:fontRef idx="minor">
            <a:schemeClr val="dk1"/>
          </a:fontRef>
        </p:style>
        <p:txBody>
          <a:bodyPr wrap="square" lIns="0" tIns="0" rIns="0" bIns="0" rtlCol="0" anchor="t"/>
          <a:lstStyle/>
          <a:p>
            <a:pPr marL="0" indent="0" algn="just">
              <a:lnSpc>
                <a:spcPts val="28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This presentation will explore the problem using the 5W2H framework, assess the external environment via PESTEL analysis, and identify root causes through a cause-effect model. The objective is to clarify key threats and establish a strategic change base.</a:t>
            </a:r>
            <a:endParaRPr lang="en-US"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C2F9F97-861D-FC31-18DF-2D21D71412C2}"/>
              </a:ext>
            </a:extLst>
          </p:cNvPr>
          <p:cNvPicPr>
            <a:picLocks noChangeAspect="1"/>
          </p:cNvPicPr>
          <p:nvPr/>
        </p:nvPicPr>
        <p:blipFill>
          <a:blip r:embed="rId4"/>
          <a:stretch>
            <a:fillRect/>
          </a:stretch>
        </p:blipFill>
        <p:spPr>
          <a:xfrm>
            <a:off x="12493934" y="108385"/>
            <a:ext cx="1875216" cy="18522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1378887" y="777210"/>
            <a:ext cx="7874794" cy="1132999"/>
          </a:xfrm>
          <a:prstGeom prst="rect">
            <a:avLst/>
          </a:prstGeom>
          <a:noFill/>
          <a:ln/>
        </p:spPr>
        <p:txBody>
          <a:bodyPr wrap="square" lIns="0" tIns="0" rIns="0" bIns="0" rtlCol="0" anchor="t"/>
          <a:lstStyle/>
          <a:p>
            <a:pPr marL="0" indent="0" algn="just">
              <a:lnSpc>
                <a:spcPts val="4450"/>
              </a:lnSpc>
              <a:buNone/>
            </a:pPr>
            <a:r>
              <a:rPr lang="en-US" sz="3550" b="1" dirty="0">
                <a:solidFill>
                  <a:srgbClr val="403C4E"/>
                </a:solidFill>
                <a:latin typeface="Times New Roman" panose="02020603050405020304" pitchFamily="18" charset="0"/>
                <a:ea typeface="Merriweather Bold" pitchFamily="34" charset="-122"/>
                <a:cs typeface="Times New Roman" panose="02020603050405020304" pitchFamily="18" charset="0"/>
              </a:rPr>
              <a:t>Nature of the Problem (5W2H: What and Why)</a:t>
            </a:r>
            <a:endParaRPr lang="en-US" sz="3550" dirty="0">
              <a:latin typeface="Times New Roman" panose="02020603050405020304" pitchFamily="18" charset="0"/>
              <a:cs typeface="Times New Roman" panose="02020603050405020304" pitchFamily="18" charset="0"/>
            </a:endParaRPr>
          </a:p>
        </p:txBody>
      </p:sp>
      <p:sp>
        <p:nvSpPr>
          <p:cNvPr id="4" name="Shape 1"/>
          <p:cNvSpPr/>
          <p:nvPr/>
        </p:nvSpPr>
        <p:spPr>
          <a:xfrm>
            <a:off x="1378887" y="2182148"/>
            <a:ext cx="3846790" cy="2329696"/>
          </a:xfrm>
          <a:prstGeom prst="roundRect">
            <a:avLst>
              <a:gd name="adj" fmla="val 4331"/>
            </a:avLst>
          </a:prstGeom>
          <a:ln/>
        </p:spPr>
        <p:style>
          <a:lnRef idx="1">
            <a:schemeClr val="accent4"/>
          </a:lnRef>
          <a:fillRef idx="2">
            <a:schemeClr val="accent4"/>
          </a:fillRef>
          <a:effectRef idx="1">
            <a:schemeClr val="accent4"/>
          </a:effectRef>
          <a:fontRef idx="minor">
            <a:schemeClr val="dk1"/>
          </a:fontRef>
        </p:style>
        <p:txBody>
          <a:bodyPr/>
          <a:lstStyle/>
          <a:p>
            <a:endParaRPr lang="en-US"/>
          </a:p>
        </p:txBody>
      </p:sp>
      <p:sp>
        <p:nvSpPr>
          <p:cNvPr id="5" name="Shape 2"/>
          <p:cNvSpPr/>
          <p:nvPr/>
        </p:nvSpPr>
        <p:spPr>
          <a:xfrm>
            <a:off x="1356027" y="2182148"/>
            <a:ext cx="91440" cy="2329696"/>
          </a:xfrm>
          <a:prstGeom prst="roundRect">
            <a:avLst>
              <a:gd name="adj" fmla="val 83286"/>
            </a:avLst>
          </a:prstGeom>
          <a:solidFill>
            <a:srgbClr val="FFAD94"/>
          </a:solidFill>
          <a:ln/>
        </p:spPr>
        <p:txBody>
          <a:bodyPr/>
          <a:lstStyle/>
          <a:p>
            <a:endParaRPr lang="en-US"/>
          </a:p>
        </p:txBody>
      </p:sp>
      <p:sp>
        <p:nvSpPr>
          <p:cNvPr id="6" name="Text 3"/>
          <p:cNvSpPr/>
          <p:nvPr/>
        </p:nvSpPr>
        <p:spPr>
          <a:xfrm>
            <a:off x="1651540" y="2386220"/>
            <a:ext cx="3193852" cy="283369"/>
          </a:xfrm>
          <a:prstGeom prst="rect">
            <a:avLst/>
          </a:prstGeom>
          <a:noFill/>
          <a:ln/>
        </p:spPr>
        <p:txBody>
          <a:bodyPr wrap="none" lIns="0" tIns="0" rIns="0" bIns="0" rtlCol="0" anchor="t"/>
          <a:lstStyle/>
          <a:p>
            <a:pPr marL="0" indent="0" algn="just">
              <a:lnSpc>
                <a:spcPts val="2200"/>
              </a:lnSpc>
              <a:buNone/>
            </a:pPr>
            <a:r>
              <a:rPr lang="en-US" sz="1750" b="1" dirty="0">
                <a:solidFill>
                  <a:srgbClr val="403C4E"/>
                </a:solidFill>
                <a:latin typeface="Times New Roman" panose="02020603050405020304" pitchFamily="18" charset="0"/>
                <a:ea typeface="Merriweather Bold" pitchFamily="34" charset="-122"/>
                <a:cs typeface="Times New Roman" panose="02020603050405020304" pitchFamily="18" charset="0"/>
              </a:rPr>
              <a:t>What: Customer Traffic Loss</a:t>
            </a:r>
            <a:endParaRPr lang="en-US" sz="1750" dirty="0">
              <a:latin typeface="Times New Roman" panose="02020603050405020304" pitchFamily="18" charset="0"/>
              <a:cs typeface="Times New Roman" panose="02020603050405020304" pitchFamily="18" charset="0"/>
            </a:endParaRPr>
          </a:p>
        </p:txBody>
      </p:sp>
      <p:sp>
        <p:nvSpPr>
          <p:cNvPr id="7" name="Text 4"/>
          <p:cNvSpPr/>
          <p:nvPr/>
        </p:nvSpPr>
        <p:spPr>
          <a:xfrm>
            <a:off x="1651540" y="2778293"/>
            <a:ext cx="3370064" cy="1160145"/>
          </a:xfrm>
          <a:prstGeom prst="rect">
            <a:avLst/>
          </a:prstGeom>
          <a:noFill/>
          <a:ln/>
        </p:spPr>
        <p:txBody>
          <a:bodyPr wrap="square" lIns="0" tIns="0" rIns="0" bIns="0" rtlCol="0" anchor="t"/>
          <a:lstStyle/>
          <a:p>
            <a:pPr marL="0" indent="0" algn="just">
              <a:lnSpc>
                <a:spcPts val="225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Green Haven Florists has experienced a significant loss of customer traffic, with in-store sales declining by 30% in the last year.</a:t>
            </a:r>
            <a:endParaRPr lang="en-US" sz="1400" dirty="0">
              <a:latin typeface="Times New Roman" panose="02020603050405020304" pitchFamily="18" charset="0"/>
              <a:cs typeface="Times New Roman" panose="02020603050405020304" pitchFamily="18" charset="0"/>
            </a:endParaRPr>
          </a:p>
        </p:txBody>
      </p:sp>
      <p:sp>
        <p:nvSpPr>
          <p:cNvPr id="8" name="Shape 5"/>
          <p:cNvSpPr/>
          <p:nvPr/>
        </p:nvSpPr>
        <p:spPr>
          <a:xfrm>
            <a:off x="5406891" y="2182147"/>
            <a:ext cx="3846790" cy="2329697"/>
          </a:xfrm>
          <a:prstGeom prst="roundRect">
            <a:avLst>
              <a:gd name="adj" fmla="val 4331"/>
            </a:avLst>
          </a:prstGeom>
          <a:ln/>
        </p:spPr>
        <p:style>
          <a:lnRef idx="1">
            <a:schemeClr val="accent5"/>
          </a:lnRef>
          <a:fillRef idx="2">
            <a:schemeClr val="accent5"/>
          </a:fillRef>
          <a:effectRef idx="1">
            <a:schemeClr val="accent5"/>
          </a:effectRef>
          <a:fontRef idx="minor">
            <a:schemeClr val="dk1"/>
          </a:fontRef>
        </p:style>
        <p:txBody>
          <a:bodyPr/>
          <a:lstStyle/>
          <a:p>
            <a:endParaRPr lang="en-US"/>
          </a:p>
        </p:txBody>
      </p:sp>
      <p:sp>
        <p:nvSpPr>
          <p:cNvPr id="9" name="Shape 6"/>
          <p:cNvSpPr/>
          <p:nvPr/>
        </p:nvSpPr>
        <p:spPr>
          <a:xfrm>
            <a:off x="5384030" y="2182148"/>
            <a:ext cx="91441" cy="2329696"/>
          </a:xfrm>
          <a:prstGeom prst="roundRect">
            <a:avLst>
              <a:gd name="adj" fmla="val 83286"/>
            </a:avLst>
          </a:prstGeom>
          <a:solidFill>
            <a:srgbClr val="FFAD94"/>
          </a:solidFill>
          <a:ln/>
        </p:spPr>
        <p:txBody>
          <a:bodyPr/>
          <a:lstStyle/>
          <a:p>
            <a:endParaRPr lang="en-US"/>
          </a:p>
        </p:txBody>
      </p:sp>
      <p:sp>
        <p:nvSpPr>
          <p:cNvPr id="10" name="Text 7"/>
          <p:cNvSpPr/>
          <p:nvPr/>
        </p:nvSpPr>
        <p:spPr>
          <a:xfrm>
            <a:off x="5679544" y="2386220"/>
            <a:ext cx="3370064" cy="566738"/>
          </a:xfrm>
          <a:prstGeom prst="rect">
            <a:avLst/>
          </a:prstGeom>
          <a:noFill/>
          <a:ln/>
        </p:spPr>
        <p:txBody>
          <a:bodyPr wrap="square" lIns="0" tIns="0" rIns="0" bIns="0" rtlCol="0" anchor="t"/>
          <a:lstStyle/>
          <a:p>
            <a:pPr marL="0" indent="0" algn="just">
              <a:lnSpc>
                <a:spcPts val="2200"/>
              </a:lnSpc>
              <a:buNone/>
            </a:pPr>
            <a:r>
              <a:rPr lang="en-US" sz="1750" b="1" dirty="0">
                <a:solidFill>
                  <a:srgbClr val="403C4E"/>
                </a:solidFill>
                <a:latin typeface="Times New Roman" panose="02020603050405020304" pitchFamily="18" charset="0"/>
                <a:ea typeface="Merriweather Bold" pitchFamily="34" charset="-122"/>
                <a:cs typeface="Times New Roman" panose="02020603050405020304" pitchFamily="18" charset="0"/>
              </a:rPr>
              <a:t>Why: Shifting Consumer Patterns</a:t>
            </a:r>
            <a:endParaRPr lang="en-US" sz="1750" dirty="0">
              <a:latin typeface="Times New Roman" panose="02020603050405020304" pitchFamily="18" charset="0"/>
              <a:cs typeface="Times New Roman" panose="02020603050405020304" pitchFamily="18" charset="0"/>
            </a:endParaRPr>
          </a:p>
        </p:txBody>
      </p:sp>
      <p:sp>
        <p:nvSpPr>
          <p:cNvPr id="11" name="Text 8"/>
          <p:cNvSpPr/>
          <p:nvPr/>
        </p:nvSpPr>
        <p:spPr>
          <a:xfrm>
            <a:off x="5679544" y="3061662"/>
            <a:ext cx="3370064" cy="1450181"/>
          </a:xfrm>
          <a:prstGeom prst="rect">
            <a:avLst/>
          </a:prstGeom>
          <a:noFill/>
          <a:ln/>
        </p:spPr>
        <p:txBody>
          <a:bodyPr wrap="square" lIns="0" tIns="0" rIns="0" bIns="0" rtlCol="0" anchor="t"/>
          <a:lstStyle/>
          <a:p>
            <a:pPr marL="0" indent="0" algn="just">
              <a:lnSpc>
                <a:spcPts val="225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Consumers are moving to online shopping due to convenience, lower prices, and faster deliveries from large online retailers (Shanthi and Desti, 2022).</a:t>
            </a:r>
            <a:endParaRPr lang="en-US" sz="1400" dirty="0">
              <a:latin typeface="Times New Roman" panose="02020603050405020304" pitchFamily="18" charset="0"/>
              <a:cs typeface="Times New Roman" panose="02020603050405020304" pitchFamily="18" charset="0"/>
            </a:endParaRPr>
          </a:p>
        </p:txBody>
      </p:sp>
      <p:sp>
        <p:nvSpPr>
          <p:cNvPr id="12" name="Shape 9"/>
          <p:cNvSpPr/>
          <p:nvPr/>
        </p:nvSpPr>
        <p:spPr>
          <a:xfrm>
            <a:off x="1378887" y="4897129"/>
            <a:ext cx="3846790" cy="2635687"/>
          </a:xfrm>
          <a:prstGeom prst="roundRect">
            <a:avLst>
              <a:gd name="adj" fmla="val 3524"/>
            </a:avLst>
          </a:prstGeom>
          <a:ln/>
        </p:spPr>
        <p:style>
          <a:lnRef idx="1">
            <a:schemeClr val="accent6"/>
          </a:lnRef>
          <a:fillRef idx="2">
            <a:schemeClr val="accent6"/>
          </a:fillRef>
          <a:effectRef idx="1">
            <a:schemeClr val="accent6"/>
          </a:effectRef>
          <a:fontRef idx="minor">
            <a:schemeClr val="dk1"/>
          </a:fontRef>
        </p:style>
        <p:txBody>
          <a:bodyPr/>
          <a:lstStyle/>
          <a:p>
            <a:endParaRPr lang="en-US"/>
          </a:p>
        </p:txBody>
      </p:sp>
      <p:sp>
        <p:nvSpPr>
          <p:cNvPr id="13" name="Shape 10"/>
          <p:cNvSpPr/>
          <p:nvPr/>
        </p:nvSpPr>
        <p:spPr>
          <a:xfrm>
            <a:off x="1356027" y="4897129"/>
            <a:ext cx="91440" cy="2635687"/>
          </a:xfrm>
          <a:prstGeom prst="roundRect">
            <a:avLst>
              <a:gd name="adj" fmla="val 83286"/>
            </a:avLst>
          </a:prstGeom>
          <a:solidFill>
            <a:srgbClr val="FFAD94"/>
          </a:solidFill>
          <a:ln/>
        </p:spPr>
        <p:txBody>
          <a:bodyPr/>
          <a:lstStyle/>
          <a:p>
            <a:endParaRPr lang="en-US"/>
          </a:p>
        </p:txBody>
      </p:sp>
      <p:sp>
        <p:nvSpPr>
          <p:cNvPr id="14" name="Text 11"/>
          <p:cNvSpPr/>
          <p:nvPr/>
        </p:nvSpPr>
        <p:spPr>
          <a:xfrm>
            <a:off x="1651540" y="5101203"/>
            <a:ext cx="3370064" cy="566738"/>
          </a:xfrm>
          <a:prstGeom prst="rect">
            <a:avLst/>
          </a:prstGeom>
          <a:noFill/>
          <a:ln/>
        </p:spPr>
        <p:txBody>
          <a:bodyPr wrap="square" lIns="0" tIns="0" rIns="0" bIns="0" rtlCol="0" anchor="t"/>
          <a:lstStyle/>
          <a:p>
            <a:pPr marL="0" indent="0" algn="just">
              <a:lnSpc>
                <a:spcPts val="2200"/>
              </a:lnSpc>
              <a:buNone/>
            </a:pPr>
            <a:r>
              <a:rPr lang="en-US" sz="1750" b="1" dirty="0">
                <a:solidFill>
                  <a:srgbClr val="403C4E"/>
                </a:solidFill>
                <a:latin typeface="Times New Roman" panose="02020603050405020304" pitchFamily="18" charset="0"/>
                <a:ea typeface="Merriweather Bold" pitchFamily="34" charset="-122"/>
                <a:cs typeface="Times New Roman" panose="02020603050405020304" pitchFamily="18" charset="0"/>
              </a:rPr>
              <a:t>Why: Digitalisation &amp; Competition</a:t>
            </a:r>
            <a:endParaRPr lang="en-US" sz="1750" dirty="0">
              <a:latin typeface="Times New Roman" panose="02020603050405020304" pitchFamily="18" charset="0"/>
              <a:cs typeface="Times New Roman" panose="02020603050405020304" pitchFamily="18" charset="0"/>
            </a:endParaRPr>
          </a:p>
        </p:txBody>
      </p:sp>
      <p:sp>
        <p:nvSpPr>
          <p:cNvPr id="15" name="Text 12"/>
          <p:cNvSpPr/>
          <p:nvPr/>
        </p:nvSpPr>
        <p:spPr>
          <a:xfrm>
            <a:off x="1651540" y="5776644"/>
            <a:ext cx="3370064" cy="1555875"/>
          </a:xfrm>
          <a:prstGeom prst="rect">
            <a:avLst/>
          </a:prstGeom>
          <a:noFill/>
          <a:ln/>
        </p:spPr>
        <p:txBody>
          <a:bodyPr wrap="square" lIns="0" tIns="0" rIns="0" bIns="0" rtlCol="0" anchor="t"/>
          <a:lstStyle/>
          <a:p>
            <a:pPr marL="0" indent="0" algn="just">
              <a:lnSpc>
                <a:spcPts val="225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The business struggles with an old-fashioned webpage and limited delivery options, making it less competitive. Its sustainability ethos, once a differentiator, now increases costs, hindering price competition (Mehta, 2024).</a:t>
            </a:r>
            <a:endParaRPr lang="en-US" sz="14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601FD604-32FA-45A1-B9E4-5CA366D0C03B}"/>
              </a:ext>
            </a:extLst>
          </p:cNvPr>
          <p:cNvPicPr>
            <a:picLocks noChangeAspect="1"/>
          </p:cNvPicPr>
          <p:nvPr/>
        </p:nvPicPr>
        <p:blipFill>
          <a:blip r:embed="rId3"/>
          <a:stretch>
            <a:fillRect/>
          </a:stretch>
        </p:blipFill>
        <p:spPr>
          <a:xfrm>
            <a:off x="5406891" y="4966671"/>
            <a:ext cx="3846790" cy="250801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7" name="Picture 16">
            <a:extLst>
              <a:ext uri="{FF2B5EF4-FFF2-40B4-BE49-F238E27FC236}">
                <a16:creationId xmlns:a16="http://schemas.microsoft.com/office/drawing/2014/main" id="{728EC3A0-5865-5784-E86B-1DB9E949EB16}"/>
              </a:ext>
            </a:extLst>
          </p:cNvPr>
          <p:cNvPicPr>
            <a:picLocks noChangeAspect="1"/>
          </p:cNvPicPr>
          <p:nvPr/>
        </p:nvPicPr>
        <p:blipFill>
          <a:blip r:embed="rId4"/>
          <a:stretch>
            <a:fillRect/>
          </a:stretch>
        </p:blipFill>
        <p:spPr>
          <a:xfrm>
            <a:off x="9864281" y="3028702"/>
            <a:ext cx="4039753" cy="373685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8" name="Picture 17">
            <a:extLst>
              <a:ext uri="{FF2B5EF4-FFF2-40B4-BE49-F238E27FC236}">
                <a16:creationId xmlns:a16="http://schemas.microsoft.com/office/drawing/2014/main" id="{4B3F3518-9277-4DDC-08F5-EA0C3C94826F}"/>
              </a:ext>
            </a:extLst>
          </p:cNvPr>
          <p:cNvPicPr>
            <a:picLocks noChangeAspect="1"/>
          </p:cNvPicPr>
          <p:nvPr/>
        </p:nvPicPr>
        <p:blipFill>
          <a:blip r:embed="rId5"/>
          <a:stretch>
            <a:fillRect/>
          </a:stretch>
        </p:blipFill>
        <p:spPr>
          <a:xfrm>
            <a:off x="12493934" y="108385"/>
            <a:ext cx="1875216" cy="185229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223818"/>
          </a:xfrm>
          <a:prstGeom prst="rect">
            <a:avLst/>
          </a:prstGeom>
        </p:spPr>
      </p:pic>
      <p:sp>
        <p:nvSpPr>
          <p:cNvPr id="3" name="Text 0"/>
          <p:cNvSpPr/>
          <p:nvPr/>
        </p:nvSpPr>
        <p:spPr>
          <a:xfrm>
            <a:off x="642104" y="2512525"/>
            <a:ext cx="12097941" cy="573405"/>
          </a:xfrm>
          <a:prstGeom prst="rect">
            <a:avLst/>
          </a:prstGeom>
          <a:noFill/>
          <a:ln/>
        </p:spPr>
        <p:txBody>
          <a:bodyPr wrap="none" lIns="0" tIns="0" rIns="0" bIns="0" rtlCol="0" anchor="t"/>
          <a:lstStyle/>
          <a:p>
            <a:pPr marL="0" indent="0" algn="just">
              <a:lnSpc>
                <a:spcPts val="4500"/>
              </a:lnSpc>
              <a:buNone/>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Scope of the Problem (5W2H: When, Where, and Who)</a:t>
            </a:r>
            <a:endParaRPr lang="en-US" sz="4000" dirty="0">
              <a:latin typeface="Times New Roman" panose="02020603050405020304" pitchFamily="18" charset="0"/>
              <a:cs typeface="Times New Roman" panose="02020603050405020304" pitchFamily="18" charset="0"/>
            </a:endParaRPr>
          </a:p>
        </p:txBody>
      </p:sp>
      <p:sp>
        <p:nvSpPr>
          <p:cNvPr id="4" name="Shape 1"/>
          <p:cNvSpPr/>
          <p:nvPr/>
        </p:nvSpPr>
        <p:spPr>
          <a:xfrm>
            <a:off x="642104" y="5665538"/>
            <a:ext cx="13346192" cy="22860"/>
          </a:xfrm>
          <a:prstGeom prst="roundRect">
            <a:avLst>
              <a:gd name="adj" fmla="val 337102"/>
            </a:avLst>
          </a:prstGeom>
          <a:solidFill>
            <a:srgbClr val="E5BEB2"/>
          </a:solidFill>
          <a:ln/>
        </p:spPr>
        <p:txBody>
          <a:bodyPr/>
          <a:lstStyle/>
          <a:p>
            <a:endParaRPr lang="en-US"/>
          </a:p>
        </p:txBody>
      </p:sp>
      <p:sp>
        <p:nvSpPr>
          <p:cNvPr id="5" name="Shape 2"/>
          <p:cNvSpPr/>
          <p:nvPr/>
        </p:nvSpPr>
        <p:spPr>
          <a:xfrm>
            <a:off x="3909774" y="5115171"/>
            <a:ext cx="22860" cy="550426"/>
          </a:xfrm>
          <a:prstGeom prst="roundRect">
            <a:avLst>
              <a:gd name="adj" fmla="val 337102"/>
            </a:avLst>
          </a:prstGeom>
          <a:solidFill>
            <a:srgbClr val="E5BEB2"/>
          </a:solidFill>
          <a:ln/>
        </p:spPr>
        <p:txBody>
          <a:bodyPr/>
          <a:lstStyle/>
          <a:p>
            <a:endParaRPr lang="en-US"/>
          </a:p>
        </p:txBody>
      </p:sp>
      <p:sp>
        <p:nvSpPr>
          <p:cNvPr id="6" name="Shape 3"/>
          <p:cNvSpPr/>
          <p:nvPr/>
        </p:nvSpPr>
        <p:spPr>
          <a:xfrm>
            <a:off x="3714869" y="5459143"/>
            <a:ext cx="412790" cy="412790"/>
          </a:xfrm>
          <a:prstGeom prst="roundRect">
            <a:avLst>
              <a:gd name="adj" fmla="val 18668"/>
            </a:avLst>
          </a:prstGeom>
          <a:solidFill>
            <a:srgbClr val="FFD8CC"/>
          </a:solidFill>
          <a:ln w="7620">
            <a:solidFill>
              <a:srgbClr val="E5BEB2"/>
            </a:solidFill>
            <a:prstDash val="solid"/>
          </a:ln>
        </p:spPr>
        <p:txBody>
          <a:bodyPr/>
          <a:lstStyle/>
          <a:p>
            <a:endParaRPr lang="en-US"/>
          </a:p>
        </p:txBody>
      </p:sp>
      <p:sp>
        <p:nvSpPr>
          <p:cNvPr id="7" name="Text 4"/>
          <p:cNvSpPr/>
          <p:nvPr/>
        </p:nvSpPr>
        <p:spPr>
          <a:xfrm>
            <a:off x="3783628" y="5493492"/>
            <a:ext cx="275153" cy="343972"/>
          </a:xfrm>
          <a:prstGeom prst="rect">
            <a:avLst/>
          </a:prstGeom>
          <a:noFill/>
          <a:ln/>
        </p:spPr>
        <p:txBody>
          <a:bodyPr wrap="none" lIns="0" tIns="0" rIns="0" bIns="0" rtlCol="0" anchor="t"/>
          <a:lstStyle/>
          <a:p>
            <a:pPr marL="0" indent="0" algn="just">
              <a:lnSpc>
                <a:spcPts val="215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1</a:t>
            </a:r>
            <a:endParaRPr lang="en-US" sz="2800" dirty="0">
              <a:latin typeface="Times New Roman" panose="02020603050405020304" pitchFamily="18" charset="0"/>
              <a:cs typeface="Times New Roman" panose="02020603050405020304" pitchFamily="18" charset="0"/>
            </a:endParaRPr>
          </a:p>
        </p:txBody>
      </p:sp>
      <p:sp>
        <p:nvSpPr>
          <p:cNvPr id="8" name="Text 5"/>
          <p:cNvSpPr/>
          <p:nvPr/>
        </p:nvSpPr>
        <p:spPr>
          <a:xfrm>
            <a:off x="2668548" y="3361083"/>
            <a:ext cx="2505551" cy="286583"/>
          </a:xfrm>
          <a:prstGeom prst="rect">
            <a:avLst/>
          </a:prstGeom>
          <a:noFill/>
          <a:ln/>
        </p:spPr>
        <p:txBody>
          <a:bodyPr wrap="none" lIns="0" tIns="0" rIns="0" bIns="0" rtlCol="0" anchor="t"/>
          <a:lstStyle/>
          <a:p>
            <a:pPr marL="0" indent="0" algn="just">
              <a:lnSpc>
                <a:spcPts val="225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When: Past 12 Months</a:t>
            </a:r>
            <a:endParaRPr lang="en-US" sz="2400" dirty="0">
              <a:latin typeface="Times New Roman" panose="02020603050405020304" pitchFamily="18" charset="0"/>
              <a:cs typeface="Times New Roman" panose="02020603050405020304" pitchFamily="18" charset="0"/>
            </a:endParaRPr>
          </a:p>
        </p:txBody>
      </p:sp>
      <p:sp>
        <p:nvSpPr>
          <p:cNvPr id="9" name="Text 6"/>
          <p:cNvSpPr/>
          <p:nvPr/>
        </p:nvSpPr>
        <p:spPr>
          <a:xfrm>
            <a:off x="825579" y="3757679"/>
            <a:ext cx="6191488" cy="1173955"/>
          </a:xfrm>
          <a:prstGeom prst="rect">
            <a:avLst/>
          </a:prstGeom>
          <a:ln/>
        </p:spPr>
        <p:style>
          <a:lnRef idx="1">
            <a:schemeClr val="accent1"/>
          </a:lnRef>
          <a:fillRef idx="2">
            <a:schemeClr val="accent1"/>
          </a:fillRef>
          <a:effectRef idx="1">
            <a:schemeClr val="accent1"/>
          </a:effectRef>
          <a:fontRef idx="minor">
            <a:schemeClr val="dk1"/>
          </a:fontRef>
        </p:style>
        <p:txBody>
          <a:bodyPr wrap="square" lIns="0" tIns="0" rIns="0" bIns="0" rtlCol="0" anchor="t"/>
          <a:lstStyle/>
          <a:p>
            <a:pPr marL="0" indent="0" algn="just">
              <a:lnSpc>
                <a:spcPts val="2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The problem has steadily worsened over the past year, affecting both walk-in purchases and large event orders.</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7303651" y="5665478"/>
            <a:ext cx="22860" cy="550426"/>
          </a:xfrm>
          <a:prstGeom prst="roundRect">
            <a:avLst>
              <a:gd name="adj" fmla="val 337102"/>
            </a:avLst>
          </a:prstGeom>
          <a:solidFill>
            <a:srgbClr val="E5BEB2"/>
          </a:solidFill>
          <a:ln/>
        </p:spPr>
        <p:txBody>
          <a:bodyPr/>
          <a:lstStyle/>
          <a:p>
            <a:endParaRPr lang="en-US"/>
          </a:p>
        </p:txBody>
      </p:sp>
      <p:sp>
        <p:nvSpPr>
          <p:cNvPr id="11" name="Shape 8"/>
          <p:cNvSpPr/>
          <p:nvPr/>
        </p:nvSpPr>
        <p:spPr>
          <a:xfrm>
            <a:off x="7108746" y="5459143"/>
            <a:ext cx="412790" cy="412790"/>
          </a:xfrm>
          <a:prstGeom prst="roundRect">
            <a:avLst>
              <a:gd name="adj" fmla="val 18668"/>
            </a:avLst>
          </a:prstGeom>
          <a:solidFill>
            <a:srgbClr val="FFD8CC"/>
          </a:solidFill>
          <a:ln w="7620">
            <a:solidFill>
              <a:srgbClr val="E5BEB2"/>
            </a:solidFill>
            <a:prstDash val="solid"/>
          </a:ln>
        </p:spPr>
        <p:txBody>
          <a:bodyPr/>
          <a:lstStyle/>
          <a:p>
            <a:endParaRPr lang="en-US"/>
          </a:p>
        </p:txBody>
      </p:sp>
      <p:sp>
        <p:nvSpPr>
          <p:cNvPr id="12" name="Text 9"/>
          <p:cNvSpPr/>
          <p:nvPr/>
        </p:nvSpPr>
        <p:spPr>
          <a:xfrm>
            <a:off x="7177504" y="5493492"/>
            <a:ext cx="275153" cy="343972"/>
          </a:xfrm>
          <a:prstGeom prst="rect">
            <a:avLst/>
          </a:prstGeom>
          <a:noFill/>
          <a:ln/>
        </p:spPr>
        <p:txBody>
          <a:bodyPr wrap="none" lIns="0" tIns="0" rIns="0" bIns="0" rtlCol="0" anchor="t"/>
          <a:lstStyle/>
          <a:p>
            <a:pPr marL="0" indent="0" algn="just">
              <a:lnSpc>
                <a:spcPts val="215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2</a:t>
            </a:r>
            <a:endParaRPr lang="en-US" sz="2800" dirty="0">
              <a:latin typeface="Times New Roman" panose="02020603050405020304" pitchFamily="18" charset="0"/>
              <a:cs typeface="Times New Roman" panose="02020603050405020304" pitchFamily="18" charset="0"/>
            </a:endParaRPr>
          </a:p>
        </p:txBody>
      </p:sp>
      <p:sp>
        <p:nvSpPr>
          <p:cNvPr id="13" name="Text 10"/>
          <p:cNvSpPr/>
          <p:nvPr/>
        </p:nvSpPr>
        <p:spPr>
          <a:xfrm>
            <a:off x="5566767" y="6230106"/>
            <a:ext cx="3496866" cy="286583"/>
          </a:xfrm>
          <a:prstGeom prst="rect">
            <a:avLst/>
          </a:prstGeom>
          <a:noFill/>
          <a:ln/>
        </p:spPr>
        <p:txBody>
          <a:bodyPr wrap="none" lIns="0" tIns="0" rIns="0" bIns="0" rtlCol="0" anchor="t"/>
          <a:lstStyle/>
          <a:p>
            <a:pPr marL="0" indent="0" algn="just">
              <a:lnSpc>
                <a:spcPts val="225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Where: Physical Store Location</a:t>
            </a:r>
            <a:endParaRPr lang="en-US" sz="2400" dirty="0">
              <a:latin typeface="Times New Roman" panose="02020603050405020304" pitchFamily="18" charset="0"/>
              <a:cs typeface="Times New Roman" panose="02020603050405020304" pitchFamily="18" charset="0"/>
            </a:endParaRPr>
          </a:p>
        </p:txBody>
      </p:sp>
      <p:sp>
        <p:nvSpPr>
          <p:cNvPr id="14" name="Text 11"/>
          <p:cNvSpPr/>
          <p:nvPr/>
        </p:nvSpPr>
        <p:spPr>
          <a:xfrm>
            <a:off x="4219456" y="6719834"/>
            <a:ext cx="6191488" cy="586978"/>
          </a:xfrm>
          <a:prstGeom prst="rect">
            <a:avLst/>
          </a:prstGeom>
          <a:ln/>
        </p:spPr>
        <p:style>
          <a:lnRef idx="1">
            <a:schemeClr val="accent5"/>
          </a:lnRef>
          <a:fillRef idx="2">
            <a:schemeClr val="accent5"/>
          </a:fillRef>
          <a:effectRef idx="1">
            <a:schemeClr val="accent5"/>
          </a:effectRef>
          <a:fontRef idx="minor">
            <a:schemeClr val="dk1"/>
          </a:fontRef>
        </p:style>
        <p:txBody>
          <a:bodyPr wrap="square" lIns="0" tIns="0" rIns="0" bIns="0" rtlCol="0" anchor="t"/>
          <a:lstStyle/>
          <a:p>
            <a:pPr marL="0" indent="0" algn="just">
              <a:lnSpc>
                <a:spcPts val="2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The issue is confined to the physical store, where minimal high street activity reduces visibility and impulse buying.</a:t>
            </a:r>
            <a:endParaRPr lang="en-US" dirty="0">
              <a:latin typeface="Times New Roman" panose="02020603050405020304" pitchFamily="18" charset="0"/>
              <a:cs typeface="Times New Roman" panose="02020603050405020304" pitchFamily="18" charset="0"/>
            </a:endParaRPr>
          </a:p>
        </p:txBody>
      </p:sp>
      <p:sp>
        <p:nvSpPr>
          <p:cNvPr id="15" name="Shape 12"/>
          <p:cNvSpPr/>
          <p:nvPr/>
        </p:nvSpPr>
        <p:spPr>
          <a:xfrm>
            <a:off x="10697527" y="5115171"/>
            <a:ext cx="22860" cy="550426"/>
          </a:xfrm>
          <a:prstGeom prst="roundRect">
            <a:avLst>
              <a:gd name="adj" fmla="val 337102"/>
            </a:avLst>
          </a:prstGeom>
          <a:solidFill>
            <a:srgbClr val="E5BEB2"/>
          </a:solidFill>
          <a:ln/>
        </p:spPr>
        <p:txBody>
          <a:bodyPr/>
          <a:lstStyle/>
          <a:p>
            <a:endParaRPr lang="en-US"/>
          </a:p>
        </p:txBody>
      </p:sp>
      <p:sp>
        <p:nvSpPr>
          <p:cNvPr id="16" name="Shape 13"/>
          <p:cNvSpPr/>
          <p:nvPr/>
        </p:nvSpPr>
        <p:spPr>
          <a:xfrm>
            <a:off x="10502622" y="5459143"/>
            <a:ext cx="412790" cy="412790"/>
          </a:xfrm>
          <a:prstGeom prst="roundRect">
            <a:avLst>
              <a:gd name="adj" fmla="val 18668"/>
            </a:avLst>
          </a:prstGeom>
          <a:solidFill>
            <a:srgbClr val="FFD8CC"/>
          </a:solidFill>
          <a:ln w="7620">
            <a:solidFill>
              <a:srgbClr val="E5BEB2"/>
            </a:solidFill>
            <a:prstDash val="solid"/>
          </a:ln>
        </p:spPr>
        <p:txBody>
          <a:bodyPr/>
          <a:lstStyle/>
          <a:p>
            <a:endParaRPr lang="en-US"/>
          </a:p>
        </p:txBody>
      </p:sp>
      <p:sp>
        <p:nvSpPr>
          <p:cNvPr id="17" name="Text 14"/>
          <p:cNvSpPr/>
          <p:nvPr/>
        </p:nvSpPr>
        <p:spPr>
          <a:xfrm>
            <a:off x="10571381" y="5493492"/>
            <a:ext cx="275153" cy="343972"/>
          </a:xfrm>
          <a:prstGeom prst="rect">
            <a:avLst/>
          </a:prstGeom>
          <a:noFill/>
          <a:ln/>
        </p:spPr>
        <p:txBody>
          <a:bodyPr wrap="none" lIns="0" tIns="0" rIns="0" bIns="0" rtlCol="0" anchor="t"/>
          <a:lstStyle/>
          <a:p>
            <a:pPr marL="0" indent="0" algn="just">
              <a:lnSpc>
                <a:spcPts val="215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3</a:t>
            </a:r>
            <a:endParaRPr lang="en-US" sz="2800" dirty="0">
              <a:latin typeface="Times New Roman" panose="02020603050405020304" pitchFamily="18" charset="0"/>
              <a:cs typeface="Times New Roman" panose="02020603050405020304" pitchFamily="18" charset="0"/>
            </a:endParaRPr>
          </a:p>
        </p:txBody>
      </p:sp>
      <p:sp>
        <p:nvSpPr>
          <p:cNvPr id="18" name="Text 15"/>
          <p:cNvSpPr/>
          <p:nvPr/>
        </p:nvSpPr>
        <p:spPr>
          <a:xfrm>
            <a:off x="9146262" y="3361083"/>
            <a:ext cx="3125629" cy="286583"/>
          </a:xfrm>
          <a:prstGeom prst="rect">
            <a:avLst/>
          </a:prstGeom>
          <a:noFill/>
          <a:ln/>
        </p:spPr>
        <p:txBody>
          <a:bodyPr wrap="none" lIns="0" tIns="0" rIns="0" bIns="0" rtlCol="0" anchor="t"/>
          <a:lstStyle/>
          <a:p>
            <a:pPr marL="0" indent="0" algn="just">
              <a:lnSpc>
                <a:spcPts val="225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Who: Multiple Stakeholders</a:t>
            </a:r>
            <a:endParaRPr lang="en-US" sz="2400" dirty="0">
              <a:latin typeface="Times New Roman" panose="02020603050405020304" pitchFamily="18" charset="0"/>
              <a:cs typeface="Times New Roman" panose="02020603050405020304" pitchFamily="18" charset="0"/>
            </a:endParaRPr>
          </a:p>
        </p:txBody>
      </p:sp>
      <p:sp>
        <p:nvSpPr>
          <p:cNvPr id="19" name="Text 16"/>
          <p:cNvSpPr/>
          <p:nvPr/>
        </p:nvSpPr>
        <p:spPr>
          <a:xfrm>
            <a:off x="7613333" y="3757680"/>
            <a:ext cx="6191488" cy="1173956"/>
          </a:xfrm>
          <a:prstGeom prst="rect">
            <a:avLst/>
          </a:prstGeom>
          <a:ln/>
        </p:spPr>
        <p:style>
          <a:lnRef idx="1">
            <a:schemeClr val="accent2"/>
          </a:lnRef>
          <a:fillRef idx="2">
            <a:schemeClr val="accent2"/>
          </a:fillRef>
          <a:effectRef idx="1">
            <a:schemeClr val="accent2"/>
          </a:effectRef>
          <a:fontRef idx="minor">
            <a:schemeClr val="dk1"/>
          </a:fontRef>
        </p:style>
        <p:txBody>
          <a:bodyPr wrap="square" lIns="0" tIns="0" rIns="0" bIns="0" rtlCol="0" anchor="t"/>
          <a:lstStyle/>
          <a:p>
            <a:pPr marL="0" indent="0" algn="just">
              <a:lnSpc>
                <a:spcPts val="2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Owners Liam and Priya, local clients seeking low prices, suppliers needing to reprice, and corporate customers re-evaluating budgets are all impacted. Potential customers also judge the company by its online presence (Mehta, 2024).</a:t>
            </a:r>
            <a:endParaRPr lang="en-US" dirty="0">
              <a:latin typeface="Times New Roman" panose="02020603050405020304" pitchFamily="18" charset="0"/>
              <a:cs typeface="Times New Roman" panose="02020603050405020304" pitchFamily="18" charset="0"/>
            </a:endParaRPr>
          </a:p>
        </p:txBody>
      </p:sp>
      <p:pic>
        <p:nvPicPr>
          <p:cNvPr id="20" name="Picture 19">
            <a:extLst>
              <a:ext uri="{FF2B5EF4-FFF2-40B4-BE49-F238E27FC236}">
                <a16:creationId xmlns:a16="http://schemas.microsoft.com/office/drawing/2014/main" id="{407FF124-9D37-8639-54FD-6A7C8E1DFF68}"/>
              </a:ext>
            </a:extLst>
          </p:cNvPr>
          <p:cNvPicPr>
            <a:picLocks noChangeAspect="1"/>
          </p:cNvPicPr>
          <p:nvPr/>
        </p:nvPicPr>
        <p:blipFill>
          <a:blip r:embed="rId4"/>
          <a:stretch>
            <a:fillRect/>
          </a:stretch>
        </p:blipFill>
        <p:spPr>
          <a:xfrm>
            <a:off x="12561667" y="5716618"/>
            <a:ext cx="1875216" cy="1852296"/>
          </a:xfrm>
          <a:prstGeom prst="rect">
            <a:avLst/>
          </a:prstGeom>
        </p:spPr>
      </p:pic>
      <p:pic>
        <p:nvPicPr>
          <p:cNvPr id="21" name="Picture 20">
            <a:extLst>
              <a:ext uri="{FF2B5EF4-FFF2-40B4-BE49-F238E27FC236}">
                <a16:creationId xmlns:a16="http://schemas.microsoft.com/office/drawing/2014/main" id="{E5562DEC-2296-89B3-392D-D75A361C33DB}"/>
              </a:ext>
            </a:extLst>
          </p:cNvPr>
          <p:cNvPicPr>
            <a:picLocks noChangeAspect="1"/>
          </p:cNvPicPr>
          <p:nvPr/>
        </p:nvPicPr>
        <p:blipFill>
          <a:blip r:embed="rId5"/>
          <a:stretch>
            <a:fillRect/>
          </a:stretch>
        </p:blipFill>
        <p:spPr>
          <a:xfrm>
            <a:off x="153050" y="5733202"/>
            <a:ext cx="1871634" cy="18533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5980390" y="214497"/>
            <a:ext cx="8156019" cy="968098"/>
          </a:xfrm>
          <a:prstGeom prst="rect">
            <a:avLst/>
          </a:prstGeom>
          <a:noFill/>
          <a:ln/>
        </p:spPr>
        <p:txBody>
          <a:bodyPr wrap="square" lIns="0" tIns="0" rIns="0" bIns="0" rtlCol="0" anchor="t"/>
          <a:lstStyle/>
          <a:p>
            <a:pPr algn="just">
              <a:lnSpc>
                <a:spcPts val="3450"/>
              </a:lnSpc>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Scope of the Problem (5W2H: How Much and How)</a:t>
            </a:r>
            <a:endParaRPr lang="en-US" sz="4000" dirty="0">
              <a:latin typeface="Times New Roman" panose="02020603050405020304" pitchFamily="18" charset="0"/>
              <a:cs typeface="Times New Roman" panose="02020603050405020304" pitchFamily="18" charset="0"/>
            </a:endParaRPr>
          </a:p>
        </p:txBody>
      </p:sp>
      <p:sp>
        <p:nvSpPr>
          <p:cNvPr id="4" name="Shape 1"/>
          <p:cNvSpPr/>
          <p:nvPr/>
        </p:nvSpPr>
        <p:spPr>
          <a:xfrm>
            <a:off x="5980390" y="1443936"/>
            <a:ext cx="8156019" cy="1265992"/>
          </a:xfrm>
          <a:prstGeom prst="roundRect">
            <a:avLst>
              <a:gd name="adj" fmla="val 5778"/>
            </a:avLst>
          </a:prstGeom>
          <a:solidFill>
            <a:srgbClr val="FFFFFF"/>
          </a:solidFill>
          <a:ln/>
        </p:spPr>
        <p:txBody>
          <a:bodyPr/>
          <a:lstStyle/>
          <a:p>
            <a:endParaRPr lang="en-US"/>
          </a:p>
        </p:txBody>
      </p:sp>
      <p:sp>
        <p:nvSpPr>
          <p:cNvPr id="5" name="Shape 2"/>
          <p:cNvSpPr/>
          <p:nvPr/>
        </p:nvSpPr>
        <p:spPr>
          <a:xfrm>
            <a:off x="5980390" y="1428696"/>
            <a:ext cx="8156019" cy="60960"/>
          </a:xfrm>
          <a:prstGeom prst="roundRect">
            <a:avLst>
              <a:gd name="adj" fmla="val 97253"/>
            </a:avLst>
          </a:prstGeom>
          <a:solidFill>
            <a:srgbClr val="FFAD94"/>
          </a:solidFill>
          <a:ln/>
        </p:spPr>
        <p:txBody>
          <a:bodyPr/>
          <a:lstStyle/>
          <a:p>
            <a:endParaRPr lang="en-US"/>
          </a:p>
        </p:txBody>
      </p:sp>
      <p:sp>
        <p:nvSpPr>
          <p:cNvPr id="6" name="Shape 3"/>
          <p:cNvSpPr/>
          <p:nvPr/>
        </p:nvSpPr>
        <p:spPr>
          <a:xfrm>
            <a:off x="9846707" y="1232243"/>
            <a:ext cx="423386" cy="423386"/>
          </a:xfrm>
          <a:prstGeom prst="roundRect">
            <a:avLst>
              <a:gd name="adj" fmla="val 215973"/>
            </a:avLst>
          </a:prstGeom>
          <a:solidFill>
            <a:srgbClr val="FFAD94"/>
          </a:solidFill>
          <a:ln/>
        </p:spPr>
        <p:txBody>
          <a:bodyPr/>
          <a:lstStyle/>
          <a:p>
            <a:endParaRPr lang="en-US"/>
          </a:p>
        </p:txBody>
      </p:sp>
      <p:sp>
        <p:nvSpPr>
          <p:cNvPr id="7" name="Text 4"/>
          <p:cNvSpPr/>
          <p:nvPr/>
        </p:nvSpPr>
        <p:spPr>
          <a:xfrm>
            <a:off x="9973747" y="1338089"/>
            <a:ext cx="169307" cy="211693"/>
          </a:xfrm>
          <a:prstGeom prst="rect">
            <a:avLst/>
          </a:prstGeom>
          <a:noFill/>
          <a:ln/>
        </p:spPr>
        <p:txBody>
          <a:bodyPr wrap="none" lIns="0" tIns="0" rIns="0" bIns="0" rtlCol="0" anchor="t"/>
          <a:lstStyle/>
          <a:p>
            <a:pPr marL="0" indent="0" algn="just">
              <a:lnSpc>
                <a:spcPts val="2100"/>
              </a:lnSpc>
              <a:buNone/>
            </a:pPr>
            <a:r>
              <a:rPr lang="en-US" sz="2000" b="1" dirty="0">
                <a:solidFill>
                  <a:srgbClr val="000000"/>
                </a:solidFill>
                <a:latin typeface="Times New Roman" panose="02020603050405020304" pitchFamily="18" charset="0"/>
                <a:ea typeface="Merriweather Bold" pitchFamily="34" charset="-122"/>
                <a:cs typeface="Times New Roman" panose="02020603050405020304" pitchFamily="18" charset="0"/>
              </a:rPr>
              <a:t>1</a:t>
            </a:r>
            <a:endParaRPr lang="en-US" sz="2000" dirty="0">
              <a:latin typeface="Times New Roman" panose="02020603050405020304" pitchFamily="18" charset="0"/>
              <a:cs typeface="Times New Roman" panose="02020603050405020304" pitchFamily="18" charset="0"/>
            </a:endParaRPr>
          </a:p>
        </p:txBody>
      </p:sp>
      <p:sp>
        <p:nvSpPr>
          <p:cNvPr id="8" name="Text 5"/>
          <p:cNvSpPr/>
          <p:nvPr/>
        </p:nvSpPr>
        <p:spPr>
          <a:xfrm>
            <a:off x="6136719" y="1796718"/>
            <a:ext cx="3456265" cy="220504"/>
          </a:xfrm>
          <a:prstGeom prst="rect">
            <a:avLst/>
          </a:prstGeom>
          <a:noFill/>
          <a:ln/>
        </p:spPr>
        <p:txBody>
          <a:bodyPr wrap="none" lIns="0" tIns="0" rIns="0" bIns="0" rtlCol="0" anchor="t"/>
          <a:lstStyle/>
          <a:p>
            <a:pPr marL="0" indent="0" algn="just">
              <a:lnSpc>
                <a:spcPts val="17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How Much: Increased Operational Costs</a:t>
            </a:r>
            <a:endParaRPr lang="en-US" sz="2000" dirty="0">
              <a:latin typeface="Times New Roman" panose="02020603050405020304" pitchFamily="18" charset="0"/>
              <a:cs typeface="Times New Roman" panose="02020603050405020304" pitchFamily="18" charset="0"/>
            </a:endParaRPr>
          </a:p>
        </p:txBody>
      </p:sp>
      <p:sp>
        <p:nvSpPr>
          <p:cNvPr id="9" name="Text 6"/>
          <p:cNvSpPr/>
          <p:nvPr/>
        </p:nvSpPr>
        <p:spPr>
          <a:xfrm>
            <a:off x="6136719" y="2101875"/>
            <a:ext cx="7843361" cy="451723"/>
          </a:xfrm>
          <a:prstGeom prst="rect">
            <a:avLst/>
          </a:prstGeom>
          <a:noFill/>
          <a:ln/>
        </p:spPr>
        <p:txBody>
          <a:bodyPr wrap="square" lIns="0" tIns="0" rIns="0" bIns="0" rtlCol="0" anchor="t"/>
          <a:lstStyle/>
          <a:p>
            <a:pPr marL="0" indent="0" algn="just">
              <a:lnSpc>
                <a:spcPts val="17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Inflation and supply chain volatility have significantly increased the cost of imported flowers, raising overall operational expenses.</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5980390" y="3062710"/>
            <a:ext cx="8156019" cy="1265992"/>
          </a:xfrm>
          <a:prstGeom prst="roundRect">
            <a:avLst>
              <a:gd name="adj" fmla="val 5778"/>
            </a:avLst>
          </a:prstGeom>
          <a:solidFill>
            <a:srgbClr val="FFFFFF"/>
          </a:solidFill>
          <a:ln/>
        </p:spPr>
        <p:txBody>
          <a:bodyPr/>
          <a:lstStyle/>
          <a:p>
            <a:endParaRPr lang="en-US"/>
          </a:p>
        </p:txBody>
      </p:sp>
      <p:sp>
        <p:nvSpPr>
          <p:cNvPr id="11" name="Shape 8"/>
          <p:cNvSpPr/>
          <p:nvPr/>
        </p:nvSpPr>
        <p:spPr>
          <a:xfrm>
            <a:off x="5980390" y="3047470"/>
            <a:ext cx="8156019" cy="60960"/>
          </a:xfrm>
          <a:prstGeom prst="roundRect">
            <a:avLst>
              <a:gd name="adj" fmla="val 97253"/>
            </a:avLst>
          </a:prstGeom>
          <a:solidFill>
            <a:srgbClr val="FFAD94"/>
          </a:solidFill>
          <a:ln/>
        </p:spPr>
        <p:txBody>
          <a:bodyPr/>
          <a:lstStyle/>
          <a:p>
            <a:endParaRPr lang="en-US"/>
          </a:p>
        </p:txBody>
      </p:sp>
      <p:sp>
        <p:nvSpPr>
          <p:cNvPr id="12" name="Shape 9"/>
          <p:cNvSpPr/>
          <p:nvPr/>
        </p:nvSpPr>
        <p:spPr>
          <a:xfrm>
            <a:off x="9846707" y="2851016"/>
            <a:ext cx="423386" cy="423386"/>
          </a:xfrm>
          <a:prstGeom prst="roundRect">
            <a:avLst>
              <a:gd name="adj" fmla="val 215973"/>
            </a:avLst>
          </a:prstGeom>
          <a:solidFill>
            <a:srgbClr val="FFAD94"/>
          </a:solidFill>
          <a:ln/>
        </p:spPr>
        <p:txBody>
          <a:bodyPr/>
          <a:lstStyle/>
          <a:p>
            <a:endParaRPr lang="en-US"/>
          </a:p>
        </p:txBody>
      </p:sp>
      <p:sp>
        <p:nvSpPr>
          <p:cNvPr id="13" name="Text 10"/>
          <p:cNvSpPr/>
          <p:nvPr/>
        </p:nvSpPr>
        <p:spPr>
          <a:xfrm>
            <a:off x="9973747" y="2956863"/>
            <a:ext cx="169307" cy="211693"/>
          </a:xfrm>
          <a:prstGeom prst="rect">
            <a:avLst/>
          </a:prstGeom>
          <a:noFill/>
          <a:ln/>
        </p:spPr>
        <p:txBody>
          <a:bodyPr wrap="none" lIns="0" tIns="0" rIns="0" bIns="0" rtlCol="0" anchor="t"/>
          <a:lstStyle/>
          <a:p>
            <a:pPr marL="0" indent="0" algn="just">
              <a:lnSpc>
                <a:spcPts val="2100"/>
              </a:lnSpc>
              <a:buNone/>
            </a:pPr>
            <a:r>
              <a:rPr lang="en-US" sz="2000" b="1" dirty="0">
                <a:solidFill>
                  <a:srgbClr val="000000"/>
                </a:solidFill>
                <a:latin typeface="Times New Roman" panose="02020603050405020304" pitchFamily="18" charset="0"/>
                <a:ea typeface="Merriweather Bold" pitchFamily="34" charset="-122"/>
                <a:cs typeface="Times New Roman" panose="02020603050405020304" pitchFamily="18" charset="0"/>
              </a:rPr>
              <a:t>2</a:t>
            </a:r>
            <a:endParaRPr lang="en-US" sz="2000" dirty="0">
              <a:latin typeface="Times New Roman" panose="02020603050405020304" pitchFamily="18" charset="0"/>
              <a:cs typeface="Times New Roman" panose="02020603050405020304" pitchFamily="18" charset="0"/>
            </a:endParaRPr>
          </a:p>
        </p:txBody>
      </p:sp>
      <p:sp>
        <p:nvSpPr>
          <p:cNvPr id="14" name="Text 11"/>
          <p:cNvSpPr/>
          <p:nvPr/>
        </p:nvSpPr>
        <p:spPr>
          <a:xfrm>
            <a:off x="6136719" y="3415492"/>
            <a:ext cx="2579608" cy="220504"/>
          </a:xfrm>
          <a:prstGeom prst="rect">
            <a:avLst/>
          </a:prstGeom>
          <a:noFill/>
          <a:ln/>
        </p:spPr>
        <p:txBody>
          <a:bodyPr wrap="none" lIns="0" tIns="0" rIns="0" bIns="0" rtlCol="0" anchor="t"/>
          <a:lstStyle/>
          <a:p>
            <a:pPr marL="0" indent="0" algn="just">
              <a:lnSpc>
                <a:spcPts val="17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How: Sustainability Expenses</a:t>
            </a:r>
            <a:endParaRPr lang="en-US" sz="2000" dirty="0">
              <a:latin typeface="Times New Roman" panose="02020603050405020304" pitchFamily="18" charset="0"/>
              <a:cs typeface="Times New Roman" panose="02020603050405020304" pitchFamily="18" charset="0"/>
            </a:endParaRPr>
          </a:p>
        </p:txBody>
      </p:sp>
      <p:sp>
        <p:nvSpPr>
          <p:cNvPr id="15" name="Text 12"/>
          <p:cNvSpPr/>
          <p:nvPr/>
        </p:nvSpPr>
        <p:spPr>
          <a:xfrm>
            <a:off x="6136719" y="3720649"/>
            <a:ext cx="7843361" cy="451723"/>
          </a:xfrm>
          <a:prstGeom prst="rect">
            <a:avLst/>
          </a:prstGeom>
          <a:noFill/>
          <a:ln/>
        </p:spPr>
        <p:txBody>
          <a:bodyPr wrap="square" lIns="0" tIns="0" rIns="0" bIns="0" rtlCol="0" anchor="t"/>
          <a:lstStyle/>
          <a:p>
            <a:pPr marL="0" indent="0" algn="just">
              <a:lnSpc>
                <a:spcPts val="17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The business's sustainability commitment, including green packaging and ethically sourced flowers, is more expensive than conventional options.</a:t>
            </a:r>
            <a:endParaRPr lang="en-US" dirty="0">
              <a:latin typeface="Times New Roman" panose="02020603050405020304" pitchFamily="18" charset="0"/>
              <a:cs typeface="Times New Roman" panose="02020603050405020304" pitchFamily="18" charset="0"/>
            </a:endParaRPr>
          </a:p>
        </p:txBody>
      </p:sp>
      <p:sp>
        <p:nvSpPr>
          <p:cNvPr id="16" name="Shape 13"/>
          <p:cNvSpPr/>
          <p:nvPr/>
        </p:nvSpPr>
        <p:spPr>
          <a:xfrm>
            <a:off x="5980390" y="4681483"/>
            <a:ext cx="8156019" cy="1265992"/>
          </a:xfrm>
          <a:prstGeom prst="roundRect">
            <a:avLst>
              <a:gd name="adj" fmla="val 5778"/>
            </a:avLst>
          </a:prstGeom>
          <a:solidFill>
            <a:srgbClr val="FFFFFF"/>
          </a:solidFill>
          <a:ln/>
        </p:spPr>
        <p:txBody>
          <a:bodyPr/>
          <a:lstStyle/>
          <a:p>
            <a:endParaRPr lang="en-US"/>
          </a:p>
        </p:txBody>
      </p:sp>
      <p:sp>
        <p:nvSpPr>
          <p:cNvPr id="17" name="Shape 14"/>
          <p:cNvSpPr/>
          <p:nvPr/>
        </p:nvSpPr>
        <p:spPr>
          <a:xfrm>
            <a:off x="5980390" y="4666243"/>
            <a:ext cx="8156019" cy="60960"/>
          </a:xfrm>
          <a:prstGeom prst="roundRect">
            <a:avLst>
              <a:gd name="adj" fmla="val 97253"/>
            </a:avLst>
          </a:prstGeom>
          <a:solidFill>
            <a:srgbClr val="FFAD94"/>
          </a:solidFill>
          <a:ln/>
        </p:spPr>
        <p:txBody>
          <a:bodyPr/>
          <a:lstStyle/>
          <a:p>
            <a:endParaRPr lang="en-US"/>
          </a:p>
        </p:txBody>
      </p:sp>
      <p:sp>
        <p:nvSpPr>
          <p:cNvPr id="18" name="Shape 15"/>
          <p:cNvSpPr/>
          <p:nvPr/>
        </p:nvSpPr>
        <p:spPr>
          <a:xfrm>
            <a:off x="9846707" y="4469790"/>
            <a:ext cx="423386" cy="423386"/>
          </a:xfrm>
          <a:prstGeom prst="roundRect">
            <a:avLst>
              <a:gd name="adj" fmla="val 215973"/>
            </a:avLst>
          </a:prstGeom>
          <a:solidFill>
            <a:srgbClr val="FFAD94"/>
          </a:solidFill>
          <a:ln/>
        </p:spPr>
        <p:txBody>
          <a:bodyPr/>
          <a:lstStyle/>
          <a:p>
            <a:endParaRPr lang="en-US"/>
          </a:p>
        </p:txBody>
      </p:sp>
      <p:sp>
        <p:nvSpPr>
          <p:cNvPr id="19" name="Text 16"/>
          <p:cNvSpPr/>
          <p:nvPr/>
        </p:nvSpPr>
        <p:spPr>
          <a:xfrm>
            <a:off x="9973747" y="4575637"/>
            <a:ext cx="169307" cy="211693"/>
          </a:xfrm>
          <a:prstGeom prst="rect">
            <a:avLst/>
          </a:prstGeom>
          <a:noFill/>
          <a:ln/>
        </p:spPr>
        <p:txBody>
          <a:bodyPr wrap="none" lIns="0" tIns="0" rIns="0" bIns="0" rtlCol="0" anchor="t"/>
          <a:lstStyle/>
          <a:p>
            <a:pPr marL="0" indent="0" algn="just">
              <a:lnSpc>
                <a:spcPts val="2100"/>
              </a:lnSpc>
              <a:buNone/>
            </a:pPr>
            <a:r>
              <a:rPr lang="en-US" sz="2000" b="1" dirty="0">
                <a:solidFill>
                  <a:srgbClr val="000000"/>
                </a:solidFill>
                <a:latin typeface="Times New Roman" panose="02020603050405020304" pitchFamily="18" charset="0"/>
                <a:ea typeface="Merriweather Bold" pitchFamily="34" charset="-122"/>
                <a:cs typeface="Times New Roman" panose="02020603050405020304" pitchFamily="18" charset="0"/>
              </a:rPr>
              <a:t>3</a:t>
            </a:r>
            <a:endParaRPr lang="en-US" sz="2000" dirty="0">
              <a:latin typeface="Times New Roman" panose="02020603050405020304" pitchFamily="18" charset="0"/>
              <a:cs typeface="Times New Roman" panose="02020603050405020304" pitchFamily="18" charset="0"/>
            </a:endParaRPr>
          </a:p>
        </p:txBody>
      </p:sp>
      <p:sp>
        <p:nvSpPr>
          <p:cNvPr id="20" name="Text 17"/>
          <p:cNvSpPr/>
          <p:nvPr/>
        </p:nvSpPr>
        <p:spPr>
          <a:xfrm>
            <a:off x="6136719" y="5034265"/>
            <a:ext cx="2449949" cy="220504"/>
          </a:xfrm>
          <a:prstGeom prst="rect">
            <a:avLst/>
          </a:prstGeom>
          <a:noFill/>
          <a:ln/>
        </p:spPr>
        <p:txBody>
          <a:bodyPr wrap="none" lIns="0" tIns="0" rIns="0" bIns="0" rtlCol="0" anchor="t"/>
          <a:lstStyle/>
          <a:p>
            <a:pPr marL="0" indent="0" algn="just">
              <a:lnSpc>
                <a:spcPts val="17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How: Poor Brand Awareness</a:t>
            </a:r>
            <a:endParaRPr lang="en-US" sz="2000" dirty="0">
              <a:latin typeface="Times New Roman" panose="02020603050405020304" pitchFamily="18" charset="0"/>
              <a:cs typeface="Times New Roman" panose="02020603050405020304" pitchFamily="18" charset="0"/>
            </a:endParaRPr>
          </a:p>
        </p:txBody>
      </p:sp>
      <p:sp>
        <p:nvSpPr>
          <p:cNvPr id="21" name="Text 18"/>
          <p:cNvSpPr/>
          <p:nvPr/>
        </p:nvSpPr>
        <p:spPr>
          <a:xfrm>
            <a:off x="6136719" y="5339423"/>
            <a:ext cx="7843361" cy="451723"/>
          </a:xfrm>
          <a:prstGeom prst="rect">
            <a:avLst/>
          </a:prstGeom>
          <a:noFill/>
          <a:ln/>
        </p:spPr>
        <p:txBody>
          <a:bodyPr wrap="square" lIns="0" tIns="0" rIns="0" bIns="0" rtlCol="0" anchor="t"/>
          <a:lstStyle/>
          <a:p>
            <a:pPr marL="0" indent="0" algn="just">
              <a:lnSpc>
                <a:spcPts val="17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Over-reliance on word-of-mouth instead of online advertising has led to poor brand awareness. An outdated website results in abandoned purchases and reduced conversion rates (Mehta, 2024).</a:t>
            </a:r>
            <a:endParaRPr lang="en-US" dirty="0">
              <a:latin typeface="Times New Roman" panose="02020603050405020304" pitchFamily="18" charset="0"/>
              <a:cs typeface="Times New Roman" panose="02020603050405020304" pitchFamily="18" charset="0"/>
            </a:endParaRPr>
          </a:p>
        </p:txBody>
      </p:sp>
      <p:sp>
        <p:nvSpPr>
          <p:cNvPr id="22" name="Shape 19"/>
          <p:cNvSpPr/>
          <p:nvPr/>
        </p:nvSpPr>
        <p:spPr>
          <a:xfrm>
            <a:off x="5980390" y="6300257"/>
            <a:ext cx="8156019" cy="1265992"/>
          </a:xfrm>
          <a:prstGeom prst="roundRect">
            <a:avLst>
              <a:gd name="adj" fmla="val 5778"/>
            </a:avLst>
          </a:prstGeom>
          <a:solidFill>
            <a:srgbClr val="FFFFFF"/>
          </a:solidFill>
          <a:ln/>
        </p:spPr>
        <p:txBody>
          <a:bodyPr/>
          <a:lstStyle/>
          <a:p>
            <a:endParaRPr lang="en-US"/>
          </a:p>
        </p:txBody>
      </p:sp>
      <p:sp>
        <p:nvSpPr>
          <p:cNvPr id="23" name="Shape 20"/>
          <p:cNvSpPr/>
          <p:nvPr/>
        </p:nvSpPr>
        <p:spPr>
          <a:xfrm>
            <a:off x="5980390" y="6285017"/>
            <a:ext cx="8156019" cy="60960"/>
          </a:xfrm>
          <a:prstGeom prst="roundRect">
            <a:avLst>
              <a:gd name="adj" fmla="val 97253"/>
            </a:avLst>
          </a:prstGeom>
          <a:solidFill>
            <a:srgbClr val="FFAD94"/>
          </a:solidFill>
          <a:ln/>
        </p:spPr>
        <p:txBody>
          <a:bodyPr/>
          <a:lstStyle/>
          <a:p>
            <a:endParaRPr lang="en-US"/>
          </a:p>
        </p:txBody>
      </p:sp>
      <p:sp>
        <p:nvSpPr>
          <p:cNvPr id="24" name="Shape 21"/>
          <p:cNvSpPr/>
          <p:nvPr/>
        </p:nvSpPr>
        <p:spPr>
          <a:xfrm>
            <a:off x="9846707" y="6088564"/>
            <a:ext cx="423386" cy="423386"/>
          </a:xfrm>
          <a:prstGeom prst="roundRect">
            <a:avLst>
              <a:gd name="adj" fmla="val 215973"/>
            </a:avLst>
          </a:prstGeom>
          <a:solidFill>
            <a:srgbClr val="FFAD94"/>
          </a:solidFill>
          <a:ln/>
        </p:spPr>
        <p:txBody>
          <a:bodyPr/>
          <a:lstStyle/>
          <a:p>
            <a:endParaRPr lang="en-US"/>
          </a:p>
        </p:txBody>
      </p:sp>
      <p:sp>
        <p:nvSpPr>
          <p:cNvPr id="25" name="Text 22"/>
          <p:cNvSpPr/>
          <p:nvPr/>
        </p:nvSpPr>
        <p:spPr>
          <a:xfrm>
            <a:off x="9973747" y="6194410"/>
            <a:ext cx="169307" cy="211693"/>
          </a:xfrm>
          <a:prstGeom prst="rect">
            <a:avLst/>
          </a:prstGeom>
          <a:noFill/>
          <a:ln/>
        </p:spPr>
        <p:txBody>
          <a:bodyPr wrap="none" lIns="0" tIns="0" rIns="0" bIns="0" rtlCol="0" anchor="t"/>
          <a:lstStyle/>
          <a:p>
            <a:pPr marL="0" indent="0" algn="just">
              <a:lnSpc>
                <a:spcPts val="2100"/>
              </a:lnSpc>
              <a:buNone/>
            </a:pPr>
            <a:r>
              <a:rPr lang="en-US" sz="2000" b="1" dirty="0">
                <a:solidFill>
                  <a:srgbClr val="000000"/>
                </a:solidFill>
                <a:latin typeface="Times New Roman" panose="02020603050405020304" pitchFamily="18" charset="0"/>
                <a:ea typeface="Merriweather Bold" pitchFamily="34" charset="-122"/>
                <a:cs typeface="Times New Roman" panose="02020603050405020304" pitchFamily="18" charset="0"/>
              </a:rPr>
              <a:t>4</a:t>
            </a:r>
            <a:endParaRPr lang="en-US" sz="2000" dirty="0">
              <a:latin typeface="Times New Roman" panose="02020603050405020304" pitchFamily="18" charset="0"/>
              <a:cs typeface="Times New Roman" panose="02020603050405020304" pitchFamily="18" charset="0"/>
            </a:endParaRPr>
          </a:p>
        </p:txBody>
      </p:sp>
      <p:sp>
        <p:nvSpPr>
          <p:cNvPr id="26" name="Text 23"/>
          <p:cNvSpPr/>
          <p:nvPr/>
        </p:nvSpPr>
        <p:spPr>
          <a:xfrm>
            <a:off x="6136719" y="6653039"/>
            <a:ext cx="1860828" cy="220504"/>
          </a:xfrm>
          <a:prstGeom prst="rect">
            <a:avLst/>
          </a:prstGeom>
          <a:noFill/>
          <a:ln/>
        </p:spPr>
        <p:txBody>
          <a:bodyPr wrap="none" lIns="0" tIns="0" rIns="0" bIns="0" rtlCol="0" anchor="t"/>
          <a:lstStyle/>
          <a:p>
            <a:pPr marL="0" indent="0" algn="just">
              <a:lnSpc>
                <a:spcPts val="17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How: Failure to Adapt</a:t>
            </a:r>
            <a:endParaRPr lang="en-US" sz="2000" dirty="0">
              <a:latin typeface="Times New Roman" panose="02020603050405020304" pitchFamily="18" charset="0"/>
              <a:cs typeface="Times New Roman" panose="02020603050405020304" pitchFamily="18" charset="0"/>
            </a:endParaRPr>
          </a:p>
        </p:txBody>
      </p:sp>
      <p:sp>
        <p:nvSpPr>
          <p:cNvPr id="27" name="Text 24"/>
          <p:cNvSpPr/>
          <p:nvPr/>
        </p:nvSpPr>
        <p:spPr>
          <a:xfrm>
            <a:off x="6136719" y="6958196"/>
            <a:ext cx="7843361" cy="451723"/>
          </a:xfrm>
          <a:prstGeom prst="rect">
            <a:avLst/>
          </a:prstGeom>
          <a:noFill/>
          <a:ln/>
        </p:spPr>
        <p:txBody>
          <a:bodyPr wrap="square" lIns="0" tIns="0" rIns="0" bIns="0" rtlCol="0" anchor="t"/>
          <a:lstStyle/>
          <a:p>
            <a:pPr marL="0" indent="0" algn="just">
              <a:lnSpc>
                <a:spcPts val="17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Operational barriers prevent adaptation to modern retail requirements like subscription services, app ordering, and real-time delivery tracking.</a:t>
            </a:r>
            <a:endParaRPr lang="en-US" dirty="0">
              <a:latin typeface="Times New Roman" panose="02020603050405020304" pitchFamily="18" charset="0"/>
              <a:cs typeface="Times New Roman" panose="02020603050405020304" pitchFamily="18" charset="0"/>
            </a:endParaRPr>
          </a:p>
        </p:txBody>
      </p:sp>
      <p:pic>
        <p:nvPicPr>
          <p:cNvPr id="28" name="Picture 27">
            <a:extLst>
              <a:ext uri="{FF2B5EF4-FFF2-40B4-BE49-F238E27FC236}">
                <a16:creationId xmlns:a16="http://schemas.microsoft.com/office/drawing/2014/main" id="{E1980D0C-5A89-30EF-34CB-FFCE5ED6DA52}"/>
              </a:ext>
            </a:extLst>
          </p:cNvPr>
          <p:cNvPicPr>
            <a:picLocks noChangeAspect="1"/>
          </p:cNvPicPr>
          <p:nvPr/>
        </p:nvPicPr>
        <p:blipFill>
          <a:blip r:embed="rId3"/>
          <a:stretch>
            <a:fillRect/>
          </a:stretch>
        </p:blipFill>
        <p:spPr>
          <a:xfrm>
            <a:off x="0" y="0"/>
            <a:ext cx="5824061" cy="7620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662582" y="775857"/>
            <a:ext cx="13205817" cy="1183481"/>
          </a:xfrm>
          <a:prstGeom prst="rect">
            <a:avLst/>
          </a:prstGeom>
          <a:noFill/>
          <a:ln/>
        </p:spPr>
        <p:txBody>
          <a:bodyPr wrap="square" lIns="0" tIns="0" rIns="0" bIns="0" rtlCol="0" anchor="t"/>
          <a:lstStyle/>
          <a:p>
            <a:pPr marL="0" indent="0" algn="just">
              <a:lnSpc>
                <a:spcPts val="4650"/>
              </a:lnSpc>
              <a:buNone/>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PESTEL Analysis: Political, Economic, and Social Factors</a:t>
            </a:r>
            <a:endParaRPr lang="en-US" sz="4000" dirty="0">
              <a:latin typeface="Times New Roman" panose="02020603050405020304" pitchFamily="18" charset="0"/>
              <a:cs typeface="Times New Roman" panose="02020603050405020304" pitchFamily="18" charset="0"/>
            </a:endParaRPr>
          </a:p>
        </p:txBody>
      </p:sp>
      <p:sp>
        <p:nvSpPr>
          <p:cNvPr id="4" name="Shape 1"/>
          <p:cNvSpPr/>
          <p:nvPr/>
        </p:nvSpPr>
        <p:spPr>
          <a:xfrm>
            <a:off x="662583" y="2120957"/>
            <a:ext cx="3814763" cy="3075027"/>
          </a:xfrm>
          <a:prstGeom prst="roundRect">
            <a:avLst>
              <a:gd name="adj" fmla="val 2586"/>
            </a:avLst>
          </a:prstGeom>
          <a:solidFill>
            <a:srgbClr val="FFD8CC"/>
          </a:solidFill>
          <a:ln w="7620">
            <a:solidFill>
              <a:srgbClr val="E5BEB2"/>
            </a:solidFill>
            <a:prstDash val="solid"/>
          </a:ln>
        </p:spPr>
        <p:txBody>
          <a:bodyPr/>
          <a:lstStyle/>
          <a:p>
            <a:endParaRPr lang="en-US"/>
          </a:p>
        </p:txBody>
      </p:sp>
      <p:sp>
        <p:nvSpPr>
          <p:cNvPr id="5" name="Shape 2"/>
          <p:cNvSpPr/>
          <p:nvPr/>
        </p:nvSpPr>
        <p:spPr>
          <a:xfrm>
            <a:off x="859512" y="2317886"/>
            <a:ext cx="567928" cy="567928"/>
          </a:xfrm>
          <a:prstGeom prst="roundRect">
            <a:avLst>
              <a:gd name="adj" fmla="val 16099022"/>
            </a:avLst>
          </a:prstGeom>
          <a:solidFill>
            <a:srgbClr val="FFAD94"/>
          </a:solidFill>
          <a:ln/>
        </p:spPr>
        <p:txBody>
          <a:bodyPr/>
          <a:lstStyle/>
          <a:p>
            <a:endParaRPr lang="en-US"/>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5722" y="2473977"/>
            <a:ext cx="255508" cy="255508"/>
          </a:xfrm>
          <a:prstGeom prst="rect">
            <a:avLst/>
          </a:prstGeom>
        </p:spPr>
      </p:pic>
      <p:sp>
        <p:nvSpPr>
          <p:cNvPr id="7" name="Text 3"/>
          <p:cNvSpPr/>
          <p:nvPr/>
        </p:nvSpPr>
        <p:spPr>
          <a:xfrm>
            <a:off x="859512" y="3075124"/>
            <a:ext cx="2366724" cy="295870"/>
          </a:xfrm>
          <a:prstGeom prst="rect">
            <a:avLst/>
          </a:prstGeom>
          <a:noFill/>
          <a:ln/>
        </p:spPr>
        <p:txBody>
          <a:bodyPr wrap="none" lIns="0" tIns="0" rIns="0" bIns="0" rtlCol="0" anchor="t"/>
          <a:lstStyle/>
          <a:p>
            <a:pPr marL="0" indent="0" algn="just">
              <a:lnSpc>
                <a:spcPts val="23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Political</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859512" y="3484580"/>
            <a:ext cx="3420904" cy="1514475"/>
          </a:xfrm>
          <a:prstGeom prst="rect">
            <a:avLst/>
          </a:prstGeom>
          <a:noFill/>
          <a:ln/>
        </p:spPr>
        <p:txBody>
          <a:bodyPr wrap="square" lIns="0" tIns="0" rIns="0" bIns="0" rtlCol="0" anchor="t"/>
          <a:lstStyle/>
          <a:p>
            <a:pPr marL="0" indent="0" algn="just">
              <a:lnSpc>
                <a:spcPts val="23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Import regulations and ecological traceability impact operational costs, especially for a sustainable brand. High compliance restricts exotic plant diversity.</a:t>
            </a:r>
            <a:endParaRPr lang="en-US" dirty="0">
              <a:latin typeface="Times New Roman" panose="02020603050405020304" pitchFamily="18" charset="0"/>
              <a:cs typeface="Times New Roman" panose="02020603050405020304" pitchFamily="18" charset="0"/>
            </a:endParaRPr>
          </a:p>
        </p:txBody>
      </p:sp>
      <p:sp>
        <p:nvSpPr>
          <p:cNvPr id="9" name="Shape 5"/>
          <p:cNvSpPr/>
          <p:nvPr/>
        </p:nvSpPr>
        <p:spPr>
          <a:xfrm>
            <a:off x="4666655" y="2120957"/>
            <a:ext cx="3814763" cy="3075027"/>
          </a:xfrm>
          <a:prstGeom prst="roundRect">
            <a:avLst>
              <a:gd name="adj" fmla="val 2586"/>
            </a:avLst>
          </a:prstGeom>
          <a:solidFill>
            <a:srgbClr val="FFD8CC"/>
          </a:solidFill>
          <a:ln w="7620">
            <a:solidFill>
              <a:srgbClr val="E5BEB2"/>
            </a:solidFill>
            <a:prstDash val="solid"/>
          </a:ln>
        </p:spPr>
        <p:txBody>
          <a:bodyPr/>
          <a:lstStyle/>
          <a:p>
            <a:endParaRPr lang="en-US"/>
          </a:p>
        </p:txBody>
      </p:sp>
      <p:sp>
        <p:nvSpPr>
          <p:cNvPr id="10" name="Shape 6"/>
          <p:cNvSpPr/>
          <p:nvPr/>
        </p:nvSpPr>
        <p:spPr>
          <a:xfrm>
            <a:off x="4863584" y="2317886"/>
            <a:ext cx="567928" cy="567928"/>
          </a:xfrm>
          <a:prstGeom prst="roundRect">
            <a:avLst>
              <a:gd name="adj" fmla="val 16099022"/>
            </a:avLst>
          </a:prstGeom>
          <a:solidFill>
            <a:srgbClr val="FFAD94"/>
          </a:solidFill>
          <a:ln/>
        </p:spPr>
        <p:txBody>
          <a:bodyPr/>
          <a:lstStyle/>
          <a:p>
            <a:endParaRPr lang="en-US"/>
          </a:p>
        </p:txBody>
      </p:sp>
      <p:pic>
        <p:nvPicPr>
          <p:cNvPr id="11"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19794" y="2473977"/>
            <a:ext cx="255508" cy="255508"/>
          </a:xfrm>
          <a:prstGeom prst="rect">
            <a:avLst/>
          </a:prstGeom>
        </p:spPr>
      </p:pic>
      <p:sp>
        <p:nvSpPr>
          <p:cNvPr id="12" name="Text 7"/>
          <p:cNvSpPr/>
          <p:nvPr/>
        </p:nvSpPr>
        <p:spPr>
          <a:xfrm>
            <a:off x="4863584" y="3075124"/>
            <a:ext cx="2366724" cy="295870"/>
          </a:xfrm>
          <a:prstGeom prst="rect">
            <a:avLst/>
          </a:prstGeom>
          <a:noFill/>
          <a:ln/>
        </p:spPr>
        <p:txBody>
          <a:bodyPr wrap="none" lIns="0" tIns="0" rIns="0" bIns="0" rtlCol="0" anchor="t"/>
          <a:lstStyle/>
          <a:p>
            <a:pPr marL="0" indent="0" algn="just">
              <a:lnSpc>
                <a:spcPts val="23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Economic</a:t>
            </a:r>
            <a:endParaRPr lang="en-US" sz="2400" dirty="0">
              <a:latin typeface="Times New Roman" panose="02020603050405020304" pitchFamily="18" charset="0"/>
              <a:cs typeface="Times New Roman" panose="02020603050405020304" pitchFamily="18" charset="0"/>
            </a:endParaRPr>
          </a:p>
        </p:txBody>
      </p:sp>
      <p:sp>
        <p:nvSpPr>
          <p:cNvPr id="13" name="Text 8"/>
          <p:cNvSpPr/>
          <p:nvPr/>
        </p:nvSpPr>
        <p:spPr>
          <a:xfrm>
            <a:off x="4863584" y="3484580"/>
            <a:ext cx="3420904" cy="1514475"/>
          </a:xfrm>
          <a:prstGeom prst="rect">
            <a:avLst/>
          </a:prstGeom>
          <a:noFill/>
          <a:ln/>
        </p:spPr>
        <p:txBody>
          <a:bodyPr wrap="square" lIns="0" tIns="0" rIns="0" bIns="0" rtlCol="0" anchor="t"/>
          <a:lstStyle/>
          <a:p>
            <a:pPr marL="0" indent="0" algn="just">
              <a:lnSpc>
                <a:spcPts val="23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UK inflation reduces disposable income, pushing consumers to cheaper online alternatives (Ploeg, 2023). This financial stress impacts physical store foot traffic.</a:t>
            </a:r>
            <a:endParaRPr lang="en-US" dirty="0">
              <a:latin typeface="Times New Roman" panose="02020603050405020304" pitchFamily="18" charset="0"/>
              <a:cs typeface="Times New Roman" panose="02020603050405020304" pitchFamily="18" charset="0"/>
            </a:endParaRPr>
          </a:p>
        </p:txBody>
      </p:sp>
      <p:sp>
        <p:nvSpPr>
          <p:cNvPr id="14" name="Shape 9"/>
          <p:cNvSpPr/>
          <p:nvPr/>
        </p:nvSpPr>
        <p:spPr>
          <a:xfrm>
            <a:off x="662583" y="5385293"/>
            <a:ext cx="7818834" cy="2166342"/>
          </a:xfrm>
          <a:prstGeom prst="roundRect">
            <a:avLst>
              <a:gd name="adj" fmla="val 3671"/>
            </a:avLst>
          </a:prstGeom>
          <a:solidFill>
            <a:srgbClr val="FFD8CC"/>
          </a:solidFill>
          <a:ln w="7620">
            <a:solidFill>
              <a:srgbClr val="E5BEB2"/>
            </a:solidFill>
            <a:prstDash val="solid"/>
          </a:ln>
        </p:spPr>
        <p:txBody>
          <a:bodyPr/>
          <a:lstStyle/>
          <a:p>
            <a:endParaRPr lang="en-US"/>
          </a:p>
        </p:txBody>
      </p:sp>
      <p:sp>
        <p:nvSpPr>
          <p:cNvPr id="15" name="Shape 10"/>
          <p:cNvSpPr/>
          <p:nvPr/>
        </p:nvSpPr>
        <p:spPr>
          <a:xfrm>
            <a:off x="859512" y="5582223"/>
            <a:ext cx="567928" cy="567928"/>
          </a:xfrm>
          <a:prstGeom prst="roundRect">
            <a:avLst>
              <a:gd name="adj" fmla="val 16099022"/>
            </a:avLst>
          </a:prstGeom>
          <a:solidFill>
            <a:srgbClr val="FFAD94"/>
          </a:solidFill>
          <a:ln/>
        </p:spPr>
        <p:txBody>
          <a:bodyPr/>
          <a:lstStyle/>
          <a:p>
            <a:endParaRPr lang="en-US"/>
          </a:p>
        </p:txBody>
      </p:sp>
      <p:pic>
        <p:nvPicPr>
          <p:cNvPr id="16"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5722" y="5738314"/>
            <a:ext cx="255508" cy="255508"/>
          </a:xfrm>
          <a:prstGeom prst="rect">
            <a:avLst/>
          </a:prstGeom>
        </p:spPr>
      </p:pic>
      <p:sp>
        <p:nvSpPr>
          <p:cNvPr id="17" name="Text 11"/>
          <p:cNvSpPr/>
          <p:nvPr/>
        </p:nvSpPr>
        <p:spPr>
          <a:xfrm>
            <a:off x="859512" y="6339460"/>
            <a:ext cx="2366724" cy="295870"/>
          </a:xfrm>
          <a:prstGeom prst="rect">
            <a:avLst/>
          </a:prstGeom>
          <a:noFill/>
          <a:ln/>
        </p:spPr>
        <p:txBody>
          <a:bodyPr wrap="none" lIns="0" tIns="0" rIns="0" bIns="0" rtlCol="0" anchor="t"/>
          <a:lstStyle/>
          <a:p>
            <a:pPr marL="0" indent="0" algn="just">
              <a:lnSpc>
                <a:spcPts val="23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Social</a:t>
            </a:r>
            <a:endParaRPr lang="en-US" sz="2400" dirty="0">
              <a:latin typeface="Times New Roman" panose="02020603050405020304" pitchFamily="18" charset="0"/>
              <a:cs typeface="Times New Roman" panose="02020603050405020304" pitchFamily="18" charset="0"/>
            </a:endParaRPr>
          </a:p>
        </p:txBody>
      </p:sp>
      <p:sp>
        <p:nvSpPr>
          <p:cNvPr id="18" name="Text 12"/>
          <p:cNvSpPr/>
          <p:nvPr/>
        </p:nvSpPr>
        <p:spPr>
          <a:xfrm>
            <a:off x="859512" y="6604981"/>
            <a:ext cx="7424976" cy="605790"/>
          </a:xfrm>
          <a:prstGeom prst="rect">
            <a:avLst/>
          </a:prstGeom>
          <a:noFill/>
          <a:ln/>
        </p:spPr>
        <p:txBody>
          <a:bodyPr wrap="square" lIns="0" tIns="0" rIns="0" bIns="0" rtlCol="0" anchor="t"/>
          <a:lstStyle/>
          <a:p>
            <a:pPr marL="0" indent="0" algn="just">
              <a:lnSpc>
                <a:spcPts val="235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Modern consumers demand convenience and online presence, leading to declining interest in traditional shopping. Remote working reduces corporate flower orders.</a:t>
            </a:r>
            <a:endParaRPr lang="en-US"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BC7293FD-7A2E-B4CA-A89C-1EBF25A2B642}"/>
              </a:ext>
            </a:extLst>
          </p:cNvPr>
          <p:cNvPicPr>
            <a:picLocks noChangeAspect="1"/>
          </p:cNvPicPr>
          <p:nvPr/>
        </p:nvPicPr>
        <p:blipFill>
          <a:blip r:embed="rId9"/>
          <a:stretch>
            <a:fillRect/>
          </a:stretch>
        </p:blipFill>
        <p:spPr>
          <a:xfrm>
            <a:off x="8596489" y="2166590"/>
            <a:ext cx="5943600" cy="538504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3" name="Text 0"/>
          <p:cNvSpPr/>
          <p:nvPr/>
        </p:nvSpPr>
        <p:spPr>
          <a:xfrm>
            <a:off x="609957" y="993458"/>
            <a:ext cx="11612094" cy="1089422"/>
          </a:xfrm>
          <a:prstGeom prst="rect">
            <a:avLst/>
          </a:prstGeom>
          <a:noFill/>
          <a:ln/>
        </p:spPr>
        <p:txBody>
          <a:bodyPr wrap="square" lIns="0" tIns="0" rIns="0" bIns="0" rtlCol="0" anchor="t"/>
          <a:lstStyle/>
          <a:p>
            <a:pPr marL="0" indent="0" algn="l">
              <a:lnSpc>
                <a:spcPts val="4250"/>
              </a:lnSpc>
              <a:buNone/>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PESTEL Analysis: Technological, Environmental, and Legal Factors</a:t>
            </a:r>
            <a:endParaRPr lang="en-US" sz="4000" dirty="0">
              <a:latin typeface="Times New Roman" panose="02020603050405020304" pitchFamily="18" charset="0"/>
              <a:cs typeface="Times New Roman" panose="02020603050405020304" pitchFamily="18" charset="0"/>
            </a:endParaRPr>
          </a:p>
        </p:txBody>
      </p:sp>
      <p:sp>
        <p:nvSpPr>
          <p:cNvPr id="4" name="Shape 1"/>
          <p:cNvSpPr/>
          <p:nvPr/>
        </p:nvSpPr>
        <p:spPr>
          <a:xfrm>
            <a:off x="609957" y="2344222"/>
            <a:ext cx="7924086" cy="1607463"/>
          </a:xfrm>
          <a:prstGeom prst="roundRect">
            <a:avLst>
              <a:gd name="adj" fmla="val 4554"/>
            </a:avLst>
          </a:prstGeom>
          <a:ln/>
        </p:spPr>
        <p:style>
          <a:lnRef idx="1">
            <a:schemeClr val="accent4"/>
          </a:lnRef>
          <a:fillRef idx="2">
            <a:schemeClr val="accent4"/>
          </a:fillRef>
          <a:effectRef idx="1">
            <a:schemeClr val="accent4"/>
          </a:effectRef>
          <a:fontRef idx="minor">
            <a:schemeClr val="dk1"/>
          </a:fontRef>
        </p:style>
        <p:txBody>
          <a:bodyPr/>
          <a:lstStyle/>
          <a:p>
            <a:endParaRPr lang="en-US"/>
          </a:p>
        </p:txBody>
      </p:sp>
      <p:sp>
        <p:nvSpPr>
          <p:cNvPr id="5" name="Shape 2"/>
          <p:cNvSpPr/>
          <p:nvPr/>
        </p:nvSpPr>
        <p:spPr>
          <a:xfrm>
            <a:off x="632817" y="2367082"/>
            <a:ext cx="697111" cy="1561743"/>
          </a:xfrm>
          <a:prstGeom prst="roundRect">
            <a:avLst>
              <a:gd name="adj" fmla="val 6566"/>
            </a:avLst>
          </a:prstGeom>
          <a:solidFill>
            <a:srgbClr val="FFD8CC"/>
          </a:solidFill>
          <a:ln/>
        </p:spPr>
        <p:txBody>
          <a:bodyPr/>
          <a:lstStyle/>
          <a:p>
            <a:endParaRPr lang="en-US"/>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6892" y="3017163"/>
            <a:ext cx="261342" cy="261342"/>
          </a:xfrm>
          <a:prstGeom prst="rect">
            <a:avLst/>
          </a:prstGeom>
        </p:spPr>
      </p:pic>
      <p:sp>
        <p:nvSpPr>
          <p:cNvPr id="7" name="Text 3"/>
          <p:cNvSpPr/>
          <p:nvPr/>
        </p:nvSpPr>
        <p:spPr>
          <a:xfrm>
            <a:off x="1504117" y="2541270"/>
            <a:ext cx="2178606" cy="272296"/>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Technological</a:t>
            </a:r>
            <a:endParaRPr lang="en-US" sz="2000" dirty="0">
              <a:latin typeface="Times New Roman" panose="02020603050405020304" pitchFamily="18" charset="0"/>
              <a:cs typeface="Times New Roman" panose="02020603050405020304" pitchFamily="18" charset="0"/>
            </a:endParaRPr>
          </a:p>
        </p:txBody>
      </p:sp>
      <p:sp>
        <p:nvSpPr>
          <p:cNvPr id="8" name="Text 4"/>
          <p:cNvSpPr/>
          <p:nvPr/>
        </p:nvSpPr>
        <p:spPr>
          <a:xfrm>
            <a:off x="1504117" y="2918103"/>
            <a:ext cx="6832878" cy="836533"/>
          </a:xfrm>
          <a:prstGeom prst="rect">
            <a:avLst/>
          </a:prstGeom>
          <a:noFill/>
          <a:ln/>
        </p:spPr>
        <p:txBody>
          <a:bodyPr wrap="squar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The floral industry is transformed by e-commerce and social media (Gomes, 2024). Competitors with strong online systems and Instagram presence appeal to younger demographics, highlighting Green Haven's poor digital strategy.</a:t>
            </a:r>
            <a:endParaRPr lang="en-US" sz="1600" dirty="0">
              <a:latin typeface="Times New Roman" panose="02020603050405020304" pitchFamily="18" charset="0"/>
              <a:cs typeface="Times New Roman" panose="02020603050405020304" pitchFamily="18" charset="0"/>
            </a:endParaRPr>
          </a:p>
        </p:txBody>
      </p:sp>
      <p:sp>
        <p:nvSpPr>
          <p:cNvPr id="9" name="Shape 5"/>
          <p:cNvSpPr/>
          <p:nvPr/>
        </p:nvSpPr>
        <p:spPr>
          <a:xfrm>
            <a:off x="609957" y="4125873"/>
            <a:ext cx="7924086" cy="1328618"/>
          </a:xfrm>
          <a:prstGeom prst="roundRect">
            <a:avLst>
              <a:gd name="adj" fmla="val 5510"/>
            </a:avLst>
          </a:prstGeom>
          <a:ln/>
        </p:spPr>
        <p:style>
          <a:lnRef idx="1">
            <a:schemeClr val="accent5"/>
          </a:lnRef>
          <a:fillRef idx="2">
            <a:schemeClr val="accent5"/>
          </a:fillRef>
          <a:effectRef idx="1">
            <a:schemeClr val="accent5"/>
          </a:effectRef>
          <a:fontRef idx="minor">
            <a:schemeClr val="dk1"/>
          </a:fontRef>
        </p:style>
        <p:txBody>
          <a:bodyPr/>
          <a:lstStyle/>
          <a:p>
            <a:endParaRPr lang="en-US"/>
          </a:p>
        </p:txBody>
      </p:sp>
      <p:sp>
        <p:nvSpPr>
          <p:cNvPr id="10" name="Shape 6"/>
          <p:cNvSpPr/>
          <p:nvPr/>
        </p:nvSpPr>
        <p:spPr>
          <a:xfrm>
            <a:off x="632817" y="4148733"/>
            <a:ext cx="697111" cy="1282898"/>
          </a:xfrm>
          <a:prstGeom prst="roundRect">
            <a:avLst>
              <a:gd name="adj" fmla="val 6566"/>
            </a:avLst>
          </a:prstGeom>
          <a:solidFill>
            <a:srgbClr val="FFD8CC"/>
          </a:solidFill>
          <a:ln/>
        </p:spPr>
        <p:txBody>
          <a:bodyPr/>
          <a:lstStyle/>
          <a:p>
            <a:endParaRPr lang="en-US"/>
          </a:p>
        </p:txBody>
      </p:sp>
      <p:pic>
        <p:nvPicPr>
          <p:cNvPr id="11"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6892" y="4659392"/>
            <a:ext cx="261342" cy="261342"/>
          </a:xfrm>
          <a:prstGeom prst="rect">
            <a:avLst/>
          </a:prstGeom>
        </p:spPr>
      </p:pic>
      <p:sp>
        <p:nvSpPr>
          <p:cNvPr id="12" name="Text 7"/>
          <p:cNvSpPr/>
          <p:nvPr/>
        </p:nvSpPr>
        <p:spPr>
          <a:xfrm>
            <a:off x="1504117" y="4322921"/>
            <a:ext cx="2178606" cy="272296"/>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Environmental</a:t>
            </a:r>
            <a:endParaRPr lang="en-US" sz="2000" dirty="0">
              <a:latin typeface="Times New Roman" panose="02020603050405020304" pitchFamily="18" charset="0"/>
              <a:cs typeface="Times New Roman" panose="02020603050405020304" pitchFamily="18" charset="0"/>
            </a:endParaRPr>
          </a:p>
        </p:txBody>
      </p:sp>
      <p:sp>
        <p:nvSpPr>
          <p:cNvPr id="13" name="Text 8"/>
          <p:cNvSpPr/>
          <p:nvPr/>
        </p:nvSpPr>
        <p:spPr>
          <a:xfrm>
            <a:off x="1504117" y="4699754"/>
            <a:ext cx="6832878" cy="557689"/>
          </a:xfrm>
          <a:prstGeom prst="rect">
            <a:avLst/>
          </a:prstGeom>
          <a:noFill/>
          <a:ln/>
        </p:spPr>
        <p:txBody>
          <a:bodyPr wrap="squar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While consumer satisfaction with sustainability is an advantage, the cost of environmental compliance, including suppliers and packaging, is escalating.</a:t>
            </a:r>
            <a:endParaRPr lang="en-US" sz="1600" dirty="0">
              <a:latin typeface="Times New Roman" panose="02020603050405020304" pitchFamily="18" charset="0"/>
              <a:cs typeface="Times New Roman" panose="02020603050405020304" pitchFamily="18" charset="0"/>
            </a:endParaRPr>
          </a:p>
        </p:txBody>
      </p:sp>
      <p:sp>
        <p:nvSpPr>
          <p:cNvPr id="14" name="Shape 9"/>
          <p:cNvSpPr/>
          <p:nvPr/>
        </p:nvSpPr>
        <p:spPr>
          <a:xfrm>
            <a:off x="609957" y="5628680"/>
            <a:ext cx="7924086" cy="1607463"/>
          </a:xfrm>
          <a:prstGeom prst="roundRect">
            <a:avLst>
              <a:gd name="adj" fmla="val 4554"/>
            </a:avLst>
          </a:prstGeom>
          <a:ln/>
        </p:spPr>
        <p:style>
          <a:lnRef idx="1">
            <a:schemeClr val="accent6"/>
          </a:lnRef>
          <a:fillRef idx="2">
            <a:schemeClr val="accent6"/>
          </a:fillRef>
          <a:effectRef idx="1">
            <a:schemeClr val="accent6"/>
          </a:effectRef>
          <a:fontRef idx="minor">
            <a:schemeClr val="dk1"/>
          </a:fontRef>
        </p:style>
        <p:txBody>
          <a:bodyPr/>
          <a:lstStyle/>
          <a:p>
            <a:endParaRPr lang="en-US"/>
          </a:p>
        </p:txBody>
      </p:sp>
      <p:sp>
        <p:nvSpPr>
          <p:cNvPr id="15" name="Shape 10"/>
          <p:cNvSpPr/>
          <p:nvPr/>
        </p:nvSpPr>
        <p:spPr>
          <a:xfrm>
            <a:off x="632817" y="5651540"/>
            <a:ext cx="697111" cy="1561743"/>
          </a:xfrm>
          <a:prstGeom prst="roundRect">
            <a:avLst>
              <a:gd name="adj" fmla="val 6566"/>
            </a:avLst>
          </a:prstGeom>
          <a:solidFill>
            <a:srgbClr val="FFD8CC"/>
          </a:solidFill>
          <a:ln/>
        </p:spPr>
        <p:txBody>
          <a:bodyPr/>
          <a:lstStyle/>
          <a:p>
            <a:endParaRPr lang="en-US"/>
          </a:p>
        </p:txBody>
      </p:sp>
      <p:pic>
        <p:nvPicPr>
          <p:cNvPr id="16"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6892" y="6301621"/>
            <a:ext cx="261342" cy="261342"/>
          </a:xfrm>
          <a:prstGeom prst="rect">
            <a:avLst/>
          </a:prstGeom>
        </p:spPr>
      </p:pic>
      <p:sp>
        <p:nvSpPr>
          <p:cNvPr id="17" name="Text 11"/>
          <p:cNvSpPr/>
          <p:nvPr/>
        </p:nvSpPr>
        <p:spPr>
          <a:xfrm>
            <a:off x="1504117" y="5825728"/>
            <a:ext cx="2178606" cy="272296"/>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Legal</a:t>
            </a:r>
            <a:endParaRPr lang="en-US" sz="2000" dirty="0">
              <a:latin typeface="Times New Roman" panose="02020603050405020304" pitchFamily="18" charset="0"/>
              <a:cs typeface="Times New Roman" panose="02020603050405020304" pitchFamily="18" charset="0"/>
            </a:endParaRPr>
          </a:p>
        </p:txBody>
      </p:sp>
      <p:sp>
        <p:nvSpPr>
          <p:cNvPr id="18" name="Text 12"/>
          <p:cNvSpPr/>
          <p:nvPr/>
        </p:nvSpPr>
        <p:spPr>
          <a:xfrm>
            <a:off x="1504117" y="6202561"/>
            <a:ext cx="6832878" cy="836533"/>
          </a:xfrm>
          <a:prstGeom prst="rect">
            <a:avLst/>
          </a:prstGeom>
          <a:noFill/>
          <a:ln/>
        </p:spPr>
        <p:txBody>
          <a:bodyPr wrap="squar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Trading standards and consumer rights laws demand clear pricing and reliable delivery, straining SMEs with limited resources (Bainbridge and Hallsworth, 2024). These demands underscore the need for digital transformation.</a:t>
            </a:r>
            <a:endParaRPr lang="en-US" sz="160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DD55888A-1530-C8FF-AE54-214E41F33DC6}"/>
              </a:ext>
            </a:extLst>
          </p:cNvPr>
          <p:cNvPicPr>
            <a:picLocks noChangeAspect="1"/>
          </p:cNvPicPr>
          <p:nvPr/>
        </p:nvPicPr>
        <p:blipFill>
          <a:blip r:embed="rId9"/>
          <a:stretch>
            <a:fillRect/>
          </a:stretch>
        </p:blipFill>
        <p:spPr>
          <a:xfrm>
            <a:off x="8748118" y="2367082"/>
            <a:ext cx="5526682" cy="484620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9" name="Picture 18">
            <a:extLst>
              <a:ext uri="{FF2B5EF4-FFF2-40B4-BE49-F238E27FC236}">
                <a16:creationId xmlns:a16="http://schemas.microsoft.com/office/drawing/2014/main" id="{FC998258-36E3-3730-EE18-F8DB79E3C602}"/>
              </a:ext>
            </a:extLst>
          </p:cNvPr>
          <p:cNvPicPr>
            <a:picLocks noChangeAspect="1"/>
          </p:cNvPicPr>
          <p:nvPr/>
        </p:nvPicPr>
        <p:blipFill>
          <a:blip r:embed="rId10"/>
          <a:stretch>
            <a:fillRect/>
          </a:stretch>
        </p:blipFill>
        <p:spPr>
          <a:xfrm>
            <a:off x="12493934" y="108385"/>
            <a:ext cx="1875216" cy="185229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7532295"/>
          </a:xfrm>
          <a:prstGeom prst="rect">
            <a:avLst/>
          </a:prstGeom>
        </p:spPr>
      </p:pic>
      <p:sp>
        <p:nvSpPr>
          <p:cNvPr id="3" name="Text 0"/>
          <p:cNvSpPr/>
          <p:nvPr/>
        </p:nvSpPr>
        <p:spPr>
          <a:xfrm>
            <a:off x="5764985" y="895772"/>
            <a:ext cx="8302321" cy="1200626"/>
          </a:xfrm>
          <a:prstGeom prst="rect">
            <a:avLst/>
          </a:prstGeom>
          <a:noFill/>
          <a:ln/>
        </p:spPr>
        <p:txBody>
          <a:bodyPr wrap="square" lIns="0" tIns="0" rIns="0" bIns="0" rtlCol="0" anchor="t"/>
          <a:lstStyle/>
          <a:p>
            <a:pPr marL="0" indent="0" algn="l">
              <a:lnSpc>
                <a:spcPts val="4700"/>
              </a:lnSpc>
              <a:buNone/>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Cause and Effect (Fishbone Analysis)</a:t>
            </a:r>
            <a:endParaRPr lang="en-US" sz="400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r:embed="rId4"/>
          <a:stretch>
            <a:fillRect/>
          </a:stretch>
        </p:blipFill>
        <p:spPr>
          <a:xfrm>
            <a:off x="6158746" y="2058352"/>
            <a:ext cx="7799308" cy="3233499"/>
          </a:xfrm>
          <a:prstGeom prst="rect">
            <a:avLst/>
          </a:prstGeom>
        </p:spPr>
      </p:pic>
      <p:pic>
        <p:nvPicPr>
          <p:cNvPr id="5"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87281" y="4230781"/>
            <a:ext cx="388156" cy="388156"/>
          </a:xfrm>
          <a:prstGeom prst="rect">
            <a:avLst/>
          </a:prstGeom>
        </p:spPr>
      </p:pic>
      <p:sp>
        <p:nvSpPr>
          <p:cNvPr id="6" name="Text 1"/>
          <p:cNvSpPr/>
          <p:nvPr/>
        </p:nvSpPr>
        <p:spPr>
          <a:xfrm>
            <a:off x="6456311" y="4315690"/>
            <a:ext cx="1746702" cy="218337"/>
          </a:xfrm>
          <a:prstGeom prst="rect">
            <a:avLst/>
          </a:prstGeom>
          <a:noFill/>
          <a:ln/>
        </p:spPr>
        <p:txBody>
          <a:bodyPr wrap="none" lIns="0" tIns="0" rIns="0" bIns="0" rtlCol="0" anchor="t"/>
          <a:lstStyle/>
          <a:p>
            <a:pPr marL="0" indent="0" algn="ctr">
              <a:lnSpc>
                <a:spcPts val="165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Location</a:t>
            </a:r>
            <a:endParaRPr lang="en-US" sz="1350" dirty="0">
              <a:latin typeface="Times New Roman" panose="02020603050405020304" pitchFamily="18" charset="0"/>
              <a:cs typeface="Times New Roman" panose="02020603050405020304" pitchFamily="18" charset="0"/>
            </a:endParaRPr>
          </a:p>
        </p:txBody>
      </p:sp>
      <p:sp>
        <p:nvSpPr>
          <p:cNvPr id="7" name="Text 2"/>
          <p:cNvSpPr/>
          <p:nvPr/>
        </p:nvSpPr>
        <p:spPr>
          <a:xfrm>
            <a:off x="11843917" y="4315690"/>
            <a:ext cx="1746703" cy="218337"/>
          </a:xfrm>
          <a:prstGeom prst="rect">
            <a:avLst/>
          </a:prstGeom>
          <a:noFill/>
          <a:ln/>
        </p:spPr>
        <p:txBody>
          <a:bodyPr wrap="none" lIns="0" tIns="0" rIns="0" bIns="0" rtlCol="0" anchor="t"/>
          <a:lstStyle/>
          <a:p>
            <a:pPr marL="0" indent="0" algn="ctr">
              <a:lnSpc>
                <a:spcPts val="165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Competition</a:t>
            </a:r>
            <a:endParaRPr lang="en-US" sz="1350" dirty="0">
              <a:latin typeface="Times New Roman" panose="02020603050405020304" pitchFamily="18" charset="0"/>
              <a:cs typeface="Times New Roman" panose="02020603050405020304" pitchFamily="18" charset="0"/>
            </a:endParaRPr>
          </a:p>
        </p:txBody>
      </p:sp>
      <p:pic>
        <p:nvPicPr>
          <p:cNvPr id="8"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594055" y="4230781"/>
            <a:ext cx="388155" cy="388156"/>
          </a:xfrm>
          <a:prstGeom prst="rect">
            <a:avLst/>
          </a:prstGeom>
        </p:spPr>
      </p:pic>
      <p:sp>
        <p:nvSpPr>
          <p:cNvPr id="9" name="Text 3"/>
          <p:cNvSpPr/>
          <p:nvPr/>
        </p:nvSpPr>
        <p:spPr>
          <a:xfrm>
            <a:off x="11913784" y="2825170"/>
            <a:ext cx="1746703" cy="218338"/>
          </a:xfrm>
          <a:prstGeom prst="rect">
            <a:avLst/>
          </a:prstGeom>
          <a:noFill/>
          <a:ln/>
        </p:spPr>
        <p:txBody>
          <a:bodyPr wrap="none" lIns="0" tIns="0" rIns="0" bIns="0" rtlCol="0" anchor="t"/>
          <a:lstStyle/>
          <a:p>
            <a:pPr marL="0" indent="0" algn="ctr">
              <a:lnSpc>
                <a:spcPts val="165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Technology</a:t>
            </a:r>
            <a:endParaRPr lang="en-US" sz="1350" dirty="0">
              <a:latin typeface="Times New Roman" panose="02020603050405020304" pitchFamily="18" charset="0"/>
              <a:cs typeface="Times New Roman" panose="02020603050405020304" pitchFamily="18" charset="0"/>
            </a:endParaRPr>
          </a:p>
        </p:txBody>
      </p:sp>
      <p:pic>
        <p:nvPicPr>
          <p:cNvPr id="10" name="Image 4"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601818" y="2732498"/>
            <a:ext cx="388155" cy="388156"/>
          </a:xfrm>
          <a:prstGeom prst="rect">
            <a:avLst/>
          </a:prstGeom>
        </p:spPr>
      </p:pic>
      <p:sp>
        <p:nvSpPr>
          <p:cNvPr id="11" name="Text 4"/>
          <p:cNvSpPr/>
          <p:nvPr/>
        </p:nvSpPr>
        <p:spPr>
          <a:xfrm>
            <a:off x="6456311" y="2832934"/>
            <a:ext cx="1746702" cy="218338"/>
          </a:xfrm>
          <a:prstGeom prst="rect">
            <a:avLst/>
          </a:prstGeom>
          <a:noFill/>
          <a:ln/>
        </p:spPr>
        <p:txBody>
          <a:bodyPr wrap="none" lIns="0" tIns="0" rIns="0" bIns="0" rtlCol="0" anchor="t"/>
          <a:lstStyle/>
          <a:p>
            <a:pPr marL="0" indent="0" algn="ctr">
              <a:lnSpc>
                <a:spcPts val="165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Costs</a:t>
            </a:r>
            <a:endParaRPr lang="en-US" sz="1350" dirty="0">
              <a:latin typeface="Times New Roman" panose="02020603050405020304" pitchFamily="18" charset="0"/>
              <a:cs typeface="Times New Roman" panose="02020603050405020304" pitchFamily="18" charset="0"/>
            </a:endParaRPr>
          </a:p>
        </p:txBody>
      </p:sp>
      <p:pic>
        <p:nvPicPr>
          <p:cNvPr id="12" name="Image 5"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088009" y="2748024"/>
            <a:ext cx="388156" cy="388156"/>
          </a:xfrm>
          <a:prstGeom prst="rect">
            <a:avLst/>
          </a:prstGeom>
        </p:spPr>
      </p:pic>
      <p:sp>
        <p:nvSpPr>
          <p:cNvPr id="13" name="Text 5"/>
          <p:cNvSpPr/>
          <p:nvPr/>
        </p:nvSpPr>
        <p:spPr>
          <a:xfrm>
            <a:off x="6158746" y="5363425"/>
            <a:ext cx="7799308" cy="2151936"/>
          </a:xfrm>
          <a:prstGeom prst="rect">
            <a:avLst/>
          </a:prstGeom>
          <a:ln/>
        </p:spPr>
        <p:style>
          <a:lnRef idx="1">
            <a:schemeClr val="accent5"/>
          </a:lnRef>
          <a:fillRef idx="2">
            <a:schemeClr val="accent5"/>
          </a:fillRef>
          <a:effectRef idx="1">
            <a:schemeClr val="accent5"/>
          </a:effectRef>
          <a:fontRef idx="minor">
            <a:schemeClr val="dk1"/>
          </a:fontRef>
        </p:style>
        <p:txBody>
          <a:bodyPr wrap="square" lIns="0" tIns="0" rIns="0" bIns="0" rtlCol="0" anchor="t"/>
          <a:lstStyle/>
          <a:p>
            <a:pPr marL="0" indent="0" algn="just">
              <a:lnSpc>
                <a:spcPts val="24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Revenue reduction stems from interrelated factors. Increased import prices and sustainability costs impact profit margins. Outdated digital tools and limited online presence hinder customer acquisition (Grewal and Hughes, 2023). Market saturation from aggressive pricing by national chains and new local businesses, coupled with evolving customer expectations for convenience and online ordering, further exacerbate the problem. Low high street activity also reduces foot traffic. The root cause is a business model unadjusted to current digital and market trends.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02337" y="747593"/>
            <a:ext cx="4303157" cy="537805"/>
          </a:xfrm>
          <a:prstGeom prst="rect">
            <a:avLst/>
          </a:prstGeom>
          <a:noFill/>
          <a:ln/>
        </p:spPr>
        <p:txBody>
          <a:bodyPr wrap="none" lIns="0" tIns="0" rIns="0" bIns="0" rtlCol="0" anchor="t"/>
          <a:lstStyle/>
          <a:p>
            <a:pPr marL="0" indent="0" algn="l">
              <a:lnSpc>
                <a:spcPts val="4200"/>
              </a:lnSpc>
              <a:buNone/>
            </a:pPr>
            <a:r>
              <a:rPr lang="en-US" sz="4000" b="1" dirty="0">
                <a:solidFill>
                  <a:srgbClr val="403C4E"/>
                </a:solidFill>
                <a:latin typeface="Times New Roman" panose="02020603050405020304" pitchFamily="18" charset="0"/>
                <a:ea typeface="Merriweather Bold" pitchFamily="34" charset="-122"/>
                <a:cs typeface="Times New Roman" panose="02020603050405020304" pitchFamily="18" charset="0"/>
              </a:rPr>
              <a:t>Conclusion</a:t>
            </a:r>
            <a:endParaRPr lang="en-US" sz="4000" dirty="0">
              <a:latin typeface="Times New Roman" panose="02020603050405020304" pitchFamily="18" charset="0"/>
              <a:cs typeface="Times New Roman" panose="02020603050405020304" pitchFamily="18" charset="0"/>
            </a:endParaRPr>
          </a:p>
        </p:txBody>
      </p:sp>
      <p:sp>
        <p:nvSpPr>
          <p:cNvPr id="3" name="Shape 1"/>
          <p:cNvSpPr/>
          <p:nvPr/>
        </p:nvSpPr>
        <p:spPr>
          <a:xfrm>
            <a:off x="602337" y="1629608"/>
            <a:ext cx="1342549" cy="991553"/>
          </a:xfrm>
          <a:prstGeom prst="roundRect">
            <a:avLst>
              <a:gd name="adj" fmla="val 7291"/>
            </a:avLst>
          </a:prstGeom>
          <a:solidFill>
            <a:srgbClr val="FFD8CC"/>
          </a:solidFill>
          <a:ln w="7620">
            <a:solidFill>
              <a:srgbClr val="E5BEB2"/>
            </a:solidFill>
            <a:prstDash val="solid"/>
          </a:ln>
        </p:spPr>
        <p:txBody>
          <a:bodyPr/>
          <a:lstStyle/>
          <a:p>
            <a:endParaRPr lang="en-US"/>
          </a:p>
        </p:txBody>
      </p:sp>
      <p:sp>
        <p:nvSpPr>
          <p:cNvPr id="4" name="Text 2"/>
          <p:cNvSpPr/>
          <p:nvPr/>
        </p:nvSpPr>
        <p:spPr>
          <a:xfrm>
            <a:off x="1152525" y="1974056"/>
            <a:ext cx="242054" cy="302538"/>
          </a:xfrm>
          <a:prstGeom prst="rect">
            <a:avLst/>
          </a:prstGeom>
          <a:noFill/>
          <a:ln/>
        </p:spPr>
        <p:txBody>
          <a:bodyPr wrap="none" lIns="0" tIns="0" rIns="0" bIns="0" rtlCol="0" anchor="t"/>
          <a:lstStyle/>
          <a:p>
            <a:pPr marL="0" indent="0" algn="ctr">
              <a:lnSpc>
                <a:spcPts val="3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1</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2116931" y="1801654"/>
            <a:ext cx="2151578" cy="268843"/>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Declining Sales</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2116931" y="2173724"/>
            <a:ext cx="11025783" cy="275392"/>
          </a:xfrm>
          <a:prstGeom prst="rect">
            <a:avLst/>
          </a:prstGeom>
          <a:noFill/>
          <a:ln/>
        </p:spPr>
        <p:txBody>
          <a:bodyPr wrap="non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Green Haven Florists faces severe sales decline due to changing consumer behaviour, rising operational costs, and increased competition.</a:t>
            </a:r>
            <a:endParaRPr lang="en-US" sz="1600" dirty="0">
              <a:latin typeface="Times New Roman" panose="02020603050405020304" pitchFamily="18" charset="0"/>
              <a:cs typeface="Times New Roman" panose="02020603050405020304" pitchFamily="18" charset="0"/>
            </a:endParaRPr>
          </a:p>
        </p:txBody>
      </p:sp>
      <p:sp>
        <p:nvSpPr>
          <p:cNvPr id="7" name="Shape 5"/>
          <p:cNvSpPr/>
          <p:nvPr/>
        </p:nvSpPr>
        <p:spPr>
          <a:xfrm>
            <a:off x="2030849" y="2611636"/>
            <a:ext cx="11911251" cy="11430"/>
          </a:xfrm>
          <a:prstGeom prst="roundRect">
            <a:avLst>
              <a:gd name="adj" fmla="val 632498"/>
            </a:avLst>
          </a:prstGeom>
          <a:solidFill>
            <a:srgbClr val="E5BEB2"/>
          </a:solidFill>
          <a:ln/>
        </p:spPr>
        <p:txBody>
          <a:bodyPr/>
          <a:lstStyle/>
          <a:p>
            <a:endParaRPr lang="en-US"/>
          </a:p>
        </p:txBody>
      </p:sp>
      <p:sp>
        <p:nvSpPr>
          <p:cNvPr id="8" name="Shape 6"/>
          <p:cNvSpPr/>
          <p:nvPr/>
        </p:nvSpPr>
        <p:spPr>
          <a:xfrm>
            <a:off x="602337" y="2707124"/>
            <a:ext cx="2685097" cy="991553"/>
          </a:xfrm>
          <a:prstGeom prst="roundRect">
            <a:avLst>
              <a:gd name="adj" fmla="val 7291"/>
            </a:avLst>
          </a:prstGeom>
          <a:solidFill>
            <a:srgbClr val="FFD8CC"/>
          </a:solidFill>
          <a:ln w="7620">
            <a:solidFill>
              <a:srgbClr val="E5BEB2"/>
            </a:solidFill>
            <a:prstDash val="solid"/>
          </a:ln>
        </p:spPr>
        <p:txBody>
          <a:bodyPr/>
          <a:lstStyle/>
          <a:p>
            <a:endParaRPr lang="en-US"/>
          </a:p>
        </p:txBody>
      </p:sp>
      <p:sp>
        <p:nvSpPr>
          <p:cNvPr id="9" name="Text 7"/>
          <p:cNvSpPr/>
          <p:nvPr/>
        </p:nvSpPr>
        <p:spPr>
          <a:xfrm>
            <a:off x="1823799" y="3051572"/>
            <a:ext cx="242054" cy="302538"/>
          </a:xfrm>
          <a:prstGeom prst="rect">
            <a:avLst/>
          </a:prstGeom>
          <a:noFill/>
          <a:ln/>
        </p:spPr>
        <p:txBody>
          <a:bodyPr wrap="none" lIns="0" tIns="0" rIns="0" bIns="0" rtlCol="0" anchor="t"/>
          <a:lstStyle/>
          <a:p>
            <a:pPr marL="0" indent="0" algn="ctr">
              <a:lnSpc>
                <a:spcPts val="3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2</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3459480" y="2879169"/>
            <a:ext cx="2151578" cy="268843"/>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Growth Hampered</a:t>
            </a:r>
            <a:endParaRPr lang="en-US" sz="2000" dirty="0">
              <a:latin typeface="Times New Roman" panose="02020603050405020304" pitchFamily="18" charset="0"/>
              <a:cs typeface="Times New Roman" panose="02020603050405020304" pitchFamily="18" charset="0"/>
            </a:endParaRPr>
          </a:p>
        </p:txBody>
      </p:sp>
      <p:sp>
        <p:nvSpPr>
          <p:cNvPr id="11" name="Text 9"/>
          <p:cNvSpPr/>
          <p:nvPr/>
        </p:nvSpPr>
        <p:spPr>
          <a:xfrm>
            <a:off x="3459480" y="3251240"/>
            <a:ext cx="9008626" cy="275392"/>
          </a:xfrm>
          <a:prstGeom prst="rect">
            <a:avLst/>
          </a:prstGeom>
          <a:noFill/>
          <a:ln/>
        </p:spPr>
        <p:txBody>
          <a:bodyPr wrap="non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Traditional marketing and limited online capacity have hindered growth and reaction to technological disruption.</a:t>
            </a:r>
            <a:endParaRPr lang="en-US" sz="1600" dirty="0">
              <a:latin typeface="Times New Roman" panose="02020603050405020304" pitchFamily="18" charset="0"/>
              <a:cs typeface="Times New Roman" panose="02020603050405020304" pitchFamily="18" charset="0"/>
            </a:endParaRPr>
          </a:p>
        </p:txBody>
      </p:sp>
      <p:sp>
        <p:nvSpPr>
          <p:cNvPr id="12" name="Shape 10"/>
          <p:cNvSpPr/>
          <p:nvPr/>
        </p:nvSpPr>
        <p:spPr>
          <a:xfrm>
            <a:off x="3373398" y="3689152"/>
            <a:ext cx="10568702" cy="11430"/>
          </a:xfrm>
          <a:prstGeom prst="roundRect">
            <a:avLst>
              <a:gd name="adj" fmla="val 632498"/>
            </a:avLst>
          </a:prstGeom>
          <a:solidFill>
            <a:srgbClr val="E5BEB2"/>
          </a:solidFill>
          <a:ln/>
        </p:spPr>
        <p:txBody>
          <a:bodyPr/>
          <a:lstStyle/>
          <a:p>
            <a:endParaRPr lang="en-US"/>
          </a:p>
        </p:txBody>
      </p:sp>
      <p:sp>
        <p:nvSpPr>
          <p:cNvPr id="13" name="Shape 11"/>
          <p:cNvSpPr/>
          <p:nvPr/>
        </p:nvSpPr>
        <p:spPr>
          <a:xfrm>
            <a:off x="602337" y="3784640"/>
            <a:ext cx="4027646" cy="991553"/>
          </a:xfrm>
          <a:prstGeom prst="roundRect">
            <a:avLst>
              <a:gd name="adj" fmla="val 7291"/>
            </a:avLst>
          </a:prstGeom>
          <a:solidFill>
            <a:srgbClr val="FFD8CC"/>
          </a:solidFill>
          <a:ln w="7620">
            <a:solidFill>
              <a:srgbClr val="E5BEB2"/>
            </a:solidFill>
            <a:prstDash val="solid"/>
          </a:ln>
        </p:spPr>
        <p:txBody>
          <a:bodyPr/>
          <a:lstStyle/>
          <a:p>
            <a:endParaRPr lang="en-US"/>
          </a:p>
        </p:txBody>
      </p:sp>
      <p:sp>
        <p:nvSpPr>
          <p:cNvPr id="14" name="Text 12"/>
          <p:cNvSpPr/>
          <p:nvPr/>
        </p:nvSpPr>
        <p:spPr>
          <a:xfrm>
            <a:off x="2495074" y="4129088"/>
            <a:ext cx="242054" cy="302538"/>
          </a:xfrm>
          <a:prstGeom prst="rect">
            <a:avLst/>
          </a:prstGeom>
          <a:noFill/>
          <a:ln/>
        </p:spPr>
        <p:txBody>
          <a:bodyPr wrap="none" lIns="0" tIns="0" rIns="0" bIns="0" rtlCol="0" anchor="t"/>
          <a:lstStyle/>
          <a:p>
            <a:pPr marL="0" indent="0" algn="ctr">
              <a:lnSpc>
                <a:spcPts val="3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3</a:t>
            </a:r>
            <a:endParaRPr lang="en-US" sz="2400" dirty="0">
              <a:latin typeface="Times New Roman" panose="02020603050405020304" pitchFamily="18" charset="0"/>
              <a:cs typeface="Times New Roman" panose="02020603050405020304" pitchFamily="18" charset="0"/>
            </a:endParaRPr>
          </a:p>
        </p:txBody>
      </p:sp>
      <p:sp>
        <p:nvSpPr>
          <p:cNvPr id="15" name="Text 13"/>
          <p:cNvSpPr/>
          <p:nvPr/>
        </p:nvSpPr>
        <p:spPr>
          <a:xfrm>
            <a:off x="4802029" y="3956685"/>
            <a:ext cx="2671882" cy="268843"/>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Sustainability Alignment</a:t>
            </a:r>
            <a:endParaRPr lang="en-US" sz="2000" dirty="0">
              <a:latin typeface="Times New Roman" panose="02020603050405020304" pitchFamily="18" charset="0"/>
              <a:cs typeface="Times New Roman" panose="02020603050405020304" pitchFamily="18" charset="0"/>
            </a:endParaRPr>
          </a:p>
        </p:txBody>
      </p:sp>
      <p:sp>
        <p:nvSpPr>
          <p:cNvPr id="16" name="Text 14"/>
          <p:cNvSpPr/>
          <p:nvPr/>
        </p:nvSpPr>
        <p:spPr>
          <a:xfrm>
            <a:off x="4802029" y="4328755"/>
            <a:ext cx="8707874" cy="275392"/>
          </a:xfrm>
          <a:prstGeom prst="rect">
            <a:avLst/>
          </a:prstGeom>
          <a:noFill/>
          <a:ln/>
        </p:spPr>
        <p:txBody>
          <a:bodyPr wrap="non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The sustainability ethos, a strength, must be strategically aligned to be affordable and valuable to customers.</a:t>
            </a:r>
            <a:endParaRPr lang="en-US" sz="1600" dirty="0">
              <a:latin typeface="Times New Roman" panose="02020603050405020304" pitchFamily="18" charset="0"/>
              <a:cs typeface="Times New Roman" panose="02020603050405020304" pitchFamily="18" charset="0"/>
            </a:endParaRPr>
          </a:p>
        </p:txBody>
      </p:sp>
      <p:sp>
        <p:nvSpPr>
          <p:cNvPr id="17" name="Shape 15"/>
          <p:cNvSpPr/>
          <p:nvPr/>
        </p:nvSpPr>
        <p:spPr>
          <a:xfrm>
            <a:off x="4715947" y="4766667"/>
            <a:ext cx="9226153" cy="11430"/>
          </a:xfrm>
          <a:prstGeom prst="roundRect">
            <a:avLst>
              <a:gd name="adj" fmla="val 632498"/>
            </a:avLst>
          </a:prstGeom>
          <a:solidFill>
            <a:srgbClr val="E5BEB2"/>
          </a:solidFill>
          <a:ln/>
        </p:spPr>
        <p:txBody>
          <a:bodyPr/>
          <a:lstStyle/>
          <a:p>
            <a:endParaRPr lang="en-US"/>
          </a:p>
        </p:txBody>
      </p:sp>
      <p:sp>
        <p:nvSpPr>
          <p:cNvPr id="18" name="Shape 16"/>
          <p:cNvSpPr/>
          <p:nvPr/>
        </p:nvSpPr>
        <p:spPr>
          <a:xfrm>
            <a:off x="602337" y="4862155"/>
            <a:ext cx="5370195" cy="1266944"/>
          </a:xfrm>
          <a:prstGeom prst="roundRect">
            <a:avLst>
              <a:gd name="adj" fmla="val 5706"/>
            </a:avLst>
          </a:prstGeom>
          <a:solidFill>
            <a:srgbClr val="FFD8CC"/>
          </a:solidFill>
          <a:ln w="7620">
            <a:solidFill>
              <a:srgbClr val="E5BEB2"/>
            </a:solidFill>
            <a:prstDash val="solid"/>
          </a:ln>
        </p:spPr>
        <p:txBody>
          <a:bodyPr/>
          <a:lstStyle/>
          <a:p>
            <a:endParaRPr lang="en-US"/>
          </a:p>
        </p:txBody>
      </p:sp>
      <p:sp>
        <p:nvSpPr>
          <p:cNvPr id="19" name="Text 17"/>
          <p:cNvSpPr/>
          <p:nvPr/>
        </p:nvSpPr>
        <p:spPr>
          <a:xfrm>
            <a:off x="3166348" y="5344358"/>
            <a:ext cx="242054" cy="302538"/>
          </a:xfrm>
          <a:prstGeom prst="rect">
            <a:avLst/>
          </a:prstGeom>
          <a:noFill/>
          <a:ln/>
        </p:spPr>
        <p:txBody>
          <a:bodyPr wrap="none" lIns="0" tIns="0" rIns="0" bIns="0" rtlCol="0" anchor="t"/>
          <a:lstStyle/>
          <a:p>
            <a:pPr marL="0" indent="0" algn="ctr">
              <a:lnSpc>
                <a:spcPts val="3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4</a:t>
            </a:r>
            <a:endParaRPr lang="en-US" sz="2400" dirty="0">
              <a:latin typeface="Times New Roman" panose="02020603050405020304" pitchFamily="18" charset="0"/>
              <a:cs typeface="Times New Roman" panose="02020603050405020304" pitchFamily="18" charset="0"/>
            </a:endParaRPr>
          </a:p>
        </p:txBody>
      </p:sp>
      <p:sp>
        <p:nvSpPr>
          <p:cNvPr id="20" name="Text 18"/>
          <p:cNvSpPr/>
          <p:nvPr/>
        </p:nvSpPr>
        <p:spPr>
          <a:xfrm>
            <a:off x="6144578" y="5034201"/>
            <a:ext cx="2469833" cy="268843"/>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Business Model Update</a:t>
            </a:r>
            <a:endParaRPr lang="en-US" sz="2000" dirty="0">
              <a:latin typeface="Times New Roman" panose="02020603050405020304" pitchFamily="18" charset="0"/>
              <a:cs typeface="Times New Roman" panose="02020603050405020304" pitchFamily="18" charset="0"/>
            </a:endParaRPr>
          </a:p>
        </p:txBody>
      </p:sp>
      <p:sp>
        <p:nvSpPr>
          <p:cNvPr id="21" name="Text 19"/>
          <p:cNvSpPr/>
          <p:nvPr/>
        </p:nvSpPr>
        <p:spPr>
          <a:xfrm>
            <a:off x="6144578" y="5406271"/>
            <a:ext cx="7711440" cy="550783"/>
          </a:xfrm>
          <a:prstGeom prst="rect">
            <a:avLst/>
          </a:prstGeom>
          <a:noFill/>
          <a:ln/>
        </p:spPr>
        <p:txBody>
          <a:bodyPr wrap="squar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The issue is not declining flower demand, but the need to update the company's business model, digital presence, and services.</a:t>
            </a:r>
            <a:endParaRPr lang="en-US" sz="1600" dirty="0">
              <a:latin typeface="Times New Roman" panose="02020603050405020304" pitchFamily="18" charset="0"/>
              <a:cs typeface="Times New Roman" panose="02020603050405020304" pitchFamily="18" charset="0"/>
            </a:endParaRPr>
          </a:p>
        </p:txBody>
      </p:sp>
      <p:sp>
        <p:nvSpPr>
          <p:cNvPr id="22" name="Shape 20"/>
          <p:cNvSpPr/>
          <p:nvPr/>
        </p:nvSpPr>
        <p:spPr>
          <a:xfrm>
            <a:off x="6058495" y="6119574"/>
            <a:ext cx="7883604" cy="11430"/>
          </a:xfrm>
          <a:prstGeom prst="roundRect">
            <a:avLst>
              <a:gd name="adj" fmla="val 632498"/>
            </a:avLst>
          </a:prstGeom>
          <a:solidFill>
            <a:srgbClr val="E5BEB2"/>
          </a:solidFill>
          <a:ln/>
        </p:spPr>
        <p:txBody>
          <a:bodyPr/>
          <a:lstStyle/>
          <a:p>
            <a:endParaRPr lang="en-US"/>
          </a:p>
        </p:txBody>
      </p:sp>
      <p:sp>
        <p:nvSpPr>
          <p:cNvPr id="23" name="Shape 21"/>
          <p:cNvSpPr/>
          <p:nvPr/>
        </p:nvSpPr>
        <p:spPr>
          <a:xfrm>
            <a:off x="602337" y="6215062"/>
            <a:ext cx="6712863" cy="1266944"/>
          </a:xfrm>
          <a:prstGeom prst="roundRect">
            <a:avLst>
              <a:gd name="adj" fmla="val 5706"/>
            </a:avLst>
          </a:prstGeom>
          <a:solidFill>
            <a:srgbClr val="FFD8CC"/>
          </a:solidFill>
          <a:ln w="7620">
            <a:solidFill>
              <a:srgbClr val="E5BEB2"/>
            </a:solidFill>
            <a:prstDash val="solid"/>
          </a:ln>
        </p:spPr>
        <p:txBody>
          <a:bodyPr/>
          <a:lstStyle/>
          <a:p>
            <a:endParaRPr lang="en-US"/>
          </a:p>
        </p:txBody>
      </p:sp>
      <p:sp>
        <p:nvSpPr>
          <p:cNvPr id="24" name="Text 22"/>
          <p:cNvSpPr/>
          <p:nvPr/>
        </p:nvSpPr>
        <p:spPr>
          <a:xfrm>
            <a:off x="3837742" y="6697266"/>
            <a:ext cx="242054" cy="302538"/>
          </a:xfrm>
          <a:prstGeom prst="rect">
            <a:avLst/>
          </a:prstGeom>
          <a:noFill/>
          <a:ln/>
        </p:spPr>
        <p:txBody>
          <a:bodyPr wrap="none" lIns="0" tIns="0" rIns="0" bIns="0" rtlCol="0" anchor="t"/>
          <a:lstStyle/>
          <a:p>
            <a:pPr marL="0" indent="0" algn="ctr">
              <a:lnSpc>
                <a:spcPts val="3000"/>
              </a:lnSpc>
              <a:buNone/>
            </a:pPr>
            <a:r>
              <a:rPr lang="en-US" sz="2400" b="1" dirty="0">
                <a:solidFill>
                  <a:srgbClr val="403C4E"/>
                </a:solidFill>
                <a:latin typeface="Times New Roman" panose="02020603050405020304" pitchFamily="18" charset="0"/>
                <a:ea typeface="Merriweather Bold" pitchFamily="34" charset="-122"/>
                <a:cs typeface="Times New Roman" panose="02020603050405020304" pitchFamily="18" charset="0"/>
              </a:rPr>
              <a:t>5</a:t>
            </a:r>
            <a:endParaRPr lang="en-US" sz="2400" dirty="0">
              <a:latin typeface="Times New Roman" panose="02020603050405020304" pitchFamily="18" charset="0"/>
              <a:cs typeface="Times New Roman" panose="02020603050405020304" pitchFamily="18" charset="0"/>
            </a:endParaRPr>
          </a:p>
        </p:txBody>
      </p:sp>
      <p:sp>
        <p:nvSpPr>
          <p:cNvPr id="25" name="Text 23"/>
          <p:cNvSpPr/>
          <p:nvPr/>
        </p:nvSpPr>
        <p:spPr>
          <a:xfrm>
            <a:off x="7487245" y="6387108"/>
            <a:ext cx="2601039" cy="268843"/>
          </a:xfrm>
          <a:prstGeom prst="rect">
            <a:avLst/>
          </a:prstGeom>
          <a:noFill/>
          <a:ln/>
        </p:spPr>
        <p:txBody>
          <a:bodyPr wrap="none" lIns="0" tIns="0" rIns="0" bIns="0" rtlCol="0" anchor="t"/>
          <a:lstStyle/>
          <a:p>
            <a:pPr marL="0" indent="0" algn="l">
              <a:lnSpc>
                <a:spcPts val="210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Future Decision-Making</a:t>
            </a:r>
            <a:endParaRPr lang="en-US" sz="2000" dirty="0">
              <a:latin typeface="Times New Roman" panose="02020603050405020304" pitchFamily="18" charset="0"/>
              <a:cs typeface="Times New Roman" panose="02020603050405020304" pitchFamily="18" charset="0"/>
            </a:endParaRPr>
          </a:p>
        </p:txBody>
      </p:sp>
      <p:sp>
        <p:nvSpPr>
          <p:cNvPr id="26" name="Text 24"/>
          <p:cNvSpPr/>
          <p:nvPr/>
        </p:nvSpPr>
        <p:spPr>
          <a:xfrm>
            <a:off x="7487245" y="6759178"/>
            <a:ext cx="6368772" cy="550783"/>
          </a:xfrm>
          <a:prstGeom prst="rect">
            <a:avLst/>
          </a:prstGeom>
          <a:noFill/>
          <a:ln/>
        </p:spPr>
        <p:txBody>
          <a:bodyPr wrap="square" lIns="0" tIns="0" rIns="0" bIns="0" rtlCol="0" anchor="t"/>
          <a:lstStyle/>
          <a:p>
            <a:pPr marL="0" indent="0" algn="l">
              <a:lnSpc>
                <a:spcPts val="21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Awareness of these issues forms the basis for future decision-making and business sustainability.</a:t>
            </a:r>
            <a:endParaRPr lang="en-US" sz="1600" dirty="0">
              <a:latin typeface="Times New Roman" panose="02020603050405020304" pitchFamily="18" charset="0"/>
              <a:cs typeface="Times New Roman" panose="02020603050405020304" pitchFamily="18" charset="0"/>
            </a:endParaRPr>
          </a:p>
        </p:txBody>
      </p:sp>
      <p:pic>
        <p:nvPicPr>
          <p:cNvPr id="28" name="Picture 27">
            <a:extLst>
              <a:ext uri="{FF2B5EF4-FFF2-40B4-BE49-F238E27FC236}">
                <a16:creationId xmlns:a16="http://schemas.microsoft.com/office/drawing/2014/main" id="{E8380926-2964-780D-6848-A515FB2195E5}"/>
              </a:ext>
            </a:extLst>
          </p:cNvPr>
          <p:cNvPicPr>
            <a:picLocks noChangeAspect="1"/>
          </p:cNvPicPr>
          <p:nvPr/>
        </p:nvPicPr>
        <p:blipFill>
          <a:blip r:embed="rId3"/>
          <a:stretch>
            <a:fillRect/>
          </a:stretch>
        </p:blipFill>
        <p:spPr>
          <a:xfrm>
            <a:off x="12493934" y="108385"/>
            <a:ext cx="1875216" cy="185229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9" name="Text 0">
            <a:extLst>
              <a:ext uri="{FF2B5EF4-FFF2-40B4-BE49-F238E27FC236}">
                <a16:creationId xmlns:a16="http://schemas.microsoft.com/office/drawing/2014/main" id="{A609409C-C3EB-5BF5-DE39-A45C4B4E282B}"/>
              </a:ext>
            </a:extLst>
          </p:cNvPr>
          <p:cNvSpPr/>
          <p:nvPr/>
        </p:nvSpPr>
        <p:spPr>
          <a:xfrm>
            <a:off x="844591" y="1034533"/>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403C4E"/>
                </a:solidFill>
                <a:latin typeface="Times New Roman" panose="02020603050405020304" pitchFamily="18" charset="0"/>
                <a:ea typeface="Merriweather Bold" pitchFamily="34" charset="-122"/>
                <a:cs typeface="Times New Roman" panose="02020603050405020304" pitchFamily="18" charset="0"/>
              </a:rPr>
              <a:t>References</a:t>
            </a:r>
            <a:endParaRPr lang="en-US" sz="445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151E136-55AE-D931-B403-A069FA0F1021}"/>
              </a:ext>
            </a:extLst>
          </p:cNvPr>
          <p:cNvSpPr txBox="1"/>
          <p:nvPr/>
        </p:nvSpPr>
        <p:spPr>
          <a:xfrm>
            <a:off x="793790" y="1845732"/>
            <a:ext cx="13159277" cy="5541517"/>
          </a:xfrm>
          <a:prstGeom prst="rect">
            <a:avLst/>
          </a:prstGeom>
          <a:noFill/>
        </p:spPr>
        <p:txBody>
          <a:bodyPr wrap="square" rtlCol="0">
            <a:spAutoFit/>
          </a:bodyPr>
          <a:lstStyle/>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Bainbridge, S. and Hallsworth, A. (2024). Legislation and SME retailers – compliance costs and consequences.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Retail &amp; Distribution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35(4), pp.256–270.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://doi.org/10.1108/09590550710736193.</a:t>
            </a:r>
          </a:p>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Gomes, Â. (2024). Optimizing Social Media Strategies for Enhanced Performance.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Advances in marketing, customer relationship management, and e-services book series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3(2), pp.273–310.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://doi.org/10.4018/979-8-3693-5395-0.ch009.</a:t>
            </a:r>
          </a:p>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Grewal, D. and Hughes, D.E. (2023). Understanding Social Media Effects across seller, retailer, and Consumer Interactions.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the Academy of Marketing Science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41(5), pp.547–566.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://doi.org/10.1007/s11747-013-0326-9.</a:t>
            </a:r>
          </a:p>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Mehta, T. (2024).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Revitalizing Green Haven Florists: Strategies for Survival and Growth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prezi.com. Available at: https://prezi.com/p/cid94g7ccp8b/revitalizing-green-haven-florists-strategies-for-survival-and-growth/ [Accessed 10 Dec. 2025].</a:t>
            </a:r>
          </a:p>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Ploeg, F. (2023). Disposable income, unemployment, inflation and state spending in a dynamic political-economic model.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Public Choice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60(3), pp.211–239.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://doi.org/10.1007/bf00159395.</a:t>
            </a:r>
          </a:p>
          <a:p>
            <a:pPr marL="285750" marR="0" indent="-285750" algn="just">
              <a:lnSpc>
                <a:spcPct val="150000"/>
              </a:lnSpc>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Shanthi, R. and Desti, K. (2022). Consumers’ perception on online shopping.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Marketing and Consumer Research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13(2), pp.14–21. Available at: https://researchonline.jcu.edu.au/39753/ [Accessed 8 Dec. 2025].</a:t>
            </a:r>
          </a:p>
        </p:txBody>
      </p:sp>
      <p:pic>
        <p:nvPicPr>
          <p:cNvPr id="11" name="Picture 10">
            <a:extLst>
              <a:ext uri="{FF2B5EF4-FFF2-40B4-BE49-F238E27FC236}">
                <a16:creationId xmlns:a16="http://schemas.microsoft.com/office/drawing/2014/main" id="{B4BCF2E7-F4FC-7AFD-F32B-A1A24F684181}"/>
              </a:ext>
            </a:extLst>
          </p:cNvPr>
          <p:cNvPicPr>
            <a:picLocks noChangeAspect="1"/>
          </p:cNvPicPr>
          <p:nvPr/>
        </p:nvPicPr>
        <p:blipFill>
          <a:blip r:embed="rId3"/>
          <a:stretch>
            <a:fillRect/>
          </a:stretch>
        </p:blipFill>
        <p:spPr>
          <a:xfrm>
            <a:off x="12493934" y="108385"/>
            <a:ext cx="1875216" cy="1852296"/>
          </a:xfrm>
          <a:prstGeom prst="rect">
            <a:avLst/>
          </a:prstGeom>
        </p:spPr>
      </p:pic>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46</TotalTime>
  <Words>2727</Words>
  <Application>Microsoft Macintosh PowerPoint</Application>
  <PresentationFormat>Custom</PresentationFormat>
  <Paragraphs>123</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Times New Roman</vt:lpstr>
      <vt:lpstr>Calibri</vt:lpstr>
      <vt:lpstr>Calibri Light</vt:lpstr>
      <vt:lpstr>Arial</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Sinde Franklin Woppiwo (2414246)</cp:lastModifiedBy>
  <cp:revision>11</cp:revision>
  <dcterms:created xsi:type="dcterms:W3CDTF">2025-12-09T20:07:24Z</dcterms:created>
  <dcterms:modified xsi:type="dcterms:W3CDTF">2025-12-21T10:12:28Z</dcterms:modified>
</cp:coreProperties>
</file>