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2"/>
  </p:notesMasterIdLst>
  <p:handoutMasterIdLst>
    <p:handoutMasterId r:id="rId53"/>
  </p:handoutMasterIdLst>
  <p:sldIdLst>
    <p:sldId id="256" r:id="rId5"/>
    <p:sldId id="257" r:id="rId6"/>
    <p:sldId id="311" r:id="rId7"/>
    <p:sldId id="324" r:id="rId8"/>
    <p:sldId id="325" r:id="rId9"/>
    <p:sldId id="326" r:id="rId10"/>
    <p:sldId id="327" r:id="rId11"/>
    <p:sldId id="330" r:id="rId12"/>
    <p:sldId id="271" r:id="rId13"/>
    <p:sldId id="272" r:id="rId14"/>
    <p:sldId id="323" r:id="rId15"/>
    <p:sldId id="258" r:id="rId16"/>
    <p:sldId id="259" r:id="rId17"/>
    <p:sldId id="322" r:id="rId18"/>
    <p:sldId id="331" r:id="rId19"/>
    <p:sldId id="260" r:id="rId20"/>
    <p:sldId id="345" r:id="rId21"/>
    <p:sldId id="346" r:id="rId22"/>
    <p:sldId id="347" r:id="rId23"/>
    <p:sldId id="348" r:id="rId24"/>
    <p:sldId id="349" r:id="rId25"/>
    <p:sldId id="350" r:id="rId26"/>
    <p:sldId id="351" r:id="rId27"/>
    <p:sldId id="312" r:id="rId28"/>
    <p:sldId id="313" r:id="rId29"/>
    <p:sldId id="335" r:id="rId30"/>
    <p:sldId id="314" r:id="rId31"/>
    <p:sldId id="336" r:id="rId32"/>
    <p:sldId id="315" r:id="rId33"/>
    <p:sldId id="337" r:id="rId34"/>
    <p:sldId id="321" r:id="rId35"/>
    <p:sldId id="338" r:id="rId36"/>
    <p:sldId id="316" r:id="rId37"/>
    <p:sldId id="339" r:id="rId38"/>
    <p:sldId id="317" r:id="rId39"/>
    <p:sldId id="343" r:id="rId40"/>
    <p:sldId id="344" r:id="rId41"/>
    <p:sldId id="318" r:id="rId42"/>
    <p:sldId id="340" r:id="rId43"/>
    <p:sldId id="319" r:id="rId44"/>
    <p:sldId id="341" r:id="rId45"/>
    <p:sldId id="334" r:id="rId46"/>
    <p:sldId id="352" r:id="rId47"/>
    <p:sldId id="353" r:id="rId48"/>
    <p:sldId id="273" r:id="rId49"/>
    <p:sldId id="354" r:id="rId50"/>
    <p:sldId id="310"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69" autoAdjust="0"/>
    <p:restoredTop sz="94660"/>
  </p:normalViewPr>
  <p:slideViewPr>
    <p:cSldViewPr>
      <p:cViewPr varScale="1">
        <p:scale>
          <a:sx n="87" d="100"/>
          <a:sy n="87" d="100"/>
        </p:scale>
        <p:origin x="42" y="417"/>
      </p:cViewPr>
      <p:guideLst>
        <p:guide orient="horz" pos="2160"/>
        <p:guide pos="384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handoutMaster" Target="handoutMasters/handoutMaster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629857D-1D96-434B-A435-48807F703CE4}" type="doc">
      <dgm:prSet loTypeId="urn:microsoft.com/office/officeart/2005/8/layout/hProcess9" loCatId="process" qsTypeId="urn:microsoft.com/office/officeart/2005/8/quickstyle/simple5" qsCatId="simple" csTypeId="urn:microsoft.com/office/officeart/2005/8/colors/colorful5" csCatId="colorful" phldr="1"/>
      <dgm:spPr/>
    </dgm:pt>
    <dgm:pt modelId="{83A1A269-4F8D-4C81-B2AE-763CFF4B0933}">
      <dgm:prSet phldrT="[Text]"/>
      <dgm:spPr/>
      <dgm:t>
        <a:bodyPr/>
        <a:lstStyle/>
        <a:p>
          <a:r>
            <a:rPr lang="en-GB" b="1" dirty="0">
              <a:solidFill>
                <a:schemeClr val="tx1"/>
              </a:solidFill>
              <a:latin typeface="Arial" pitchFamily="34" charset="0"/>
              <a:cs typeface="Arial" pitchFamily="34" charset="0"/>
            </a:rPr>
            <a:t>Slavery Abolition Act 1833:</a:t>
          </a:r>
        </a:p>
        <a:p>
          <a:r>
            <a:rPr lang="en-GB" dirty="0">
              <a:solidFill>
                <a:schemeClr val="tx1"/>
              </a:solidFill>
              <a:latin typeface="Arial" pitchFamily="34" charset="0"/>
              <a:cs typeface="Arial" pitchFamily="34" charset="0"/>
            </a:rPr>
            <a:t>Abolished slavery throughout the British Empire.</a:t>
          </a:r>
        </a:p>
      </dgm:t>
    </dgm:pt>
    <dgm:pt modelId="{E897EA2B-A44F-4999-8D8F-1FC76BDBF2B7}" type="parTrans" cxnId="{56B8B1D6-135C-4047-9C0D-76D3E09F257D}">
      <dgm:prSet/>
      <dgm:spPr/>
      <dgm:t>
        <a:bodyPr/>
        <a:lstStyle/>
        <a:p>
          <a:endParaRPr lang="en-GB" sz="1600">
            <a:latin typeface="Arial" pitchFamily="34" charset="0"/>
            <a:cs typeface="Arial" pitchFamily="34" charset="0"/>
          </a:endParaRPr>
        </a:p>
      </dgm:t>
    </dgm:pt>
    <dgm:pt modelId="{CCB44F39-75B9-4F85-B365-4695041316D9}" type="sibTrans" cxnId="{56B8B1D6-135C-4047-9C0D-76D3E09F257D}">
      <dgm:prSet/>
      <dgm:spPr/>
      <dgm:t>
        <a:bodyPr/>
        <a:lstStyle/>
        <a:p>
          <a:endParaRPr lang="en-GB">
            <a:latin typeface="Arial" pitchFamily="34" charset="0"/>
            <a:cs typeface="Arial" pitchFamily="34" charset="0"/>
          </a:endParaRPr>
        </a:p>
      </dgm:t>
    </dgm:pt>
    <dgm:pt modelId="{0B009D32-D90C-454C-8043-B86373608F47}">
      <dgm:prSet/>
      <dgm:spPr/>
      <dgm:t>
        <a:bodyPr/>
        <a:lstStyle/>
        <a:p>
          <a:r>
            <a:rPr lang="en-GB" b="1" dirty="0">
              <a:solidFill>
                <a:schemeClr val="tx1"/>
              </a:solidFill>
              <a:latin typeface="Arial" pitchFamily="34" charset="0"/>
              <a:cs typeface="Arial" pitchFamily="34" charset="0"/>
            </a:rPr>
            <a:t>1918 Representation of the People Act: </a:t>
          </a:r>
        </a:p>
        <a:p>
          <a:r>
            <a:rPr lang="en-GB" dirty="0">
              <a:solidFill>
                <a:schemeClr val="tx1"/>
              </a:solidFill>
              <a:latin typeface="Arial" pitchFamily="34" charset="0"/>
              <a:cs typeface="Arial" pitchFamily="34" charset="0"/>
            </a:rPr>
            <a:t>Gave women of property over the age of 30 the right to vote – not all women could vote. It took until 1928 for women to have the same voting rights as men.</a:t>
          </a:r>
        </a:p>
      </dgm:t>
    </dgm:pt>
    <dgm:pt modelId="{8D33D7F6-DC64-469B-AAC8-288B4C9CF0AE}" type="parTrans" cxnId="{D3029EA2-EE5C-478E-AC0B-DCBB5497588A}">
      <dgm:prSet/>
      <dgm:spPr/>
      <dgm:t>
        <a:bodyPr/>
        <a:lstStyle/>
        <a:p>
          <a:endParaRPr lang="en-GB" sz="1600">
            <a:latin typeface="Arial" pitchFamily="34" charset="0"/>
            <a:cs typeface="Arial" pitchFamily="34" charset="0"/>
          </a:endParaRPr>
        </a:p>
      </dgm:t>
    </dgm:pt>
    <dgm:pt modelId="{D1457C9A-F245-4852-B902-5354C3A11309}" type="sibTrans" cxnId="{D3029EA2-EE5C-478E-AC0B-DCBB5497588A}">
      <dgm:prSet/>
      <dgm:spPr/>
      <dgm:t>
        <a:bodyPr/>
        <a:lstStyle/>
        <a:p>
          <a:endParaRPr lang="en-GB">
            <a:latin typeface="Arial" pitchFamily="34" charset="0"/>
            <a:cs typeface="Arial" pitchFamily="34" charset="0"/>
          </a:endParaRPr>
        </a:p>
      </dgm:t>
    </dgm:pt>
    <dgm:pt modelId="{7EC07A8E-6224-4F1D-817A-12BB434581BF}">
      <dgm:prSet phldrT="[Text]"/>
      <dgm:spPr/>
      <dgm:t>
        <a:bodyPr/>
        <a:lstStyle/>
        <a:p>
          <a:r>
            <a:rPr lang="en-GB" b="1" dirty="0">
              <a:solidFill>
                <a:schemeClr val="tx1"/>
              </a:solidFill>
              <a:latin typeface="Arial" pitchFamily="34" charset="0"/>
              <a:cs typeface="Arial" pitchFamily="34" charset="0"/>
            </a:rPr>
            <a:t>Equal Pay Act 1970:</a:t>
          </a:r>
        </a:p>
        <a:p>
          <a:r>
            <a:rPr lang="en-GB" dirty="0">
              <a:solidFill>
                <a:schemeClr val="tx1"/>
              </a:solidFill>
              <a:latin typeface="Arial" pitchFamily="34" charset="0"/>
              <a:cs typeface="Arial" pitchFamily="34" charset="0"/>
            </a:rPr>
            <a:t>Made it unlawful for there to be less favourable treatment between men and women in terms of pay and conditions of employment.</a:t>
          </a:r>
          <a:endParaRPr lang="en-GB" b="1" dirty="0">
            <a:solidFill>
              <a:schemeClr val="tx1"/>
            </a:solidFill>
            <a:latin typeface="Arial" pitchFamily="34" charset="0"/>
            <a:cs typeface="Arial" pitchFamily="34" charset="0"/>
          </a:endParaRPr>
        </a:p>
        <a:p>
          <a:endParaRPr lang="en-GB" b="1" dirty="0">
            <a:solidFill>
              <a:schemeClr val="tx1"/>
            </a:solidFill>
            <a:latin typeface="Arial" pitchFamily="34" charset="0"/>
            <a:cs typeface="Arial" pitchFamily="34" charset="0"/>
          </a:endParaRPr>
        </a:p>
      </dgm:t>
    </dgm:pt>
    <dgm:pt modelId="{2DC7BFC5-937D-4057-B37B-1F28B9D2B62E}" type="parTrans" cxnId="{5610DD43-9E96-4E11-9876-FA39FF34E16D}">
      <dgm:prSet/>
      <dgm:spPr/>
      <dgm:t>
        <a:bodyPr/>
        <a:lstStyle/>
        <a:p>
          <a:endParaRPr lang="en-GB" sz="1600">
            <a:latin typeface="Arial" pitchFamily="34" charset="0"/>
            <a:cs typeface="Arial" pitchFamily="34" charset="0"/>
          </a:endParaRPr>
        </a:p>
      </dgm:t>
    </dgm:pt>
    <dgm:pt modelId="{AD6A93D1-1549-47D4-B5B0-FF8FF3C2E349}" type="sibTrans" cxnId="{5610DD43-9E96-4E11-9876-FA39FF34E16D}">
      <dgm:prSet/>
      <dgm:spPr/>
      <dgm:t>
        <a:bodyPr/>
        <a:lstStyle/>
        <a:p>
          <a:endParaRPr lang="en-GB">
            <a:latin typeface="Arial" pitchFamily="34" charset="0"/>
            <a:cs typeface="Arial" pitchFamily="34" charset="0"/>
          </a:endParaRPr>
        </a:p>
      </dgm:t>
    </dgm:pt>
    <dgm:pt modelId="{42F4DAF3-4119-4DF6-B6AB-8274D2418556}" type="pres">
      <dgm:prSet presAssocID="{D629857D-1D96-434B-A435-48807F703CE4}" presName="CompostProcess" presStyleCnt="0">
        <dgm:presLayoutVars>
          <dgm:dir/>
          <dgm:resizeHandles val="exact"/>
        </dgm:presLayoutVars>
      </dgm:prSet>
      <dgm:spPr/>
    </dgm:pt>
    <dgm:pt modelId="{5BDC1C5F-24FC-45D5-9C2D-DA4B995A7D6A}" type="pres">
      <dgm:prSet presAssocID="{D629857D-1D96-434B-A435-48807F703CE4}" presName="arrow" presStyleLbl="bgShp" presStyleIdx="0" presStyleCnt="1"/>
      <dgm:spPr/>
    </dgm:pt>
    <dgm:pt modelId="{3ACB1CE9-B99F-4117-8E2E-DDC5FA3C1FDE}" type="pres">
      <dgm:prSet presAssocID="{D629857D-1D96-434B-A435-48807F703CE4}" presName="linearProcess" presStyleCnt="0"/>
      <dgm:spPr/>
    </dgm:pt>
    <dgm:pt modelId="{8782BAAB-7A64-491B-87D1-699FE9393B0C}" type="pres">
      <dgm:prSet presAssocID="{83A1A269-4F8D-4C81-B2AE-763CFF4B0933}" presName="textNode" presStyleLbl="node1" presStyleIdx="0" presStyleCnt="3">
        <dgm:presLayoutVars>
          <dgm:bulletEnabled val="1"/>
        </dgm:presLayoutVars>
      </dgm:prSet>
      <dgm:spPr/>
    </dgm:pt>
    <dgm:pt modelId="{A04DA1A5-0AEC-447B-89A4-F1E55C479A49}" type="pres">
      <dgm:prSet presAssocID="{CCB44F39-75B9-4F85-B365-4695041316D9}" presName="sibTrans" presStyleCnt="0"/>
      <dgm:spPr/>
    </dgm:pt>
    <dgm:pt modelId="{19BE57F1-C6CB-41F0-B24A-EC38B2F28455}" type="pres">
      <dgm:prSet presAssocID="{0B009D32-D90C-454C-8043-B86373608F47}" presName="textNode" presStyleLbl="node1" presStyleIdx="1" presStyleCnt="3">
        <dgm:presLayoutVars>
          <dgm:bulletEnabled val="1"/>
        </dgm:presLayoutVars>
      </dgm:prSet>
      <dgm:spPr/>
    </dgm:pt>
    <dgm:pt modelId="{02DEF433-17A6-4B67-BA58-CEAE2AF1140B}" type="pres">
      <dgm:prSet presAssocID="{D1457C9A-F245-4852-B902-5354C3A11309}" presName="sibTrans" presStyleCnt="0"/>
      <dgm:spPr/>
    </dgm:pt>
    <dgm:pt modelId="{6CF7F68F-6F65-4967-9C84-ABD52559E33C}" type="pres">
      <dgm:prSet presAssocID="{7EC07A8E-6224-4F1D-817A-12BB434581BF}" presName="textNode" presStyleLbl="node1" presStyleIdx="2" presStyleCnt="3">
        <dgm:presLayoutVars>
          <dgm:bulletEnabled val="1"/>
        </dgm:presLayoutVars>
      </dgm:prSet>
      <dgm:spPr/>
    </dgm:pt>
  </dgm:ptLst>
  <dgm:cxnLst>
    <dgm:cxn modelId="{F7345502-C5BB-4CD9-BD96-3D50D3ACB445}" type="presOf" srcId="{7EC07A8E-6224-4F1D-817A-12BB434581BF}" destId="{6CF7F68F-6F65-4967-9C84-ABD52559E33C}" srcOrd="0" destOrd="0" presId="urn:microsoft.com/office/officeart/2005/8/layout/hProcess9"/>
    <dgm:cxn modelId="{B468B304-C329-42A1-B438-0E530F831929}" type="presOf" srcId="{D629857D-1D96-434B-A435-48807F703CE4}" destId="{42F4DAF3-4119-4DF6-B6AB-8274D2418556}" srcOrd="0" destOrd="0" presId="urn:microsoft.com/office/officeart/2005/8/layout/hProcess9"/>
    <dgm:cxn modelId="{08F26329-05F7-4FCF-AF1F-7057EAFB3E8D}" type="presOf" srcId="{83A1A269-4F8D-4C81-B2AE-763CFF4B0933}" destId="{8782BAAB-7A64-491B-87D1-699FE9393B0C}" srcOrd="0" destOrd="0" presId="urn:microsoft.com/office/officeart/2005/8/layout/hProcess9"/>
    <dgm:cxn modelId="{5610DD43-9E96-4E11-9876-FA39FF34E16D}" srcId="{D629857D-1D96-434B-A435-48807F703CE4}" destId="{7EC07A8E-6224-4F1D-817A-12BB434581BF}" srcOrd="2" destOrd="0" parTransId="{2DC7BFC5-937D-4057-B37B-1F28B9D2B62E}" sibTransId="{AD6A93D1-1549-47D4-B5B0-FF8FF3C2E349}"/>
    <dgm:cxn modelId="{C2FD796A-32CF-46E6-9294-622CBD0CDBBD}" type="presOf" srcId="{0B009D32-D90C-454C-8043-B86373608F47}" destId="{19BE57F1-C6CB-41F0-B24A-EC38B2F28455}" srcOrd="0" destOrd="0" presId="urn:microsoft.com/office/officeart/2005/8/layout/hProcess9"/>
    <dgm:cxn modelId="{D3029EA2-EE5C-478E-AC0B-DCBB5497588A}" srcId="{D629857D-1D96-434B-A435-48807F703CE4}" destId="{0B009D32-D90C-454C-8043-B86373608F47}" srcOrd="1" destOrd="0" parTransId="{8D33D7F6-DC64-469B-AAC8-288B4C9CF0AE}" sibTransId="{D1457C9A-F245-4852-B902-5354C3A11309}"/>
    <dgm:cxn modelId="{56B8B1D6-135C-4047-9C0D-76D3E09F257D}" srcId="{D629857D-1D96-434B-A435-48807F703CE4}" destId="{83A1A269-4F8D-4C81-B2AE-763CFF4B0933}" srcOrd="0" destOrd="0" parTransId="{E897EA2B-A44F-4999-8D8F-1FC76BDBF2B7}" sibTransId="{CCB44F39-75B9-4F85-B365-4695041316D9}"/>
    <dgm:cxn modelId="{BB188B50-6F18-4770-979D-55BF2AE1E16B}" type="presParOf" srcId="{42F4DAF3-4119-4DF6-B6AB-8274D2418556}" destId="{5BDC1C5F-24FC-45D5-9C2D-DA4B995A7D6A}" srcOrd="0" destOrd="0" presId="urn:microsoft.com/office/officeart/2005/8/layout/hProcess9"/>
    <dgm:cxn modelId="{0B85F5BB-3DE5-40D9-B807-303BAD16CBF1}" type="presParOf" srcId="{42F4DAF3-4119-4DF6-B6AB-8274D2418556}" destId="{3ACB1CE9-B99F-4117-8E2E-DDC5FA3C1FDE}" srcOrd="1" destOrd="0" presId="urn:microsoft.com/office/officeart/2005/8/layout/hProcess9"/>
    <dgm:cxn modelId="{8482B1DD-16A9-4FB0-A56B-B76DE7FAEB6D}" type="presParOf" srcId="{3ACB1CE9-B99F-4117-8E2E-DDC5FA3C1FDE}" destId="{8782BAAB-7A64-491B-87D1-699FE9393B0C}" srcOrd="0" destOrd="0" presId="urn:microsoft.com/office/officeart/2005/8/layout/hProcess9"/>
    <dgm:cxn modelId="{9880D36C-4D03-46BA-BE63-96098C878717}" type="presParOf" srcId="{3ACB1CE9-B99F-4117-8E2E-DDC5FA3C1FDE}" destId="{A04DA1A5-0AEC-447B-89A4-F1E55C479A49}" srcOrd="1" destOrd="0" presId="urn:microsoft.com/office/officeart/2005/8/layout/hProcess9"/>
    <dgm:cxn modelId="{02F4EC05-32BA-411B-8F5A-9B78E3CE0F57}" type="presParOf" srcId="{3ACB1CE9-B99F-4117-8E2E-DDC5FA3C1FDE}" destId="{19BE57F1-C6CB-41F0-B24A-EC38B2F28455}" srcOrd="2" destOrd="0" presId="urn:microsoft.com/office/officeart/2005/8/layout/hProcess9"/>
    <dgm:cxn modelId="{9E9CC5CB-76DB-47E3-8AC0-A72B14EE0499}" type="presParOf" srcId="{3ACB1CE9-B99F-4117-8E2E-DDC5FA3C1FDE}" destId="{02DEF433-17A6-4B67-BA58-CEAE2AF1140B}" srcOrd="3" destOrd="0" presId="urn:microsoft.com/office/officeart/2005/8/layout/hProcess9"/>
    <dgm:cxn modelId="{639BD2F0-5064-4E0C-90E9-E7A39740BC3B}" type="presParOf" srcId="{3ACB1CE9-B99F-4117-8E2E-DDC5FA3C1FDE}" destId="{6CF7F68F-6F65-4967-9C84-ABD52559E33C}" srcOrd="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629857D-1D96-434B-A435-48807F703CE4}" type="doc">
      <dgm:prSet loTypeId="urn:microsoft.com/office/officeart/2005/8/layout/hProcess9" loCatId="process" qsTypeId="urn:microsoft.com/office/officeart/2005/8/quickstyle/simple1" qsCatId="simple" csTypeId="urn:microsoft.com/office/officeart/2005/8/colors/colorful5" csCatId="colorful" phldr="1"/>
      <dgm:spPr/>
    </dgm:pt>
    <dgm:pt modelId="{C8D7AF60-3325-42ED-8F0B-2A4493FF604E}">
      <dgm:prSet phldrT="[Text]"/>
      <dgm:spPr/>
      <dgm:t>
        <a:bodyPr/>
        <a:lstStyle/>
        <a:p>
          <a:r>
            <a:rPr lang="en-GB" b="1" dirty="0">
              <a:solidFill>
                <a:schemeClr val="tx1"/>
              </a:solidFill>
              <a:latin typeface="Arial" pitchFamily="34" charset="0"/>
              <a:cs typeface="Arial" pitchFamily="34" charset="0"/>
            </a:rPr>
            <a:t>Race Relations Act 1976:</a:t>
          </a:r>
        </a:p>
        <a:p>
          <a:r>
            <a:rPr lang="en-GB" b="0" dirty="0">
              <a:solidFill>
                <a:schemeClr val="tx1"/>
              </a:solidFill>
              <a:latin typeface="Arial" pitchFamily="34" charset="0"/>
              <a:cs typeface="Arial" pitchFamily="34" charset="0"/>
            </a:rPr>
            <a:t>Prevents discrimination because of race in </a:t>
          </a:r>
          <a:r>
            <a:rPr lang="en-GB" dirty="0">
              <a:solidFill>
                <a:schemeClr val="tx1"/>
              </a:solidFill>
              <a:latin typeface="Arial" pitchFamily="34" charset="0"/>
              <a:cs typeface="Arial" pitchFamily="34" charset="0"/>
            </a:rPr>
            <a:t>employment, the provision of goods and services, education and public functions.</a:t>
          </a:r>
          <a:r>
            <a:rPr lang="en-GB" b="1" dirty="0">
              <a:solidFill>
                <a:schemeClr val="tx1"/>
              </a:solidFill>
              <a:latin typeface="Arial" pitchFamily="34" charset="0"/>
              <a:cs typeface="Arial" pitchFamily="34" charset="0"/>
            </a:rPr>
            <a:t> </a:t>
          </a:r>
        </a:p>
      </dgm:t>
    </dgm:pt>
    <dgm:pt modelId="{CCE30D6B-9BAA-48A5-9BF6-A2316001622F}" type="parTrans" cxnId="{3409BE82-99E1-48F6-9BEC-57F1C7315429}">
      <dgm:prSet/>
      <dgm:spPr/>
      <dgm:t>
        <a:bodyPr/>
        <a:lstStyle/>
        <a:p>
          <a:endParaRPr lang="en-GB" sz="1600">
            <a:latin typeface="Arial" pitchFamily="34" charset="0"/>
            <a:cs typeface="Arial" pitchFamily="34" charset="0"/>
          </a:endParaRPr>
        </a:p>
      </dgm:t>
    </dgm:pt>
    <dgm:pt modelId="{A04C1937-3CF0-4054-9405-CFF782DF90B1}" type="sibTrans" cxnId="{3409BE82-99E1-48F6-9BEC-57F1C7315429}">
      <dgm:prSet/>
      <dgm:spPr/>
      <dgm:t>
        <a:bodyPr/>
        <a:lstStyle/>
        <a:p>
          <a:endParaRPr lang="en-GB">
            <a:latin typeface="Arial" pitchFamily="34" charset="0"/>
            <a:cs typeface="Arial" pitchFamily="34" charset="0"/>
          </a:endParaRPr>
        </a:p>
      </dgm:t>
    </dgm:pt>
    <dgm:pt modelId="{3E7BC8DE-F01D-4B3B-9C2E-86A6434383E7}">
      <dgm:prSet phldrT="[Text]"/>
      <dgm:spPr/>
      <dgm:t>
        <a:bodyPr/>
        <a:lstStyle/>
        <a:p>
          <a:r>
            <a:rPr lang="en-GB" b="1" dirty="0">
              <a:solidFill>
                <a:schemeClr val="tx1"/>
              </a:solidFill>
              <a:latin typeface="Arial" pitchFamily="34" charset="0"/>
              <a:cs typeface="Arial" pitchFamily="34" charset="0"/>
            </a:rPr>
            <a:t>Sex Discrimination Act 1975:</a:t>
          </a:r>
        </a:p>
        <a:p>
          <a:r>
            <a:rPr lang="en-GB" dirty="0">
              <a:solidFill>
                <a:schemeClr val="tx1"/>
              </a:solidFill>
              <a:latin typeface="Arial" pitchFamily="34" charset="0"/>
              <a:cs typeface="Arial" pitchFamily="34" charset="0"/>
            </a:rPr>
            <a:t>Protects men and women from discrimination because of sex or marriage in employment, training, education, provision of goods and services, and the disposal of premises. </a:t>
          </a:r>
          <a:endParaRPr lang="en-GB" b="1" dirty="0">
            <a:solidFill>
              <a:schemeClr val="tx1"/>
            </a:solidFill>
            <a:latin typeface="Arial" pitchFamily="34" charset="0"/>
            <a:cs typeface="Arial" pitchFamily="34" charset="0"/>
          </a:endParaRPr>
        </a:p>
      </dgm:t>
    </dgm:pt>
    <dgm:pt modelId="{ACFFB862-8549-43A4-8A84-1BD541127709}" type="parTrans" cxnId="{B0666BFE-2F43-4DDE-8BF1-0953656A985C}">
      <dgm:prSet/>
      <dgm:spPr/>
      <dgm:t>
        <a:bodyPr/>
        <a:lstStyle/>
        <a:p>
          <a:endParaRPr lang="en-GB" sz="1600">
            <a:latin typeface="Arial" pitchFamily="34" charset="0"/>
            <a:cs typeface="Arial" pitchFamily="34" charset="0"/>
          </a:endParaRPr>
        </a:p>
      </dgm:t>
    </dgm:pt>
    <dgm:pt modelId="{9C6717B0-A72A-4EF3-9B81-00D864064760}" type="sibTrans" cxnId="{B0666BFE-2F43-4DDE-8BF1-0953656A985C}">
      <dgm:prSet/>
      <dgm:spPr/>
      <dgm:t>
        <a:bodyPr/>
        <a:lstStyle/>
        <a:p>
          <a:endParaRPr lang="en-GB">
            <a:latin typeface="Arial" pitchFamily="34" charset="0"/>
            <a:cs typeface="Arial" pitchFamily="34" charset="0"/>
          </a:endParaRPr>
        </a:p>
      </dgm:t>
    </dgm:pt>
    <dgm:pt modelId="{41FA525C-2590-4E84-AB5A-42B70B3225D1}">
      <dgm:prSet phldrT="[Text]"/>
      <dgm:spPr/>
      <dgm:t>
        <a:bodyPr/>
        <a:lstStyle/>
        <a:p>
          <a:r>
            <a:rPr lang="en-GB" b="1" dirty="0">
              <a:solidFill>
                <a:schemeClr val="tx1"/>
              </a:solidFill>
              <a:latin typeface="Arial" pitchFamily="34" charset="0"/>
              <a:cs typeface="Arial" pitchFamily="34" charset="0"/>
            </a:rPr>
            <a:t>Disability Discrimination Act 1995:</a:t>
          </a:r>
        </a:p>
        <a:p>
          <a:r>
            <a:rPr lang="en-GB" dirty="0">
              <a:solidFill>
                <a:schemeClr val="tx1"/>
              </a:solidFill>
              <a:latin typeface="Arial" pitchFamily="34" charset="0"/>
              <a:cs typeface="Arial" pitchFamily="34" charset="0"/>
            </a:rPr>
            <a:t>Prevents discrimination against people because of disabilities in employment, the provision of goods and services, education and transport.</a:t>
          </a:r>
        </a:p>
      </dgm:t>
    </dgm:pt>
    <dgm:pt modelId="{67CBFF37-9C3A-41D4-9BCA-600C753E0CA4}" type="parTrans" cxnId="{D87132F8-E369-4555-BCD5-8F942252DBDA}">
      <dgm:prSet/>
      <dgm:spPr/>
      <dgm:t>
        <a:bodyPr/>
        <a:lstStyle/>
        <a:p>
          <a:endParaRPr lang="en-GB"/>
        </a:p>
      </dgm:t>
    </dgm:pt>
    <dgm:pt modelId="{D2FD06A7-8344-429B-91DE-78143F0B8D20}" type="sibTrans" cxnId="{D87132F8-E369-4555-BCD5-8F942252DBDA}">
      <dgm:prSet/>
      <dgm:spPr/>
      <dgm:t>
        <a:bodyPr/>
        <a:lstStyle/>
        <a:p>
          <a:endParaRPr lang="en-GB"/>
        </a:p>
      </dgm:t>
    </dgm:pt>
    <dgm:pt modelId="{3478C991-FB70-44A4-A7F6-89E252EC45C6}" type="pres">
      <dgm:prSet presAssocID="{D629857D-1D96-434B-A435-48807F703CE4}" presName="CompostProcess" presStyleCnt="0">
        <dgm:presLayoutVars>
          <dgm:dir/>
          <dgm:resizeHandles val="exact"/>
        </dgm:presLayoutVars>
      </dgm:prSet>
      <dgm:spPr/>
    </dgm:pt>
    <dgm:pt modelId="{6F34A719-B47A-4A5A-B6F7-9697438CA772}" type="pres">
      <dgm:prSet presAssocID="{D629857D-1D96-434B-A435-48807F703CE4}" presName="arrow" presStyleLbl="bgShp" presStyleIdx="0" presStyleCnt="1"/>
      <dgm:spPr/>
    </dgm:pt>
    <dgm:pt modelId="{72081858-4D2D-41A6-8186-707D04F69B84}" type="pres">
      <dgm:prSet presAssocID="{D629857D-1D96-434B-A435-48807F703CE4}" presName="linearProcess" presStyleCnt="0"/>
      <dgm:spPr/>
    </dgm:pt>
    <dgm:pt modelId="{516A5039-C910-444E-9BB2-14BAA63AD774}" type="pres">
      <dgm:prSet presAssocID="{C8D7AF60-3325-42ED-8F0B-2A4493FF604E}" presName="textNode" presStyleLbl="node1" presStyleIdx="0" presStyleCnt="3">
        <dgm:presLayoutVars>
          <dgm:bulletEnabled val="1"/>
        </dgm:presLayoutVars>
      </dgm:prSet>
      <dgm:spPr/>
    </dgm:pt>
    <dgm:pt modelId="{1B297250-782B-4465-B29F-EED73D5493FB}" type="pres">
      <dgm:prSet presAssocID="{A04C1937-3CF0-4054-9405-CFF782DF90B1}" presName="sibTrans" presStyleCnt="0"/>
      <dgm:spPr/>
    </dgm:pt>
    <dgm:pt modelId="{758689AD-F50B-4ADA-BE74-6B961E10F047}" type="pres">
      <dgm:prSet presAssocID="{3E7BC8DE-F01D-4B3B-9C2E-86A6434383E7}" presName="textNode" presStyleLbl="node1" presStyleIdx="1" presStyleCnt="3">
        <dgm:presLayoutVars>
          <dgm:bulletEnabled val="1"/>
        </dgm:presLayoutVars>
      </dgm:prSet>
      <dgm:spPr/>
    </dgm:pt>
    <dgm:pt modelId="{6037970C-006D-41F4-9BFD-D22BBBF93A20}" type="pres">
      <dgm:prSet presAssocID="{9C6717B0-A72A-4EF3-9B81-00D864064760}" presName="sibTrans" presStyleCnt="0"/>
      <dgm:spPr/>
    </dgm:pt>
    <dgm:pt modelId="{1DC8C4D9-9501-4BBB-B163-487AC4F46141}" type="pres">
      <dgm:prSet presAssocID="{41FA525C-2590-4E84-AB5A-42B70B3225D1}" presName="textNode" presStyleLbl="node1" presStyleIdx="2" presStyleCnt="3">
        <dgm:presLayoutVars>
          <dgm:bulletEnabled val="1"/>
        </dgm:presLayoutVars>
      </dgm:prSet>
      <dgm:spPr/>
    </dgm:pt>
  </dgm:ptLst>
  <dgm:cxnLst>
    <dgm:cxn modelId="{850EDB41-26C1-4810-BEDB-B6DC733F8D3B}" type="presOf" srcId="{3E7BC8DE-F01D-4B3B-9C2E-86A6434383E7}" destId="{758689AD-F50B-4ADA-BE74-6B961E10F047}" srcOrd="0" destOrd="0" presId="urn:microsoft.com/office/officeart/2005/8/layout/hProcess9"/>
    <dgm:cxn modelId="{223EB749-0798-4771-96B3-FBF664C17F1A}" type="presOf" srcId="{41FA525C-2590-4E84-AB5A-42B70B3225D1}" destId="{1DC8C4D9-9501-4BBB-B163-487AC4F46141}" srcOrd="0" destOrd="0" presId="urn:microsoft.com/office/officeart/2005/8/layout/hProcess9"/>
    <dgm:cxn modelId="{6F73C781-7102-4BA5-B12E-EF5CD4F69D91}" type="presOf" srcId="{D629857D-1D96-434B-A435-48807F703CE4}" destId="{3478C991-FB70-44A4-A7F6-89E252EC45C6}" srcOrd="0" destOrd="0" presId="urn:microsoft.com/office/officeart/2005/8/layout/hProcess9"/>
    <dgm:cxn modelId="{3409BE82-99E1-48F6-9BEC-57F1C7315429}" srcId="{D629857D-1D96-434B-A435-48807F703CE4}" destId="{C8D7AF60-3325-42ED-8F0B-2A4493FF604E}" srcOrd="0" destOrd="0" parTransId="{CCE30D6B-9BAA-48A5-9BF6-A2316001622F}" sibTransId="{A04C1937-3CF0-4054-9405-CFF782DF90B1}"/>
    <dgm:cxn modelId="{79105FD7-B001-4CF1-AE0C-FEA8769A0568}" type="presOf" srcId="{C8D7AF60-3325-42ED-8F0B-2A4493FF604E}" destId="{516A5039-C910-444E-9BB2-14BAA63AD774}" srcOrd="0" destOrd="0" presId="urn:microsoft.com/office/officeart/2005/8/layout/hProcess9"/>
    <dgm:cxn modelId="{D87132F8-E369-4555-BCD5-8F942252DBDA}" srcId="{D629857D-1D96-434B-A435-48807F703CE4}" destId="{41FA525C-2590-4E84-AB5A-42B70B3225D1}" srcOrd="2" destOrd="0" parTransId="{67CBFF37-9C3A-41D4-9BCA-600C753E0CA4}" sibTransId="{D2FD06A7-8344-429B-91DE-78143F0B8D20}"/>
    <dgm:cxn modelId="{B0666BFE-2F43-4DDE-8BF1-0953656A985C}" srcId="{D629857D-1D96-434B-A435-48807F703CE4}" destId="{3E7BC8DE-F01D-4B3B-9C2E-86A6434383E7}" srcOrd="1" destOrd="0" parTransId="{ACFFB862-8549-43A4-8A84-1BD541127709}" sibTransId="{9C6717B0-A72A-4EF3-9B81-00D864064760}"/>
    <dgm:cxn modelId="{478A5FE7-6B32-4AB0-8A62-740A10116351}" type="presParOf" srcId="{3478C991-FB70-44A4-A7F6-89E252EC45C6}" destId="{6F34A719-B47A-4A5A-B6F7-9697438CA772}" srcOrd="0" destOrd="0" presId="urn:microsoft.com/office/officeart/2005/8/layout/hProcess9"/>
    <dgm:cxn modelId="{8BFDEE89-56A0-465C-821D-FC3351EAC5E0}" type="presParOf" srcId="{3478C991-FB70-44A4-A7F6-89E252EC45C6}" destId="{72081858-4D2D-41A6-8186-707D04F69B84}" srcOrd="1" destOrd="0" presId="urn:microsoft.com/office/officeart/2005/8/layout/hProcess9"/>
    <dgm:cxn modelId="{D63AAD0C-8DE5-4301-8131-C192D87D0C0A}" type="presParOf" srcId="{72081858-4D2D-41A6-8186-707D04F69B84}" destId="{516A5039-C910-444E-9BB2-14BAA63AD774}" srcOrd="0" destOrd="0" presId="urn:microsoft.com/office/officeart/2005/8/layout/hProcess9"/>
    <dgm:cxn modelId="{7F978E49-6290-4B3B-AA9A-6110776F843F}" type="presParOf" srcId="{72081858-4D2D-41A6-8186-707D04F69B84}" destId="{1B297250-782B-4465-B29F-EED73D5493FB}" srcOrd="1" destOrd="0" presId="urn:microsoft.com/office/officeart/2005/8/layout/hProcess9"/>
    <dgm:cxn modelId="{B9BF4DDB-4AA3-4B46-8AA0-0DB0578991CE}" type="presParOf" srcId="{72081858-4D2D-41A6-8186-707D04F69B84}" destId="{758689AD-F50B-4ADA-BE74-6B961E10F047}" srcOrd="2" destOrd="0" presId="urn:microsoft.com/office/officeart/2005/8/layout/hProcess9"/>
    <dgm:cxn modelId="{1FD6E91C-46CD-43C9-A4C5-C7581F4D2AFE}" type="presParOf" srcId="{72081858-4D2D-41A6-8186-707D04F69B84}" destId="{6037970C-006D-41F4-9BFD-D22BBBF93A20}" srcOrd="3" destOrd="0" presId="urn:microsoft.com/office/officeart/2005/8/layout/hProcess9"/>
    <dgm:cxn modelId="{79BF3FE9-C0AC-46C9-A9FF-47109FB4C631}" type="presParOf" srcId="{72081858-4D2D-41A6-8186-707D04F69B84}" destId="{1DC8C4D9-9501-4BBB-B163-487AC4F46141}" srcOrd="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71362A5-38B1-49A3-A270-6216C4FAE26F}" type="doc">
      <dgm:prSet loTypeId="urn:microsoft.com/office/officeart/2005/8/layout/hProcess9" loCatId="process" qsTypeId="urn:microsoft.com/office/officeart/2005/8/quickstyle/simple2" qsCatId="simple" csTypeId="urn:microsoft.com/office/officeart/2005/8/colors/colorful5" csCatId="colorful" phldr="1"/>
      <dgm:spPr/>
    </dgm:pt>
    <dgm:pt modelId="{5811C797-1BB9-4557-9814-9B32B9CEDA03}">
      <dgm:prSet phldrT="[Text]"/>
      <dgm:spPr/>
      <dgm:t>
        <a:bodyPr/>
        <a:lstStyle/>
        <a:p>
          <a:r>
            <a:rPr lang="en-GB" b="1" dirty="0">
              <a:solidFill>
                <a:schemeClr val="tx1"/>
              </a:solidFill>
              <a:latin typeface="Arial" pitchFamily="34" charset="0"/>
              <a:cs typeface="Arial" pitchFamily="34" charset="0"/>
            </a:rPr>
            <a:t>The Employment Equality (Sexual Orientation) Regulations 2003:</a:t>
          </a:r>
        </a:p>
        <a:p>
          <a:r>
            <a:rPr lang="en-GB" dirty="0">
              <a:solidFill>
                <a:schemeClr val="tx1"/>
              </a:solidFill>
              <a:latin typeface="Arial" pitchFamily="34" charset="0"/>
              <a:cs typeface="Arial" pitchFamily="34" charset="0"/>
            </a:rPr>
            <a:t>Made it unlawful to discriminate because of sexual orientation in employment.</a:t>
          </a:r>
        </a:p>
      </dgm:t>
    </dgm:pt>
    <dgm:pt modelId="{BB4BFD0D-B97C-4791-9E6E-628EC3029D2C}" type="parTrans" cxnId="{7B7B2D44-F4E1-4448-A16A-BF2CC01A1B83}">
      <dgm:prSet/>
      <dgm:spPr/>
      <dgm:t>
        <a:bodyPr/>
        <a:lstStyle/>
        <a:p>
          <a:endParaRPr lang="en-GB"/>
        </a:p>
      </dgm:t>
    </dgm:pt>
    <dgm:pt modelId="{42BFA73E-C6BA-4FEF-8C93-EFB25DA3B234}" type="sibTrans" cxnId="{7B7B2D44-F4E1-4448-A16A-BF2CC01A1B83}">
      <dgm:prSet/>
      <dgm:spPr/>
      <dgm:t>
        <a:bodyPr/>
        <a:lstStyle/>
        <a:p>
          <a:endParaRPr lang="en-GB"/>
        </a:p>
      </dgm:t>
    </dgm:pt>
    <dgm:pt modelId="{AB671BC6-07AC-4EB3-B246-6B836DF705C0}">
      <dgm:prSet/>
      <dgm:spPr/>
      <dgm:t>
        <a:bodyPr/>
        <a:lstStyle/>
        <a:p>
          <a:r>
            <a:rPr lang="en-GB" b="1" dirty="0">
              <a:solidFill>
                <a:schemeClr val="tx1"/>
              </a:solidFill>
              <a:latin typeface="Arial" pitchFamily="34" charset="0"/>
              <a:cs typeface="Arial" pitchFamily="34" charset="0"/>
            </a:rPr>
            <a:t>The Employment Equality (Age) Regulations 2006: </a:t>
          </a:r>
        </a:p>
        <a:p>
          <a:r>
            <a:rPr lang="en-GB" b="0" dirty="0">
              <a:solidFill>
                <a:schemeClr val="tx1"/>
              </a:solidFill>
              <a:latin typeface="Arial" pitchFamily="34" charset="0"/>
              <a:cs typeface="Arial" pitchFamily="34" charset="0"/>
            </a:rPr>
            <a:t>Made it unlawful for employers to discriminate against employees because of age.</a:t>
          </a:r>
          <a:endParaRPr lang="en-GB" dirty="0">
            <a:solidFill>
              <a:schemeClr val="tx1"/>
            </a:solidFill>
            <a:latin typeface="Arial" pitchFamily="34" charset="0"/>
            <a:cs typeface="Arial" pitchFamily="34" charset="0"/>
          </a:endParaRPr>
        </a:p>
      </dgm:t>
    </dgm:pt>
    <dgm:pt modelId="{D237BEC2-4DA1-4C94-A964-ED79A7D60F23}" type="parTrans" cxnId="{F55E6885-BF67-4ACF-ADBB-E19670E274DC}">
      <dgm:prSet/>
      <dgm:spPr/>
      <dgm:t>
        <a:bodyPr/>
        <a:lstStyle/>
        <a:p>
          <a:endParaRPr lang="en-GB"/>
        </a:p>
      </dgm:t>
    </dgm:pt>
    <dgm:pt modelId="{AA1496E2-D1CC-4AD6-B59B-54A85B5297A7}" type="sibTrans" cxnId="{F55E6885-BF67-4ACF-ADBB-E19670E274DC}">
      <dgm:prSet/>
      <dgm:spPr/>
      <dgm:t>
        <a:bodyPr/>
        <a:lstStyle/>
        <a:p>
          <a:endParaRPr lang="en-GB"/>
        </a:p>
      </dgm:t>
    </dgm:pt>
    <dgm:pt modelId="{0AC67D87-1982-48BB-AFD4-510D44B5D4EE}">
      <dgm:prSet/>
      <dgm:spPr/>
      <dgm:t>
        <a:bodyPr/>
        <a:lstStyle/>
        <a:p>
          <a:r>
            <a:rPr lang="en-GB" b="1" dirty="0">
              <a:solidFill>
                <a:schemeClr val="tx1"/>
              </a:solidFill>
              <a:latin typeface="Arial" pitchFamily="34" charset="0"/>
              <a:cs typeface="Arial" pitchFamily="34" charset="0"/>
            </a:rPr>
            <a:t>The Equality Act (Sexual Orientation) Regulations 2007:</a:t>
          </a:r>
        </a:p>
        <a:p>
          <a:r>
            <a:rPr lang="en-GB" dirty="0">
              <a:solidFill>
                <a:schemeClr val="tx1"/>
              </a:solidFill>
              <a:latin typeface="Arial" pitchFamily="34" charset="0"/>
              <a:cs typeface="Arial" pitchFamily="34" charset="0"/>
            </a:rPr>
            <a:t>Made it unlawful to discriminate because of sexual orientation in the provision of goods, facilities, services, education and public functions.</a:t>
          </a:r>
        </a:p>
      </dgm:t>
    </dgm:pt>
    <dgm:pt modelId="{33E8438A-5663-42E6-AFEE-72E6D18B2A86}" type="parTrans" cxnId="{1DC661AA-2A95-4784-AEC8-B2EBB92081B0}">
      <dgm:prSet/>
      <dgm:spPr/>
      <dgm:t>
        <a:bodyPr/>
        <a:lstStyle/>
        <a:p>
          <a:endParaRPr lang="en-GB"/>
        </a:p>
      </dgm:t>
    </dgm:pt>
    <dgm:pt modelId="{7AC0984E-E5E5-4E53-AB5A-E907B8B76544}" type="sibTrans" cxnId="{1DC661AA-2A95-4784-AEC8-B2EBB92081B0}">
      <dgm:prSet/>
      <dgm:spPr/>
      <dgm:t>
        <a:bodyPr/>
        <a:lstStyle/>
        <a:p>
          <a:endParaRPr lang="en-GB"/>
        </a:p>
      </dgm:t>
    </dgm:pt>
    <dgm:pt modelId="{35587A00-9570-4F21-9C04-CF90DD6943C4}">
      <dgm:prSet/>
      <dgm:spPr/>
      <dgm:t>
        <a:bodyPr/>
        <a:lstStyle/>
        <a:p>
          <a:r>
            <a:rPr lang="en-GB" b="1" dirty="0">
              <a:solidFill>
                <a:schemeClr val="tx1"/>
              </a:solidFill>
              <a:latin typeface="Arial" pitchFamily="34" charset="0"/>
              <a:cs typeface="Arial" pitchFamily="34" charset="0"/>
            </a:rPr>
            <a:t>The Employment Equality (Religion or Belief) Regulations 2003: </a:t>
          </a:r>
          <a:r>
            <a:rPr lang="en-GB" dirty="0">
              <a:solidFill>
                <a:schemeClr val="tx1"/>
              </a:solidFill>
              <a:latin typeface="Arial" pitchFamily="34" charset="0"/>
              <a:cs typeface="Arial" pitchFamily="34" charset="0"/>
            </a:rPr>
            <a:t>Made it unlawful to discriminate because of religion or belief in employment.</a:t>
          </a:r>
          <a:r>
            <a:rPr lang="en-GB" b="1" dirty="0">
              <a:solidFill>
                <a:schemeClr val="tx1"/>
              </a:solidFill>
              <a:latin typeface="Arial" pitchFamily="34" charset="0"/>
              <a:cs typeface="Arial" pitchFamily="34" charset="0"/>
            </a:rPr>
            <a:t> </a:t>
          </a:r>
          <a:endParaRPr lang="en-GB" dirty="0">
            <a:solidFill>
              <a:schemeClr val="tx1"/>
            </a:solidFill>
            <a:latin typeface="Arial" pitchFamily="34" charset="0"/>
            <a:cs typeface="Arial" pitchFamily="34" charset="0"/>
          </a:endParaRPr>
        </a:p>
      </dgm:t>
    </dgm:pt>
    <dgm:pt modelId="{F47BB6DA-09DC-4FB2-AFBC-D18477EDA518}" type="parTrans" cxnId="{FD6D432A-EF5E-48FD-AFA7-15797CB75C32}">
      <dgm:prSet/>
      <dgm:spPr/>
      <dgm:t>
        <a:bodyPr/>
        <a:lstStyle/>
        <a:p>
          <a:endParaRPr lang="en-GB"/>
        </a:p>
      </dgm:t>
    </dgm:pt>
    <dgm:pt modelId="{49637535-5204-43D1-AD66-AAC78D63F868}" type="sibTrans" cxnId="{FD6D432A-EF5E-48FD-AFA7-15797CB75C32}">
      <dgm:prSet/>
      <dgm:spPr/>
      <dgm:t>
        <a:bodyPr/>
        <a:lstStyle/>
        <a:p>
          <a:endParaRPr lang="en-GB"/>
        </a:p>
      </dgm:t>
    </dgm:pt>
    <dgm:pt modelId="{21787C96-0C32-46EB-A5E8-833ACC30630C}" type="pres">
      <dgm:prSet presAssocID="{C71362A5-38B1-49A3-A270-6216C4FAE26F}" presName="CompostProcess" presStyleCnt="0">
        <dgm:presLayoutVars>
          <dgm:dir/>
          <dgm:resizeHandles val="exact"/>
        </dgm:presLayoutVars>
      </dgm:prSet>
      <dgm:spPr/>
    </dgm:pt>
    <dgm:pt modelId="{3340AAD6-D5A9-47D6-A746-4A60C8DA1852}" type="pres">
      <dgm:prSet presAssocID="{C71362A5-38B1-49A3-A270-6216C4FAE26F}" presName="arrow" presStyleLbl="bgShp" presStyleIdx="0" presStyleCnt="1"/>
      <dgm:spPr/>
    </dgm:pt>
    <dgm:pt modelId="{F682693E-419E-482D-8C55-B77FF3E2B758}" type="pres">
      <dgm:prSet presAssocID="{C71362A5-38B1-49A3-A270-6216C4FAE26F}" presName="linearProcess" presStyleCnt="0"/>
      <dgm:spPr/>
    </dgm:pt>
    <dgm:pt modelId="{7A6A963F-9FE8-4823-9FAD-7A23E52937D0}" type="pres">
      <dgm:prSet presAssocID="{5811C797-1BB9-4557-9814-9B32B9CEDA03}" presName="textNode" presStyleLbl="node1" presStyleIdx="0" presStyleCnt="4">
        <dgm:presLayoutVars>
          <dgm:bulletEnabled val="1"/>
        </dgm:presLayoutVars>
      </dgm:prSet>
      <dgm:spPr/>
    </dgm:pt>
    <dgm:pt modelId="{689D1119-B21A-4D39-8FC7-9FAD5534D88C}" type="pres">
      <dgm:prSet presAssocID="{42BFA73E-C6BA-4FEF-8C93-EFB25DA3B234}" presName="sibTrans" presStyleCnt="0"/>
      <dgm:spPr/>
    </dgm:pt>
    <dgm:pt modelId="{5CBE418B-62EE-40C2-B7A0-01C4BD40A69B}" type="pres">
      <dgm:prSet presAssocID="{35587A00-9570-4F21-9C04-CF90DD6943C4}" presName="textNode" presStyleLbl="node1" presStyleIdx="1" presStyleCnt="4">
        <dgm:presLayoutVars>
          <dgm:bulletEnabled val="1"/>
        </dgm:presLayoutVars>
      </dgm:prSet>
      <dgm:spPr/>
    </dgm:pt>
    <dgm:pt modelId="{9524BE7A-CAB7-4280-BF23-954C606745B5}" type="pres">
      <dgm:prSet presAssocID="{49637535-5204-43D1-AD66-AAC78D63F868}" presName="sibTrans" presStyleCnt="0"/>
      <dgm:spPr/>
    </dgm:pt>
    <dgm:pt modelId="{D0A18B34-11D6-434A-B44F-1F8AD75A4C35}" type="pres">
      <dgm:prSet presAssocID="{AB671BC6-07AC-4EB3-B246-6B836DF705C0}" presName="textNode" presStyleLbl="node1" presStyleIdx="2" presStyleCnt="4">
        <dgm:presLayoutVars>
          <dgm:bulletEnabled val="1"/>
        </dgm:presLayoutVars>
      </dgm:prSet>
      <dgm:spPr/>
    </dgm:pt>
    <dgm:pt modelId="{1332B4AA-D8DF-41FB-80FA-537EA5E1E144}" type="pres">
      <dgm:prSet presAssocID="{AA1496E2-D1CC-4AD6-B59B-54A85B5297A7}" presName="sibTrans" presStyleCnt="0"/>
      <dgm:spPr/>
    </dgm:pt>
    <dgm:pt modelId="{F2CCDDF2-6015-452E-96A1-8EC4010B7B09}" type="pres">
      <dgm:prSet presAssocID="{0AC67D87-1982-48BB-AFD4-510D44B5D4EE}" presName="textNode" presStyleLbl="node1" presStyleIdx="3" presStyleCnt="4">
        <dgm:presLayoutVars>
          <dgm:bulletEnabled val="1"/>
        </dgm:presLayoutVars>
      </dgm:prSet>
      <dgm:spPr/>
    </dgm:pt>
  </dgm:ptLst>
  <dgm:cxnLst>
    <dgm:cxn modelId="{148C9A10-31D6-41BB-B050-31E146636DE2}" type="presOf" srcId="{5811C797-1BB9-4557-9814-9B32B9CEDA03}" destId="{7A6A963F-9FE8-4823-9FAD-7A23E52937D0}" srcOrd="0" destOrd="0" presId="urn:microsoft.com/office/officeart/2005/8/layout/hProcess9"/>
    <dgm:cxn modelId="{FD6D432A-EF5E-48FD-AFA7-15797CB75C32}" srcId="{C71362A5-38B1-49A3-A270-6216C4FAE26F}" destId="{35587A00-9570-4F21-9C04-CF90DD6943C4}" srcOrd="1" destOrd="0" parTransId="{F47BB6DA-09DC-4FB2-AFBC-D18477EDA518}" sibTransId="{49637535-5204-43D1-AD66-AAC78D63F868}"/>
    <dgm:cxn modelId="{7B7B2D44-F4E1-4448-A16A-BF2CC01A1B83}" srcId="{C71362A5-38B1-49A3-A270-6216C4FAE26F}" destId="{5811C797-1BB9-4557-9814-9B32B9CEDA03}" srcOrd="0" destOrd="0" parTransId="{BB4BFD0D-B97C-4791-9E6E-628EC3029D2C}" sibTransId="{42BFA73E-C6BA-4FEF-8C93-EFB25DA3B234}"/>
    <dgm:cxn modelId="{1F87E768-43B0-4967-B315-6A1797B49FDD}" type="presOf" srcId="{C71362A5-38B1-49A3-A270-6216C4FAE26F}" destId="{21787C96-0C32-46EB-A5E8-833ACC30630C}" srcOrd="0" destOrd="0" presId="urn:microsoft.com/office/officeart/2005/8/layout/hProcess9"/>
    <dgm:cxn modelId="{9E91EA7E-B0A0-48AD-8C5F-E7BE1883D02B}" type="presOf" srcId="{0AC67D87-1982-48BB-AFD4-510D44B5D4EE}" destId="{F2CCDDF2-6015-452E-96A1-8EC4010B7B09}" srcOrd="0" destOrd="0" presId="urn:microsoft.com/office/officeart/2005/8/layout/hProcess9"/>
    <dgm:cxn modelId="{F55E6885-BF67-4ACF-ADBB-E19670E274DC}" srcId="{C71362A5-38B1-49A3-A270-6216C4FAE26F}" destId="{AB671BC6-07AC-4EB3-B246-6B836DF705C0}" srcOrd="2" destOrd="0" parTransId="{D237BEC2-4DA1-4C94-A964-ED79A7D60F23}" sibTransId="{AA1496E2-D1CC-4AD6-B59B-54A85B5297A7}"/>
    <dgm:cxn modelId="{128A279C-6D91-49A2-9984-57995078BF76}" type="presOf" srcId="{35587A00-9570-4F21-9C04-CF90DD6943C4}" destId="{5CBE418B-62EE-40C2-B7A0-01C4BD40A69B}" srcOrd="0" destOrd="0" presId="urn:microsoft.com/office/officeart/2005/8/layout/hProcess9"/>
    <dgm:cxn modelId="{1DC661AA-2A95-4784-AEC8-B2EBB92081B0}" srcId="{C71362A5-38B1-49A3-A270-6216C4FAE26F}" destId="{0AC67D87-1982-48BB-AFD4-510D44B5D4EE}" srcOrd="3" destOrd="0" parTransId="{33E8438A-5663-42E6-AFEE-72E6D18B2A86}" sibTransId="{7AC0984E-E5E5-4E53-AB5A-E907B8B76544}"/>
    <dgm:cxn modelId="{F6EAC4AF-CC1C-4DB6-8F4F-A89CE4CEB2E8}" type="presOf" srcId="{AB671BC6-07AC-4EB3-B246-6B836DF705C0}" destId="{D0A18B34-11D6-434A-B44F-1F8AD75A4C35}" srcOrd="0" destOrd="0" presId="urn:microsoft.com/office/officeart/2005/8/layout/hProcess9"/>
    <dgm:cxn modelId="{7F33BA14-3E57-4CB7-A61B-5F915B65AEF7}" type="presParOf" srcId="{21787C96-0C32-46EB-A5E8-833ACC30630C}" destId="{3340AAD6-D5A9-47D6-A746-4A60C8DA1852}" srcOrd="0" destOrd="0" presId="urn:microsoft.com/office/officeart/2005/8/layout/hProcess9"/>
    <dgm:cxn modelId="{B27ECFD0-D679-45C8-9F39-13D87D9433BE}" type="presParOf" srcId="{21787C96-0C32-46EB-A5E8-833ACC30630C}" destId="{F682693E-419E-482D-8C55-B77FF3E2B758}" srcOrd="1" destOrd="0" presId="urn:microsoft.com/office/officeart/2005/8/layout/hProcess9"/>
    <dgm:cxn modelId="{0C867ED1-2CC5-4B18-B008-B30AE10AA05C}" type="presParOf" srcId="{F682693E-419E-482D-8C55-B77FF3E2B758}" destId="{7A6A963F-9FE8-4823-9FAD-7A23E52937D0}" srcOrd="0" destOrd="0" presId="urn:microsoft.com/office/officeart/2005/8/layout/hProcess9"/>
    <dgm:cxn modelId="{311F85F0-1718-4E56-AD50-1E4627AEEEEC}" type="presParOf" srcId="{F682693E-419E-482D-8C55-B77FF3E2B758}" destId="{689D1119-B21A-4D39-8FC7-9FAD5534D88C}" srcOrd="1" destOrd="0" presId="urn:microsoft.com/office/officeart/2005/8/layout/hProcess9"/>
    <dgm:cxn modelId="{CDA7AFE0-C8FF-4608-8B9E-E260ACB98250}" type="presParOf" srcId="{F682693E-419E-482D-8C55-B77FF3E2B758}" destId="{5CBE418B-62EE-40C2-B7A0-01C4BD40A69B}" srcOrd="2" destOrd="0" presId="urn:microsoft.com/office/officeart/2005/8/layout/hProcess9"/>
    <dgm:cxn modelId="{AC88797A-88F6-4743-B2CA-0978119DA708}" type="presParOf" srcId="{F682693E-419E-482D-8C55-B77FF3E2B758}" destId="{9524BE7A-CAB7-4280-BF23-954C606745B5}" srcOrd="3" destOrd="0" presId="urn:microsoft.com/office/officeart/2005/8/layout/hProcess9"/>
    <dgm:cxn modelId="{4BBDCB5A-D24B-4449-A76B-7813C61BD4C1}" type="presParOf" srcId="{F682693E-419E-482D-8C55-B77FF3E2B758}" destId="{D0A18B34-11D6-434A-B44F-1F8AD75A4C35}" srcOrd="4" destOrd="0" presId="urn:microsoft.com/office/officeart/2005/8/layout/hProcess9"/>
    <dgm:cxn modelId="{9646E028-B38B-4C5E-AA17-F76404CEB694}" type="presParOf" srcId="{F682693E-419E-482D-8C55-B77FF3E2B758}" destId="{1332B4AA-D8DF-41FB-80FA-537EA5E1E144}" srcOrd="5" destOrd="0" presId="urn:microsoft.com/office/officeart/2005/8/layout/hProcess9"/>
    <dgm:cxn modelId="{CC739F33-8ABC-4C2A-913A-C1EA3F170730}" type="presParOf" srcId="{F682693E-419E-482D-8C55-B77FF3E2B758}" destId="{F2CCDDF2-6015-452E-96A1-8EC4010B7B09}" srcOrd="6"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41A37C8-ACFC-409D-9666-DE018F437B3A}"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CFDE405F-4E43-4FA9-A97E-41A209D39DC4}">
      <dgm:prSet/>
      <dgm:spPr/>
      <dgm:t>
        <a:bodyPr/>
        <a:lstStyle/>
        <a:p>
          <a:r>
            <a:rPr lang="en-US" dirty="0">
              <a:solidFill>
                <a:schemeClr val="tx1"/>
              </a:solidFill>
            </a:rPr>
            <a:t>age</a:t>
          </a:r>
        </a:p>
      </dgm:t>
    </dgm:pt>
    <dgm:pt modelId="{78754A89-AB43-4428-BAC0-07564CC79F5D}" type="parTrans" cxnId="{60B89022-20BD-407B-82E8-756EA0893803}">
      <dgm:prSet/>
      <dgm:spPr/>
      <dgm:t>
        <a:bodyPr/>
        <a:lstStyle/>
        <a:p>
          <a:endParaRPr lang="en-US"/>
        </a:p>
      </dgm:t>
    </dgm:pt>
    <dgm:pt modelId="{C1854B4F-F6B6-4CEB-AEA1-0254376ABBF4}" type="sibTrans" cxnId="{60B89022-20BD-407B-82E8-756EA0893803}">
      <dgm:prSet/>
      <dgm:spPr/>
      <dgm:t>
        <a:bodyPr/>
        <a:lstStyle/>
        <a:p>
          <a:endParaRPr lang="en-US"/>
        </a:p>
      </dgm:t>
    </dgm:pt>
    <dgm:pt modelId="{104210CB-4F37-4CAF-BB56-73D1C66F616E}">
      <dgm:prSet/>
      <dgm:spPr/>
      <dgm:t>
        <a:bodyPr/>
        <a:lstStyle/>
        <a:p>
          <a:r>
            <a:rPr lang="en-US" dirty="0">
              <a:solidFill>
                <a:schemeClr val="tx1"/>
              </a:solidFill>
            </a:rPr>
            <a:t>disability</a:t>
          </a:r>
        </a:p>
      </dgm:t>
    </dgm:pt>
    <dgm:pt modelId="{39D64D2C-3A96-43E2-8980-511790F4DE70}" type="parTrans" cxnId="{DF723953-97AE-4C2C-B403-2AD122C14CF7}">
      <dgm:prSet/>
      <dgm:spPr/>
      <dgm:t>
        <a:bodyPr/>
        <a:lstStyle/>
        <a:p>
          <a:endParaRPr lang="en-US"/>
        </a:p>
      </dgm:t>
    </dgm:pt>
    <dgm:pt modelId="{982AF520-21EB-423E-8575-A28FAD6CE899}" type="sibTrans" cxnId="{DF723953-97AE-4C2C-B403-2AD122C14CF7}">
      <dgm:prSet/>
      <dgm:spPr/>
      <dgm:t>
        <a:bodyPr/>
        <a:lstStyle/>
        <a:p>
          <a:endParaRPr lang="en-US"/>
        </a:p>
      </dgm:t>
    </dgm:pt>
    <dgm:pt modelId="{A3300BC4-1D77-455F-8E16-521F6C7820B5}">
      <dgm:prSet/>
      <dgm:spPr/>
      <dgm:t>
        <a:bodyPr/>
        <a:lstStyle/>
        <a:p>
          <a:r>
            <a:rPr lang="en-US" dirty="0">
              <a:solidFill>
                <a:schemeClr val="tx1"/>
              </a:solidFill>
            </a:rPr>
            <a:t>gender reassignment</a:t>
          </a:r>
        </a:p>
      </dgm:t>
    </dgm:pt>
    <dgm:pt modelId="{63CC5C57-33D1-45B7-8962-B9C2EC79ACAB}" type="parTrans" cxnId="{A69D7F06-30A6-424D-B7A5-871981B3D5E4}">
      <dgm:prSet/>
      <dgm:spPr/>
      <dgm:t>
        <a:bodyPr/>
        <a:lstStyle/>
        <a:p>
          <a:endParaRPr lang="en-US"/>
        </a:p>
      </dgm:t>
    </dgm:pt>
    <dgm:pt modelId="{A5F45DEA-0531-4C13-B13B-0F0A640F3758}" type="sibTrans" cxnId="{A69D7F06-30A6-424D-B7A5-871981B3D5E4}">
      <dgm:prSet/>
      <dgm:spPr/>
      <dgm:t>
        <a:bodyPr/>
        <a:lstStyle/>
        <a:p>
          <a:endParaRPr lang="en-US"/>
        </a:p>
      </dgm:t>
    </dgm:pt>
    <dgm:pt modelId="{0B4637CA-29A1-4C2A-B15E-312473E1605A}">
      <dgm:prSet/>
      <dgm:spPr/>
      <dgm:t>
        <a:bodyPr/>
        <a:lstStyle/>
        <a:p>
          <a:r>
            <a:rPr lang="en-US" dirty="0">
              <a:solidFill>
                <a:schemeClr val="tx1"/>
              </a:solidFill>
            </a:rPr>
            <a:t>marriage and civil partnership</a:t>
          </a:r>
        </a:p>
      </dgm:t>
    </dgm:pt>
    <dgm:pt modelId="{CE66C02B-0874-4F23-98F0-8A884972A9D2}" type="parTrans" cxnId="{C322F078-587E-4CFB-90DD-A1E3B5FEA064}">
      <dgm:prSet/>
      <dgm:spPr/>
      <dgm:t>
        <a:bodyPr/>
        <a:lstStyle/>
        <a:p>
          <a:endParaRPr lang="en-US"/>
        </a:p>
      </dgm:t>
    </dgm:pt>
    <dgm:pt modelId="{07B79939-27AC-4371-B755-45F539303ED9}" type="sibTrans" cxnId="{C322F078-587E-4CFB-90DD-A1E3B5FEA064}">
      <dgm:prSet/>
      <dgm:spPr/>
      <dgm:t>
        <a:bodyPr/>
        <a:lstStyle/>
        <a:p>
          <a:endParaRPr lang="en-US"/>
        </a:p>
      </dgm:t>
    </dgm:pt>
    <dgm:pt modelId="{1D3A66E9-3BFE-4B53-86FE-831527FB667C}">
      <dgm:prSet/>
      <dgm:spPr/>
      <dgm:t>
        <a:bodyPr/>
        <a:lstStyle/>
        <a:p>
          <a:r>
            <a:rPr lang="en-US" dirty="0">
              <a:solidFill>
                <a:schemeClr val="tx1"/>
              </a:solidFill>
            </a:rPr>
            <a:t>pregnancy and maternity</a:t>
          </a:r>
        </a:p>
      </dgm:t>
    </dgm:pt>
    <dgm:pt modelId="{EC7C6311-ED81-416A-9280-578540943FB9}" type="parTrans" cxnId="{01EACB30-4277-4622-91C9-86AAFC3929F0}">
      <dgm:prSet/>
      <dgm:spPr/>
      <dgm:t>
        <a:bodyPr/>
        <a:lstStyle/>
        <a:p>
          <a:endParaRPr lang="en-US"/>
        </a:p>
      </dgm:t>
    </dgm:pt>
    <dgm:pt modelId="{93850405-8FD5-48E7-BBC0-14D68520E2C5}" type="sibTrans" cxnId="{01EACB30-4277-4622-91C9-86AAFC3929F0}">
      <dgm:prSet/>
      <dgm:spPr/>
      <dgm:t>
        <a:bodyPr/>
        <a:lstStyle/>
        <a:p>
          <a:endParaRPr lang="en-US"/>
        </a:p>
      </dgm:t>
    </dgm:pt>
    <dgm:pt modelId="{545EF276-29A6-44B0-A57D-826BDB6E8313}">
      <dgm:prSet/>
      <dgm:spPr/>
      <dgm:t>
        <a:bodyPr/>
        <a:lstStyle/>
        <a:p>
          <a:r>
            <a:rPr lang="en-US" dirty="0">
              <a:solidFill>
                <a:schemeClr val="tx1"/>
              </a:solidFill>
            </a:rPr>
            <a:t>race</a:t>
          </a:r>
        </a:p>
      </dgm:t>
    </dgm:pt>
    <dgm:pt modelId="{9ADD8D6A-EDBF-474D-8693-FC9E05002AEA}" type="parTrans" cxnId="{60F39C75-C2AC-4541-B845-2AB4B138CC0E}">
      <dgm:prSet/>
      <dgm:spPr/>
      <dgm:t>
        <a:bodyPr/>
        <a:lstStyle/>
        <a:p>
          <a:endParaRPr lang="en-US"/>
        </a:p>
      </dgm:t>
    </dgm:pt>
    <dgm:pt modelId="{46858E10-41DD-4C31-B2F1-C31FC989D1B2}" type="sibTrans" cxnId="{60F39C75-C2AC-4541-B845-2AB4B138CC0E}">
      <dgm:prSet/>
      <dgm:spPr/>
      <dgm:t>
        <a:bodyPr/>
        <a:lstStyle/>
        <a:p>
          <a:endParaRPr lang="en-US"/>
        </a:p>
      </dgm:t>
    </dgm:pt>
    <dgm:pt modelId="{97FE987F-1E10-49E4-A526-36C68685D473}">
      <dgm:prSet/>
      <dgm:spPr/>
      <dgm:t>
        <a:bodyPr/>
        <a:lstStyle/>
        <a:p>
          <a:r>
            <a:rPr lang="en-US" dirty="0">
              <a:solidFill>
                <a:schemeClr val="tx1"/>
              </a:solidFill>
            </a:rPr>
            <a:t>religion or belief</a:t>
          </a:r>
        </a:p>
      </dgm:t>
    </dgm:pt>
    <dgm:pt modelId="{013A33B9-3944-42C3-A6B8-5397D46226BD}" type="parTrans" cxnId="{79ECC36D-77C3-4A9E-A37E-A8CBA2352ED0}">
      <dgm:prSet/>
      <dgm:spPr/>
      <dgm:t>
        <a:bodyPr/>
        <a:lstStyle/>
        <a:p>
          <a:endParaRPr lang="en-US"/>
        </a:p>
      </dgm:t>
    </dgm:pt>
    <dgm:pt modelId="{2F92C2D6-AE33-4AE0-B9F2-1186A4D9044A}" type="sibTrans" cxnId="{79ECC36D-77C3-4A9E-A37E-A8CBA2352ED0}">
      <dgm:prSet/>
      <dgm:spPr/>
      <dgm:t>
        <a:bodyPr/>
        <a:lstStyle/>
        <a:p>
          <a:endParaRPr lang="en-US"/>
        </a:p>
      </dgm:t>
    </dgm:pt>
    <dgm:pt modelId="{BAADB89C-FBB0-4252-B8A0-4AF47CD125DA}">
      <dgm:prSet/>
      <dgm:spPr/>
      <dgm:t>
        <a:bodyPr/>
        <a:lstStyle/>
        <a:p>
          <a:r>
            <a:rPr lang="en-US" dirty="0">
              <a:solidFill>
                <a:schemeClr val="tx1"/>
              </a:solidFill>
            </a:rPr>
            <a:t>sex</a:t>
          </a:r>
        </a:p>
      </dgm:t>
    </dgm:pt>
    <dgm:pt modelId="{3E792F80-5E5A-45C2-B007-11721FA2E1E5}" type="parTrans" cxnId="{01D6D5F6-1AF2-4D75-98BC-1EB4E0EEA84D}">
      <dgm:prSet/>
      <dgm:spPr/>
      <dgm:t>
        <a:bodyPr/>
        <a:lstStyle/>
        <a:p>
          <a:endParaRPr lang="en-US"/>
        </a:p>
      </dgm:t>
    </dgm:pt>
    <dgm:pt modelId="{128EDECE-6676-4215-8689-DC72D0DE5C98}" type="sibTrans" cxnId="{01D6D5F6-1AF2-4D75-98BC-1EB4E0EEA84D}">
      <dgm:prSet/>
      <dgm:spPr/>
      <dgm:t>
        <a:bodyPr/>
        <a:lstStyle/>
        <a:p>
          <a:endParaRPr lang="en-US"/>
        </a:p>
      </dgm:t>
    </dgm:pt>
    <dgm:pt modelId="{BC149BC6-363E-4F3B-B250-616D74D43AF8}">
      <dgm:prSet/>
      <dgm:spPr/>
      <dgm:t>
        <a:bodyPr/>
        <a:lstStyle/>
        <a:p>
          <a:r>
            <a:rPr lang="en-US" dirty="0">
              <a:solidFill>
                <a:schemeClr val="tx1"/>
              </a:solidFill>
            </a:rPr>
            <a:t>sexual orientation</a:t>
          </a:r>
        </a:p>
      </dgm:t>
    </dgm:pt>
    <dgm:pt modelId="{42121726-129B-450B-9FE2-FEA9B789819F}" type="parTrans" cxnId="{33955827-4486-41E5-B252-DA844BA98232}">
      <dgm:prSet/>
      <dgm:spPr/>
      <dgm:t>
        <a:bodyPr/>
        <a:lstStyle/>
        <a:p>
          <a:endParaRPr lang="en-US"/>
        </a:p>
      </dgm:t>
    </dgm:pt>
    <dgm:pt modelId="{263EF76B-7A18-4A7B-B827-DEDB275C9F3C}" type="sibTrans" cxnId="{33955827-4486-41E5-B252-DA844BA98232}">
      <dgm:prSet/>
      <dgm:spPr/>
      <dgm:t>
        <a:bodyPr/>
        <a:lstStyle/>
        <a:p>
          <a:endParaRPr lang="en-US"/>
        </a:p>
      </dgm:t>
    </dgm:pt>
    <dgm:pt modelId="{3304CD56-7DBA-4613-90F2-A79C810F0501}" type="pres">
      <dgm:prSet presAssocID="{341A37C8-ACFC-409D-9666-DE018F437B3A}" presName="linear" presStyleCnt="0">
        <dgm:presLayoutVars>
          <dgm:animLvl val="lvl"/>
          <dgm:resizeHandles val="exact"/>
        </dgm:presLayoutVars>
      </dgm:prSet>
      <dgm:spPr/>
    </dgm:pt>
    <dgm:pt modelId="{DDC4B1E8-4E07-4E02-9314-D6B92D3DD0D6}" type="pres">
      <dgm:prSet presAssocID="{CFDE405F-4E43-4FA9-A97E-41A209D39DC4}" presName="parentText" presStyleLbl="node1" presStyleIdx="0" presStyleCnt="9">
        <dgm:presLayoutVars>
          <dgm:chMax val="0"/>
          <dgm:bulletEnabled val="1"/>
        </dgm:presLayoutVars>
      </dgm:prSet>
      <dgm:spPr/>
    </dgm:pt>
    <dgm:pt modelId="{CFA4585D-BA5D-4389-BD53-52B86348FD86}" type="pres">
      <dgm:prSet presAssocID="{C1854B4F-F6B6-4CEB-AEA1-0254376ABBF4}" presName="spacer" presStyleCnt="0"/>
      <dgm:spPr/>
    </dgm:pt>
    <dgm:pt modelId="{074AF0B6-5537-4560-986B-E996A072A2D2}" type="pres">
      <dgm:prSet presAssocID="{104210CB-4F37-4CAF-BB56-73D1C66F616E}" presName="parentText" presStyleLbl="node1" presStyleIdx="1" presStyleCnt="9">
        <dgm:presLayoutVars>
          <dgm:chMax val="0"/>
          <dgm:bulletEnabled val="1"/>
        </dgm:presLayoutVars>
      </dgm:prSet>
      <dgm:spPr/>
    </dgm:pt>
    <dgm:pt modelId="{A2BB38AA-FDE9-4D56-93EB-813E3E35DE44}" type="pres">
      <dgm:prSet presAssocID="{982AF520-21EB-423E-8575-A28FAD6CE899}" presName="spacer" presStyleCnt="0"/>
      <dgm:spPr/>
    </dgm:pt>
    <dgm:pt modelId="{AFE8CE36-A2B5-4FA5-9FF5-E6BA9A6C2E05}" type="pres">
      <dgm:prSet presAssocID="{A3300BC4-1D77-455F-8E16-521F6C7820B5}" presName="parentText" presStyleLbl="node1" presStyleIdx="2" presStyleCnt="9">
        <dgm:presLayoutVars>
          <dgm:chMax val="0"/>
          <dgm:bulletEnabled val="1"/>
        </dgm:presLayoutVars>
      </dgm:prSet>
      <dgm:spPr/>
    </dgm:pt>
    <dgm:pt modelId="{9FF0F2FD-1A77-4EF8-824B-DEFA28F74D8C}" type="pres">
      <dgm:prSet presAssocID="{A5F45DEA-0531-4C13-B13B-0F0A640F3758}" presName="spacer" presStyleCnt="0"/>
      <dgm:spPr/>
    </dgm:pt>
    <dgm:pt modelId="{421D2FF9-02B1-45EC-A9BD-09F2AA256BB1}" type="pres">
      <dgm:prSet presAssocID="{0B4637CA-29A1-4C2A-B15E-312473E1605A}" presName="parentText" presStyleLbl="node1" presStyleIdx="3" presStyleCnt="9">
        <dgm:presLayoutVars>
          <dgm:chMax val="0"/>
          <dgm:bulletEnabled val="1"/>
        </dgm:presLayoutVars>
      </dgm:prSet>
      <dgm:spPr/>
    </dgm:pt>
    <dgm:pt modelId="{EB94968B-5279-450F-97EB-92846B612982}" type="pres">
      <dgm:prSet presAssocID="{07B79939-27AC-4371-B755-45F539303ED9}" presName="spacer" presStyleCnt="0"/>
      <dgm:spPr/>
    </dgm:pt>
    <dgm:pt modelId="{8A7DF542-3E10-4B74-97A9-DE1C7E3AE4EF}" type="pres">
      <dgm:prSet presAssocID="{1D3A66E9-3BFE-4B53-86FE-831527FB667C}" presName="parentText" presStyleLbl="node1" presStyleIdx="4" presStyleCnt="9">
        <dgm:presLayoutVars>
          <dgm:chMax val="0"/>
          <dgm:bulletEnabled val="1"/>
        </dgm:presLayoutVars>
      </dgm:prSet>
      <dgm:spPr/>
    </dgm:pt>
    <dgm:pt modelId="{78A49BCC-496E-45F1-8BDA-905C8F979FD2}" type="pres">
      <dgm:prSet presAssocID="{93850405-8FD5-48E7-BBC0-14D68520E2C5}" presName="spacer" presStyleCnt="0"/>
      <dgm:spPr/>
    </dgm:pt>
    <dgm:pt modelId="{9100302C-8202-487D-8A77-E1EB46B25EFA}" type="pres">
      <dgm:prSet presAssocID="{545EF276-29A6-44B0-A57D-826BDB6E8313}" presName="parentText" presStyleLbl="node1" presStyleIdx="5" presStyleCnt="9">
        <dgm:presLayoutVars>
          <dgm:chMax val="0"/>
          <dgm:bulletEnabled val="1"/>
        </dgm:presLayoutVars>
      </dgm:prSet>
      <dgm:spPr/>
    </dgm:pt>
    <dgm:pt modelId="{0B071F0E-2408-4F00-B29F-72EEDFB1F103}" type="pres">
      <dgm:prSet presAssocID="{46858E10-41DD-4C31-B2F1-C31FC989D1B2}" presName="spacer" presStyleCnt="0"/>
      <dgm:spPr/>
    </dgm:pt>
    <dgm:pt modelId="{11476795-A946-47BA-9A52-BDDDE42E4B64}" type="pres">
      <dgm:prSet presAssocID="{97FE987F-1E10-49E4-A526-36C68685D473}" presName="parentText" presStyleLbl="node1" presStyleIdx="6" presStyleCnt="9">
        <dgm:presLayoutVars>
          <dgm:chMax val="0"/>
          <dgm:bulletEnabled val="1"/>
        </dgm:presLayoutVars>
      </dgm:prSet>
      <dgm:spPr/>
    </dgm:pt>
    <dgm:pt modelId="{9F5272BB-EF11-4747-B951-AC0769196967}" type="pres">
      <dgm:prSet presAssocID="{2F92C2D6-AE33-4AE0-B9F2-1186A4D9044A}" presName="spacer" presStyleCnt="0"/>
      <dgm:spPr/>
    </dgm:pt>
    <dgm:pt modelId="{1AF3520F-E3E3-49E9-81B3-2D7A3DDEB162}" type="pres">
      <dgm:prSet presAssocID="{BAADB89C-FBB0-4252-B8A0-4AF47CD125DA}" presName="parentText" presStyleLbl="node1" presStyleIdx="7" presStyleCnt="9">
        <dgm:presLayoutVars>
          <dgm:chMax val="0"/>
          <dgm:bulletEnabled val="1"/>
        </dgm:presLayoutVars>
      </dgm:prSet>
      <dgm:spPr/>
    </dgm:pt>
    <dgm:pt modelId="{42F32762-F709-4930-AD85-3C20DAAF1A44}" type="pres">
      <dgm:prSet presAssocID="{128EDECE-6676-4215-8689-DC72D0DE5C98}" presName="spacer" presStyleCnt="0"/>
      <dgm:spPr/>
    </dgm:pt>
    <dgm:pt modelId="{B565A919-F76D-4869-8CD6-084E7B281EC8}" type="pres">
      <dgm:prSet presAssocID="{BC149BC6-363E-4F3B-B250-616D74D43AF8}" presName="parentText" presStyleLbl="node1" presStyleIdx="8" presStyleCnt="9">
        <dgm:presLayoutVars>
          <dgm:chMax val="0"/>
          <dgm:bulletEnabled val="1"/>
        </dgm:presLayoutVars>
      </dgm:prSet>
      <dgm:spPr/>
    </dgm:pt>
  </dgm:ptLst>
  <dgm:cxnLst>
    <dgm:cxn modelId="{A69D7F06-30A6-424D-B7A5-871981B3D5E4}" srcId="{341A37C8-ACFC-409D-9666-DE018F437B3A}" destId="{A3300BC4-1D77-455F-8E16-521F6C7820B5}" srcOrd="2" destOrd="0" parTransId="{63CC5C57-33D1-45B7-8962-B9C2EC79ACAB}" sibTransId="{A5F45DEA-0531-4C13-B13B-0F0A640F3758}"/>
    <dgm:cxn modelId="{60B89022-20BD-407B-82E8-756EA0893803}" srcId="{341A37C8-ACFC-409D-9666-DE018F437B3A}" destId="{CFDE405F-4E43-4FA9-A97E-41A209D39DC4}" srcOrd="0" destOrd="0" parTransId="{78754A89-AB43-4428-BAC0-07564CC79F5D}" sibTransId="{C1854B4F-F6B6-4CEB-AEA1-0254376ABBF4}"/>
    <dgm:cxn modelId="{33955827-4486-41E5-B252-DA844BA98232}" srcId="{341A37C8-ACFC-409D-9666-DE018F437B3A}" destId="{BC149BC6-363E-4F3B-B250-616D74D43AF8}" srcOrd="8" destOrd="0" parTransId="{42121726-129B-450B-9FE2-FEA9B789819F}" sibTransId="{263EF76B-7A18-4A7B-B827-DEDB275C9F3C}"/>
    <dgm:cxn modelId="{01EACB30-4277-4622-91C9-86AAFC3929F0}" srcId="{341A37C8-ACFC-409D-9666-DE018F437B3A}" destId="{1D3A66E9-3BFE-4B53-86FE-831527FB667C}" srcOrd="4" destOrd="0" parTransId="{EC7C6311-ED81-416A-9280-578540943FB9}" sibTransId="{93850405-8FD5-48E7-BBC0-14D68520E2C5}"/>
    <dgm:cxn modelId="{C78F1649-EB6F-4937-9EE6-52A3D6394943}" type="presOf" srcId="{104210CB-4F37-4CAF-BB56-73D1C66F616E}" destId="{074AF0B6-5537-4560-986B-E996A072A2D2}" srcOrd="0" destOrd="0" presId="urn:microsoft.com/office/officeart/2005/8/layout/vList2"/>
    <dgm:cxn modelId="{6229966A-C413-4309-A52D-04C848FFF60F}" type="presOf" srcId="{BAADB89C-FBB0-4252-B8A0-4AF47CD125DA}" destId="{1AF3520F-E3E3-49E9-81B3-2D7A3DDEB162}" srcOrd="0" destOrd="0" presId="urn:microsoft.com/office/officeart/2005/8/layout/vList2"/>
    <dgm:cxn modelId="{1720D44B-EBE6-4B72-8442-5DCB0838045E}" type="presOf" srcId="{97FE987F-1E10-49E4-A526-36C68685D473}" destId="{11476795-A946-47BA-9A52-BDDDE42E4B64}" srcOrd="0" destOrd="0" presId="urn:microsoft.com/office/officeart/2005/8/layout/vList2"/>
    <dgm:cxn modelId="{79ECC36D-77C3-4A9E-A37E-A8CBA2352ED0}" srcId="{341A37C8-ACFC-409D-9666-DE018F437B3A}" destId="{97FE987F-1E10-49E4-A526-36C68685D473}" srcOrd="6" destOrd="0" parTransId="{013A33B9-3944-42C3-A6B8-5397D46226BD}" sibTransId="{2F92C2D6-AE33-4AE0-B9F2-1186A4D9044A}"/>
    <dgm:cxn modelId="{DF723953-97AE-4C2C-B403-2AD122C14CF7}" srcId="{341A37C8-ACFC-409D-9666-DE018F437B3A}" destId="{104210CB-4F37-4CAF-BB56-73D1C66F616E}" srcOrd="1" destOrd="0" parTransId="{39D64D2C-3A96-43E2-8980-511790F4DE70}" sibTransId="{982AF520-21EB-423E-8575-A28FAD6CE899}"/>
    <dgm:cxn modelId="{60F39C75-C2AC-4541-B845-2AB4B138CC0E}" srcId="{341A37C8-ACFC-409D-9666-DE018F437B3A}" destId="{545EF276-29A6-44B0-A57D-826BDB6E8313}" srcOrd="5" destOrd="0" parTransId="{9ADD8D6A-EDBF-474D-8693-FC9E05002AEA}" sibTransId="{46858E10-41DD-4C31-B2F1-C31FC989D1B2}"/>
    <dgm:cxn modelId="{C322F078-587E-4CFB-90DD-A1E3B5FEA064}" srcId="{341A37C8-ACFC-409D-9666-DE018F437B3A}" destId="{0B4637CA-29A1-4C2A-B15E-312473E1605A}" srcOrd="3" destOrd="0" parTransId="{CE66C02B-0874-4F23-98F0-8A884972A9D2}" sibTransId="{07B79939-27AC-4371-B755-45F539303ED9}"/>
    <dgm:cxn modelId="{768A328E-4A07-494E-8395-1FE34D425360}" type="presOf" srcId="{BC149BC6-363E-4F3B-B250-616D74D43AF8}" destId="{B565A919-F76D-4869-8CD6-084E7B281EC8}" srcOrd="0" destOrd="0" presId="urn:microsoft.com/office/officeart/2005/8/layout/vList2"/>
    <dgm:cxn modelId="{9706B390-5AEE-4CA9-AE5B-54783B49B806}" type="presOf" srcId="{341A37C8-ACFC-409D-9666-DE018F437B3A}" destId="{3304CD56-7DBA-4613-90F2-A79C810F0501}" srcOrd="0" destOrd="0" presId="urn:microsoft.com/office/officeart/2005/8/layout/vList2"/>
    <dgm:cxn modelId="{627DA0A1-CA12-4B51-AD67-7E69DDE3FF79}" type="presOf" srcId="{1D3A66E9-3BFE-4B53-86FE-831527FB667C}" destId="{8A7DF542-3E10-4B74-97A9-DE1C7E3AE4EF}" srcOrd="0" destOrd="0" presId="urn:microsoft.com/office/officeart/2005/8/layout/vList2"/>
    <dgm:cxn modelId="{E6AAB3BE-E884-4D2E-9D04-7B038DC108DC}" type="presOf" srcId="{A3300BC4-1D77-455F-8E16-521F6C7820B5}" destId="{AFE8CE36-A2B5-4FA5-9FF5-E6BA9A6C2E05}" srcOrd="0" destOrd="0" presId="urn:microsoft.com/office/officeart/2005/8/layout/vList2"/>
    <dgm:cxn modelId="{FD198DEC-95F8-48BA-A870-25B3E08BCE7F}" type="presOf" srcId="{CFDE405F-4E43-4FA9-A97E-41A209D39DC4}" destId="{DDC4B1E8-4E07-4E02-9314-D6B92D3DD0D6}" srcOrd="0" destOrd="0" presId="urn:microsoft.com/office/officeart/2005/8/layout/vList2"/>
    <dgm:cxn modelId="{305617F0-0558-438B-AA95-4AF5EB351E87}" type="presOf" srcId="{545EF276-29A6-44B0-A57D-826BDB6E8313}" destId="{9100302C-8202-487D-8A77-E1EB46B25EFA}" srcOrd="0" destOrd="0" presId="urn:microsoft.com/office/officeart/2005/8/layout/vList2"/>
    <dgm:cxn modelId="{01D6D5F6-1AF2-4D75-98BC-1EB4E0EEA84D}" srcId="{341A37C8-ACFC-409D-9666-DE018F437B3A}" destId="{BAADB89C-FBB0-4252-B8A0-4AF47CD125DA}" srcOrd="7" destOrd="0" parTransId="{3E792F80-5E5A-45C2-B007-11721FA2E1E5}" sibTransId="{128EDECE-6676-4215-8689-DC72D0DE5C98}"/>
    <dgm:cxn modelId="{AE2516FE-7D1C-4564-BDC4-3E520798C02C}" type="presOf" srcId="{0B4637CA-29A1-4C2A-B15E-312473E1605A}" destId="{421D2FF9-02B1-45EC-A9BD-09F2AA256BB1}" srcOrd="0" destOrd="0" presId="urn:microsoft.com/office/officeart/2005/8/layout/vList2"/>
    <dgm:cxn modelId="{39DE2A2C-3BB3-4B25-BE86-F124D1C74169}" type="presParOf" srcId="{3304CD56-7DBA-4613-90F2-A79C810F0501}" destId="{DDC4B1E8-4E07-4E02-9314-D6B92D3DD0D6}" srcOrd="0" destOrd="0" presId="urn:microsoft.com/office/officeart/2005/8/layout/vList2"/>
    <dgm:cxn modelId="{02C92474-3D4B-4274-8E81-D2899620F4E7}" type="presParOf" srcId="{3304CD56-7DBA-4613-90F2-A79C810F0501}" destId="{CFA4585D-BA5D-4389-BD53-52B86348FD86}" srcOrd="1" destOrd="0" presId="urn:microsoft.com/office/officeart/2005/8/layout/vList2"/>
    <dgm:cxn modelId="{3DB26F4B-DC7F-4658-BAB6-A0E86818CAE2}" type="presParOf" srcId="{3304CD56-7DBA-4613-90F2-A79C810F0501}" destId="{074AF0B6-5537-4560-986B-E996A072A2D2}" srcOrd="2" destOrd="0" presId="urn:microsoft.com/office/officeart/2005/8/layout/vList2"/>
    <dgm:cxn modelId="{1D5AC7DE-0D88-4124-BB6E-523A4C06BCA1}" type="presParOf" srcId="{3304CD56-7DBA-4613-90F2-A79C810F0501}" destId="{A2BB38AA-FDE9-4D56-93EB-813E3E35DE44}" srcOrd="3" destOrd="0" presId="urn:microsoft.com/office/officeart/2005/8/layout/vList2"/>
    <dgm:cxn modelId="{BB4FB0A4-A1D0-4138-AE41-1FE6FEAC86D6}" type="presParOf" srcId="{3304CD56-7DBA-4613-90F2-A79C810F0501}" destId="{AFE8CE36-A2B5-4FA5-9FF5-E6BA9A6C2E05}" srcOrd="4" destOrd="0" presId="urn:microsoft.com/office/officeart/2005/8/layout/vList2"/>
    <dgm:cxn modelId="{AF6909CD-04A1-4936-94F4-2205480563E6}" type="presParOf" srcId="{3304CD56-7DBA-4613-90F2-A79C810F0501}" destId="{9FF0F2FD-1A77-4EF8-824B-DEFA28F74D8C}" srcOrd="5" destOrd="0" presId="urn:microsoft.com/office/officeart/2005/8/layout/vList2"/>
    <dgm:cxn modelId="{AB9A5E09-8A69-43DB-9E5D-57EA1E4C60ED}" type="presParOf" srcId="{3304CD56-7DBA-4613-90F2-A79C810F0501}" destId="{421D2FF9-02B1-45EC-A9BD-09F2AA256BB1}" srcOrd="6" destOrd="0" presId="urn:microsoft.com/office/officeart/2005/8/layout/vList2"/>
    <dgm:cxn modelId="{1C480089-7DB6-41DF-A26E-D3BD25E05940}" type="presParOf" srcId="{3304CD56-7DBA-4613-90F2-A79C810F0501}" destId="{EB94968B-5279-450F-97EB-92846B612982}" srcOrd="7" destOrd="0" presId="urn:microsoft.com/office/officeart/2005/8/layout/vList2"/>
    <dgm:cxn modelId="{A5AFBC38-377E-4D34-A78E-6D9831D12AA8}" type="presParOf" srcId="{3304CD56-7DBA-4613-90F2-A79C810F0501}" destId="{8A7DF542-3E10-4B74-97A9-DE1C7E3AE4EF}" srcOrd="8" destOrd="0" presId="urn:microsoft.com/office/officeart/2005/8/layout/vList2"/>
    <dgm:cxn modelId="{5B6BFD84-DDD2-4E23-87C9-878CF385927A}" type="presParOf" srcId="{3304CD56-7DBA-4613-90F2-A79C810F0501}" destId="{78A49BCC-496E-45F1-8BDA-905C8F979FD2}" srcOrd="9" destOrd="0" presId="urn:microsoft.com/office/officeart/2005/8/layout/vList2"/>
    <dgm:cxn modelId="{B1332C57-F885-4E21-9C94-CE88E465C413}" type="presParOf" srcId="{3304CD56-7DBA-4613-90F2-A79C810F0501}" destId="{9100302C-8202-487D-8A77-E1EB46B25EFA}" srcOrd="10" destOrd="0" presId="urn:microsoft.com/office/officeart/2005/8/layout/vList2"/>
    <dgm:cxn modelId="{8F06FC56-296B-4070-A61A-D8752C34811F}" type="presParOf" srcId="{3304CD56-7DBA-4613-90F2-A79C810F0501}" destId="{0B071F0E-2408-4F00-B29F-72EEDFB1F103}" srcOrd="11" destOrd="0" presId="urn:microsoft.com/office/officeart/2005/8/layout/vList2"/>
    <dgm:cxn modelId="{66E976FB-1949-41D0-BA37-0B2DA77BEEAE}" type="presParOf" srcId="{3304CD56-7DBA-4613-90F2-A79C810F0501}" destId="{11476795-A946-47BA-9A52-BDDDE42E4B64}" srcOrd="12" destOrd="0" presId="urn:microsoft.com/office/officeart/2005/8/layout/vList2"/>
    <dgm:cxn modelId="{CFD8F3EC-42FE-48E1-B815-EA6E1502FD57}" type="presParOf" srcId="{3304CD56-7DBA-4613-90F2-A79C810F0501}" destId="{9F5272BB-EF11-4747-B951-AC0769196967}" srcOrd="13" destOrd="0" presId="urn:microsoft.com/office/officeart/2005/8/layout/vList2"/>
    <dgm:cxn modelId="{563EE6E7-8C95-49C8-AB51-C04434B2ADDB}" type="presParOf" srcId="{3304CD56-7DBA-4613-90F2-A79C810F0501}" destId="{1AF3520F-E3E3-49E9-81B3-2D7A3DDEB162}" srcOrd="14" destOrd="0" presId="urn:microsoft.com/office/officeart/2005/8/layout/vList2"/>
    <dgm:cxn modelId="{E8CE92CB-FCA3-4503-877F-2FB36379C90D}" type="presParOf" srcId="{3304CD56-7DBA-4613-90F2-A79C810F0501}" destId="{42F32762-F709-4930-AD85-3C20DAAF1A44}" srcOrd="15" destOrd="0" presId="urn:microsoft.com/office/officeart/2005/8/layout/vList2"/>
    <dgm:cxn modelId="{112A7618-16C1-4D9B-A221-EB678A9BE39A}" type="presParOf" srcId="{3304CD56-7DBA-4613-90F2-A79C810F0501}" destId="{B565A919-F76D-4869-8CD6-084E7B281EC8}" srcOrd="1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DC1C5F-24FC-45D5-9C2D-DA4B995A7D6A}">
      <dsp:nvSpPr>
        <dsp:cNvPr id="0" name=""/>
        <dsp:cNvSpPr/>
      </dsp:nvSpPr>
      <dsp:spPr>
        <a:xfrm>
          <a:off x="900049" y="0"/>
          <a:ext cx="10200557" cy="4536504"/>
        </a:xfrm>
        <a:prstGeom prst="rightArrow">
          <a:avLst/>
        </a:prstGeom>
        <a:solidFill>
          <a:schemeClr val="accent5">
            <a:tint val="40000"/>
            <a:hueOff val="0"/>
            <a:satOff val="0"/>
            <a:lumOff val="0"/>
            <a:alphaOff val="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8782BAAB-7A64-491B-87D1-699FE9393B0C}">
      <dsp:nvSpPr>
        <dsp:cNvPr id="0" name=""/>
        <dsp:cNvSpPr/>
      </dsp:nvSpPr>
      <dsp:spPr>
        <a:xfrm>
          <a:off x="12891" y="1360951"/>
          <a:ext cx="3862711" cy="1814601"/>
        </a:xfrm>
        <a:prstGeom prst="roundRect">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dirty="0">
              <a:solidFill>
                <a:schemeClr val="tx1"/>
              </a:solidFill>
              <a:latin typeface="Arial" pitchFamily="34" charset="0"/>
              <a:cs typeface="Arial" pitchFamily="34" charset="0"/>
            </a:rPr>
            <a:t>Slavery Abolition Act 1833:</a:t>
          </a:r>
        </a:p>
        <a:p>
          <a:pPr marL="0" lvl="0" indent="0" algn="ctr" defTabSz="711200">
            <a:lnSpc>
              <a:spcPct val="90000"/>
            </a:lnSpc>
            <a:spcBef>
              <a:spcPct val="0"/>
            </a:spcBef>
            <a:spcAft>
              <a:spcPct val="35000"/>
            </a:spcAft>
            <a:buNone/>
          </a:pPr>
          <a:r>
            <a:rPr lang="en-GB" sz="1600" kern="1200" dirty="0">
              <a:solidFill>
                <a:schemeClr val="tx1"/>
              </a:solidFill>
              <a:latin typeface="Arial" pitchFamily="34" charset="0"/>
              <a:cs typeface="Arial" pitchFamily="34" charset="0"/>
            </a:rPr>
            <a:t>Abolished slavery throughout the British Empire.</a:t>
          </a:r>
        </a:p>
      </dsp:txBody>
      <dsp:txXfrm>
        <a:off x="101473" y="1449533"/>
        <a:ext cx="3685547" cy="1637437"/>
      </dsp:txXfrm>
    </dsp:sp>
    <dsp:sp modelId="{19BE57F1-C6CB-41F0-B24A-EC38B2F28455}">
      <dsp:nvSpPr>
        <dsp:cNvPr id="0" name=""/>
        <dsp:cNvSpPr/>
      </dsp:nvSpPr>
      <dsp:spPr>
        <a:xfrm>
          <a:off x="4068972" y="1360951"/>
          <a:ext cx="3862711" cy="1814601"/>
        </a:xfrm>
        <a:prstGeom prst="roundRect">
          <a:avLst/>
        </a:prstGeom>
        <a:gradFill rotWithShape="0">
          <a:gsLst>
            <a:gs pos="0">
              <a:schemeClr val="accent5">
                <a:hueOff val="-4966938"/>
                <a:satOff val="19906"/>
                <a:lumOff val="4314"/>
                <a:alphaOff val="0"/>
                <a:shade val="51000"/>
                <a:satMod val="130000"/>
              </a:schemeClr>
            </a:gs>
            <a:gs pos="80000">
              <a:schemeClr val="accent5">
                <a:hueOff val="-4966938"/>
                <a:satOff val="19906"/>
                <a:lumOff val="4314"/>
                <a:alphaOff val="0"/>
                <a:shade val="93000"/>
                <a:satMod val="130000"/>
              </a:schemeClr>
            </a:gs>
            <a:gs pos="100000">
              <a:schemeClr val="accent5">
                <a:hueOff val="-4966938"/>
                <a:satOff val="19906"/>
                <a:lumOff val="4314"/>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dirty="0">
              <a:solidFill>
                <a:schemeClr val="tx1"/>
              </a:solidFill>
              <a:latin typeface="Arial" pitchFamily="34" charset="0"/>
              <a:cs typeface="Arial" pitchFamily="34" charset="0"/>
            </a:rPr>
            <a:t>1918 Representation of the People Act: </a:t>
          </a:r>
        </a:p>
        <a:p>
          <a:pPr marL="0" lvl="0" indent="0" algn="ctr" defTabSz="711200">
            <a:lnSpc>
              <a:spcPct val="90000"/>
            </a:lnSpc>
            <a:spcBef>
              <a:spcPct val="0"/>
            </a:spcBef>
            <a:spcAft>
              <a:spcPct val="35000"/>
            </a:spcAft>
            <a:buNone/>
          </a:pPr>
          <a:r>
            <a:rPr lang="en-GB" sz="1600" kern="1200" dirty="0">
              <a:solidFill>
                <a:schemeClr val="tx1"/>
              </a:solidFill>
              <a:latin typeface="Arial" pitchFamily="34" charset="0"/>
              <a:cs typeface="Arial" pitchFamily="34" charset="0"/>
            </a:rPr>
            <a:t>Gave women of property over the age of 30 the right to vote – not all women could vote. It took until 1928 for women to have the same voting rights as men.</a:t>
          </a:r>
        </a:p>
      </dsp:txBody>
      <dsp:txXfrm>
        <a:off x="4157554" y="1449533"/>
        <a:ext cx="3685547" cy="1637437"/>
      </dsp:txXfrm>
    </dsp:sp>
    <dsp:sp modelId="{6CF7F68F-6F65-4967-9C84-ABD52559E33C}">
      <dsp:nvSpPr>
        <dsp:cNvPr id="0" name=""/>
        <dsp:cNvSpPr/>
      </dsp:nvSpPr>
      <dsp:spPr>
        <a:xfrm>
          <a:off x="8125053" y="1360951"/>
          <a:ext cx="3862711" cy="1814601"/>
        </a:xfrm>
        <a:prstGeom prst="roundRect">
          <a:avLst/>
        </a:prstGeom>
        <a:gradFill rotWithShape="0">
          <a:gsLst>
            <a:gs pos="0">
              <a:schemeClr val="accent5">
                <a:hueOff val="-9933876"/>
                <a:satOff val="39811"/>
                <a:lumOff val="8628"/>
                <a:alphaOff val="0"/>
                <a:shade val="51000"/>
                <a:satMod val="130000"/>
              </a:schemeClr>
            </a:gs>
            <a:gs pos="80000">
              <a:schemeClr val="accent5">
                <a:hueOff val="-9933876"/>
                <a:satOff val="39811"/>
                <a:lumOff val="8628"/>
                <a:alphaOff val="0"/>
                <a:shade val="93000"/>
                <a:satMod val="130000"/>
              </a:schemeClr>
            </a:gs>
            <a:gs pos="100000">
              <a:schemeClr val="accent5">
                <a:hueOff val="-9933876"/>
                <a:satOff val="39811"/>
                <a:lumOff val="862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dirty="0">
              <a:solidFill>
                <a:schemeClr val="tx1"/>
              </a:solidFill>
              <a:latin typeface="Arial" pitchFamily="34" charset="0"/>
              <a:cs typeface="Arial" pitchFamily="34" charset="0"/>
            </a:rPr>
            <a:t>Equal Pay Act 1970:</a:t>
          </a:r>
        </a:p>
        <a:p>
          <a:pPr marL="0" lvl="0" indent="0" algn="ctr" defTabSz="711200">
            <a:lnSpc>
              <a:spcPct val="90000"/>
            </a:lnSpc>
            <a:spcBef>
              <a:spcPct val="0"/>
            </a:spcBef>
            <a:spcAft>
              <a:spcPct val="35000"/>
            </a:spcAft>
            <a:buNone/>
          </a:pPr>
          <a:r>
            <a:rPr lang="en-GB" sz="1600" kern="1200" dirty="0">
              <a:solidFill>
                <a:schemeClr val="tx1"/>
              </a:solidFill>
              <a:latin typeface="Arial" pitchFamily="34" charset="0"/>
              <a:cs typeface="Arial" pitchFamily="34" charset="0"/>
            </a:rPr>
            <a:t>Made it unlawful for there to be less favourable treatment between men and women in terms of pay and conditions of employment.</a:t>
          </a:r>
          <a:endParaRPr lang="en-GB" sz="1600" b="1" kern="1200" dirty="0">
            <a:solidFill>
              <a:schemeClr val="tx1"/>
            </a:solidFill>
            <a:latin typeface="Arial" pitchFamily="34" charset="0"/>
            <a:cs typeface="Arial" pitchFamily="34" charset="0"/>
          </a:endParaRPr>
        </a:p>
        <a:p>
          <a:pPr marL="0" lvl="0" indent="0" algn="ctr" defTabSz="711200">
            <a:lnSpc>
              <a:spcPct val="90000"/>
            </a:lnSpc>
            <a:spcBef>
              <a:spcPct val="0"/>
            </a:spcBef>
            <a:spcAft>
              <a:spcPct val="35000"/>
            </a:spcAft>
            <a:buNone/>
          </a:pPr>
          <a:endParaRPr lang="en-GB" sz="1600" b="1" kern="1200" dirty="0">
            <a:solidFill>
              <a:schemeClr val="tx1"/>
            </a:solidFill>
            <a:latin typeface="Arial" pitchFamily="34" charset="0"/>
            <a:cs typeface="Arial" pitchFamily="34" charset="0"/>
          </a:endParaRPr>
        </a:p>
      </dsp:txBody>
      <dsp:txXfrm>
        <a:off x="8213635" y="1449533"/>
        <a:ext cx="3685547" cy="163743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34A719-B47A-4A5A-B6F7-9697438CA772}">
      <dsp:nvSpPr>
        <dsp:cNvPr id="0" name=""/>
        <dsp:cNvSpPr/>
      </dsp:nvSpPr>
      <dsp:spPr>
        <a:xfrm>
          <a:off x="914399" y="0"/>
          <a:ext cx="10363200" cy="4545394"/>
        </a:xfrm>
        <a:prstGeom prst="rightArrow">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16A5039-C910-444E-9BB2-14BAA63AD774}">
      <dsp:nvSpPr>
        <dsp:cNvPr id="0" name=""/>
        <dsp:cNvSpPr/>
      </dsp:nvSpPr>
      <dsp:spPr>
        <a:xfrm>
          <a:off x="13096" y="1363618"/>
          <a:ext cx="3924300" cy="1818157"/>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dirty="0">
              <a:solidFill>
                <a:schemeClr val="tx1"/>
              </a:solidFill>
              <a:latin typeface="Arial" pitchFamily="34" charset="0"/>
              <a:cs typeface="Arial" pitchFamily="34" charset="0"/>
            </a:rPr>
            <a:t>Race Relations Act 1976:</a:t>
          </a:r>
        </a:p>
        <a:p>
          <a:pPr marL="0" lvl="0" indent="0" algn="ctr" defTabSz="711200">
            <a:lnSpc>
              <a:spcPct val="90000"/>
            </a:lnSpc>
            <a:spcBef>
              <a:spcPct val="0"/>
            </a:spcBef>
            <a:spcAft>
              <a:spcPct val="35000"/>
            </a:spcAft>
            <a:buNone/>
          </a:pPr>
          <a:r>
            <a:rPr lang="en-GB" sz="1600" b="0" kern="1200" dirty="0">
              <a:solidFill>
                <a:schemeClr val="tx1"/>
              </a:solidFill>
              <a:latin typeface="Arial" pitchFamily="34" charset="0"/>
              <a:cs typeface="Arial" pitchFamily="34" charset="0"/>
            </a:rPr>
            <a:t>Prevents discrimination because of race in </a:t>
          </a:r>
          <a:r>
            <a:rPr lang="en-GB" sz="1600" kern="1200" dirty="0">
              <a:solidFill>
                <a:schemeClr val="tx1"/>
              </a:solidFill>
              <a:latin typeface="Arial" pitchFamily="34" charset="0"/>
              <a:cs typeface="Arial" pitchFamily="34" charset="0"/>
            </a:rPr>
            <a:t>employment, the provision of goods and services, education and public functions.</a:t>
          </a:r>
          <a:r>
            <a:rPr lang="en-GB" sz="1600" b="1" kern="1200" dirty="0">
              <a:solidFill>
                <a:schemeClr val="tx1"/>
              </a:solidFill>
              <a:latin typeface="Arial" pitchFamily="34" charset="0"/>
              <a:cs typeface="Arial" pitchFamily="34" charset="0"/>
            </a:rPr>
            <a:t> </a:t>
          </a:r>
        </a:p>
      </dsp:txBody>
      <dsp:txXfrm>
        <a:off x="101851" y="1452373"/>
        <a:ext cx="3746790" cy="1640647"/>
      </dsp:txXfrm>
    </dsp:sp>
    <dsp:sp modelId="{758689AD-F50B-4ADA-BE74-6B961E10F047}">
      <dsp:nvSpPr>
        <dsp:cNvPr id="0" name=""/>
        <dsp:cNvSpPr/>
      </dsp:nvSpPr>
      <dsp:spPr>
        <a:xfrm>
          <a:off x="4133850" y="1363618"/>
          <a:ext cx="3924300" cy="1818157"/>
        </a:xfrm>
        <a:prstGeom prst="roundRect">
          <a:avLst/>
        </a:prstGeom>
        <a:solidFill>
          <a:schemeClr val="accent5">
            <a:hueOff val="-4966938"/>
            <a:satOff val="19906"/>
            <a:lumOff val="431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dirty="0">
              <a:solidFill>
                <a:schemeClr val="tx1"/>
              </a:solidFill>
              <a:latin typeface="Arial" pitchFamily="34" charset="0"/>
              <a:cs typeface="Arial" pitchFamily="34" charset="0"/>
            </a:rPr>
            <a:t>Sex Discrimination Act 1975:</a:t>
          </a:r>
        </a:p>
        <a:p>
          <a:pPr marL="0" lvl="0" indent="0" algn="ctr" defTabSz="711200">
            <a:lnSpc>
              <a:spcPct val="90000"/>
            </a:lnSpc>
            <a:spcBef>
              <a:spcPct val="0"/>
            </a:spcBef>
            <a:spcAft>
              <a:spcPct val="35000"/>
            </a:spcAft>
            <a:buNone/>
          </a:pPr>
          <a:r>
            <a:rPr lang="en-GB" sz="1600" kern="1200" dirty="0">
              <a:solidFill>
                <a:schemeClr val="tx1"/>
              </a:solidFill>
              <a:latin typeface="Arial" pitchFamily="34" charset="0"/>
              <a:cs typeface="Arial" pitchFamily="34" charset="0"/>
            </a:rPr>
            <a:t>Protects men and women from discrimination because of sex or marriage in employment, training, education, provision of goods and services, and the disposal of premises. </a:t>
          </a:r>
          <a:endParaRPr lang="en-GB" sz="1600" b="1" kern="1200" dirty="0">
            <a:solidFill>
              <a:schemeClr val="tx1"/>
            </a:solidFill>
            <a:latin typeface="Arial" pitchFamily="34" charset="0"/>
            <a:cs typeface="Arial" pitchFamily="34" charset="0"/>
          </a:endParaRPr>
        </a:p>
      </dsp:txBody>
      <dsp:txXfrm>
        <a:off x="4222605" y="1452373"/>
        <a:ext cx="3746790" cy="1640647"/>
      </dsp:txXfrm>
    </dsp:sp>
    <dsp:sp modelId="{1DC8C4D9-9501-4BBB-B163-487AC4F46141}">
      <dsp:nvSpPr>
        <dsp:cNvPr id="0" name=""/>
        <dsp:cNvSpPr/>
      </dsp:nvSpPr>
      <dsp:spPr>
        <a:xfrm>
          <a:off x="8254603" y="1363618"/>
          <a:ext cx="3924300" cy="1818157"/>
        </a:xfrm>
        <a:prstGeom prst="roundRect">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dirty="0">
              <a:solidFill>
                <a:schemeClr val="tx1"/>
              </a:solidFill>
              <a:latin typeface="Arial" pitchFamily="34" charset="0"/>
              <a:cs typeface="Arial" pitchFamily="34" charset="0"/>
            </a:rPr>
            <a:t>Disability Discrimination Act 1995:</a:t>
          </a:r>
        </a:p>
        <a:p>
          <a:pPr marL="0" lvl="0" indent="0" algn="ctr" defTabSz="711200">
            <a:lnSpc>
              <a:spcPct val="90000"/>
            </a:lnSpc>
            <a:spcBef>
              <a:spcPct val="0"/>
            </a:spcBef>
            <a:spcAft>
              <a:spcPct val="35000"/>
            </a:spcAft>
            <a:buNone/>
          </a:pPr>
          <a:r>
            <a:rPr lang="en-GB" sz="1600" kern="1200" dirty="0">
              <a:solidFill>
                <a:schemeClr val="tx1"/>
              </a:solidFill>
              <a:latin typeface="Arial" pitchFamily="34" charset="0"/>
              <a:cs typeface="Arial" pitchFamily="34" charset="0"/>
            </a:rPr>
            <a:t>Prevents discrimination against people because of disabilities in employment, the provision of goods and services, education and transport.</a:t>
          </a:r>
        </a:p>
      </dsp:txBody>
      <dsp:txXfrm>
        <a:off x="8343358" y="1452373"/>
        <a:ext cx="3746790" cy="164064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40AAD6-D5A9-47D6-A746-4A60C8DA1852}">
      <dsp:nvSpPr>
        <dsp:cNvPr id="0" name=""/>
        <dsp:cNvSpPr/>
      </dsp:nvSpPr>
      <dsp:spPr>
        <a:xfrm>
          <a:off x="902930" y="0"/>
          <a:ext cx="10233215" cy="4734211"/>
        </a:xfrm>
        <a:prstGeom prst="rightArrow">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A6A963F-9FE8-4823-9FAD-7A23E52937D0}">
      <dsp:nvSpPr>
        <dsp:cNvPr id="0" name=""/>
        <dsp:cNvSpPr/>
      </dsp:nvSpPr>
      <dsp:spPr>
        <a:xfrm>
          <a:off x="6025" y="1420263"/>
          <a:ext cx="2898078" cy="1893684"/>
        </a:xfrm>
        <a:prstGeom prst="roundRect">
          <a:avLst/>
        </a:prstGeom>
        <a:solidFill>
          <a:schemeClr val="accent5">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1" kern="1200" dirty="0">
              <a:solidFill>
                <a:schemeClr val="tx1"/>
              </a:solidFill>
              <a:latin typeface="Arial" pitchFamily="34" charset="0"/>
              <a:cs typeface="Arial" pitchFamily="34" charset="0"/>
            </a:rPr>
            <a:t>The Employment Equality (Sexual Orientation) Regulations 2003:</a:t>
          </a:r>
        </a:p>
        <a:p>
          <a:pPr marL="0" lvl="0" indent="0" algn="ctr" defTabSz="622300">
            <a:lnSpc>
              <a:spcPct val="90000"/>
            </a:lnSpc>
            <a:spcBef>
              <a:spcPct val="0"/>
            </a:spcBef>
            <a:spcAft>
              <a:spcPct val="35000"/>
            </a:spcAft>
            <a:buNone/>
          </a:pPr>
          <a:r>
            <a:rPr lang="en-GB" sz="1400" kern="1200" dirty="0">
              <a:solidFill>
                <a:schemeClr val="tx1"/>
              </a:solidFill>
              <a:latin typeface="Arial" pitchFamily="34" charset="0"/>
              <a:cs typeface="Arial" pitchFamily="34" charset="0"/>
            </a:rPr>
            <a:t>Made it unlawful to discriminate because of sexual orientation in employment.</a:t>
          </a:r>
        </a:p>
      </dsp:txBody>
      <dsp:txXfrm>
        <a:off x="98467" y="1512705"/>
        <a:ext cx="2713194" cy="1708800"/>
      </dsp:txXfrm>
    </dsp:sp>
    <dsp:sp modelId="{5CBE418B-62EE-40C2-B7A0-01C4BD40A69B}">
      <dsp:nvSpPr>
        <dsp:cNvPr id="0" name=""/>
        <dsp:cNvSpPr/>
      </dsp:nvSpPr>
      <dsp:spPr>
        <a:xfrm>
          <a:off x="3049007" y="1420263"/>
          <a:ext cx="2898078" cy="1893684"/>
        </a:xfrm>
        <a:prstGeom prst="roundRect">
          <a:avLst/>
        </a:prstGeom>
        <a:solidFill>
          <a:schemeClr val="accent5">
            <a:hueOff val="-3311292"/>
            <a:satOff val="13270"/>
            <a:lumOff val="2876"/>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1" kern="1200" dirty="0">
              <a:solidFill>
                <a:schemeClr val="tx1"/>
              </a:solidFill>
              <a:latin typeface="Arial" pitchFamily="34" charset="0"/>
              <a:cs typeface="Arial" pitchFamily="34" charset="0"/>
            </a:rPr>
            <a:t>The Employment Equality (Religion or Belief) Regulations 2003: </a:t>
          </a:r>
          <a:r>
            <a:rPr lang="en-GB" sz="1400" kern="1200" dirty="0">
              <a:solidFill>
                <a:schemeClr val="tx1"/>
              </a:solidFill>
              <a:latin typeface="Arial" pitchFamily="34" charset="0"/>
              <a:cs typeface="Arial" pitchFamily="34" charset="0"/>
            </a:rPr>
            <a:t>Made it unlawful to discriminate because of religion or belief in employment.</a:t>
          </a:r>
          <a:r>
            <a:rPr lang="en-GB" sz="1400" b="1" kern="1200" dirty="0">
              <a:solidFill>
                <a:schemeClr val="tx1"/>
              </a:solidFill>
              <a:latin typeface="Arial" pitchFamily="34" charset="0"/>
              <a:cs typeface="Arial" pitchFamily="34" charset="0"/>
            </a:rPr>
            <a:t> </a:t>
          </a:r>
          <a:endParaRPr lang="en-GB" sz="1400" kern="1200" dirty="0">
            <a:solidFill>
              <a:schemeClr val="tx1"/>
            </a:solidFill>
            <a:latin typeface="Arial" pitchFamily="34" charset="0"/>
            <a:cs typeface="Arial" pitchFamily="34" charset="0"/>
          </a:endParaRPr>
        </a:p>
      </dsp:txBody>
      <dsp:txXfrm>
        <a:off x="3141449" y="1512705"/>
        <a:ext cx="2713194" cy="1708800"/>
      </dsp:txXfrm>
    </dsp:sp>
    <dsp:sp modelId="{D0A18B34-11D6-434A-B44F-1F8AD75A4C35}">
      <dsp:nvSpPr>
        <dsp:cNvPr id="0" name=""/>
        <dsp:cNvSpPr/>
      </dsp:nvSpPr>
      <dsp:spPr>
        <a:xfrm>
          <a:off x="6091990" y="1420263"/>
          <a:ext cx="2898078" cy="1893684"/>
        </a:xfrm>
        <a:prstGeom prst="roundRect">
          <a:avLst/>
        </a:prstGeom>
        <a:solidFill>
          <a:schemeClr val="accent5">
            <a:hueOff val="-6622584"/>
            <a:satOff val="26541"/>
            <a:lumOff val="5752"/>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1" kern="1200" dirty="0">
              <a:solidFill>
                <a:schemeClr val="tx1"/>
              </a:solidFill>
              <a:latin typeface="Arial" pitchFamily="34" charset="0"/>
              <a:cs typeface="Arial" pitchFamily="34" charset="0"/>
            </a:rPr>
            <a:t>The Employment Equality (Age) Regulations 2006: </a:t>
          </a:r>
        </a:p>
        <a:p>
          <a:pPr marL="0" lvl="0" indent="0" algn="ctr" defTabSz="622300">
            <a:lnSpc>
              <a:spcPct val="90000"/>
            </a:lnSpc>
            <a:spcBef>
              <a:spcPct val="0"/>
            </a:spcBef>
            <a:spcAft>
              <a:spcPct val="35000"/>
            </a:spcAft>
            <a:buNone/>
          </a:pPr>
          <a:r>
            <a:rPr lang="en-GB" sz="1400" b="0" kern="1200" dirty="0">
              <a:solidFill>
                <a:schemeClr val="tx1"/>
              </a:solidFill>
              <a:latin typeface="Arial" pitchFamily="34" charset="0"/>
              <a:cs typeface="Arial" pitchFamily="34" charset="0"/>
            </a:rPr>
            <a:t>Made it unlawful for employers to discriminate against employees because of age.</a:t>
          </a:r>
          <a:endParaRPr lang="en-GB" sz="1400" kern="1200" dirty="0">
            <a:solidFill>
              <a:schemeClr val="tx1"/>
            </a:solidFill>
            <a:latin typeface="Arial" pitchFamily="34" charset="0"/>
            <a:cs typeface="Arial" pitchFamily="34" charset="0"/>
          </a:endParaRPr>
        </a:p>
      </dsp:txBody>
      <dsp:txXfrm>
        <a:off x="6184432" y="1512705"/>
        <a:ext cx="2713194" cy="1708800"/>
      </dsp:txXfrm>
    </dsp:sp>
    <dsp:sp modelId="{F2CCDDF2-6015-452E-96A1-8EC4010B7B09}">
      <dsp:nvSpPr>
        <dsp:cNvPr id="0" name=""/>
        <dsp:cNvSpPr/>
      </dsp:nvSpPr>
      <dsp:spPr>
        <a:xfrm>
          <a:off x="9134972" y="1420263"/>
          <a:ext cx="2898078" cy="1893684"/>
        </a:xfrm>
        <a:prstGeom prst="roundRect">
          <a:avLst/>
        </a:prstGeom>
        <a:solidFill>
          <a:schemeClr val="accent5">
            <a:hueOff val="-9933876"/>
            <a:satOff val="39811"/>
            <a:lumOff val="8628"/>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1" kern="1200" dirty="0">
              <a:solidFill>
                <a:schemeClr val="tx1"/>
              </a:solidFill>
              <a:latin typeface="Arial" pitchFamily="34" charset="0"/>
              <a:cs typeface="Arial" pitchFamily="34" charset="0"/>
            </a:rPr>
            <a:t>The Equality Act (Sexual Orientation) Regulations 2007:</a:t>
          </a:r>
        </a:p>
        <a:p>
          <a:pPr marL="0" lvl="0" indent="0" algn="ctr" defTabSz="622300">
            <a:lnSpc>
              <a:spcPct val="90000"/>
            </a:lnSpc>
            <a:spcBef>
              <a:spcPct val="0"/>
            </a:spcBef>
            <a:spcAft>
              <a:spcPct val="35000"/>
            </a:spcAft>
            <a:buNone/>
          </a:pPr>
          <a:r>
            <a:rPr lang="en-GB" sz="1400" kern="1200" dirty="0">
              <a:solidFill>
                <a:schemeClr val="tx1"/>
              </a:solidFill>
              <a:latin typeface="Arial" pitchFamily="34" charset="0"/>
              <a:cs typeface="Arial" pitchFamily="34" charset="0"/>
            </a:rPr>
            <a:t>Made it unlawful to discriminate because of sexual orientation in the provision of goods, facilities, services, education and public functions.</a:t>
          </a:r>
        </a:p>
      </dsp:txBody>
      <dsp:txXfrm>
        <a:off x="9227414" y="1512705"/>
        <a:ext cx="2713194" cy="17088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C4B1E8-4E07-4E02-9314-D6B92D3DD0D6}">
      <dsp:nvSpPr>
        <dsp:cNvPr id="0" name=""/>
        <dsp:cNvSpPr/>
      </dsp:nvSpPr>
      <dsp:spPr>
        <a:xfrm>
          <a:off x="0" y="84027"/>
          <a:ext cx="5990135" cy="514800"/>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solidFill>
                <a:schemeClr val="tx1"/>
              </a:solidFill>
            </a:rPr>
            <a:t>age</a:t>
          </a:r>
        </a:p>
      </dsp:txBody>
      <dsp:txXfrm>
        <a:off x="25130" y="109157"/>
        <a:ext cx="5939875" cy="464540"/>
      </dsp:txXfrm>
    </dsp:sp>
    <dsp:sp modelId="{074AF0B6-5537-4560-986B-E996A072A2D2}">
      <dsp:nvSpPr>
        <dsp:cNvPr id="0" name=""/>
        <dsp:cNvSpPr/>
      </dsp:nvSpPr>
      <dsp:spPr>
        <a:xfrm>
          <a:off x="0" y="656427"/>
          <a:ext cx="5990135" cy="514800"/>
        </a:xfrm>
        <a:prstGeom prst="roundRect">
          <a:avLst/>
        </a:prstGeom>
        <a:solidFill>
          <a:schemeClr val="accent5">
            <a:hueOff val="-1241735"/>
            <a:satOff val="4976"/>
            <a:lumOff val="107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solidFill>
                <a:schemeClr val="tx1"/>
              </a:solidFill>
            </a:rPr>
            <a:t>disability</a:t>
          </a:r>
        </a:p>
      </dsp:txBody>
      <dsp:txXfrm>
        <a:off x="25130" y="681557"/>
        <a:ext cx="5939875" cy="464540"/>
      </dsp:txXfrm>
    </dsp:sp>
    <dsp:sp modelId="{AFE8CE36-A2B5-4FA5-9FF5-E6BA9A6C2E05}">
      <dsp:nvSpPr>
        <dsp:cNvPr id="0" name=""/>
        <dsp:cNvSpPr/>
      </dsp:nvSpPr>
      <dsp:spPr>
        <a:xfrm>
          <a:off x="0" y="1228827"/>
          <a:ext cx="5990135" cy="514800"/>
        </a:xfrm>
        <a:prstGeom prst="roundRect">
          <a:avLst/>
        </a:prstGeom>
        <a:solidFill>
          <a:schemeClr val="accent5">
            <a:hueOff val="-2483469"/>
            <a:satOff val="9953"/>
            <a:lumOff val="215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solidFill>
                <a:schemeClr val="tx1"/>
              </a:solidFill>
            </a:rPr>
            <a:t>gender reassignment</a:t>
          </a:r>
        </a:p>
      </dsp:txBody>
      <dsp:txXfrm>
        <a:off x="25130" y="1253957"/>
        <a:ext cx="5939875" cy="464540"/>
      </dsp:txXfrm>
    </dsp:sp>
    <dsp:sp modelId="{421D2FF9-02B1-45EC-A9BD-09F2AA256BB1}">
      <dsp:nvSpPr>
        <dsp:cNvPr id="0" name=""/>
        <dsp:cNvSpPr/>
      </dsp:nvSpPr>
      <dsp:spPr>
        <a:xfrm>
          <a:off x="0" y="1801227"/>
          <a:ext cx="5990135" cy="514800"/>
        </a:xfrm>
        <a:prstGeom prst="roundRect">
          <a:avLst/>
        </a:prstGeom>
        <a:solidFill>
          <a:schemeClr val="accent5">
            <a:hueOff val="-3725204"/>
            <a:satOff val="14929"/>
            <a:lumOff val="323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solidFill>
                <a:schemeClr val="tx1"/>
              </a:solidFill>
            </a:rPr>
            <a:t>marriage and civil partnership</a:t>
          </a:r>
        </a:p>
      </dsp:txBody>
      <dsp:txXfrm>
        <a:off x="25130" y="1826357"/>
        <a:ext cx="5939875" cy="464540"/>
      </dsp:txXfrm>
    </dsp:sp>
    <dsp:sp modelId="{8A7DF542-3E10-4B74-97A9-DE1C7E3AE4EF}">
      <dsp:nvSpPr>
        <dsp:cNvPr id="0" name=""/>
        <dsp:cNvSpPr/>
      </dsp:nvSpPr>
      <dsp:spPr>
        <a:xfrm>
          <a:off x="0" y="2373627"/>
          <a:ext cx="5990135" cy="514800"/>
        </a:xfrm>
        <a:prstGeom prst="roundRect">
          <a:avLst/>
        </a:prstGeom>
        <a:solidFill>
          <a:schemeClr val="accent5">
            <a:hueOff val="-4966938"/>
            <a:satOff val="19906"/>
            <a:lumOff val="431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solidFill>
                <a:schemeClr val="tx1"/>
              </a:solidFill>
            </a:rPr>
            <a:t>pregnancy and maternity</a:t>
          </a:r>
        </a:p>
      </dsp:txBody>
      <dsp:txXfrm>
        <a:off x="25130" y="2398757"/>
        <a:ext cx="5939875" cy="464540"/>
      </dsp:txXfrm>
    </dsp:sp>
    <dsp:sp modelId="{9100302C-8202-487D-8A77-E1EB46B25EFA}">
      <dsp:nvSpPr>
        <dsp:cNvPr id="0" name=""/>
        <dsp:cNvSpPr/>
      </dsp:nvSpPr>
      <dsp:spPr>
        <a:xfrm>
          <a:off x="0" y="2946027"/>
          <a:ext cx="5990135" cy="514800"/>
        </a:xfrm>
        <a:prstGeom prst="roundRect">
          <a:avLst/>
        </a:prstGeom>
        <a:solidFill>
          <a:schemeClr val="accent5">
            <a:hueOff val="-6208672"/>
            <a:satOff val="24882"/>
            <a:lumOff val="539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solidFill>
                <a:schemeClr val="tx1"/>
              </a:solidFill>
            </a:rPr>
            <a:t>race</a:t>
          </a:r>
        </a:p>
      </dsp:txBody>
      <dsp:txXfrm>
        <a:off x="25130" y="2971157"/>
        <a:ext cx="5939875" cy="464540"/>
      </dsp:txXfrm>
    </dsp:sp>
    <dsp:sp modelId="{11476795-A946-47BA-9A52-BDDDE42E4B64}">
      <dsp:nvSpPr>
        <dsp:cNvPr id="0" name=""/>
        <dsp:cNvSpPr/>
      </dsp:nvSpPr>
      <dsp:spPr>
        <a:xfrm>
          <a:off x="0" y="3518427"/>
          <a:ext cx="5990135" cy="514800"/>
        </a:xfrm>
        <a:prstGeom prst="roundRect">
          <a:avLst/>
        </a:prstGeom>
        <a:solidFill>
          <a:schemeClr val="accent5">
            <a:hueOff val="-7450407"/>
            <a:satOff val="29858"/>
            <a:lumOff val="647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solidFill>
                <a:schemeClr val="tx1"/>
              </a:solidFill>
            </a:rPr>
            <a:t>religion or belief</a:t>
          </a:r>
        </a:p>
      </dsp:txBody>
      <dsp:txXfrm>
        <a:off x="25130" y="3543557"/>
        <a:ext cx="5939875" cy="464540"/>
      </dsp:txXfrm>
    </dsp:sp>
    <dsp:sp modelId="{1AF3520F-E3E3-49E9-81B3-2D7A3DDEB162}">
      <dsp:nvSpPr>
        <dsp:cNvPr id="0" name=""/>
        <dsp:cNvSpPr/>
      </dsp:nvSpPr>
      <dsp:spPr>
        <a:xfrm>
          <a:off x="0" y="4090827"/>
          <a:ext cx="5990135" cy="514800"/>
        </a:xfrm>
        <a:prstGeom prst="roundRect">
          <a:avLst/>
        </a:prstGeom>
        <a:solidFill>
          <a:schemeClr val="accent5">
            <a:hueOff val="-8692142"/>
            <a:satOff val="34835"/>
            <a:lumOff val="754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solidFill>
                <a:schemeClr val="tx1"/>
              </a:solidFill>
            </a:rPr>
            <a:t>sex</a:t>
          </a:r>
        </a:p>
      </dsp:txBody>
      <dsp:txXfrm>
        <a:off x="25130" y="4115957"/>
        <a:ext cx="5939875" cy="464540"/>
      </dsp:txXfrm>
    </dsp:sp>
    <dsp:sp modelId="{B565A919-F76D-4869-8CD6-084E7B281EC8}">
      <dsp:nvSpPr>
        <dsp:cNvPr id="0" name=""/>
        <dsp:cNvSpPr/>
      </dsp:nvSpPr>
      <dsp:spPr>
        <a:xfrm>
          <a:off x="0" y="4663227"/>
          <a:ext cx="5990135" cy="514800"/>
        </a:xfrm>
        <a:prstGeom prst="roundRect">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solidFill>
                <a:schemeClr val="tx1"/>
              </a:solidFill>
            </a:rPr>
            <a:t>sexual orientation</a:t>
          </a:r>
        </a:p>
      </dsp:txBody>
      <dsp:txXfrm>
        <a:off x="25130" y="4688357"/>
        <a:ext cx="5939875" cy="464540"/>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23/02/2026</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B10DE88-7F10-4941-BDCF-3676CA452B4E}" type="datetimeFigureOut">
              <a:rPr lang="en-GB" smtClean="0"/>
              <a:t>18/02/2026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9379DD4-1E8D-4A65-BF97-BA135E7361C8}" type="slidenum">
              <a:rPr lang="en-GB" smtClean="0"/>
              <a:t>‹#›</a:t>
            </a:fld>
            <a:endParaRPr lang="en-GB"/>
          </a:p>
        </p:txBody>
      </p:sp>
    </p:spTree>
    <p:extLst>
      <p:ext uri="{BB962C8B-B14F-4D97-AF65-F5344CB8AC3E}">
        <p14:creationId xmlns:p14="http://schemas.microsoft.com/office/powerpoint/2010/main" val="21585711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41A2997-CFE3-4399-B078-FCBE1FE66BB5}" type="slidenum">
              <a:rPr lang="en-GB" smtClean="0"/>
              <a:t>9</a:t>
            </a:fld>
            <a:endParaRPr lang="en-GB" dirty="0"/>
          </a:p>
        </p:txBody>
      </p:sp>
    </p:spTree>
    <p:extLst>
      <p:ext uri="{BB962C8B-B14F-4D97-AF65-F5344CB8AC3E}">
        <p14:creationId xmlns:p14="http://schemas.microsoft.com/office/powerpoint/2010/main" val="40660125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p>
        </p:txBody>
      </p:sp>
    </p:spTree>
    <p:extLst>
      <p:ext uri="{BB962C8B-B14F-4D97-AF65-F5344CB8AC3E}">
        <p14:creationId xmlns:p14="http://schemas.microsoft.com/office/powerpoint/2010/main" val="19865420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4775" y="750888"/>
            <a:ext cx="6678613" cy="3757612"/>
          </a:xfrm>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944FDAB-DCF5-4EA7-8D69-37F31B19C835}" type="slidenum">
              <a:rPr lang="en-GB" smtClean="0"/>
              <a:pPr/>
              <a:t>12</a:t>
            </a:fld>
            <a:endParaRPr lang="en-GB"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4775" y="750888"/>
            <a:ext cx="6678613" cy="3757612"/>
          </a:xfrm>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944FDAB-DCF5-4EA7-8D69-37F31B19C835}" type="slidenum">
              <a:rPr lang="en-GB" smtClean="0"/>
              <a:pPr/>
              <a:t>13</a:t>
            </a:fld>
            <a:endParaRPr lang="en-GB"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4775" y="750888"/>
            <a:ext cx="6678613" cy="3757612"/>
          </a:xfrm>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944FDAB-DCF5-4EA7-8D69-37F31B19C835}" type="slidenum">
              <a:rPr lang="en-GB" smtClean="0"/>
              <a:pPr/>
              <a:t>16</a:t>
            </a:fld>
            <a:endParaRPr lang="en-GB" dirty="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18/02/2026</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18/02/2026</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18/02/2026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18/02/2026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18/02/2026</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18/02/2026</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18/02/2026</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18/02/2026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18/02/2026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18/02/2026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18/02/2026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18/02/2026</a:t>
            </a:fld>
            <a:endParaRPr lang="en-GB" dirty="0"/>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Layout" Target="../slideLayouts/slideLayout2.xml"/><Relationship Id="rId1" Type="http://schemas.openxmlformats.org/officeDocument/2006/relationships/video" Target="https://www.youtube.com/embed/KQp5zkS1A8E?feature=oembed" TargetMode="Externa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hyperlink" Target="https://www.equalityhumanrights.com/en/advice-and-guidance/your-rights-under-equality-act-2010" TargetMode="External"/><Relationship Id="rId2" Type="http://schemas.openxmlformats.org/officeDocument/2006/relationships/hyperlink" Target="https://www.legislation.gov.uk/ukpga/2010/15/contents" TargetMode="External"/><Relationship Id="rId1" Type="http://schemas.openxmlformats.org/officeDocument/2006/relationships/slideLayout" Target="../slideLayouts/slideLayout2.xml"/><Relationship Id="rId6" Type="http://schemas.openxmlformats.org/officeDocument/2006/relationships/hyperlink" Target="https://www.theguardian.com/society/2021/feb/15/ehrc-urged-to-investigate-ministers-for-equality-failures-in-covid-response?CMP=Share_AndroidApp_Other" TargetMode="External"/><Relationship Id="rId5" Type="http://schemas.openxmlformats.org/officeDocument/2006/relationships/hyperlink" Target="https://www.fawcettsociety.org.uk/make-equality-law-21st-century" TargetMode="External"/><Relationship Id="rId4" Type="http://schemas.openxmlformats.org/officeDocument/2006/relationships/hyperlink" Target="https://socialcare.wales/hub/resourc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B486AEAF-79A3-D332-3301-CE2CBF411A64}"/>
              </a:ext>
            </a:extLst>
          </p:cNvPr>
          <p:cNvSpPr/>
          <p:nvPr/>
        </p:nvSpPr>
        <p:spPr>
          <a:xfrm>
            <a:off x="1304492" y="1360785"/>
            <a:ext cx="9577064" cy="3940423"/>
          </a:xfrm>
          <a:prstGeom prst="roundRect">
            <a:avLst/>
          </a:prstGeom>
          <a:solidFill>
            <a:schemeClr val="accent5">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ctrTitle"/>
          </p:nvPr>
        </p:nvSpPr>
        <p:spPr/>
        <p:txBody>
          <a:bodyPr>
            <a:normAutofit/>
          </a:bodyPr>
          <a:lstStyle/>
          <a:p>
            <a:r>
              <a:rPr lang="en-GB" dirty="0"/>
              <a:t>ECYW4011:</a:t>
            </a:r>
            <a:br>
              <a:rPr lang="en-GB" dirty="0"/>
            </a:br>
            <a:r>
              <a:rPr lang="en-GB" dirty="0"/>
              <a:t>Creating Inclusive Environments</a:t>
            </a:r>
          </a:p>
        </p:txBody>
      </p:sp>
      <p:sp>
        <p:nvSpPr>
          <p:cNvPr id="3" name="Subtitle 2"/>
          <p:cNvSpPr>
            <a:spLocks noGrp="1"/>
          </p:cNvSpPr>
          <p:nvPr>
            <p:ph type="subTitle" idx="1"/>
          </p:nvPr>
        </p:nvSpPr>
        <p:spPr/>
        <p:txBody>
          <a:bodyPr/>
          <a:lstStyle/>
          <a:p>
            <a:r>
              <a:rPr lang="en-GB" dirty="0">
                <a:solidFill>
                  <a:schemeClr val="tx1"/>
                </a:solidFill>
              </a:rPr>
              <a:t>The Equality Act 2010</a:t>
            </a:r>
          </a:p>
          <a:p>
            <a:r>
              <a:rPr lang="en-GB" dirty="0">
                <a:solidFill>
                  <a:schemeClr val="tx1"/>
                </a:solidFill>
              </a:rPr>
              <a:t>2023</a:t>
            </a:r>
          </a:p>
        </p:txBody>
      </p:sp>
    </p:spTree>
    <p:extLst>
      <p:ext uri="{BB962C8B-B14F-4D97-AF65-F5344CB8AC3E}">
        <p14:creationId xmlns:p14="http://schemas.microsoft.com/office/powerpoint/2010/main" val="19500108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with text overlay&#10;&#10;Description automatically generated">
            <a:extLst>
              <a:ext uri="{FF2B5EF4-FFF2-40B4-BE49-F238E27FC236}">
                <a16:creationId xmlns:a16="http://schemas.microsoft.com/office/drawing/2014/main" id="{75AB5628-B172-4835-8DAE-4C645583A4BA}"/>
              </a:ext>
            </a:extLst>
          </p:cNvPr>
          <p:cNvPicPr>
            <a:picLocks noChangeAspect="1"/>
          </p:cNvPicPr>
          <p:nvPr/>
        </p:nvPicPr>
        <p:blipFill rotWithShape="1">
          <a:blip r:embed="rId2"/>
          <a:srcRect/>
          <a:stretch/>
        </p:blipFill>
        <p:spPr>
          <a:xfrm>
            <a:off x="20" y="10"/>
            <a:ext cx="12191980" cy="6857990"/>
          </a:xfrm>
          <a:prstGeom prst="rect">
            <a:avLst/>
          </a:prstGeom>
          <a:noFill/>
        </p:spPr>
      </p:pic>
    </p:spTree>
    <p:extLst>
      <p:ext uri="{BB962C8B-B14F-4D97-AF65-F5344CB8AC3E}">
        <p14:creationId xmlns:p14="http://schemas.microsoft.com/office/powerpoint/2010/main" val="38908710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F127D8-2031-4D78-9647-2BCC17309BFA}"/>
              </a:ext>
            </a:extLst>
          </p:cNvPr>
          <p:cNvSpPr>
            <a:spLocks noGrp="1"/>
          </p:cNvSpPr>
          <p:nvPr>
            <p:ph type="title"/>
          </p:nvPr>
        </p:nvSpPr>
        <p:spPr>
          <a:xfrm>
            <a:off x="609600" y="274638"/>
            <a:ext cx="10972800" cy="1143000"/>
          </a:xfrm>
        </p:spPr>
        <p:txBody>
          <a:bodyPr>
            <a:normAutofit/>
          </a:bodyPr>
          <a:lstStyle/>
          <a:p>
            <a:r>
              <a:rPr lang="en-GB" dirty="0"/>
              <a:t>What is an ‘Act’?</a:t>
            </a:r>
          </a:p>
        </p:txBody>
      </p:sp>
      <p:sp>
        <p:nvSpPr>
          <p:cNvPr id="3" name="Content Placeholder 2">
            <a:extLst>
              <a:ext uri="{FF2B5EF4-FFF2-40B4-BE49-F238E27FC236}">
                <a16:creationId xmlns:a16="http://schemas.microsoft.com/office/drawing/2014/main" id="{778FC15D-79CA-43B5-B06B-541FD5560521}"/>
              </a:ext>
            </a:extLst>
          </p:cNvPr>
          <p:cNvSpPr>
            <a:spLocks noGrp="1"/>
          </p:cNvSpPr>
          <p:nvPr>
            <p:ph idx="1"/>
          </p:nvPr>
        </p:nvSpPr>
        <p:spPr>
          <a:xfrm>
            <a:off x="609600" y="1386807"/>
            <a:ext cx="10972800" cy="3916363"/>
          </a:xfrm>
        </p:spPr>
        <p:txBody>
          <a:bodyPr>
            <a:normAutofit fontScale="92500" lnSpcReduction="10000"/>
          </a:bodyPr>
          <a:lstStyle/>
          <a:p>
            <a:endParaRPr lang="en-GB" dirty="0"/>
          </a:p>
          <a:p>
            <a:r>
              <a:rPr lang="en-GB" dirty="0"/>
              <a:t>An Act of Parliament creates a new law or changes an existing law. </a:t>
            </a:r>
          </a:p>
          <a:p>
            <a:r>
              <a:rPr lang="en-GB" dirty="0"/>
              <a:t>An Act is a Bill that has been approved by both the House of Commons and the House of Lords and been given Royal Assent by the Monarch.</a:t>
            </a:r>
          </a:p>
          <a:p>
            <a:r>
              <a:rPr lang="en-GB" dirty="0"/>
              <a:t>Taken together, Acts of Parliament make up what is known as Statute Law in the UK.</a:t>
            </a:r>
          </a:p>
          <a:p>
            <a:endParaRPr lang="en-GB" dirty="0"/>
          </a:p>
          <a:p>
            <a:endParaRPr lang="en-GB" dirty="0"/>
          </a:p>
          <a:p>
            <a:endParaRPr lang="en-GB" dirty="0"/>
          </a:p>
        </p:txBody>
      </p:sp>
      <p:sp>
        <p:nvSpPr>
          <p:cNvPr id="8" name="TextBox 7">
            <a:extLst>
              <a:ext uri="{FF2B5EF4-FFF2-40B4-BE49-F238E27FC236}">
                <a16:creationId xmlns:a16="http://schemas.microsoft.com/office/drawing/2014/main" id="{59D2DE11-8AF0-ED15-E636-C0E5DD710AFD}"/>
              </a:ext>
            </a:extLst>
          </p:cNvPr>
          <p:cNvSpPr txBox="1"/>
          <p:nvPr/>
        </p:nvSpPr>
        <p:spPr>
          <a:xfrm>
            <a:off x="9624392" y="5331897"/>
            <a:ext cx="2808312" cy="369332"/>
          </a:xfrm>
          <a:prstGeom prst="rect">
            <a:avLst/>
          </a:prstGeom>
          <a:noFill/>
        </p:spPr>
        <p:txBody>
          <a:bodyPr wrap="square">
            <a:spAutoFit/>
          </a:bodyPr>
          <a:lstStyle/>
          <a:p>
            <a:r>
              <a:rPr lang="en-GB" dirty="0"/>
              <a:t>(UK Parliament, 2021)</a:t>
            </a:r>
          </a:p>
        </p:txBody>
      </p:sp>
    </p:spTree>
    <p:extLst>
      <p:ext uri="{BB962C8B-B14F-4D97-AF65-F5344CB8AC3E}">
        <p14:creationId xmlns:p14="http://schemas.microsoft.com/office/powerpoint/2010/main" val="27792031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99D15BCC-0BED-4088-A563-074566C0A6DF}"/>
              </a:ext>
            </a:extLst>
          </p:cNvPr>
          <p:cNvSpPr>
            <a:spLocks noGrp="1"/>
          </p:cNvSpPr>
          <p:nvPr>
            <p:ph type="title"/>
          </p:nvPr>
        </p:nvSpPr>
        <p:spPr>
          <a:xfrm>
            <a:off x="609600" y="274638"/>
            <a:ext cx="10972800" cy="1143000"/>
          </a:xfrm>
        </p:spPr>
        <p:txBody>
          <a:bodyPr vert="horz" lIns="91440" tIns="45720" rIns="91440" bIns="45720" rtlCol="0" anchor="ctr">
            <a:normAutofit/>
          </a:bodyPr>
          <a:lstStyle/>
          <a:p>
            <a:r>
              <a:rPr lang="en-US" altLang="en-US" dirty="0"/>
              <a:t>Tackling inequality	</a:t>
            </a:r>
          </a:p>
        </p:txBody>
      </p:sp>
      <p:sp>
        <p:nvSpPr>
          <p:cNvPr id="5" name="Content Placeholder 4">
            <a:extLst>
              <a:ext uri="{FF2B5EF4-FFF2-40B4-BE49-F238E27FC236}">
                <a16:creationId xmlns:a16="http://schemas.microsoft.com/office/drawing/2014/main" id="{6F7E2267-92D3-DAD3-C66E-B15BE6051570}"/>
              </a:ext>
            </a:extLst>
          </p:cNvPr>
          <p:cNvSpPr>
            <a:spLocks noGrp="1"/>
          </p:cNvSpPr>
          <p:nvPr>
            <p:ph sz="half" idx="1"/>
          </p:nvPr>
        </p:nvSpPr>
        <p:spPr/>
        <p:txBody>
          <a:bodyPr>
            <a:normAutofit fontScale="70000" lnSpcReduction="20000"/>
          </a:bodyPr>
          <a:lstStyle/>
          <a:p>
            <a:endParaRPr lang="en-GB"/>
          </a:p>
        </p:txBody>
      </p:sp>
      <p:sp>
        <p:nvSpPr>
          <p:cNvPr id="12291" name="Content Placeholder 2">
            <a:extLst>
              <a:ext uri="{FF2B5EF4-FFF2-40B4-BE49-F238E27FC236}">
                <a16:creationId xmlns:a16="http://schemas.microsoft.com/office/drawing/2014/main" id="{8ABAD071-B7D1-4AC7-A874-A77B4D1DEF9F}"/>
              </a:ext>
            </a:extLst>
          </p:cNvPr>
          <p:cNvSpPr>
            <a:spLocks noGrp="1"/>
          </p:cNvSpPr>
          <p:nvPr>
            <p:ph sz="half" idx="2"/>
          </p:nvPr>
        </p:nvSpPr>
        <p:spPr>
          <a:xfrm>
            <a:off x="6197600" y="1600201"/>
            <a:ext cx="5384800" cy="3989040"/>
          </a:xfrm>
        </p:spPr>
        <p:txBody>
          <a:bodyPr vert="horz" lIns="91440" tIns="45720" rIns="91440" bIns="45720" rtlCol="0">
            <a:normAutofit fontScale="70000" lnSpcReduction="20000"/>
          </a:bodyPr>
          <a:lstStyle/>
          <a:p>
            <a:r>
              <a:rPr lang="en-US" altLang="en-US" dirty="0"/>
              <a:t>Over the years, laws have been introduced to tackle discrimination and to help ensure people with particular characteristics are treated fairly.</a:t>
            </a:r>
          </a:p>
          <a:p>
            <a:r>
              <a:rPr lang="en-US" altLang="en-US" dirty="0"/>
              <a:t>These laws are called civil laws. </a:t>
            </a:r>
          </a:p>
          <a:p>
            <a:r>
              <a:rPr lang="en-US" altLang="en-US" dirty="0"/>
              <a:t>Civil law mostly involves disagreements between people, companies or other organizations. It is enforced by one person suing another person or corporation and the case will end up in a civil court.</a:t>
            </a:r>
          </a:p>
          <a:p>
            <a:r>
              <a:rPr lang="en-US" altLang="en-US" dirty="0"/>
              <a:t>Whereas criminal laws are enforced by the police and the courts, and if they are broken you can face very serious consequences, including time in prison.</a:t>
            </a:r>
          </a:p>
        </p:txBody>
      </p:sp>
      <p:pic>
        <p:nvPicPr>
          <p:cNvPr id="3" name="Picture 2" descr="Women holding hands">
            <a:extLst>
              <a:ext uri="{FF2B5EF4-FFF2-40B4-BE49-F238E27FC236}">
                <a16:creationId xmlns:a16="http://schemas.microsoft.com/office/drawing/2014/main" id="{5E000DA7-DFD6-A49D-3765-4FDA0BB8F33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7218" r="12128" b="3"/>
          <a:stretch/>
        </p:blipFill>
        <p:spPr>
          <a:xfrm>
            <a:off x="609600" y="1600201"/>
            <a:ext cx="5384800" cy="3989040"/>
          </a:xfrm>
          <a:prstGeom prst="rect">
            <a:avLst/>
          </a:prstGeom>
          <a:noFill/>
        </p:spPr>
      </p:pic>
    </p:spTree>
    <p:extLst>
      <p:ext uri="{BB962C8B-B14F-4D97-AF65-F5344CB8AC3E}">
        <p14:creationId xmlns:p14="http://schemas.microsoft.com/office/powerpoint/2010/main" val="14201452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EFBAF157-B52F-4455-A148-D9342AE3A7F2}"/>
              </a:ext>
            </a:extLst>
          </p:cNvPr>
          <p:cNvSpPr>
            <a:spLocks noGrp="1"/>
          </p:cNvSpPr>
          <p:nvPr>
            <p:ph type="title"/>
          </p:nvPr>
        </p:nvSpPr>
        <p:spPr>
          <a:xfrm>
            <a:off x="609600" y="274638"/>
            <a:ext cx="10972800" cy="1143000"/>
          </a:xfrm>
        </p:spPr>
        <p:txBody>
          <a:bodyPr vert="horz" lIns="91440" tIns="45720" rIns="91440" bIns="45720" rtlCol="0" anchor="ctr">
            <a:normAutofit/>
          </a:bodyPr>
          <a:lstStyle/>
          <a:p>
            <a:r>
              <a:rPr lang="en-US" altLang="en-US" dirty="0"/>
              <a:t>Anti-discrimination laws timeline</a:t>
            </a:r>
          </a:p>
        </p:txBody>
      </p:sp>
      <p:graphicFrame>
        <p:nvGraphicFramePr>
          <p:cNvPr id="4" name="Diagram 3">
            <a:extLst>
              <a:ext uri="{FF2B5EF4-FFF2-40B4-BE49-F238E27FC236}">
                <a16:creationId xmlns:a16="http://schemas.microsoft.com/office/drawing/2014/main" id="{6CAC8782-C211-4B01-B12B-A4AA5E6A2254}"/>
              </a:ext>
            </a:extLst>
          </p:cNvPr>
          <p:cNvGraphicFramePr/>
          <p:nvPr>
            <p:extLst>
              <p:ext uri="{D42A27DB-BD31-4B8C-83A1-F6EECF244321}">
                <p14:modId xmlns:p14="http://schemas.microsoft.com/office/powerpoint/2010/main" val="4014217763"/>
              </p:ext>
            </p:extLst>
          </p:nvPr>
        </p:nvGraphicFramePr>
        <p:xfrm>
          <a:off x="191344" y="1160748"/>
          <a:ext cx="12000656" cy="45365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059713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CDFB42B8-8BC2-42E5-8F6F-EDA7D2BB263C}"/>
              </a:ext>
            </a:extLst>
          </p:cNvPr>
          <p:cNvSpPr>
            <a:spLocks noGrp="1"/>
          </p:cNvSpPr>
          <p:nvPr>
            <p:ph type="title"/>
          </p:nvPr>
        </p:nvSpPr>
        <p:spPr>
          <a:xfrm>
            <a:off x="609600" y="274638"/>
            <a:ext cx="10972800" cy="1143000"/>
          </a:xfrm>
        </p:spPr>
        <p:txBody>
          <a:bodyPr vert="horz" lIns="91440" tIns="45720" rIns="91440" bIns="45720" rtlCol="0" anchor="ctr">
            <a:normAutofit/>
          </a:bodyPr>
          <a:lstStyle/>
          <a:p>
            <a:r>
              <a:rPr lang="en-US" altLang="en-US" dirty="0"/>
              <a:t>Anti-discrimination laws timeline</a:t>
            </a:r>
          </a:p>
        </p:txBody>
      </p:sp>
      <p:graphicFrame>
        <p:nvGraphicFramePr>
          <p:cNvPr id="4" name="Diagram 3">
            <a:extLst>
              <a:ext uri="{FF2B5EF4-FFF2-40B4-BE49-F238E27FC236}">
                <a16:creationId xmlns:a16="http://schemas.microsoft.com/office/drawing/2014/main" id="{B6DF5E54-CE63-4505-AFC2-3A64123C83C7}"/>
              </a:ext>
            </a:extLst>
          </p:cNvPr>
          <p:cNvGraphicFramePr/>
          <p:nvPr>
            <p:extLst>
              <p:ext uri="{D42A27DB-BD31-4B8C-83A1-F6EECF244321}">
                <p14:modId xmlns:p14="http://schemas.microsoft.com/office/powerpoint/2010/main" val="2194805001"/>
              </p:ext>
            </p:extLst>
          </p:nvPr>
        </p:nvGraphicFramePr>
        <p:xfrm>
          <a:off x="0" y="1196752"/>
          <a:ext cx="12192000" cy="454539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788036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a:extLst>
              <a:ext uri="{FF2B5EF4-FFF2-40B4-BE49-F238E27FC236}">
                <a16:creationId xmlns:a16="http://schemas.microsoft.com/office/drawing/2014/main" id="{8FDD3268-5721-4E39-AD34-C7CC997BF028}"/>
              </a:ext>
            </a:extLst>
          </p:cNvPr>
          <p:cNvGraphicFramePr/>
          <p:nvPr>
            <p:extLst>
              <p:ext uri="{D42A27DB-BD31-4B8C-83A1-F6EECF244321}">
                <p14:modId xmlns:p14="http://schemas.microsoft.com/office/powerpoint/2010/main" val="1220989730"/>
              </p:ext>
            </p:extLst>
          </p:nvPr>
        </p:nvGraphicFramePr>
        <p:xfrm>
          <a:off x="105595" y="1268760"/>
          <a:ext cx="12039077" cy="47342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Title 7">
            <a:extLst>
              <a:ext uri="{FF2B5EF4-FFF2-40B4-BE49-F238E27FC236}">
                <a16:creationId xmlns:a16="http://schemas.microsoft.com/office/drawing/2014/main" id="{85DA1D60-03F2-BCAB-12BA-642433326458}"/>
              </a:ext>
            </a:extLst>
          </p:cNvPr>
          <p:cNvSpPr>
            <a:spLocks noGrp="1"/>
          </p:cNvSpPr>
          <p:nvPr>
            <p:ph type="title"/>
          </p:nvPr>
        </p:nvSpPr>
        <p:spPr/>
        <p:txBody>
          <a:bodyPr/>
          <a:lstStyle/>
          <a:p>
            <a:r>
              <a:rPr lang="en-US" altLang="en-US" dirty="0"/>
              <a:t>Anti-discrimination laws timeline</a:t>
            </a:r>
            <a:endParaRPr lang="en-GB" dirty="0"/>
          </a:p>
        </p:txBody>
      </p:sp>
    </p:spTree>
    <p:extLst>
      <p:ext uri="{BB962C8B-B14F-4D97-AF65-F5344CB8AC3E}">
        <p14:creationId xmlns:p14="http://schemas.microsoft.com/office/powerpoint/2010/main" val="6044826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87C23A79-CB53-4642-A3AE-03EE61BA62D0}"/>
              </a:ext>
            </a:extLst>
          </p:cNvPr>
          <p:cNvSpPr>
            <a:spLocks noGrp="1"/>
          </p:cNvSpPr>
          <p:nvPr>
            <p:ph type="title"/>
          </p:nvPr>
        </p:nvSpPr>
        <p:spPr>
          <a:xfrm>
            <a:off x="609600" y="274638"/>
            <a:ext cx="10972800" cy="1143000"/>
          </a:xfrm>
        </p:spPr>
        <p:txBody>
          <a:bodyPr vert="horz" lIns="91440" tIns="45720" rIns="91440" bIns="45720" rtlCol="0" anchor="b">
            <a:normAutofit/>
          </a:bodyPr>
          <a:lstStyle/>
          <a:p>
            <a:r>
              <a:rPr lang="en-US" altLang="en-US" dirty="0"/>
              <a:t>Equality Act (2010)</a:t>
            </a:r>
          </a:p>
        </p:txBody>
      </p:sp>
      <p:sp>
        <p:nvSpPr>
          <p:cNvPr id="17411" name="Content Placeholder 2">
            <a:extLst>
              <a:ext uri="{FF2B5EF4-FFF2-40B4-BE49-F238E27FC236}">
                <a16:creationId xmlns:a16="http://schemas.microsoft.com/office/drawing/2014/main" id="{FA428DBD-C8E5-467C-8189-9F11B4FA409E}"/>
              </a:ext>
            </a:extLst>
          </p:cNvPr>
          <p:cNvSpPr>
            <a:spLocks noGrp="1"/>
          </p:cNvSpPr>
          <p:nvPr>
            <p:ph idx="1"/>
          </p:nvPr>
        </p:nvSpPr>
        <p:spPr>
          <a:xfrm>
            <a:off x="609600" y="1600201"/>
            <a:ext cx="10972800" cy="3917032"/>
          </a:xfrm>
        </p:spPr>
        <p:txBody>
          <a:bodyPr vert="horz" lIns="91440" tIns="45720" rIns="91440" bIns="45720" rtlCol="0">
            <a:normAutofit fontScale="92500" lnSpcReduction="20000"/>
          </a:bodyPr>
          <a:lstStyle/>
          <a:p>
            <a:r>
              <a:rPr lang="en-US" altLang="en-US" dirty="0"/>
              <a:t>The Equality Act 2010 brings together all previous equality laws.</a:t>
            </a:r>
          </a:p>
          <a:p>
            <a:endParaRPr lang="en-US" altLang="en-US" dirty="0"/>
          </a:p>
          <a:p>
            <a:r>
              <a:rPr lang="en-US" altLang="en-US" dirty="0"/>
              <a:t>It makes it law that every private, public and voluntary sector must not discriminate against employees and service users because of particular characteristics</a:t>
            </a:r>
          </a:p>
          <a:p>
            <a:endParaRPr lang="en-US" altLang="en-US" dirty="0"/>
          </a:p>
          <a:p>
            <a:r>
              <a:rPr lang="en-US" altLang="en-US" dirty="0"/>
              <a:t>So, if they discriminate against their employees or service users, they could be breaking the law</a:t>
            </a:r>
          </a:p>
          <a:p>
            <a:endParaRPr lang="en-US" altLang="en-US" dirty="0"/>
          </a:p>
          <a:p>
            <a:endParaRPr lang="en-US" altLang="en-US" dirty="0"/>
          </a:p>
          <a:p>
            <a:endParaRPr lang="en-US" altLang="en-US" dirty="0"/>
          </a:p>
          <a:p>
            <a:endParaRPr lang="en-US" altLang="en-US" dirty="0"/>
          </a:p>
        </p:txBody>
      </p:sp>
    </p:spTree>
    <p:extLst>
      <p:ext uri="{BB962C8B-B14F-4D97-AF65-F5344CB8AC3E}">
        <p14:creationId xmlns:p14="http://schemas.microsoft.com/office/powerpoint/2010/main" val="12398496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09600" y="274638"/>
            <a:ext cx="10972800" cy="1143000"/>
          </a:xfrm>
        </p:spPr>
        <p:txBody>
          <a:bodyPr anchorCtr="0">
            <a:normAutofit/>
          </a:bodyPr>
          <a:lstStyle/>
          <a:p>
            <a:r>
              <a:rPr lang="en-GB" dirty="0"/>
              <a:t>Equality Act (2010)</a:t>
            </a:r>
            <a:endParaRPr lang="en-US" dirty="0"/>
          </a:p>
        </p:txBody>
      </p:sp>
      <p:sp>
        <p:nvSpPr>
          <p:cNvPr id="7" name="Content Placeholder 4"/>
          <p:cNvSpPr>
            <a:spLocks noGrp="1"/>
          </p:cNvSpPr>
          <p:nvPr>
            <p:ph idx="1"/>
          </p:nvPr>
        </p:nvSpPr>
        <p:spPr>
          <a:xfrm>
            <a:off x="609600" y="1600201"/>
            <a:ext cx="10972800" cy="3917032"/>
          </a:xfrm>
        </p:spPr>
        <p:txBody>
          <a:bodyPr>
            <a:normAutofit fontScale="70000" lnSpcReduction="20000"/>
          </a:bodyPr>
          <a:lstStyle/>
          <a:p>
            <a:r>
              <a:rPr lang="en-GB" altLang="en-US" dirty="0"/>
              <a:t>Defines definitions of discrimination</a:t>
            </a:r>
          </a:p>
          <a:p>
            <a:endParaRPr lang="en-GB" altLang="en-US" dirty="0"/>
          </a:p>
          <a:p>
            <a:r>
              <a:rPr lang="en-GB" altLang="en-US" dirty="0"/>
              <a:t>Introduces a new Public Sector Equality Duty </a:t>
            </a:r>
          </a:p>
          <a:p>
            <a:endParaRPr lang="en-GB" altLang="en-US" dirty="0"/>
          </a:p>
          <a:p>
            <a:r>
              <a:rPr lang="en-GB" altLang="en-US" dirty="0"/>
              <a:t>Harmonise provisions allowing positive action</a:t>
            </a:r>
          </a:p>
          <a:p>
            <a:endParaRPr lang="en-GB" altLang="en-US" dirty="0"/>
          </a:p>
          <a:p>
            <a:r>
              <a:rPr lang="en-GB" altLang="en-US" dirty="0"/>
              <a:t>Restricts circumstances employers can ask health/disability related questions in recruitment and selection</a:t>
            </a:r>
          </a:p>
          <a:p>
            <a:endParaRPr lang="en-GB" altLang="en-US" dirty="0"/>
          </a:p>
          <a:p>
            <a:r>
              <a:rPr lang="en-GB" altLang="en-US" dirty="0"/>
              <a:t>Introduces and strengthens powers of Employment Tribunals to make recommendations to benefit wider workforce.</a:t>
            </a:r>
          </a:p>
          <a:p>
            <a:endParaRPr lang="en-US" dirty="0"/>
          </a:p>
        </p:txBody>
      </p:sp>
      <p:sp>
        <p:nvSpPr>
          <p:cNvPr id="6" name="TextBox 5"/>
          <p:cNvSpPr txBox="1"/>
          <p:nvPr/>
        </p:nvSpPr>
        <p:spPr>
          <a:xfrm>
            <a:off x="4146770" y="2953233"/>
            <a:ext cx="184666" cy="369332"/>
          </a:xfrm>
          <a:prstGeom prst="rect">
            <a:avLst/>
          </a:prstGeom>
          <a:noFill/>
        </p:spPr>
        <p:txBody>
          <a:bodyPr wrap="square" rtlCol="0">
            <a:spAutoFit/>
          </a:bodyPr>
          <a:lstStyle/>
          <a:p>
            <a:endParaRPr lang="en-US" sz="1800" dirty="0"/>
          </a:p>
        </p:txBody>
      </p:sp>
    </p:spTree>
    <p:extLst>
      <p:ext uri="{BB962C8B-B14F-4D97-AF65-F5344CB8AC3E}">
        <p14:creationId xmlns:p14="http://schemas.microsoft.com/office/powerpoint/2010/main" val="34953634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xfrm>
            <a:off x="609600" y="274638"/>
            <a:ext cx="10972800" cy="1143000"/>
          </a:xfrm>
        </p:spPr>
        <p:txBody>
          <a:bodyPr>
            <a:normAutofit/>
          </a:bodyPr>
          <a:lstStyle/>
          <a:p>
            <a:r>
              <a:rPr lang="en-GB" altLang="en-US" dirty="0"/>
              <a:t>Equality Act (2010)</a:t>
            </a:r>
          </a:p>
        </p:txBody>
      </p:sp>
      <p:sp>
        <p:nvSpPr>
          <p:cNvPr id="3" name="Content Placeholder 2"/>
          <p:cNvSpPr>
            <a:spLocks noGrp="1"/>
          </p:cNvSpPr>
          <p:nvPr>
            <p:ph idx="1"/>
          </p:nvPr>
        </p:nvSpPr>
        <p:spPr>
          <a:xfrm>
            <a:off x="609600" y="1600201"/>
            <a:ext cx="10972800" cy="3917032"/>
          </a:xfrm>
        </p:spPr>
        <p:txBody>
          <a:bodyPr rtlCol="0">
            <a:normAutofit fontScale="92500" lnSpcReduction="20000"/>
          </a:bodyPr>
          <a:lstStyle/>
          <a:p>
            <a:r>
              <a:rPr lang="en-GB" dirty="0"/>
              <a:t>The Act provides a consistent legal recognition of the following types of discrimination:</a:t>
            </a:r>
          </a:p>
          <a:p>
            <a:endParaRPr lang="en-GB" dirty="0"/>
          </a:p>
          <a:p>
            <a:pPr lvl="1"/>
            <a:r>
              <a:rPr lang="en-GB" dirty="0"/>
              <a:t>Direct discrimination including associative and perception</a:t>
            </a:r>
          </a:p>
          <a:p>
            <a:pPr lvl="1"/>
            <a:r>
              <a:rPr lang="en-GB" dirty="0"/>
              <a:t>Indirect discrimination</a:t>
            </a:r>
          </a:p>
          <a:p>
            <a:pPr lvl="1"/>
            <a:r>
              <a:rPr lang="en-GB" dirty="0"/>
              <a:t>Harassment</a:t>
            </a:r>
          </a:p>
          <a:p>
            <a:pPr lvl="1"/>
            <a:r>
              <a:rPr lang="en-GB" dirty="0"/>
              <a:t>Discrimination arising from a disability</a:t>
            </a:r>
          </a:p>
          <a:p>
            <a:pPr lvl="1"/>
            <a:r>
              <a:rPr lang="en-GB" dirty="0"/>
              <a:t>Failure to make reasonable adjustments</a:t>
            </a:r>
          </a:p>
          <a:p>
            <a:pPr lvl="1"/>
            <a:r>
              <a:rPr lang="en-GB" dirty="0"/>
              <a:t>Positive action verses positive discrimination.</a:t>
            </a:r>
          </a:p>
        </p:txBody>
      </p:sp>
    </p:spTree>
    <p:extLst>
      <p:ext uri="{BB962C8B-B14F-4D97-AF65-F5344CB8AC3E}">
        <p14:creationId xmlns:p14="http://schemas.microsoft.com/office/powerpoint/2010/main" val="7501448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5BCE84A-08BB-4C12-9A4A-3B960DBB6735}"/>
              </a:ext>
            </a:extLst>
          </p:cNvPr>
          <p:cNvSpPr>
            <a:spLocks noGrp="1"/>
          </p:cNvSpPr>
          <p:nvPr>
            <p:ph idx="1"/>
          </p:nvPr>
        </p:nvSpPr>
        <p:spPr>
          <a:xfrm>
            <a:off x="767408" y="1268760"/>
            <a:ext cx="4572002" cy="3853219"/>
          </a:xfrm>
        </p:spPr>
        <p:txBody>
          <a:bodyPr>
            <a:normAutofit/>
          </a:bodyPr>
          <a:lstStyle/>
          <a:p>
            <a:pPr marL="0" indent="0" algn="ctr">
              <a:buNone/>
            </a:pPr>
            <a:r>
              <a:rPr lang="en-GB" sz="3600" b="1" dirty="0"/>
              <a:t>The Equality Act (2010) has 9 ‘protected characteristics’, can you think what they might be?</a:t>
            </a:r>
          </a:p>
          <a:p>
            <a:endParaRPr lang="en-GB" dirty="0"/>
          </a:p>
          <a:p>
            <a:endParaRPr lang="en-GB" dirty="0"/>
          </a:p>
        </p:txBody>
      </p:sp>
      <p:pic>
        <p:nvPicPr>
          <p:cNvPr id="4" name="Picture 3" descr="Magnifying glass and question mark">
            <a:extLst>
              <a:ext uri="{FF2B5EF4-FFF2-40B4-BE49-F238E27FC236}">
                <a16:creationId xmlns:a16="http://schemas.microsoft.com/office/drawing/2014/main" id="{81CD07A9-1122-C9C1-33D1-7E37C3E78A2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9468" r="20542"/>
          <a:stretch/>
        </p:blipFill>
        <p:spPr>
          <a:xfrm>
            <a:off x="6097181" y="10"/>
            <a:ext cx="6094819" cy="6857990"/>
          </a:xfrm>
          <a:prstGeom prst="rect">
            <a:avLst/>
          </a:prstGeom>
        </p:spPr>
      </p:pic>
    </p:spTree>
    <p:extLst>
      <p:ext uri="{BB962C8B-B14F-4D97-AF65-F5344CB8AC3E}">
        <p14:creationId xmlns:p14="http://schemas.microsoft.com/office/powerpoint/2010/main" val="3028354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D78E9D1-D4CD-938C-464F-592E44AB7FA8}"/>
              </a:ext>
            </a:extLst>
          </p:cNvPr>
          <p:cNvSpPr txBox="1"/>
          <p:nvPr/>
        </p:nvSpPr>
        <p:spPr>
          <a:xfrm>
            <a:off x="623392" y="338925"/>
            <a:ext cx="3369702" cy="5183777"/>
          </a:xfrm>
          <a:prstGeom prst="rect">
            <a:avLst/>
          </a:prstGeom>
        </p:spPr>
        <p:txBody>
          <a:bodyPr vert="horz" lIns="91440" tIns="45720" rIns="91440" bIns="45720" rtlCol="0" anchor="ctr">
            <a:normAutofit/>
          </a:bodyPr>
          <a:lstStyle/>
          <a:p>
            <a:pPr defTabSz="914400">
              <a:lnSpc>
                <a:spcPct val="90000"/>
              </a:lnSpc>
              <a:spcBef>
                <a:spcPct val="0"/>
              </a:spcBef>
              <a:spcAft>
                <a:spcPts val="600"/>
              </a:spcAft>
            </a:pPr>
            <a:r>
              <a:rPr lang="en-US" sz="3600" spc="-50" dirty="0">
                <a:latin typeface="+mj-lt"/>
                <a:ea typeface="+mj-ea"/>
                <a:cs typeface="+mj-cs"/>
              </a:rPr>
              <a:t>The 9 Protected Characteristics</a:t>
            </a:r>
          </a:p>
        </p:txBody>
      </p:sp>
      <p:graphicFrame>
        <p:nvGraphicFramePr>
          <p:cNvPr id="8" name="TextBox 5">
            <a:extLst>
              <a:ext uri="{FF2B5EF4-FFF2-40B4-BE49-F238E27FC236}">
                <a16:creationId xmlns:a16="http://schemas.microsoft.com/office/drawing/2014/main" id="{9701D680-3DAE-723F-32E2-100AA9DB98BA}"/>
              </a:ext>
            </a:extLst>
          </p:cNvPr>
          <p:cNvGraphicFramePr/>
          <p:nvPr>
            <p:extLst>
              <p:ext uri="{D42A27DB-BD31-4B8C-83A1-F6EECF244321}">
                <p14:modId xmlns:p14="http://schemas.microsoft.com/office/powerpoint/2010/main" val="481411204"/>
              </p:ext>
            </p:extLst>
          </p:nvPr>
        </p:nvGraphicFramePr>
        <p:xfrm>
          <a:off x="5015880" y="260648"/>
          <a:ext cx="5990136" cy="526205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831195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805DE1B-CD62-A352-EDDC-26F7FB967FA4}"/>
              </a:ext>
            </a:extLst>
          </p:cNvPr>
          <p:cNvSpPr txBox="1"/>
          <p:nvPr/>
        </p:nvSpPr>
        <p:spPr>
          <a:xfrm>
            <a:off x="1237489" y="566382"/>
            <a:ext cx="4534047" cy="1550284"/>
          </a:xfrm>
          <a:prstGeom prst="rect">
            <a:avLst/>
          </a:prstGeom>
        </p:spPr>
        <p:txBody>
          <a:bodyPr vert="horz" lIns="91440" tIns="45720" rIns="91440" bIns="45720" rtlCol="0" anchor="b">
            <a:normAutofit/>
          </a:bodyPr>
          <a:lstStyle/>
          <a:p>
            <a:pPr defTabSz="914400">
              <a:lnSpc>
                <a:spcPct val="90000"/>
              </a:lnSpc>
              <a:spcBef>
                <a:spcPct val="0"/>
              </a:spcBef>
              <a:spcAft>
                <a:spcPts val="600"/>
              </a:spcAft>
            </a:pPr>
            <a:endParaRPr lang="en-US" sz="4400" spc="-50" dirty="0">
              <a:latin typeface="+mj-lt"/>
              <a:ea typeface="+mj-ea"/>
              <a:cs typeface="+mj-cs"/>
            </a:endParaRPr>
          </a:p>
        </p:txBody>
      </p:sp>
      <p:sp>
        <p:nvSpPr>
          <p:cNvPr id="7" name="TextBox 6">
            <a:extLst>
              <a:ext uri="{FF2B5EF4-FFF2-40B4-BE49-F238E27FC236}">
                <a16:creationId xmlns:a16="http://schemas.microsoft.com/office/drawing/2014/main" id="{18AA48EA-A73B-5ACC-58E5-7FE3F91DA526}"/>
              </a:ext>
            </a:extLst>
          </p:cNvPr>
          <p:cNvSpPr txBox="1"/>
          <p:nvPr/>
        </p:nvSpPr>
        <p:spPr>
          <a:xfrm>
            <a:off x="1199535" y="2438399"/>
            <a:ext cx="4572002" cy="3853219"/>
          </a:xfrm>
          <a:prstGeom prst="rect">
            <a:avLst/>
          </a:prstGeom>
        </p:spPr>
        <p:txBody>
          <a:bodyPr vert="horz" lIns="91440" tIns="45720" rIns="91440" bIns="45720" rtlCol="0">
            <a:normAutofit/>
          </a:bodyPr>
          <a:lstStyle/>
          <a:p>
            <a:pPr marL="285750" indent="-182880" defTabSz="914400">
              <a:spcAft>
                <a:spcPts val="600"/>
              </a:spcAft>
              <a:buClr>
                <a:schemeClr val="accent1"/>
              </a:buClr>
              <a:buFont typeface="Arial" panose="020B0604020202020204" pitchFamily="34" charset="0"/>
              <a:buChar char="•"/>
            </a:pPr>
            <a:endParaRPr lang="en-US" dirty="0"/>
          </a:p>
        </p:txBody>
      </p:sp>
      <p:sp>
        <p:nvSpPr>
          <p:cNvPr id="2" name="Title 1">
            <a:extLst>
              <a:ext uri="{FF2B5EF4-FFF2-40B4-BE49-F238E27FC236}">
                <a16:creationId xmlns:a16="http://schemas.microsoft.com/office/drawing/2014/main" id="{65A99083-0B73-D303-B270-7FD5CBBD3713}"/>
              </a:ext>
            </a:extLst>
          </p:cNvPr>
          <p:cNvSpPr>
            <a:spLocks noGrp="1"/>
          </p:cNvSpPr>
          <p:nvPr>
            <p:ph type="title"/>
          </p:nvPr>
        </p:nvSpPr>
        <p:spPr>
          <a:xfrm>
            <a:off x="609600" y="274638"/>
            <a:ext cx="10972800" cy="1143000"/>
          </a:xfrm>
        </p:spPr>
        <p:txBody>
          <a:bodyPr>
            <a:normAutofit/>
          </a:bodyPr>
          <a:lstStyle/>
          <a:p>
            <a:r>
              <a:rPr lang="en-US" dirty="0"/>
              <a:t>How are they Protected?</a:t>
            </a:r>
            <a:endParaRPr lang="en-GB" dirty="0"/>
          </a:p>
        </p:txBody>
      </p:sp>
      <p:sp>
        <p:nvSpPr>
          <p:cNvPr id="3" name="Content Placeholder 2">
            <a:extLst>
              <a:ext uri="{FF2B5EF4-FFF2-40B4-BE49-F238E27FC236}">
                <a16:creationId xmlns:a16="http://schemas.microsoft.com/office/drawing/2014/main" id="{5DADD230-1782-F95D-8330-01E8F15195F5}"/>
              </a:ext>
            </a:extLst>
          </p:cNvPr>
          <p:cNvSpPr>
            <a:spLocks noGrp="1"/>
          </p:cNvSpPr>
          <p:nvPr>
            <p:ph idx="1"/>
          </p:nvPr>
        </p:nvSpPr>
        <p:spPr>
          <a:xfrm>
            <a:off x="609600" y="1600201"/>
            <a:ext cx="10972800" cy="3917032"/>
          </a:xfrm>
        </p:spPr>
        <p:txBody>
          <a:bodyPr>
            <a:normAutofit fontScale="92500" lnSpcReduction="10000"/>
          </a:bodyPr>
          <a:lstStyle/>
          <a:p>
            <a:r>
              <a:rPr lang="en-US" dirty="0"/>
              <a:t> Individuals will be protected so that they do not suffer from socio-economic inequalities because of one of the characteristics</a:t>
            </a:r>
          </a:p>
          <a:p>
            <a:endParaRPr lang="en-US" dirty="0"/>
          </a:p>
          <a:p>
            <a:r>
              <a:rPr lang="en-US" dirty="0"/>
              <a:t> e.g., No one should be disadvantaged because they are gay, transgender or elderly, </a:t>
            </a:r>
          </a:p>
          <a:p>
            <a:r>
              <a:rPr lang="en-US" dirty="0"/>
              <a:t> they should not receive a lower standard of care or education </a:t>
            </a:r>
          </a:p>
          <a:p>
            <a:pPr lvl="1"/>
            <a:r>
              <a:rPr lang="en-US" dirty="0"/>
              <a:t> or be unable to get work due to one of the characteristics.</a:t>
            </a:r>
          </a:p>
          <a:p>
            <a:endParaRPr lang="en-GB" dirty="0"/>
          </a:p>
        </p:txBody>
      </p:sp>
    </p:spTree>
    <p:extLst>
      <p:ext uri="{BB962C8B-B14F-4D97-AF65-F5344CB8AC3E}">
        <p14:creationId xmlns:p14="http://schemas.microsoft.com/office/powerpoint/2010/main" val="14492609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67C22F-81C2-461E-8D41-2C467BCA6985}"/>
              </a:ext>
            </a:extLst>
          </p:cNvPr>
          <p:cNvSpPr>
            <a:spLocks noGrp="1"/>
          </p:cNvSpPr>
          <p:nvPr>
            <p:ph type="title"/>
          </p:nvPr>
        </p:nvSpPr>
        <p:spPr>
          <a:xfrm>
            <a:off x="609600" y="274638"/>
            <a:ext cx="10972800" cy="1143000"/>
          </a:xfrm>
        </p:spPr>
        <p:txBody>
          <a:bodyPr vert="horz" lIns="91440" tIns="45720" rIns="91440" bIns="45720" rtlCol="0" anchor="ctr">
            <a:normAutofit/>
          </a:bodyPr>
          <a:lstStyle/>
          <a:p>
            <a:r>
              <a:rPr lang="en-US"/>
              <a:t>Types of Discrimination</a:t>
            </a:r>
            <a:endParaRPr lang="en-US" dirty="0"/>
          </a:p>
        </p:txBody>
      </p:sp>
      <p:pic>
        <p:nvPicPr>
          <p:cNvPr id="4098" name="Picture 2" descr="Discrimination in the Workplace: What It Is and How to Avoid It">
            <a:extLst>
              <a:ext uri="{FF2B5EF4-FFF2-40B4-BE49-F238E27FC236}">
                <a16:creationId xmlns:a16="http://schemas.microsoft.com/office/drawing/2014/main" id="{5C934326-B948-AA7C-EE72-52C87C851A90}"/>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928945" y="1600201"/>
            <a:ext cx="8334110" cy="3917032"/>
          </a:xfrm>
          <a:prstGeom prst="rect">
            <a:avLst/>
          </a:prstGeom>
          <a:solidFill>
            <a:srgbClr val="FFFFFF"/>
          </a:solidFill>
        </p:spPr>
      </p:pic>
    </p:spTree>
    <p:extLst>
      <p:ext uri="{BB962C8B-B14F-4D97-AF65-F5344CB8AC3E}">
        <p14:creationId xmlns:p14="http://schemas.microsoft.com/office/powerpoint/2010/main" val="8135436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0821B3-8B04-C407-F42C-929368BA4E20}"/>
              </a:ext>
            </a:extLst>
          </p:cNvPr>
          <p:cNvSpPr>
            <a:spLocks noGrp="1"/>
          </p:cNvSpPr>
          <p:nvPr>
            <p:ph type="title"/>
          </p:nvPr>
        </p:nvSpPr>
        <p:spPr>
          <a:xfrm>
            <a:off x="609600" y="274638"/>
            <a:ext cx="10972800" cy="1143000"/>
          </a:xfrm>
        </p:spPr>
        <p:txBody>
          <a:bodyPr>
            <a:normAutofit/>
          </a:bodyPr>
          <a:lstStyle/>
          <a:p>
            <a:r>
              <a:rPr lang="en-GB" dirty="0"/>
              <a:t>Direct Discrimination</a:t>
            </a:r>
          </a:p>
        </p:txBody>
      </p:sp>
      <p:sp>
        <p:nvSpPr>
          <p:cNvPr id="3" name="Content Placeholder 2">
            <a:extLst>
              <a:ext uri="{FF2B5EF4-FFF2-40B4-BE49-F238E27FC236}">
                <a16:creationId xmlns:a16="http://schemas.microsoft.com/office/drawing/2014/main" id="{170315E0-6E33-8DCA-EC0B-87801278E24B}"/>
              </a:ext>
            </a:extLst>
          </p:cNvPr>
          <p:cNvSpPr>
            <a:spLocks noGrp="1"/>
          </p:cNvSpPr>
          <p:nvPr>
            <p:ph idx="1"/>
          </p:nvPr>
        </p:nvSpPr>
        <p:spPr>
          <a:xfrm>
            <a:off x="609600" y="1600201"/>
            <a:ext cx="10972800" cy="3917032"/>
          </a:xfrm>
        </p:spPr>
        <p:txBody>
          <a:bodyPr>
            <a:normAutofit fontScale="92500" lnSpcReduction="10000"/>
          </a:bodyPr>
          <a:lstStyle/>
          <a:p>
            <a:r>
              <a:rPr lang="en-US"/>
              <a:t>This is when someone is treated less favorably than someone else.</a:t>
            </a:r>
          </a:p>
          <a:p>
            <a:endParaRPr lang="en-US"/>
          </a:p>
          <a:p>
            <a:r>
              <a:rPr lang="en-US"/>
              <a:t>It is obvious, such as you cannot have a place here because you use a wheelchair.</a:t>
            </a:r>
          </a:p>
          <a:p>
            <a:endParaRPr lang="en-US"/>
          </a:p>
          <a:p>
            <a:r>
              <a:rPr lang="en-US"/>
              <a:t>Section 14 refers to ‘Combined discrimination’: 2 protected characteristics </a:t>
            </a:r>
          </a:p>
          <a:p>
            <a:endParaRPr lang="en-GB" dirty="0"/>
          </a:p>
        </p:txBody>
      </p:sp>
    </p:spTree>
    <p:extLst>
      <p:ext uri="{BB962C8B-B14F-4D97-AF65-F5344CB8AC3E}">
        <p14:creationId xmlns:p14="http://schemas.microsoft.com/office/powerpoint/2010/main" val="25782171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ndre_stairs.jpg"/>
          <p:cNvPicPr>
            <a:picLocks noChangeAspect="1"/>
          </p:cNvPicPr>
          <p:nvPr/>
        </p:nvPicPr>
        <p:blipFill rotWithShape="1">
          <a:blip r:embed="rId3" cstate="print"/>
          <a:srcRect b="125"/>
          <a:stretch/>
        </p:blipFill>
        <p:spPr>
          <a:xfrm>
            <a:off x="20" y="10"/>
            <a:ext cx="12207220" cy="6857990"/>
          </a:xfrm>
          <a:prstGeom prst="rect">
            <a:avLst/>
          </a:prstGeom>
        </p:spPr>
      </p:pic>
    </p:spTree>
    <p:extLst>
      <p:ext uri="{BB962C8B-B14F-4D97-AF65-F5344CB8AC3E}">
        <p14:creationId xmlns:p14="http://schemas.microsoft.com/office/powerpoint/2010/main" val="5236279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0821B3-8B04-C407-F42C-929368BA4E20}"/>
              </a:ext>
            </a:extLst>
          </p:cNvPr>
          <p:cNvSpPr>
            <a:spLocks noGrp="1"/>
          </p:cNvSpPr>
          <p:nvPr>
            <p:ph type="title"/>
          </p:nvPr>
        </p:nvSpPr>
        <p:spPr>
          <a:xfrm>
            <a:off x="609600" y="274638"/>
            <a:ext cx="10972800" cy="1143000"/>
          </a:xfrm>
        </p:spPr>
        <p:txBody>
          <a:bodyPr>
            <a:normAutofit/>
          </a:bodyPr>
          <a:lstStyle/>
          <a:p>
            <a:r>
              <a:rPr lang="en-GB" dirty="0"/>
              <a:t>Indirect Discrimination</a:t>
            </a:r>
          </a:p>
        </p:txBody>
      </p:sp>
      <p:sp>
        <p:nvSpPr>
          <p:cNvPr id="3" name="Content Placeholder 2">
            <a:extLst>
              <a:ext uri="{FF2B5EF4-FFF2-40B4-BE49-F238E27FC236}">
                <a16:creationId xmlns:a16="http://schemas.microsoft.com/office/drawing/2014/main" id="{170315E0-6E33-8DCA-EC0B-87801278E24B}"/>
              </a:ext>
            </a:extLst>
          </p:cNvPr>
          <p:cNvSpPr>
            <a:spLocks noGrp="1"/>
          </p:cNvSpPr>
          <p:nvPr>
            <p:ph idx="1"/>
          </p:nvPr>
        </p:nvSpPr>
        <p:spPr>
          <a:xfrm>
            <a:off x="609600" y="1600201"/>
            <a:ext cx="10972800" cy="3917032"/>
          </a:xfrm>
        </p:spPr>
        <p:txBody>
          <a:bodyPr>
            <a:normAutofit/>
          </a:bodyPr>
          <a:lstStyle/>
          <a:p>
            <a:r>
              <a:rPr lang="en-US" dirty="0"/>
              <a:t>This can be when there is a requirement for all staff that will especially affect one member of the community.</a:t>
            </a:r>
          </a:p>
          <a:p>
            <a:r>
              <a:rPr lang="en-US" dirty="0"/>
              <a:t>E.g. </a:t>
            </a:r>
          </a:p>
          <a:p>
            <a:pPr lvl="1"/>
            <a:r>
              <a:rPr lang="en-US" dirty="0"/>
              <a:t>Short skirts in the uniform</a:t>
            </a:r>
          </a:p>
          <a:p>
            <a:pPr lvl="1"/>
            <a:r>
              <a:rPr lang="en-US" dirty="0"/>
              <a:t>Making people work overtime with no notice</a:t>
            </a:r>
          </a:p>
          <a:p>
            <a:endParaRPr lang="en-GB" dirty="0"/>
          </a:p>
        </p:txBody>
      </p:sp>
    </p:spTree>
    <p:extLst>
      <p:ext uri="{BB962C8B-B14F-4D97-AF65-F5344CB8AC3E}">
        <p14:creationId xmlns:p14="http://schemas.microsoft.com/office/powerpoint/2010/main" val="10404846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0821B3-8B04-C407-F42C-929368BA4E20}"/>
              </a:ext>
            </a:extLst>
          </p:cNvPr>
          <p:cNvSpPr>
            <a:spLocks noGrp="1"/>
          </p:cNvSpPr>
          <p:nvPr>
            <p:ph type="title"/>
          </p:nvPr>
        </p:nvSpPr>
        <p:spPr>
          <a:xfrm>
            <a:off x="609600" y="274638"/>
            <a:ext cx="10972800" cy="1143000"/>
          </a:xfrm>
        </p:spPr>
        <p:txBody>
          <a:bodyPr>
            <a:normAutofit/>
          </a:bodyPr>
          <a:lstStyle/>
          <a:p>
            <a:r>
              <a:rPr lang="en-GB" dirty="0"/>
              <a:t>Discrimination By Association</a:t>
            </a:r>
          </a:p>
        </p:txBody>
      </p:sp>
      <p:sp>
        <p:nvSpPr>
          <p:cNvPr id="3" name="Content Placeholder 2">
            <a:extLst>
              <a:ext uri="{FF2B5EF4-FFF2-40B4-BE49-F238E27FC236}">
                <a16:creationId xmlns:a16="http://schemas.microsoft.com/office/drawing/2014/main" id="{170315E0-6E33-8DCA-EC0B-87801278E24B}"/>
              </a:ext>
            </a:extLst>
          </p:cNvPr>
          <p:cNvSpPr>
            <a:spLocks noGrp="1"/>
          </p:cNvSpPr>
          <p:nvPr>
            <p:ph idx="1"/>
          </p:nvPr>
        </p:nvSpPr>
        <p:spPr>
          <a:xfrm>
            <a:off x="609600" y="1600201"/>
            <a:ext cx="10972800" cy="3917032"/>
          </a:xfrm>
        </p:spPr>
        <p:txBody>
          <a:bodyPr>
            <a:normAutofit/>
          </a:bodyPr>
          <a:lstStyle/>
          <a:p>
            <a:r>
              <a:rPr lang="en-US" dirty="0"/>
              <a:t>This is where you do not have a protected characteristic, but someone close to you does, it could be that you are caring for a parent with dementia, sister to someone who is gay.</a:t>
            </a:r>
          </a:p>
          <a:p>
            <a:endParaRPr lang="en-US" dirty="0"/>
          </a:p>
          <a:p>
            <a:r>
              <a:rPr lang="en-US" dirty="0"/>
              <a:t>E.g., You are hassled at work because your brother has just gone through a civil partnership with his boyfriend. </a:t>
            </a:r>
          </a:p>
          <a:p>
            <a:endParaRPr lang="en-GB" dirty="0"/>
          </a:p>
        </p:txBody>
      </p:sp>
    </p:spTree>
    <p:extLst>
      <p:ext uri="{BB962C8B-B14F-4D97-AF65-F5344CB8AC3E}">
        <p14:creationId xmlns:p14="http://schemas.microsoft.com/office/powerpoint/2010/main" val="38942186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0821B3-8B04-C407-F42C-929368BA4E20}"/>
              </a:ext>
            </a:extLst>
          </p:cNvPr>
          <p:cNvSpPr>
            <a:spLocks noGrp="1"/>
          </p:cNvSpPr>
          <p:nvPr>
            <p:ph type="title"/>
          </p:nvPr>
        </p:nvSpPr>
        <p:spPr>
          <a:xfrm>
            <a:off x="609600" y="274638"/>
            <a:ext cx="10972800" cy="1143000"/>
          </a:xfrm>
        </p:spPr>
        <p:txBody>
          <a:bodyPr>
            <a:normAutofit/>
          </a:bodyPr>
          <a:lstStyle/>
          <a:p>
            <a:r>
              <a:rPr lang="en-GB" dirty="0"/>
              <a:t>Perception on Discrimination</a:t>
            </a:r>
          </a:p>
        </p:txBody>
      </p:sp>
      <p:sp>
        <p:nvSpPr>
          <p:cNvPr id="3" name="Content Placeholder 2">
            <a:extLst>
              <a:ext uri="{FF2B5EF4-FFF2-40B4-BE49-F238E27FC236}">
                <a16:creationId xmlns:a16="http://schemas.microsoft.com/office/drawing/2014/main" id="{170315E0-6E33-8DCA-EC0B-87801278E24B}"/>
              </a:ext>
            </a:extLst>
          </p:cNvPr>
          <p:cNvSpPr>
            <a:spLocks noGrp="1"/>
          </p:cNvSpPr>
          <p:nvPr>
            <p:ph idx="1"/>
          </p:nvPr>
        </p:nvSpPr>
        <p:spPr>
          <a:xfrm>
            <a:off x="609600" y="1600201"/>
            <a:ext cx="10972800" cy="3917032"/>
          </a:xfrm>
        </p:spPr>
        <p:txBody>
          <a:bodyPr>
            <a:normAutofit/>
          </a:bodyPr>
          <a:lstStyle/>
          <a:p>
            <a:r>
              <a:rPr lang="en-US" dirty="0"/>
              <a:t>You may look as if you have a protected characteristic, but do not actually possess it.</a:t>
            </a:r>
          </a:p>
          <a:p>
            <a:endParaRPr lang="en-US" dirty="0"/>
          </a:p>
          <a:p>
            <a:r>
              <a:rPr lang="en-US" dirty="0"/>
              <a:t>Having naturally dark skin, looking younger, or older than you really are.</a:t>
            </a:r>
          </a:p>
          <a:p>
            <a:endParaRPr lang="en-GB" dirty="0"/>
          </a:p>
        </p:txBody>
      </p:sp>
    </p:spTree>
    <p:extLst>
      <p:ext uri="{BB962C8B-B14F-4D97-AF65-F5344CB8AC3E}">
        <p14:creationId xmlns:p14="http://schemas.microsoft.com/office/powerpoint/2010/main" val="4574747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0821B3-8B04-C407-F42C-929368BA4E20}"/>
              </a:ext>
            </a:extLst>
          </p:cNvPr>
          <p:cNvSpPr>
            <a:spLocks noGrp="1"/>
          </p:cNvSpPr>
          <p:nvPr>
            <p:ph type="title"/>
          </p:nvPr>
        </p:nvSpPr>
        <p:spPr>
          <a:xfrm>
            <a:off x="609600" y="274638"/>
            <a:ext cx="10972800" cy="1143000"/>
          </a:xfrm>
        </p:spPr>
        <p:txBody>
          <a:bodyPr>
            <a:normAutofit/>
          </a:bodyPr>
          <a:lstStyle/>
          <a:p>
            <a:r>
              <a:rPr lang="en-GB" dirty="0"/>
              <a:t>Harassment</a:t>
            </a:r>
          </a:p>
        </p:txBody>
      </p:sp>
      <p:sp>
        <p:nvSpPr>
          <p:cNvPr id="3" name="Content Placeholder 2">
            <a:extLst>
              <a:ext uri="{FF2B5EF4-FFF2-40B4-BE49-F238E27FC236}">
                <a16:creationId xmlns:a16="http://schemas.microsoft.com/office/drawing/2014/main" id="{170315E0-6E33-8DCA-EC0B-87801278E24B}"/>
              </a:ext>
            </a:extLst>
          </p:cNvPr>
          <p:cNvSpPr>
            <a:spLocks noGrp="1"/>
          </p:cNvSpPr>
          <p:nvPr>
            <p:ph idx="1"/>
          </p:nvPr>
        </p:nvSpPr>
        <p:spPr>
          <a:xfrm>
            <a:off x="609600" y="1600201"/>
            <a:ext cx="10972800" cy="3917032"/>
          </a:xfrm>
        </p:spPr>
        <p:txBody>
          <a:bodyPr>
            <a:normAutofit fontScale="85000" lnSpcReduction="10000"/>
          </a:bodyPr>
          <a:lstStyle/>
          <a:p>
            <a:r>
              <a:rPr lang="en-US" dirty="0"/>
              <a:t>Unwanted conduct related to a relevant protected characteristic, which has the purpose or effect of violating an individual’s dignity or creating an intimidating, hostile, degrading, humiliating or  offensive environment for that individual.</a:t>
            </a:r>
          </a:p>
          <a:p>
            <a:r>
              <a:rPr lang="en-US" dirty="0"/>
              <a:t>This applies to all protected characteristics apart from pregnancy, maternity &amp; civil partnership</a:t>
            </a:r>
          </a:p>
          <a:p>
            <a:endParaRPr lang="en-US" dirty="0"/>
          </a:p>
          <a:p>
            <a:r>
              <a:rPr lang="en-US" dirty="0" err="1"/>
              <a:t>E.g</a:t>
            </a:r>
            <a:r>
              <a:rPr lang="en-US" dirty="0"/>
              <a:t>,. When someone else is teased because of a computer and you share the same computer</a:t>
            </a:r>
          </a:p>
          <a:p>
            <a:endParaRPr lang="en-GB" dirty="0"/>
          </a:p>
        </p:txBody>
      </p:sp>
    </p:spTree>
    <p:extLst>
      <p:ext uri="{BB962C8B-B14F-4D97-AF65-F5344CB8AC3E}">
        <p14:creationId xmlns:p14="http://schemas.microsoft.com/office/powerpoint/2010/main" val="37284760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0821B3-8B04-C407-F42C-929368BA4E20}"/>
              </a:ext>
            </a:extLst>
          </p:cNvPr>
          <p:cNvSpPr>
            <a:spLocks noGrp="1"/>
          </p:cNvSpPr>
          <p:nvPr>
            <p:ph type="title"/>
          </p:nvPr>
        </p:nvSpPr>
        <p:spPr>
          <a:xfrm>
            <a:off x="609600" y="274638"/>
            <a:ext cx="10972800" cy="1143000"/>
          </a:xfrm>
        </p:spPr>
        <p:txBody>
          <a:bodyPr>
            <a:normAutofit/>
          </a:bodyPr>
          <a:lstStyle/>
          <a:p>
            <a:r>
              <a:rPr lang="en-GB" dirty="0"/>
              <a:t>Third Party Harassment</a:t>
            </a:r>
          </a:p>
        </p:txBody>
      </p:sp>
      <p:sp>
        <p:nvSpPr>
          <p:cNvPr id="3" name="Content Placeholder 2">
            <a:extLst>
              <a:ext uri="{FF2B5EF4-FFF2-40B4-BE49-F238E27FC236}">
                <a16:creationId xmlns:a16="http://schemas.microsoft.com/office/drawing/2014/main" id="{170315E0-6E33-8DCA-EC0B-87801278E24B}"/>
              </a:ext>
            </a:extLst>
          </p:cNvPr>
          <p:cNvSpPr>
            <a:spLocks noGrp="1"/>
          </p:cNvSpPr>
          <p:nvPr>
            <p:ph idx="1"/>
          </p:nvPr>
        </p:nvSpPr>
        <p:spPr>
          <a:xfrm>
            <a:off x="609600" y="1600201"/>
            <a:ext cx="10972800" cy="3917032"/>
          </a:xfrm>
        </p:spPr>
        <p:txBody>
          <a:bodyPr>
            <a:normAutofit/>
          </a:bodyPr>
          <a:lstStyle/>
          <a:p>
            <a:r>
              <a:rPr lang="en-US"/>
              <a:t>Harassment by someone connected to but not actually a part of your organization.</a:t>
            </a:r>
          </a:p>
          <a:p>
            <a:endParaRPr lang="en-US"/>
          </a:p>
          <a:p>
            <a:r>
              <a:rPr lang="en-US"/>
              <a:t>E.g., This could be a sub-contracted worker at a college making offensive remarks in your hearing</a:t>
            </a:r>
          </a:p>
          <a:p>
            <a:endParaRPr lang="en-GB" dirty="0"/>
          </a:p>
        </p:txBody>
      </p:sp>
    </p:spTree>
    <p:extLst>
      <p:ext uri="{BB962C8B-B14F-4D97-AF65-F5344CB8AC3E}">
        <p14:creationId xmlns:p14="http://schemas.microsoft.com/office/powerpoint/2010/main" val="1739161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0821B3-8B04-C407-F42C-929368BA4E20}"/>
              </a:ext>
            </a:extLst>
          </p:cNvPr>
          <p:cNvSpPr>
            <a:spLocks noGrp="1"/>
          </p:cNvSpPr>
          <p:nvPr>
            <p:ph type="title"/>
          </p:nvPr>
        </p:nvSpPr>
        <p:spPr>
          <a:xfrm>
            <a:off x="609600" y="274638"/>
            <a:ext cx="10972800" cy="1143000"/>
          </a:xfrm>
        </p:spPr>
        <p:txBody>
          <a:bodyPr>
            <a:normAutofit/>
          </a:bodyPr>
          <a:lstStyle/>
          <a:p>
            <a:r>
              <a:rPr lang="en-GB" dirty="0"/>
              <a:t>Victimization </a:t>
            </a:r>
          </a:p>
        </p:txBody>
      </p:sp>
      <p:sp>
        <p:nvSpPr>
          <p:cNvPr id="3" name="Content Placeholder 2">
            <a:extLst>
              <a:ext uri="{FF2B5EF4-FFF2-40B4-BE49-F238E27FC236}">
                <a16:creationId xmlns:a16="http://schemas.microsoft.com/office/drawing/2014/main" id="{170315E0-6E33-8DCA-EC0B-87801278E24B}"/>
              </a:ext>
            </a:extLst>
          </p:cNvPr>
          <p:cNvSpPr>
            <a:spLocks noGrp="1"/>
          </p:cNvSpPr>
          <p:nvPr>
            <p:ph idx="1"/>
          </p:nvPr>
        </p:nvSpPr>
        <p:spPr>
          <a:xfrm>
            <a:off x="609600" y="1600201"/>
            <a:ext cx="10972800" cy="3917032"/>
          </a:xfrm>
        </p:spPr>
        <p:txBody>
          <a:bodyPr>
            <a:normAutofit/>
          </a:bodyPr>
          <a:lstStyle/>
          <a:p>
            <a:r>
              <a:rPr lang="en-US"/>
              <a:t>Being treated badly because you’ve made a complaint or raised a grievance under the Equality Act.</a:t>
            </a:r>
          </a:p>
          <a:p>
            <a:endParaRPr lang="en-US"/>
          </a:p>
          <a:p>
            <a:r>
              <a:rPr lang="en-US"/>
              <a:t>E.g., You might be excluded by your colleagues</a:t>
            </a:r>
          </a:p>
          <a:p>
            <a:endParaRPr lang="en-GB" dirty="0"/>
          </a:p>
        </p:txBody>
      </p:sp>
    </p:spTree>
    <p:extLst>
      <p:ext uri="{BB962C8B-B14F-4D97-AF65-F5344CB8AC3E}">
        <p14:creationId xmlns:p14="http://schemas.microsoft.com/office/powerpoint/2010/main" val="16530747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0821B3-8B04-C407-F42C-929368BA4E20}"/>
              </a:ext>
            </a:extLst>
          </p:cNvPr>
          <p:cNvSpPr>
            <a:spLocks noGrp="1"/>
          </p:cNvSpPr>
          <p:nvPr>
            <p:ph type="title"/>
          </p:nvPr>
        </p:nvSpPr>
        <p:spPr>
          <a:xfrm>
            <a:off x="609600" y="274638"/>
            <a:ext cx="10972800" cy="1143000"/>
          </a:xfrm>
        </p:spPr>
        <p:txBody>
          <a:bodyPr>
            <a:normAutofit/>
          </a:bodyPr>
          <a:lstStyle/>
          <a:p>
            <a:r>
              <a:rPr lang="en-GB" dirty="0"/>
              <a:t>Objective Discrimination </a:t>
            </a:r>
          </a:p>
        </p:txBody>
      </p:sp>
      <p:sp>
        <p:nvSpPr>
          <p:cNvPr id="3" name="Content Placeholder 2">
            <a:extLst>
              <a:ext uri="{FF2B5EF4-FFF2-40B4-BE49-F238E27FC236}">
                <a16:creationId xmlns:a16="http://schemas.microsoft.com/office/drawing/2014/main" id="{170315E0-6E33-8DCA-EC0B-87801278E24B}"/>
              </a:ext>
            </a:extLst>
          </p:cNvPr>
          <p:cNvSpPr>
            <a:spLocks noGrp="1"/>
          </p:cNvSpPr>
          <p:nvPr>
            <p:ph idx="1"/>
          </p:nvPr>
        </p:nvSpPr>
        <p:spPr>
          <a:xfrm>
            <a:off x="609600" y="1600201"/>
            <a:ext cx="10972800" cy="3917032"/>
          </a:xfrm>
        </p:spPr>
        <p:txBody>
          <a:bodyPr>
            <a:normAutofit fontScale="85000" lnSpcReduction="10000"/>
          </a:bodyPr>
          <a:lstStyle/>
          <a:p>
            <a:r>
              <a:rPr lang="en-GB" dirty="0"/>
              <a:t>Objective justification gives a defence for applying a policy, rule or practice that would otherwise be unlawful indirect discrimination. </a:t>
            </a:r>
          </a:p>
          <a:p>
            <a:endParaRPr lang="en-GB" dirty="0"/>
          </a:p>
          <a:p>
            <a:r>
              <a:rPr lang="en-GB" dirty="0"/>
              <a:t>To rely on the objective justification defence, the employer, service provider or other organisation must show that its policy or age-based rule was for a good reason – that is 'a proportionate means of achieving a legitimate aim’.</a:t>
            </a:r>
          </a:p>
          <a:p>
            <a:endParaRPr lang="en-GB" dirty="0"/>
          </a:p>
          <a:p>
            <a:r>
              <a:rPr lang="en-GB" dirty="0"/>
              <a:t>E.g., a women’s refuge only employing women</a:t>
            </a:r>
            <a:endParaRPr lang="en-US" dirty="0"/>
          </a:p>
          <a:p>
            <a:endParaRPr lang="en-GB" dirty="0"/>
          </a:p>
        </p:txBody>
      </p:sp>
    </p:spTree>
    <p:extLst>
      <p:ext uri="{BB962C8B-B14F-4D97-AF65-F5344CB8AC3E}">
        <p14:creationId xmlns:p14="http://schemas.microsoft.com/office/powerpoint/2010/main" val="37256396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Woman carrying Pride flag">
            <a:extLst>
              <a:ext uri="{FF2B5EF4-FFF2-40B4-BE49-F238E27FC236}">
                <a16:creationId xmlns:a16="http://schemas.microsoft.com/office/drawing/2014/main" id="{87A7EE2F-80AE-016F-2FF5-E9507CA42E50}"/>
              </a:ext>
            </a:extLst>
          </p:cNvPr>
          <p:cNvPicPr>
            <a:picLocks noChangeAspect="1"/>
          </p:cNvPicPr>
          <p:nvPr/>
        </p:nvPicPr>
        <p:blipFill rotWithShape="1">
          <a:blip r:embed="rId2" cstate="print">
            <a:alphaModFix amt="40000"/>
            <a:extLst>
              <a:ext uri="{28A0092B-C50C-407E-A947-70E740481C1C}">
                <a14:useLocalDpi xmlns:a14="http://schemas.microsoft.com/office/drawing/2010/main" val="0"/>
              </a:ext>
            </a:extLst>
          </a:blip>
          <a:srcRect t="3490" b="12241"/>
          <a:stretch/>
        </p:blipFill>
        <p:spPr>
          <a:xfrm>
            <a:off x="20" y="-2"/>
            <a:ext cx="12191980" cy="6858000"/>
          </a:xfrm>
          <a:prstGeom prst="rect">
            <a:avLst/>
          </a:prstGeom>
        </p:spPr>
      </p:pic>
      <p:sp>
        <p:nvSpPr>
          <p:cNvPr id="2" name="Title 1">
            <a:extLst>
              <a:ext uri="{FF2B5EF4-FFF2-40B4-BE49-F238E27FC236}">
                <a16:creationId xmlns:a16="http://schemas.microsoft.com/office/drawing/2014/main" id="{9F059450-567F-4EF4-9511-8F45E9855E90}"/>
              </a:ext>
            </a:extLst>
          </p:cNvPr>
          <p:cNvSpPr>
            <a:spLocks noGrp="1"/>
          </p:cNvSpPr>
          <p:nvPr>
            <p:ph type="title"/>
          </p:nvPr>
        </p:nvSpPr>
        <p:spPr>
          <a:xfrm>
            <a:off x="1261872" y="758952"/>
            <a:ext cx="9418320" cy="4041648"/>
          </a:xfrm>
        </p:spPr>
        <p:txBody>
          <a:bodyPr vert="horz" lIns="91440" tIns="45720" rIns="91440" bIns="45720" rtlCol="0" anchor="b">
            <a:normAutofit/>
          </a:bodyPr>
          <a:lstStyle/>
          <a:p>
            <a:r>
              <a:rPr lang="en-US" dirty="0"/>
              <a:t>The Protected characteristics and discrimination </a:t>
            </a:r>
          </a:p>
        </p:txBody>
      </p:sp>
    </p:spTree>
    <p:extLst>
      <p:ext uri="{BB962C8B-B14F-4D97-AF65-F5344CB8AC3E}">
        <p14:creationId xmlns:p14="http://schemas.microsoft.com/office/powerpoint/2010/main" val="11389838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99133B-E730-4783-89E7-AEF3AEA41C22}"/>
              </a:ext>
            </a:extLst>
          </p:cNvPr>
          <p:cNvSpPr>
            <a:spLocks noGrp="1"/>
          </p:cNvSpPr>
          <p:nvPr>
            <p:ph type="title"/>
          </p:nvPr>
        </p:nvSpPr>
        <p:spPr>
          <a:xfrm>
            <a:off x="609600" y="274638"/>
            <a:ext cx="10972800" cy="1143000"/>
          </a:xfrm>
        </p:spPr>
        <p:txBody>
          <a:bodyPr>
            <a:normAutofit fontScale="90000"/>
          </a:bodyPr>
          <a:lstStyle/>
          <a:p>
            <a:r>
              <a:rPr lang="en-GB" dirty="0"/>
              <a:t>Age</a:t>
            </a:r>
            <a:br>
              <a:rPr lang="en-GB" dirty="0"/>
            </a:br>
            <a:r>
              <a:rPr lang="en-GB" dirty="0"/>
              <a:t>(Equality Act 2010, Section 5)</a:t>
            </a:r>
          </a:p>
        </p:txBody>
      </p:sp>
      <p:sp>
        <p:nvSpPr>
          <p:cNvPr id="3" name="Content Placeholder 2">
            <a:extLst>
              <a:ext uri="{FF2B5EF4-FFF2-40B4-BE49-F238E27FC236}">
                <a16:creationId xmlns:a16="http://schemas.microsoft.com/office/drawing/2014/main" id="{2E7A5C87-AB51-4893-A8DE-F305B7518DA4}"/>
              </a:ext>
            </a:extLst>
          </p:cNvPr>
          <p:cNvSpPr>
            <a:spLocks noGrp="1"/>
          </p:cNvSpPr>
          <p:nvPr>
            <p:ph idx="1"/>
          </p:nvPr>
        </p:nvSpPr>
        <p:spPr>
          <a:xfrm>
            <a:off x="609600" y="1600201"/>
            <a:ext cx="10972800" cy="3917032"/>
          </a:xfrm>
        </p:spPr>
        <p:txBody>
          <a:bodyPr>
            <a:normAutofit fontScale="77500" lnSpcReduction="20000"/>
          </a:bodyPr>
          <a:lstStyle/>
          <a:p>
            <a:endParaRPr lang="en-GB" dirty="0"/>
          </a:p>
          <a:p>
            <a:r>
              <a:rPr lang="en-GB" dirty="0"/>
              <a:t>The Equality Act 2010 says that you must not be discriminated against because:</a:t>
            </a:r>
          </a:p>
          <a:p>
            <a:endParaRPr lang="en-GB" dirty="0"/>
          </a:p>
          <a:p>
            <a:pPr lvl="1"/>
            <a:r>
              <a:rPr lang="en-GB" dirty="0"/>
              <a:t> you are (or are not) a certain age or in a certain age group</a:t>
            </a:r>
          </a:p>
          <a:p>
            <a:pPr lvl="1"/>
            <a:endParaRPr lang="en-GB" dirty="0"/>
          </a:p>
          <a:p>
            <a:pPr lvl="1"/>
            <a:r>
              <a:rPr lang="en-GB" dirty="0"/>
              <a:t> someone thinks you are (or are not) a specific age or age group, this is known as discrimination by perception</a:t>
            </a:r>
          </a:p>
          <a:p>
            <a:pPr lvl="1"/>
            <a:endParaRPr lang="en-GB" dirty="0"/>
          </a:p>
          <a:p>
            <a:pPr lvl="1"/>
            <a:r>
              <a:rPr lang="en-GB" dirty="0"/>
              <a:t> you are connected to someone of a specific age or age group, this is known as discrimination by association</a:t>
            </a:r>
          </a:p>
          <a:p>
            <a:pPr lvl="1"/>
            <a:endParaRPr lang="en-GB" dirty="0"/>
          </a:p>
          <a:p>
            <a:pPr lvl="1"/>
            <a:endParaRPr lang="en-GB" dirty="0"/>
          </a:p>
          <a:p>
            <a:pPr lvl="1"/>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
        <p:nvSpPr>
          <p:cNvPr id="8" name="TextBox 7">
            <a:extLst>
              <a:ext uri="{FF2B5EF4-FFF2-40B4-BE49-F238E27FC236}">
                <a16:creationId xmlns:a16="http://schemas.microsoft.com/office/drawing/2014/main" id="{95F6E8F2-3489-8CB7-C75C-D7DB6F003327}"/>
              </a:ext>
            </a:extLst>
          </p:cNvPr>
          <p:cNvSpPr txBox="1"/>
          <p:nvPr/>
        </p:nvSpPr>
        <p:spPr>
          <a:xfrm>
            <a:off x="6456040" y="5287856"/>
            <a:ext cx="6094602" cy="369332"/>
          </a:xfrm>
          <a:prstGeom prst="rect">
            <a:avLst/>
          </a:prstGeom>
          <a:noFill/>
        </p:spPr>
        <p:txBody>
          <a:bodyPr wrap="square">
            <a:spAutoFit/>
          </a:bodyPr>
          <a:lstStyle/>
          <a:p>
            <a:pPr marL="457200" lvl="1" indent="0">
              <a:buNone/>
            </a:pPr>
            <a:r>
              <a:rPr lang="en-GB" dirty="0"/>
              <a:t>(Equality and Human Right Commission, 2019)</a:t>
            </a:r>
          </a:p>
        </p:txBody>
      </p:sp>
    </p:spTree>
    <p:extLst>
      <p:ext uri="{BB962C8B-B14F-4D97-AF65-F5344CB8AC3E}">
        <p14:creationId xmlns:p14="http://schemas.microsoft.com/office/powerpoint/2010/main" val="3312370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5267A8-9891-4020-9B97-46A5801E27F9}"/>
              </a:ext>
            </a:extLst>
          </p:cNvPr>
          <p:cNvSpPr>
            <a:spLocks noGrp="1"/>
          </p:cNvSpPr>
          <p:nvPr>
            <p:ph type="title"/>
          </p:nvPr>
        </p:nvSpPr>
        <p:spPr>
          <a:xfrm>
            <a:off x="609600" y="274638"/>
            <a:ext cx="10972800" cy="1143000"/>
          </a:xfrm>
        </p:spPr>
        <p:txBody>
          <a:bodyPr>
            <a:normAutofit/>
          </a:bodyPr>
          <a:lstStyle/>
          <a:p>
            <a:r>
              <a:rPr lang="en-GB"/>
              <a:t>Age discrimination </a:t>
            </a:r>
            <a:endParaRPr lang="en-GB" dirty="0"/>
          </a:p>
        </p:txBody>
      </p:sp>
      <p:sp>
        <p:nvSpPr>
          <p:cNvPr id="3" name="Content Placeholder 2">
            <a:extLst>
              <a:ext uri="{FF2B5EF4-FFF2-40B4-BE49-F238E27FC236}">
                <a16:creationId xmlns:a16="http://schemas.microsoft.com/office/drawing/2014/main" id="{4CBC68C9-9221-4998-87DF-8352F4174D26}"/>
              </a:ext>
            </a:extLst>
          </p:cNvPr>
          <p:cNvSpPr>
            <a:spLocks noGrp="1"/>
          </p:cNvSpPr>
          <p:nvPr>
            <p:ph idx="1"/>
          </p:nvPr>
        </p:nvSpPr>
        <p:spPr>
          <a:xfrm>
            <a:off x="609600" y="1600201"/>
            <a:ext cx="10972800" cy="3917032"/>
          </a:xfrm>
        </p:spPr>
        <p:txBody>
          <a:bodyPr>
            <a:normAutofit fontScale="70000" lnSpcReduction="20000"/>
          </a:bodyPr>
          <a:lstStyle/>
          <a:p>
            <a:endParaRPr lang="en-GB" dirty="0"/>
          </a:p>
          <a:p>
            <a:r>
              <a:rPr lang="en-GB" dirty="0"/>
              <a:t>Direct Discrimination: your employer refuses to allow you to do a training course because she thinks you are ‘too old’, but allows younger colleagues to do the training</a:t>
            </a:r>
          </a:p>
          <a:p>
            <a:endParaRPr lang="en-GB" dirty="0"/>
          </a:p>
          <a:p>
            <a:r>
              <a:rPr lang="en-GB" dirty="0"/>
              <a:t>Indirect discrimination: an optician allows customers to pay for their glasses by instalments, provided they are in employment. This could indirectly discriminate against older people, who are less likely to be working</a:t>
            </a:r>
          </a:p>
          <a:p>
            <a:endParaRPr lang="en-GB" dirty="0"/>
          </a:p>
          <a:p>
            <a:r>
              <a:rPr lang="en-GB" dirty="0"/>
              <a:t>Harassment: during a training session at work, the trainer keeps commenting how slow an older employee is at learning how to use a new software package because of his age. The employee finds this distressing</a:t>
            </a:r>
          </a:p>
          <a:p>
            <a:endParaRPr lang="en-GB" dirty="0"/>
          </a:p>
        </p:txBody>
      </p:sp>
      <p:sp>
        <p:nvSpPr>
          <p:cNvPr id="8" name="TextBox 7">
            <a:extLst>
              <a:ext uri="{FF2B5EF4-FFF2-40B4-BE49-F238E27FC236}">
                <a16:creationId xmlns:a16="http://schemas.microsoft.com/office/drawing/2014/main" id="{782D8FDF-9A33-F95A-8024-5BB225242D5B}"/>
              </a:ext>
            </a:extLst>
          </p:cNvPr>
          <p:cNvSpPr txBox="1"/>
          <p:nvPr/>
        </p:nvSpPr>
        <p:spPr>
          <a:xfrm>
            <a:off x="7176120" y="5257800"/>
            <a:ext cx="4968552" cy="369332"/>
          </a:xfrm>
          <a:prstGeom prst="rect">
            <a:avLst/>
          </a:prstGeom>
          <a:noFill/>
        </p:spPr>
        <p:txBody>
          <a:bodyPr wrap="square">
            <a:spAutoFit/>
          </a:bodyPr>
          <a:lstStyle/>
          <a:p>
            <a:r>
              <a:rPr lang="en-GB" dirty="0"/>
              <a:t>(Equality and Human Right Commission, 2019)</a:t>
            </a:r>
          </a:p>
        </p:txBody>
      </p:sp>
    </p:spTree>
    <p:extLst>
      <p:ext uri="{BB962C8B-B14F-4D97-AF65-F5344CB8AC3E}">
        <p14:creationId xmlns:p14="http://schemas.microsoft.com/office/powerpoint/2010/main" val="11053093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88E61F-D2A0-4283-9D6A-584722842EA1}"/>
              </a:ext>
            </a:extLst>
          </p:cNvPr>
          <p:cNvSpPr>
            <a:spLocks noGrp="1"/>
          </p:cNvSpPr>
          <p:nvPr>
            <p:ph type="title"/>
          </p:nvPr>
        </p:nvSpPr>
        <p:spPr>
          <a:xfrm>
            <a:off x="609600" y="274638"/>
            <a:ext cx="10972800" cy="1143000"/>
          </a:xfrm>
        </p:spPr>
        <p:txBody>
          <a:bodyPr>
            <a:normAutofit fontScale="90000"/>
          </a:bodyPr>
          <a:lstStyle/>
          <a:p>
            <a:r>
              <a:rPr lang="en-GB"/>
              <a:t>Disability</a:t>
            </a:r>
            <a:br>
              <a:rPr lang="en-GB"/>
            </a:br>
            <a:r>
              <a:rPr lang="en-GB"/>
              <a:t>(Equality Act 2010, Section 6)</a:t>
            </a:r>
          </a:p>
        </p:txBody>
      </p:sp>
      <p:sp>
        <p:nvSpPr>
          <p:cNvPr id="3" name="Content Placeholder 2">
            <a:extLst>
              <a:ext uri="{FF2B5EF4-FFF2-40B4-BE49-F238E27FC236}">
                <a16:creationId xmlns:a16="http://schemas.microsoft.com/office/drawing/2014/main" id="{5510114A-C7C4-4BAE-AF31-04D35C7B7861}"/>
              </a:ext>
            </a:extLst>
          </p:cNvPr>
          <p:cNvSpPr>
            <a:spLocks noGrp="1"/>
          </p:cNvSpPr>
          <p:nvPr>
            <p:ph idx="1"/>
          </p:nvPr>
        </p:nvSpPr>
        <p:spPr>
          <a:xfrm>
            <a:off x="609600" y="1600201"/>
            <a:ext cx="10972800" cy="3917032"/>
          </a:xfrm>
        </p:spPr>
        <p:txBody>
          <a:bodyPr>
            <a:normAutofit lnSpcReduction="10000"/>
          </a:bodyPr>
          <a:lstStyle/>
          <a:p>
            <a:r>
              <a:rPr lang="en-GB" dirty="0"/>
              <a:t>The Equality Act 2010 says that you must not be discriminated against because:</a:t>
            </a:r>
          </a:p>
          <a:p>
            <a:endParaRPr lang="en-GB" dirty="0"/>
          </a:p>
          <a:p>
            <a:pPr lvl="1"/>
            <a:r>
              <a:rPr lang="en-GB" dirty="0"/>
              <a:t>you have a disability</a:t>
            </a:r>
          </a:p>
          <a:p>
            <a:pPr lvl="1"/>
            <a:r>
              <a:rPr lang="en-GB" dirty="0"/>
              <a:t>someone thinks you have a disability (this is known as discrimination by perception)</a:t>
            </a:r>
          </a:p>
          <a:p>
            <a:pPr lvl="1"/>
            <a:r>
              <a:rPr lang="en-GB" dirty="0"/>
              <a:t>you are connected to someone with a disability (this is known as discrimination by association) </a:t>
            </a:r>
          </a:p>
          <a:p>
            <a:endParaRPr lang="en-GB" dirty="0"/>
          </a:p>
        </p:txBody>
      </p:sp>
      <p:sp>
        <p:nvSpPr>
          <p:cNvPr id="8" name="TextBox 7">
            <a:extLst>
              <a:ext uri="{FF2B5EF4-FFF2-40B4-BE49-F238E27FC236}">
                <a16:creationId xmlns:a16="http://schemas.microsoft.com/office/drawing/2014/main" id="{5720AB48-87CB-C56F-1D92-045E4735592D}"/>
              </a:ext>
            </a:extLst>
          </p:cNvPr>
          <p:cNvSpPr txBox="1"/>
          <p:nvPr/>
        </p:nvSpPr>
        <p:spPr>
          <a:xfrm>
            <a:off x="7248128" y="5329793"/>
            <a:ext cx="4982344" cy="369332"/>
          </a:xfrm>
          <a:prstGeom prst="rect">
            <a:avLst/>
          </a:prstGeom>
          <a:noFill/>
        </p:spPr>
        <p:txBody>
          <a:bodyPr wrap="square">
            <a:spAutoFit/>
          </a:bodyPr>
          <a:lstStyle/>
          <a:p>
            <a:r>
              <a:rPr lang="en-GB" dirty="0"/>
              <a:t>(Equality and Human Right Commission, 2019)</a:t>
            </a:r>
          </a:p>
        </p:txBody>
      </p:sp>
    </p:spTree>
    <p:extLst>
      <p:ext uri="{BB962C8B-B14F-4D97-AF65-F5344CB8AC3E}">
        <p14:creationId xmlns:p14="http://schemas.microsoft.com/office/powerpoint/2010/main" val="222618843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D0E036-53C5-4E59-ABD2-84E84FEEDB7D}"/>
              </a:ext>
            </a:extLst>
          </p:cNvPr>
          <p:cNvSpPr>
            <a:spLocks noGrp="1"/>
          </p:cNvSpPr>
          <p:nvPr>
            <p:ph type="title"/>
          </p:nvPr>
        </p:nvSpPr>
        <p:spPr>
          <a:xfrm>
            <a:off x="609600" y="274638"/>
            <a:ext cx="10972800" cy="1143000"/>
          </a:xfrm>
        </p:spPr>
        <p:txBody>
          <a:bodyPr>
            <a:normAutofit/>
          </a:bodyPr>
          <a:lstStyle/>
          <a:p>
            <a:r>
              <a:rPr lang="en-GB" dirty="0"/>
              <a:t>Disability discrimination</a:t>
            </a:r>
          </a:p>
        </p:txBody>
      </p:sp>
      <p:sp>
        <p:nvSpPr>
          <p:cNvPr id="3" name="Content Placeholder 2">
            <a:extLst>
              <a:ext uri="{FF2B5EF4-FFF2-40B4-BE49-F238E27FC236}">
                <a16:creationId xmlns:a16="http://schemas.microsoft.com/office/drawing/2014/main" id="{C101D986-5727-4CEE-BB39-67010086E027}"/>
              </a:ext>
            </a:extLst>
          </p:cNvPr>
          <p:cNvSpPr>
            <a:spLocks noGrp="1"/>
          </p:cNvSpPr>
          <p:nvPr>
            <p:ph idx="1"/>
          </p:nvPr>
        </p:nvSpPr>
        <p:spPr>
          <a:xfrm>
            <a:off x="576032" y="1469914"/>
            <a:ext cx="10972800" cy="3916363"/>
          </a:xfrm>
        </p:spPr>
        <p:txBody>
          <a:bodyPr>
            <a:normAutofit fontScale="92500"/>
          </a:bodyPr>
          <a:lstStyle/>
          <a:p>
            <a:r>
              <a:rPr lang="en-GB" sz="1600" dirty="0"/>
              <a:t>Direct Discrimination: during an interview, a job applicant tells the potential employer that he has multiple sclerosis. The employer decides not to appoint him even though he’s the best candidate they have interviewed, because they assume he will need a lot of time off sick</a:t>
            </a:r>
          </a:p>
          <a:p>
            <a:endParaRPr lang="en-GB" sz="1600" dirty="0"/>
          </a:p>
          <a:p>
            <a:r>
              <a:rPr lang="en-GB" sz="1600" dirty="0"/>
              <a:t>Indirect Discrimination: a job advert states that all applicants must have a driving licence. This puts some disabled people at a disadvantage because they may not have a licence because, for example, they have epilepsy</a:t>
            </a:r>
          </a:p>
          <a:p>
            <a:endParaRPr lang="en-GB" sz="1600" dirty="0"/>
          </a:p>
          <a:p>
            <a:r>
              <a:rPr lang="en-GB" sz="1600" dirty="0"/>
              <a:t>Failure to make reasonable adjustments: an employee with mobility impairment needs a parking space close to the office. However, her employer only gives parking spaces to senior managers and refuses to give her a designated parking space</a:t>
            </a:r>
          </a:p>
          <a:p>
            <a:endParaRPr lang="en-GB" sz="1600" dirty="0"/>
          </a:p>
          <a:p>
            <a:r>
              <a:rPr lang="en-GB" sz="1600" dirty="0"/>
              <a:t>Discrimination arising from disability: This protects you from being treated badly because of something connected to your disability, such as having an assistance dog or needing time off for medical appointments. This does not apply unless the person who discriminated against you knew you had a disability or ought to have known</a:t>
            </a:r>
          </a:p>
          <a:p>
            <a:endParaRPr lang="en-GB" sz="1600" dirty="0"/>
          </a:p>
          <a:p>
            <a:r>
              <a:rPr lang="en-GB" sz="1600" dirty="0"/>
              <a:t>Harassment: a disabled woman is regularly sworn at and called names by colleagues at work because of her disability</a:t>
            </a:r>
          </a:p>
        </p:txBody>
      </p:sp>
      <p:sp>
        <p:nvSpPr>
          <p:cNvPr id="8" name="TextBox 7">
            <a:extLst>
              <a:ext uri="{FF2B5EF4-FFF2-40B4-BE49-F238E27FC236}">
                <a16:creationId xmlns:a16="http://schemas.microsoft.com/office/drawing/2014/main" id="{DE491DF4-43E2-50B7-3289-20FAF33B333D}"/>
              </a:ext>
            </a:extLst>
          </p:cNvPr>
          <p:cNvSpPr txBox="1"/>
          <p:nvPr/>
        </p:nvSpPr>
        <p:spPr>
          <a:xfrm>
            <a:off x="7392144" y="5373216"/>
            <a:ext cx="6094602" cy="369332"/>
          </a:xfrm>
          <a:prstGeom prst="rect">
            <a:avLst/>
          </a:prstGeom>
          <a:noFill/>
        </p:spPr>
        <p:txBody>
          <a:bodyPr wrap="square">
            <a:spAutoFit/>
          </a:bodyPr>
          <a:lstStyle/>
          <a:p>
            <a:r>
              <a:rPr lang="en-GB" dirty="0"/>
              <a:t>(Equality and Human Right Commission, 2019)</a:t>
            </a:r>
          </a:p>
        </p:txBody>
      </p:sp>
    </p:spTree>
    <p:extLst>
      <p:ext uri="{BB962C8B-B14F-4D97-AF65-F5344CB8AC3E}">
        <p14:creationId xmlns:p14="http://schemas.microsoft.com/office/powerpoint/2010/main" val="16352777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E0DA5A-FA73-438C-8384-2672475C8DD2}"/>
              </a:ext>
            </a:extLst>
          </p:cNvPr>
          <p:cNvSpPr>
            <a:spLocks noGrp="1"/>
          </p:cNvSpPr>
          <p:nvPr>
            <p:ph type="title"/>
          </p:nvPr>
        </p:nvSpPr>
        <p:spPr>
          <a:xfrm>
            <a:off x="609600" y="274638"/>
            <a:ext cx="10972800" cy="1143000"/>
          </a:xfrm>
        </p:spPr>
        <p:txBody>
          <a:bodyPr>
            <a:normAutofit fontScale="90000"/>
          </a:bodyPr>
          <a:lstStyle/>
          <a:p>
            <a:r>
              <a:rPr lang="en-GB" dirty="0"/>
              <a:t>Gender Reassignment</a:t>
            </a:r>
            <a:br>
              <a:rPr lang="en-GB" dirty="0"/>
            </a:br>
            <a:r>
              <a:rPr lang="en-GB" dirty="0"/>
              <a:t>(Equality Act 2010, Section 7)</a:t>
            </a:r>
          </a:p>
        </p:txBody>
      </p:sp>
      <p:sp>
        <p:nvSpPr>
          <p:cNvPr id="3" name="Content Placeholder 2">
            <a:extLst>
              <a:ext uri="{FF2B5EF4-FFF2-40B4-BE49-F238E27FC236}">
                <a16:creationId xmlns:a16="http://schemas.microsoft.com/office/drawing/2014/main" id="{2C81E8CC-B77C-4874-946E-0535EDB54D79}"/>
              </a:ext>
            </a:extLst>
          </p:cNvPr>
          <p:cNvSpPr>
            <a:spLocks noGrp="1"/>
          </p:cNvSpPr>
          <p:nvPr>
            <p:ph idx="1"/>
          </p:nvPr>
        </p:nvSpPr>
        <p:spPr>
          <a:xfrm>
            <a:off x="609600" y="1600201"/>
            <a:ext cx="10972800" cy="3917032"/>
          </a:xfrm>
        </p:spPr>
        <p:txBody>
          <a:bodyPr>
            <a:normAutofit fontScale="85000" lnSpcReduction="10000"/>
          </a:bodyPr>
          <a:lstStyle/>
          <a:p>
            <a:r>
              <a:rPr lang="en-GB" dirty="0"/>
              <a:t> The Equality Act 2010 says that you must not be discriminated against because you are transsexual, when your gender identity is different from the gender assigned to you when you were born</a:t>
            </a:r>
          </a:p>
          <a:p>
            <a:pPr lvl="1"/>
            <a:r>
              <a:rPr lang="en-GB" dirty="0"/>
              <a:t>e.g., a person who was born female decides to spend the rest of his life as a man</a:t>
            </a:r>
          </a:p>
          <a:p>
            <a:r>
              <a:rPr lang="en-GB" dirty="0"/>
              <a:t> You do not need to have undergone any specific treatment or surgery to change from your birth sex to your preferred gender. </a:t>
            </a:r>
          </a:p>
          <a:p>
            <a:pPr lvl="1"/>
            <a:r>
              <a:rPr lang="en-GB" dirty="0"/>
              <a:t>This is because changing your physiological or other gender attributes is a personal process rather than a medical one.</a:t>
            </a:r>
          </a:p>
          <a:p>
            <a:pPr lvl="1"/>
            <a:endParaRPr lang="en-GB" dirty="0"/>
          </a:p>
        </p:txBody>
      </p:sp>
      <p:sp>
        <p:nvSpPr>
          <p:cNvPr id="7" name="TextBox 6">
            <a:extLst>
              <a:ext uri="{FF2B5EF4-FFF2-40B4-BE49-F238E27FC236}">
                <a16:creationId xmlns:a16="http://schemas.microsoft.com/office/drawing/2014/main" id="{09D4D15D-1E73-C123-5463-7D4EDA7D928C}"/>
              </a:ext>
            </a:extLst>
          </p:cNvPr>
          <p:cNvSpPr txBox="1"/>
          <p:nvPr/>
        </p:nvSpPr>
        <p:spPr>
          <a:xfrm>
            <a:off x="6528048" y="5276057"/>
            <a:ext cx="6097424" cy="369332"/>
          </a:xfrm>
          <a:prstGeom prst="rect">
            <a:avLst/>
          </a:prstGeom>
          <a:noFill/>
        </p:spPr>
        <p:txBody>
          <a:bodyPr wrap="square">
            <a:spAutoFit/>
          </a:bodyPr>
          <a:lstStyle/>
          <a:p>
            <a:pPr marL="457200" lvl="1" indent="0">
              <a:buNone/>
            </a:pPr>
            <a:r>
              <a:rPr lang="en-GB" dirty="0"/>
              <a:t>(Equality and Human Rights Commission, 2019)</a:t>
            </a:r>
          </a:p>
        </p:txBody>
      </p:sp>
    </p:spTree>
    <p:extLst>
      <p:ext uri="{BB962C8B-B14F-4D97-AF65-F5344CB8AC3E}">
        <p14:creationId xmlns:p14="http://schemas.microsoft.com/office/powerpoint/2010/main" val="15512680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79356B-3245-40F3-BB97-D4C2BA7BE0B3}"/>
              </a:ext>
            </a:extLst>
          </p:cNvPr>
          <p:cNvSpPr>
            <a:spLocks noGrp="1"/>
          </p:cNvSpPr>
          <p:nvPr>
            <p:ph type="title"/>
          </p:nvPr>
        </p:nvSpPr>
        <p:spPr>
          <a:xfrm>
            <a:off x="609600" y="274638"/>
            <a:ext cx="10972800" cy="1143000"/>
          </a:xfrm>
        </p:spPr>
        <p:txBody>
          <a:bodyPr>
            <a:normAutofit/>
          </a:bodyPr>
          <a:lstStyle/>
          <a:p>
            <a:r>
              <a:rPr lang="en-GB" dirty="0"/>
              <a:t>Gender reassignment discrimination </a:t>
            </a:r>
          </a:p>
        </p:txBody>
      </p:sp>
      <p:sp>
        <p:nvSpPr>
          <p:cNvPr id="3" name="Content Placeholder 2">
            <a:extLst>
              <a:ext uri="{FF2B5EF4-FFF2-40B4-BE49-F238E27FC236}">
                <a16:creationId xmlns:a16="http://schemas.microsoft.com/office/drawing/2014/main" id="{76776598-0704-4961-88CB-1CF9AC2E24FA}"/>
              </a:ext>
            </a:extLst>
          </p:cNvPr>
          <p:cNvSpPr>
            <a:spLocks noGrp="1"/>
          </p:cNvSpPr>
          <p:nvPr>
            <p:ph idx="1"/>
          </p:nvPr>
        </p:nvSpPr>
        <p:spPr>
          <a:xfrm>
            <a:off x="609600" y="1600201"/>
            <a:ext cx="10972800" cy="3917032"/>
          </a:xfrm>
        </p:spPr>
        <p:txBody>
          <a:bodyPr>
            <a:normAutofit fontScale="70000" lnSpcReduction="20000"/>
          </a:bodyPr>
          <a:lstStyle/>
          <a:p>
            <a:r>
              <a:rPr lang="en-GB" dirty="0"/>
              <a:t>Direct Discrimination: you inform employer that you intend to spend the rest of your life living as a different gender. Your employer transfers you off your role against your wishes because they don’t want you to have client contact</a:t>
            </a:r>
          </a:p>
          <a:p>
            <a:endParaRPr lang="en-GB" dirty="0"/>
          </a:p>
          <a:p>
            <a:r>
              <a:rPr lang="en-GB" dirty="0"/>
              <a:t>Indirect Discrimination: a local health authority decides that it will not fund breast implants. As a result, the health authority refuses to provide this treatment for a woman undergoing gender reassignment even though she considers it essential to make her look more feminine. The same policy is applied to all women but puts transsexuals at a greater disadvantage.</a:t>
            </a:r>
          </a:p>
          <a:p>
            <a:endParaRPr lang="en-GB" dirty="0"/>
          </a:p>
          <a:p>
            <a:r>
              <a:rPr lang="en-GB" dirty="0"/>
              <a:t>Harassment: a transsexual woman is having a drink in a pub with friends, the landlord keeps calling her ‘Sir’ and ‘he’ when serving drinks, despite her complaining about it</a:t>
            </a:r>
          </a:p>
          <a:p>
            <a:endParaRPr lang="en-GB" dirty="0"/>
          </a:p>
        </p:txBody>
      </p:sp>
      <p:sp>
        <p:nvSpPr>
          <p:cNvPr id="8" name="TextBox 7">
            <a:extLst>
              <a:ext uri="{FF2B5EF4-FFF2-40B4-BE49-F238E27FC236}">
                <a16:creationId xmlns:a16="http://schemas.microsoft.com/office/drawing/2014/main" id="{2153B61C-8302-B342-2647-774102B32AB5}"/>
              </a:ext>
            </a:extLst>
          </p:cNvPr>
          <p:cNvSpPr txBox="1"/>
          <p:nvPr/>
        </p:nvSpPr>
        <p:spPr>
          <a:xfrm>
            <a:off x="7248128" y="5334682"/>
            <a:ext cx="6094602" cy="369332"/>
          </a:xfrm>
          <a:prstGeom prst="rect">
            <a:avLst/>
          </a:prstGeom>
          <a:noFill/>
        </p:spPr>
        <p:txBody>
          <a:bodyPr wrap="square">
            <a:spAutoFit/>
          </a:bodyPr>
          <a:lstStyle/>
          <a:p>
            <a:pPr marL="0" indent="0">
              <a:buNone/>
            </a:pPr>
            <a:r>
              <a:rPr lang="en-GB" dirty="0"/>
              <a:t>(Equality and Human Rights Commission, 2019)</a:t>
            </a:r>
          </a:p>
        </p:txBody>
      </p:sp>
    </p:spTree>
    <p:extLst>
      <p:ext uri="{BB962C8B-B14F-4D97-AF65-F5344CB8AC3E}">
        <p14:creationId xmlns:p14="http://schemas.microsoft.com/office/powerpoint/2010/main" val="39993770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38137A-9675-4448-8CB2-1EBB4E26A095}"/>
              </a:ext>
            </a:extLst>
          </p:cNvPr>
          <p:cNvSpPr>
            <a:spLocks noGrp="1"/>
          </p:cNvSpPr>
          <p:nvPr>
            <p:ph type="title"/>
          </p:nvPr>
        </p:nvSpPr>
        <p:spPr>
          <a:xfrm>
            <a:off x="609600" y="274638"/>
            <a:ext cx="10972800" cy="1143000"/>
          </a:xfrm>
        </p:spPr>
        <p:txBody>
          <a:bodyPr>
            <a:normAutofit fontScale="90000"/>
          </a:bodyPr>
          <a:lstStyle/>
          <a:p>
            <a:r>
              <a:rPr lang="en-GB" dirty="0"/>
              <a:t>Marriage or Civil Partnership</a:t>
            </a:r>
            <a:br>
              <a:rPr lang="en-GB" dirty="0"/>
            </a:br>
            <a:r>
              <a:rPr lang="en-GB" dirty="0"/>
              <a:t>(Equality Act 2010, Section 8)</a:t>
            </a:r>
          </a:p>
        </p:txBody>
      </p:sp>
      <p:sp>
        <p:nvSpPr>
          <p:cNvPr id="3" name="Content Placeholder 2">
            <a:extLst>
              <a:ext uri="{FF2B5EF4-FFF2-40B4-BE49-F238E27FC236}">
                <a16:creationId xmlns:a16="http://schemas.microsoft.com/office/drawing/2014/main" id="{1C751DC9-0416-4828-A122-53DA1A291C75}"/>
              </a:ext>
            </a:extLst>
          </p:cNvPr>
          <p:cNvSpPr>
            <a:spLocks noGrp="1"/>
          </p:cNvSpPr>
          <p:nvPr>
            <p:ph idx="1"/>
          </p:nvPr>
        </p:nvSpPr>
        <p:spPr>
          <a:xfrm>
            <a:off x="609600" y="1600201"/>
            <a:ext cx="10972800" cy="3917032"/>
          </a:xfrm>
        </p:spPr>
        <p:txBody>
          <a:bodyPr>
            <a:normAutofit fontScale="62500" lnSpcReduction="20000"/>
          </a:bodyPr>
          <a:lstStyle/>
          <a:p>
            <a:r>
              <a:rPr lang="en-GB" dirty="0"/>
              <a:t> The Equality Act says you must not be discriminated against in employment because you are married or in a civil partnership.</a:t>
            </a:r>
          </a:p>
          <a:p>
            <a:endParaRPr lang="en-GB" dirty="0"/>
          </a:p>
          <a:p>
            <a:r>
              <a:rPr lang="en-GB" dirty="0"/>
              <a:t> In the Equality Act marriage and civil partnership means someone who is legally married or in a civil partnership. Marriage can either be between a man and a woman, or between partners of the same sex. Civil partnership is between partners of the same sex</a:t>
            </a:r>
          </a:p>
          <a:p>
            <a:endParaRPr lang="en-GB" dirty="0"/>
          </a:p>
          <a:p>
            <a:r>
              <a:rPr lang="en-GB" dirty="0"/>
              <a:t> People do not have this characteristic if they are:</a:t>
            </a:r>
          </a:p>
          <a:p>
            <a:pPr lvl="1"/>
            <a:r>
              <a:rPr lang="en-GB" dirty="0"/>
              <a:t> single</a:t>
            </a:r>
          </a:p>
          <a:p>
            <a:pPr lvl="1"/>
            <a:r>
              <a:rPr lang="en-GB" dirty="0"/>
              <a:t> living with someone as a couple neither married nor civil partners</a:t>
            </a:r>
          </a:p>
          <a:p>
            <a:pPr lvl="1"/>
            <a:r>
              <a:rPr lang="en-GB" dirty="0"/>
              <a:t> engaged to be married but not married</a:t>
            </a:r>
          </a:p>
          <a:p>
            <a:pPr lvl="1"/>
            <a:r>
              <a:rPr lang="en-GB" dirty="0"/>
              <a:t> divorced or a person whose civil partnership has been dissolved</a:t>
            </a:r>
          </a:p>
        </p:txBody>
      </p:sp>
      <p:sp>
        <p:nvSpPr>
          <p:cNvPr id="8" name="TextBox 7">
            <a:extLst>
              <a:ext uri="{FF2B5EF4-FFF2-40B4-BE49-F238E27FC236}">
                <a16:creationId xmlns:a16="http://schemas.microsoft.com/office/drawing/2014/main" id="{6382FF74-F6F3-8187-C81D-58C0A277C2DA}"/>
              </a:ext>
            </a:extLst>
          </p:cNvPr>
          <p:cNvSpPr txBox="1"/>
          <p:nvPr/>
        </p:nvSpPr>
        <p:spPr>
          <a:xfrm>
            <a:off x="6672064" y="5331897"/>
            <a:ext cx="6097424" cy="369332"/>
          </a:xfrm>
          <a:prstGeom prst="rect">
            <a:avLst/>
          </a:prstGeom>
          <a:noFill/>
        </p:spPr>
        <p:txBody>
          <a:bodyPr wrap="square">
            <a:spAutoFit/>
          </a:bodyPr>
          <a:lstStyle/>
          <a:p>
            <a:pPr lvl="1"/>
            <a:r>
              <a:rPr lang="en-GB" dirty="0"/>
              <a:t>(Equality and Human Rights Commission, 2019)</a:t>
            </a:r>
          </a:p>
        </p:txBody>
      </p:sp>
    </p:spTree>
    <p:extLst>
      <p:ext uri="{BB962C8B-B14F-4D97-AF65-F5344CB8AC3E}">
        <p14:creationId xmlns:p14="http://schemas.microsoft.com/office/powerpoint/2010/main" val="27844588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B23716-75BD-448D-AC0C-3D6255A1184B}"/>
              </a:ext>
            </a:extLst>
          </p:cNvPr>
          <p:cNvSpPr>
            <a:spLocks noGrp="1"/>
          </p:cNvSpPr>
          <p:nvPr>
            <p:ph type="title"/>
          </p:nvPr>
        </p:nvSpPr>
        <p:spPr>
          <a:xfrm>
            <a:off x="609600" y="274638"/>
            <a:ext cx="10972800" cy="1143000"/>
          </a:xfrm>
        </p:spPr>
        <p:txBody>
          <a:bodyPr>
            <a:normAutofit fontScale="90000"/>
          </a:bodyPr>
          <a:lstStyle/>
          <a:p>
            <a:r>
              <a:rPr lang="en-GB"/>
              <a:t>Marriage and civil partnership Discrimination</a:t>
            </a:r>
          </a:p>
        </p:txBody>
      </p:sp>
      <p:sp>
        <p:nvSpPr>
          <p:cNvPr id="3" name="Content Placeholder 2">
            <a:extLst>
              <a:ext uri="{FF2B5EF4-FFF2-40B4-BE49-F238E27FC236}">
                <a16:creationId xmlns:a16="http://schemas.microsoft.com/office/drawing/2014/main" id="{9FC0B996-4F6A-4D12-95B3-A55B304AFCEB}"/>
              </a:ext>
            </a:extLst>
          </p:cNvPr>
          <p:cNvSpPr>
            <a:spLocks noGrp="1"/>
          </p:cNvSpPr>
          <p:nvPr>
            <p:ph idx="1"/>
          </p:nvPr>
        </p:nvSpPr>
        <p:spPr>
          <a:xfrm>
            <a:off x="609600" y="1600201"/>
            <a:ext cx="10972800" cy="3917032"/>
          </a:xfrm>
        </p:spPr>
        <p:txBody>
          <a:bodyPr>
            <a:normAutofit/>
          </a:bodyPr>
          <a:lstStyle/>
          <a:p>
            <a:r>
              <a:rPr lang="en-GB" dirty="0"/>
              <a:t>Direct Discrimination: a woman works night shifts in a distribution warehouse but is dismissed when she gets married because her employer thinks a married woman should be at home in the evening</a:t>
            </a:r>
          </a:p>
          <a:p>
            <a:endParaRPr lang="en-GB" dirty="0"/>
          </a:p>
          <a:p>
            <a:r>
              <a:rPr lang="en-GB" dirty="0"/>
              <a:t>Indirect Discrimination: a ban on recruiting people who have children may disadvantage married job applicants</a:t>
            </a:r>
          </a:p>
        </p:txBody>
      </p:sp>
      <p:sp>
        <p:nvSpPr>
          <p:cNvPr id="7" name="TextBox 6">
            <a:extLst>
              <a:ext uri="{FF2B5EF4-FFF2-40B4-BE49-F238E27FC236}">
                <a16:creationId xmlns:a16="http://schemas.microsoft.com/office/drawing/2014/main" id="{2F9333D6-78DC-9E19-D9C8-05BA4E5CFA01}"/>
              </a:ext>
            </a:extLst>
          </p:cNvPr>
          <p:cNvSpPr txBox="1"/>
          <p:nvPr/>
        </p:nvSpPr>
        <p:spPr>
          <a:xfrm>
            <a:off x="7176120" y="5331897"/>
            <a:ext cx="5616624" cy="369332"/>
          </a:xfrm>
          <a:prstGeom prst="rect">
            <a:avLst/>
          </a:prstGeom>
          <a:noFill/>
        </p:spPr>
        <p:txBody>
          <a:bodyPr wrap="square">
            <a:spAutoFit/>
          </a:bodyPr>
          <a:lstStyle/>
          <a:p>
            <a:r>
              <a:rPr lang="en-GB" dirty="0"/>
              <a:t>(Equality and Human Rights Commission, 2019)</a:t>
            </a:r>
          </a:p>
        </p:txBody>
      </p:sp>
    </p:spTree>
    <p:extLst>
      <p:ext uri="{BB962C8B-B14F-4D97-AF65-F5344CB8AC3E}">
        <p14:creationId xmlns:p14="http://schemas.microsoft.com/office/powerpoint/2010/main" val="20854992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9579A4-BEE9-462A-8286-107ED6E87F3C}"/>
              </a:ext>
            </a:extLst>
          </p:cNvPr>
          <p:cNvSpPr>
            <a:spLocks noGrp="1"/>
          </p:cNvSpPr>
          <p:nvPr>
            <p:ph type="title"/>
          </p:nvPr>
        </p:nvSpPr>
        <p:spPr>
          <a:xfrm>
            <a:off x="609600" y="274638"/>
            <a:ext cx="10972800" cy="1143000"/>
          </a:xfrm>
        </p:spPr>
        <p:txBody>
          <a:bodyPr>
            <a:normAutofit fontScale="90000"/>
          </a:bodyPr>
          <a:lstStyle/>
          <a:p>
            <a:r>
              <a:rPr lang="en-GB" dirty="0"/>
              <a:t>Race</a:t>
            </a:r>
            <a:br>
              <a:rPr lang="en-GB" dirty="0"/>
            </a:br>
            <a:r>
              <a:rPr lang="en-GB" dirty="0"/>
              <a:t>(Equality Act 2010, Section 9)</a:t>
            </a:r>
          </a:p>
        </p:txBody>
      </p:sp>
      <p:sp>
        <p:nvSpPr>
          <p:cNvPr id="3" name="Content Placeholder 2">
            <a:extLst>
              <a:ext uri="{FF2B5EF4-FFF2-40B4-BE49-F238E27FC236}">
                <a16:creationId xmlns:a16="http://schemas.microsoft.com/office/drawing/2014/main" id="{6938CDB5-B59E-4953-B48D-4D6B9B630B6B}"/>
              </a:ext>
            </a:extLst>
          </p:cNvPr>
          <p:cNvSpPr>
            <a:spLocks noGrp="1"/>
          </p:cNvSpPr>
          <p:nvPr>
            <p:ph idx="1"/>
          </p:nvPr>
        </p:nvSpPr>
        <p:spPr>
          <a:xfrm>
            <a:off x="609600" y="1600201"/>
            <a:ext cx="10972800" cy="3917032"/>
          </a:xfrm>
        </p:spPr>
        <p:txBody>
          <a:bodyPr>
            <a:normAutofit fontScale="55000" lnSpcReduction="20000"/>
          </a:bodyPr>
          <a:lstStyle/>
          <a:p>
            <a:r>
              <a:rPr lang="en-GB" dirty="0"/>
              <a:t> In the Equality Act, race can mean your colour, or your nationality (including your citizenship). It can also mean your ethnic or national origins, which may not be the same as your current nationality. </a:t>
            </a:r>
          </a:p>
          <a:p>
            <a:pPr lvl="1"/>
            <a:r>
              <a:rPr lang="en-GB" dirty="0"/>
              <a:t>For example, you may have Chinese national origins and be living in Britain with a British passport.</a:t>
            </a:r>
          </a:p>
          <a:p>
            <a:endParaRPr lang="en-GB" dirty="0"/>
          </a:p>
          <a:p>
            <a:r>
              <a:rPr lang="en-GB" dirty="0"/>
              <a:t> Race also covers ethnic and racial groups. This means a group of people who all share the same protected characteristic of ethnicity or race. </a:t>
            </a:r>
          </a:p>
          <a:p>
            <a:endParaRPr lang="en-GB" dirty="0"/>
          </a:p>
          <a:p>
            <a:r>
              <a:rPr lang="en-GB" dirty="0"/>
              <a:t> A racial group can be made up of two or more distinct racial groups</a:t>
            </a:r>
          </a:p>
          <a:p>
            <a:pPr lvl="1"/>
            <a:r>
              <a:rPr lang="en-GB" dirty="0"/>
              <a:t>for example, black Britons, British Asians, British Sikhs, British Jews, Romany Gypsies and Irish Travellers.</a:t>
            </a:r>
          </a:p>
          <a:p>
            <a:endParaRPr lang="en-GB" dirty="0"/>
          </a:p>
          <a:p>
            <a:r>
              <a:rPr lang="en-GB" dirty="0"/>
              <a:t> You may be discriminated against because of one or more aspects of your race,</a:t>
            </a:r>
          </a:p>
          <a:p>
            <a:pPr lvl="1"/>
            <a:r>
              <a:rPr lang="en-GB" dirty="0"/>
              <a:t> for example, people born in Britain to Jamaican parents could be discriminated against because they are British citizens, or because of their Jamaican national origins.</a:t>
            </a:r>
          </a:p>
        </p:txBody>
      </p:sp>
      <p:sp>
        <p:nvSpPr>
          <p:cNvPr id="6" name="TextBox 5">
            <a:extLst>
              <a:ext uri="{FF2B5EF4-FFF2-40B4-BE49-F238E27FC236}">
                <a16:creationId xmlns:a16="http://schemas.microsoft.com/office/drawing/2014/main" id="{2E5F1CEF-F95F-DD34-B3CD-174045EB041F}"/>
              </a:ext>
            </a:extLst>
          </p:cNvPr>
          <p:cNvSpPr txBox="1"/>
          <p:nvPr/>
        </p:nvSpPr>
        <p:spPr>
          <a:xfrm>
            <a:off x="7752184" y="5378063"/>
            <a:ext cx="4905375" cy="276999"/>
          </a:xfrm>
          <a:prstGeom prst="rect">
            <a:avLst/>
          </a:prstGeom>
          <a:noFill/>
        </p:spPr>
        <p:txBody>
          <a:bodyPr wrap="square">
            <a:spAutoFit/>
          </a:bodyPr>
          <a:lstStyle/>
          <a:p>
            <a:r>
              <a:rPr lang="en-GB" sz="1200" dirty="0"/>
              <a:t>(Equality and Human Rights Commission, 2019)</a:t>
            </a:r>
          </a:p>
        </p:txBody>
      </p:sp>
    </p:spTree>
    <p:extLst>
      <p:ext uri="{BB962C8B-B14F-4D97-AF65-F5344CB8AC3E}">
        <p14:creationId xmlns:p14="http://schemas.microsoft.com/office/powerpoint/2010/main" val="137735188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A49468-E08F-4264-8F50-5E0996CC2AB4}"/>
              </a:ext>
            </a:extLst>
          </p:cNvPr>
          <p:cNvSpPr>
            <a:spLocks noGrp="1"/>
          </p:cNvSpPr>
          <p:nvPr>
            <p:ph type="title"/>
          </p:nvPr>
        </p:nvSpPr>
        <p:spPr>
          <a:xfrm>
            <a:off x="609600" y="274638"/>
            <a:ext cx="10972800" cy="1143000"/>
          </a:xfrm>
        </p:spPr>
        <p:txBody>
          <a:bodyPr>
            <a:normAutofit/>
          </a:bodyPr>
          <a:lstStyle/>
          <a:p>
            <a:r>
              <a:rPr lang="en-GB" dirty="0"/>
              <a:t>Race Discrimination </a:t>
            </a:r>
          </a:p>
        </p:txBody>
      </p:sp>
      <p:sp>
        <p:nvSpPr>
          <p:cNvPr id="3" name="Content Placeholder 2">
            <a:extLst>
              <a:ext uri="{FF2B5EF4-FFF2-40B4-BE49-F238E27FC236}">
                <a16:creationId xmlns:a16="http://schemas.microsoft.com/office/drawing/2014/main" id="{8888A9B8-1BB8-4A95-B37B-F514BB137CFE}"/>
              </a:ext>
            </a:extLst>
          </p:cNvPr>
          <p:cNvSpPr>
            <a:spLocks noGrp="1"/>
          </p:cNvSpPr>
          <p:nvPr>
            <p:ph idx="1"/>
          </p:nvPr>
        </p:nvSpPr>
        <p:spPr>
          <a:xfrm>
            <a:off x="609600" y="1600201"/>
            <a:ext cx="10972800" cy="3917032"/>
          </a:xfrm>
        </p:spPr>
        <p:txBody>
          <a:bodyPr>
            <a:normAutofit fontScale="77500" lnSpcReduction="20000"/>
          </a:bodyPr>
          <a:lstStyle/>
          <a:p>
            <a:r>
              <a:rPr lang="en-GB" dirty="0"/>
              <a:t>Direct Discrimination: if a letting agency would not let a flat to you because of your race, this would be direct race discrimination</a:t>
            </a:r>
          </a:p>
          <a:p>
            <a:endParaRPr lang="en-GB" dirty="0"/>
          </a:p>
          <a:p>
            <a:r>
              <a:rPr lang="en-GB" dirty="0"/>
              <a:t>Indirect Discrimination: a hairdresser refuses to employ stylists that cover their own hair, this would put any Muslim women or Sikh men who cover their hair at a disadvantage when applying for a position as a stylist</a:t>
            </a:r>
          </a:p>
          <a:p>
            <a:endParaRPr lang="en-GB" dirty="0"/>
          </a:p>
          <a:p>
            <a:r>
              <a:rPr lang="en-GB" dirty="0"/>
              <a:t>Harassment: a young British Asian man at work keeps being called a racist name by colleagues. His colleagues say it is just banter, but the employee is insulted and offended by it</a:t>
            </a:r>
          </a:p>
        </p:txBody>
      </p:sp>
      <p:sp>
        <p:nvSpPr>
          <p:cNvPr id="7" name="TextBox 6">
            <a:extLst>
              <a:ext uri="{FF2B5EF4-FFF2-40B4-BE49-F238E27FC236}">
                <a16:creationId xmlns:a16="http://schemas.microsoft.com/office/drawing/2014/main" id="{9752E9CE-DFF4-DB8B-E08B-16E3EFAE181D}"/>
              </a:ext>
            </a:extLst>
          </p:cNvPr>
          <p:cNvSpPr txBox="1"/>
          <p:nvPr/>
        </p:nvSpPr>
        <p:spPr>
          <a:xfrm>
            <a:off x="7032104" y="5283766"/>
            <a:ext cx="5040560" cy="369332"/>
          </a:xfrm>
          <a:prstGeom prst="rect">
            <a:avLst/>
          </a:prstGeom>
          <a:noFill/>
        </p:spPr>
        <p:txBody>
          <a:bodyPr wrap="square">
            <a:spAutoFit/>
          </a:bodyPr>
          <a:lstStyle/>
          <a:p>
            <a:r>
              <a:rPr lang="en-GB" dirty="0"/>
              <a:t>(Equality and Human Rights Commission, 2019)</a:t>
            </a:r>
          </a:p>
        </p:txBody>
      </p:sp>
    </p:spTree>
    <p:extLst>
      <p:ext uri="{BB962C8B-B14F-4D97-AF65-F5344CB8AC3E}">
        <p14:creationId xmlns:p14="http://schemas.microsoft.com/office/powerpoint/2010/main" val="422507906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2D8C54-ADE5-4EBC-A650-50F1CFA56CE7}"/>
              </a:ext>
            </a:extLst>
          </p:cNvPr>
          <p:cNvSpPr>
            <a:spLocks noGrp="1"/>
          </p:cNvSpPr>
          <p:nvPr>
            <p:ph type="title"/>
          </p:nvPr>
        </p:nvSpPr>
        <p:spPr>
          <a:xfrm>
            <a:off x="609600" y="274638"/>
            <a:ext cx="10972800" cy="1143000"/>
          </a:xfrm>
        </p:spPr>
        <p:txBody>
          <a:bodyPr>
            <a:normAutofit fontScale="90000"/>
          </a:bodyPr>
          <a:lstStyle/>
          <a:p>
            <a:r>
              <a:rPr lang="en-GB"/>
              <a:t>Religion or belief </a:t>
            </a:r>
            <a:br>
              <a:rPr lang="en-GB"/>
            </a:br>
            <a:r>
              <a:rPr lang="en-GB"/>
              <a:t>(Equality Act 2010, Section 10)</a:t>
            </a:r>
          </a:p>
        </p:txBody>
      </p:sp>
      <p:sp>
        <p:nvSpPr>
          <p:cNvPr id="3" name="Content Placeholder 2">
            <a:extLst>
              <a:ext uri="{FF2B5EF4-FFF2-40B4-BE49-F238E27FC236}">
                <a16:creationId xmlns:a16="http://schemas.microsoft.com/office/drawing/2014/main" id="{0E6B5037-2D79-4C75-B13C-82DBD8C5612B}"/>
              </a:ext>
            </a:extLst>
          </p:cNvPr>
          <p:cNvSpPr>
            <a:spLocks noGrp="1"/>
          </p:cNvSpPr>
          <p:nvPr>
            <p:ph idx="1"/>
          </p:nvPr>
        </p:nvSpPr>
        <p:spPr>
          <a:xfrm>
            <a:off x="609600" y="1600201"/>
            <a:ext cx="10972800" cy="3917032"/>
          </a:xfrm>
        </p:spPr>
        <p:txBody>
          <a:bodyPr>
            <a:normAutofit fontScale="70000" lnSpcReduction="20000"/>
          </a:bodyPr>
          <a:lstStyle/>
          <a:p>
            <a:r>
              <a:rPr lang="en-GB" dirty="0"/>
              <a:t> The Equality Act 2010 says you must not be discriminated against because:</a:t>
            </a:r>
          </a:p>
          <a:p>
            <a:pPr lvl="1"/>
            <a:r>
              <a:rPr lang="en-GB" dirty="0"/>
              <a:t> you are (or are not) of a particular religion</a:t>
            </a:r>
          </a:p>
          <a:p>
            <a:pPr lvl="1"/>
            <a:r>
              <a:rPr lang="en-GB" dirty="0"/>
              <a:t> you hold (or do not hold) a particular philosophical belief</a:t>
            </a:r>
          </a:p>
          <a:p>
            <a:pPr lvl="1"/>
            <a:r>
              <a:rPr lang="en-GB" dirty="0"/>
              <a:t> someone thinks you are of a particular religion or hold a particular belief (this is known as discrimination by perception)</a:t>
            </a:r>
          </a:p>
          <a:p>
            <a:pPr lvl="1"/>
            <a:r>
              <a:rPr lang="en-GB" dirty="0"/>
              <a:t> you are connected to someone who has a religion or belief (this is known as discrimination by association)</a:t>
            </a:r>
          </a:p>
          <a:p>
            <a:pPr lvl="1"/>
            <a:endParaRPr lang="en-GB" dirty="0"/>
          </a:p>
          <a:p>
            <a:pPr lvl="1"/>
            <a:r>
              <a:rPr lang="en-GB" dirty="0"/>
              <a:t> Religion or belief can mean any religion, for example an organised religion like Christianity, Judaism, Islam or Buddhism, or a smaller religion like Rastafarianism or Paganism, as long as it has a clear structure and belief system. </a:t>
            </a:r>
          </a:p>
          <a:p>
            <a:pPr lvl="1"/>
            <a:endParaRPr lang="en-GB" dirty="0"/>
          </a:p>
          <a:p>
            <a:pPr lvl="1"/>
            <a:r>
              <a:rPr lang="en-GB" dirty="0"/>
              <a:t>The Equality Act also covers non-belief or a lack of religion or belief</a:t>
            </a:r>
          </a:p>
        </p:txBody>
      </p:sp>
      <p:sp>
        <p:nvSpPr>
          <p:cNvPr id="6" name="TextBox 5">
            <a:extLst>
              <a:ext uri="{FF2B5EF4-FFF2-40B4-BE49-F238E27FC236}">
                <a16:creationId xmlns:a16="http://schemas.microsoft.com/office/drawing/2014/main" id="{F6917001-818A-1582-4A0E-88E21AF58BFB}"/>
              </a:ext>
            </a:extLst>
          </p:cNvPr>
          <p:cNvSpPr txBox="1"/>
          <p:nvPr/>
        </p:nvSpPr>
        <p:spPr>
          <a:xfrm>
            <a:off x="7176120" y="5347370"/>
            <a:ext cx="4968552" cy="369332"/>
          </a:xfrm>
          <a:prstGeom prst="rect">
            <a:avLst/>
          </a:prstGeom>
          <a:noFill/>
        </p:spPr>
        <p:txBody>
          <a:bodyPr wrap="square">
            <a:spAutoFit/>
          </a:bodyPr>
          <a:lstStyle/>
          <a:p>
            <a:r>
              <a:rPr lang="en-GB" dirty="0"/>
              <a:t>(Equality and Human Rights Commission, 2019)</a:t>
            </a:r>
          </a:p>
        </p:txBody>
      </p:sp>
    </p:spTree>
    <p:extLst>
      <p:ext uri="{BB962C8B-B14F-4D97-AF65-F5344CB8AC3E}">
        <p14:creationId xmlns:p14="http://schemas.microsoft.com/office/powerpoint/2010/main" val="271049513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588B11-9B9E-41E0-859A-5ADE9A1B600F}"/>
              </a:ext>
            </a:extLst>
          </p:cNvPr>
          <p:cNvSpPr>
            <a:spLocks noGrp="1"/>
          </p:cNvSpPr>
          <p:nvPr>
            <p:ph type="title"/>
          </p:nvPr>
        </p:nvSpPr>
        <p:spPr>
          <a:xfrm>
            <a:off x="609600" y="274638"/>
            <a:ext cx="10972800" cy="1143000"/>
          </a:xfrm>
        </p:spPr>
        <p:txBody>
          <a:bodyPr>
            <a:normAutofit/>
          </a:bodyPr>
          <a:lstStyle/>
          <a:p>
            <a:r>
              <a:rPr lang="en-GB" dirty="0"/>
              <a:t>Religious or belief discrimination</a:t>
            </a:r>
          </a:p>
        </p:txBody>
      </p:sp>
      <p:sp>
        <p:nvSpPr>
          <p:cNvPr id="3" name="Content Placeholder 2">
            <a:extLst>
              <a:ext uri="{FF2B5EF4-FFF2-40B4-BE49-F238E27FC236}">
                <a16:creationId xmlns:a16="http://schemas.microsoft.com/office/drawing/2014/main" id="{0000EFED-E502-42CB-8EFA-B0DC23B24892}"/>
              </a:ext>
            </a:extLst>
          </p:cNvPr>
          <p:cNvSpPr>
            <a:spLocks noGrp="1"/>
          </p:cNvSpPr>
          <p:nvPr>
            <p:ph idx="1"/>
          </p:nvPr>
        </p:nvSpPr>
        <p:spPr>
          <a:xfrm>
            <a:off x="609600" y="1600201"/>
            <a:ext cx="10972800" cy="3917032"/>
          </a:xfrm>
        </p:spPr>
        <p:txBody>
          <a:bodyPr>
            <a:normAutofit fontScale="62500" lnSpcReduction="20000"/>
          </a:bodyPr>
          <a:lstStyle/>
          <a:p>
            <a:r>
              <a:rPr lang="en-GB" dirty="0"/>
              <a:t>Direct Discrimination: a bank refuses you a loan because you're Jewish</a:t>
            </a:r>
          </a:p>
          <a:p>
            <a:endParaRPr lang="en-GB" dirty="0"/>
          </a:p>
          <a:p>
            <a:pPr lvl="1"/>
            <a:r>
              <a:rPr lang="en-GB" dirty="0"/>
              <a:t>A Hindu businessman interviews two women for a job as his personal assistant. One is Hindu and the other is not religious. The Hindu woman is the best candidate at interview, but he gives the job to the other woman because he thinks his clients (who are mainly Christian or have no religion or belief) will prefer it.</a:t>
            </a:r>
          </a:p>
          <a:p>
            <a:endParaRPr lang="en-GB" dirty="0"/>
          </a:p>
          <a:p>
            <a:r>
              <a:rPr lang="en-GB" dirty="0"/>
              <a:t>Indirect Discrimination: you are Jewish and you finish early on Fridays in order to observe the Sabbath. Your manager has changed the weekly team meetings from Wednesday afternoons to Friday afternoons and you are therefore often absent</a:t>
            </a:r>
          </a:p>
          <a:p>
            <a:endParaRPr lang="en-GB" dirty="0"/>
          </a:p>
          <a:p>
            <a:r>
              <a:rPr lang="en-GB" dirty="0"/>
              <a:t>Harassment: Muslim man visits his local takeaway regularly. Every time he goes in, one of the staff makes comments about him being a terrorist. He finds this offensive and upsetting</a:t>
            </a:r>
          </a:p>
          <a:p>
            <a:endParaRPr lang="en-GB" dirty="0"/>
          </a:p>
        </p:txBody>
      </p:sp>
      <p:sp>
        <p:nvSpPr>
          <p:cNvPr id="8" name="TextBox 7">
            <a:extLst>
              <a:ext uri="{FF2B5EF4-FFF2-40B4-BE49-F238E27FC236}">
                <a16:creationId xmlns:a16="http://schemas.microsoft.com/office/drawing/2014/main" id="{9272B73C-2568-ED7C-63CE-1AAA65C99533}"/>
              </a:ext>
            </a:extLst>
          </p:cNvPr>
          <p:cNvSpPr txBox="1"/>
          <p:nvPr/>
        </p:nvSpPr>
        <p:spPr>
          <a:xfrm>
            <a:off x="7032104" y="5331897"/>
            <a:ext cx="6094602" cy="369332"/>
          </a:xfrm>
          <a:prstGeom prst="rect">
            <a:avLst/>
          </a:prstGeom>
          <a:noFill/>
        </p:spPr>
        <p:txBody>
          <a:bodyPr wrap="square">
            <a:spAutoFit/>
          </a:bodyPr>
          <a:lstStyle/>
          <a:p>
            <a:r>
              <a:rPr lang="en-GB" dirty="0"/>
              <a:t>(Equality and Human Rights Commission, 2019)</a:t>
            </a:r>
          </a:p>
        </p:txBody>
      </p:sp>
    </p:spTree>
    <p:extLst>
      <p:ext uri="{BB962C8B-B14F-4D97-AF65-F5344CB8AC3E}">
        <p14:creationId xmlns:p14="http://schemas.microsoft.com/office/powerpoint/2010/main" val="357662984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0F7D18-B16B-41FC-A77C-123120194E65}"/>
              </a:ext>
            </a:extLst>
          </p:cNvPr>
          <p:cNvSpPr>
            <a:spLocks noGrp="1"/>
          </p:cNvSpPr>
          <p:nvPr>
            <p:ph type="title"/>
          </p:nvPr>
        </p:nvSpPr>
        <p:spPr>
          <a:xfrm>
            <a:off x="609600" y="274638"/>
            <a:ext cx="10972800" cy="1143000"/>
          </a:xfrm>
        </p:spPr>
        <p:txBody>
          <a:bodyPr>
            <a:normAutofit/>
          </a:bodyPr>
          <a:lstStyle/>
          <a:p>
            <a:r>
              <a:rPr lang="en-GB" dirty="0"/>
              <a:t>Religious dress and symbols</a:t>
            </a:r>
          </a:p>
        </p:txBody>
      </p:sp>
      <p:sp>
        <p:nvSpPr>
          <p:cNvPr id="3" name="Content Placeholder 2">
            <a:extLst>
              <a:ext uri="{FF2B5EF4-FFF2-40B4-BE49-F238E27FC236}">
                <a16:creationId xmlns:a16="http://schemas.microsoft.com/office/drawing/2014/main" id="{685D83E1-7545-433D-BE1C-52D6BEC8DECB}"/>
              </a:ext>
            </a:extLst>
          </p:cNvPr>
          <p:cNvSpPr>
            <a:spLocks noGrp="1"/>
          </p:cNvSpPr>
          <p:nvPr>
            <p:ph idx="1"/>
          </p:nvPr>
        </p:nvSpPr>
        <p:spPr>
          <a:xfrm>
            <a:off x="609600" y="1600201"/>
            <a:ext cx="10972800" cy="3917032"/>
          </a:xfrm>
        </p:spPr>
        <p:txBody>
          <a:bodyPr>
            <a:normAutofit fontScale="62500" lnSpcReduction="20000"/>
          </a:bodyPr>
          <a:lstStyle/>
          <a:p>
            <a:r>
              <a:rPr lang="en-GB" dirty="0"/>
              <a:t>Everyone has a human right to manifest their religion or belief under the European Convention on Human Rights. </a:t>
            </a:r>
          </a:p>
          <a:p>
            <a:r>
              <a:rPr lang="en-GB" dirty="0"/>
              <a:t>That means you have the right to wear articles of clothing or symbols to show that you have a particular religion or belief at your workplace, even if other people of your religion don’t. </a:t>
            </a:r>
          </a:p>
          <a:p>
            <a:pPr lvl="1"/>
            <a:r>
              <a:rPr lang="en-GB" dirty="0"/>
              <a:t>For example: some people wear a crucifix to show they are Christians, but not all Christians do</a:t>
            </a:r>
          </a:p>
          <a:p>
            <a:r>
              <a:rPr lang="en-GB" dirty="0"/>
              <a:t>However, because that human right is a qualified right an employer can prevent you from wearing particular articles of clothing or symbols if it is necessary for the role you are doing. </a:t>
            </a:r>
          </a:p>
          <a:p>
            <a:r>
              <a:rPr lang="en-GB" dirty="0"/>
              <a:t>For example:</a:t>
            </a:r>
          </a:p>
          <a:p>
            <a:pPr lvl="1"/>
            <a:r>
              <a:rPr lang="en-GB" dirty="0"/>
              <a:t>a teacher is asked to stop wearing a floor length garment because it is a trip hazard. If this is necessary to protect health and safety in the workplace and there is no practical alternative, this may be justified</a:t>
            </a:r>
          </a:p>
          <a:p>
            <a:endParaRPr lang="en-GB" dirty="0"/>
          </a:p>
        </p:txBody>
      </p:sp>
      <p:sp>
        <p:nvSpPr>
          <p:cNvPr id="4" name="TextBox 3">
            <a:extLst>
              <a:ext uri="{FF2B5EF4-FFF2-40B4-BE49-F238E27FC236}">
                <a16:creationId xmlns:a16="http://schemas.microsoft.com/office/drawing/2014/main" id="{B014FCC0-8CAD-8794-240F-9FACD9AD1FC0}"/>
              </a:ext>
            </a:extLst>
          </p:cNvPr>
          <p:cNvSpPr txBox="1"/>
          <p:nvPr/>
        </p:nvSpPr>
        <p:spPr>
          <a:xfrm>
            <a:off x="7176120" y="5327696"/>
            <a:ext cx="5015880" cy="369332"/>
          </a:xfrm>
          <a:prstGeom prst="rect">
            <a:avLst/>
          </a:prstGeom>
          <a:noFill/>
        </p:spPr>
        <p:txBody>
          <a:bodyPr wrap="square">
            <a:spAutoFit/>
          </a:bodyPr>
          <a:lstStyle/>
          <a:p>
            <a:r>
              <a:rPr lang="en-GB" dirty="0"/>
              <a:t>(Equality and Human Rights Commission, 2019)</a:t>
            </a:r>
          </a:p>
        </p:txBody>
      </p:sp>
    </p:spTree>
    <p:extLst>
      <p:ext uri="{BB962C8B-B14F-4D97-AF65-F5344CB8AC3E}">
        <p14:creationId xmlns:p14="http://schemas.microsoft.com/office/powerpoint/2010/main" val="176089392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59B633-185A-49DE-97F8-1ACBA7DCEE57}"/>
              </a:ext>
            </a:extLst>
          </p:cNvPr>
          <p:cNvSpPr>
            <a:spLocks noGrp="1"/>
          </p:cNvSpPr>
          <p:nvPr>
            <p:ph type="title"/>
          </p:nvPr>
        </p:nvSpPr>
        <p:spPr>
          <a:xfrm>
            <a:off x="609600" y="274638"/>
            <a:ext cx="10972800" cy="1143000"/>
          </a:xfrm>
        </p:spPr>
        <p:txBody>
          <a:bodyPr>
            <a:normAutofit fontScale="90000"/>
          </a:bodyPr>
          <a:lstStyle/>
          <a:p>
            <a:r>
              <a:rPr lang="en-GB"/>
              <a:t>Sex</a:t>
            </a:r>
            <a:br>
              <a:rPr lang="en-GB"/>
            </a:br>
            <a:r>
              <a:rPr lang="en-GB"/>
              <a:t>(Equality act 2010, section 11)</a:t>
            </a:r>
          </a:p>
        </p:txBody>
      </p:sp>
      <p:sp>
        <p:nvSpPr>
          <p:cNvPr id="3" name="Content Placeholder 2">
            <a:extLst>
              <a:ext uri="{FF2B5EF4-FFF2-40B4-BE49-F238E27FC236}">
                <a16:creationId xmlns:a16="http://schemas.microsoft.com/office/drawing/2014/main" id="{D97EC7AB-A950-4096-8FD5-77AF5D607902}"/>
              </a:ext>
            </a:extLst>
          </p:cNvPr>
          <p:cNvSpPr>
            <a:spLocks noGrp="1"/>
          </p:cNvSpPr>
          <p:nvPr>
            <p:ph idx="1"/>
          </p:nvPr>
        </p:nvSpPr>
        <p:spPr>
          <a:xfrm>
            <a:off x="609600" y="1600201"/>
            <a:ext cx="10972800" cy="3917032"/>
          </a:xfrm>
        </p:spPr>
        <p:txBody>
          <a:bodyPr>
            <a:normAutofit fontScale="85000" lnSpcReduction="20000"/>
          </a:bodyPr>
          <a:lstStyle/>
          <a:p>
            <a:r>
              <a:rPr lang="en-GB" dirty="0"/>
              <a:t>The Equality Act 2010 says you must not be discriminated against because:</a:t>
            </a:r>
          </a:p>
          <a:p>
            <a:pPr lvl="1"/>
            <a:r>
              <a:rPr lang="en-GB" dirty="0"/>
              <a:t> you are (or are not) a particular sex</a:t>
            </a:r>
          </a:p>
          <a:p>
            <a:pPr lvl="1"/>
            <a:r>
              <a:rPr lang="en-GB" dirty="0"/>
              <a:t> someone thinks you are the opposite sex (this is known as discrimination by perception)</a:t>
            </a:r>
          </a:p>
          <a:p>
            <a:pPr lvl="1"/>
            <a:r>
              <a:rPr lang="en-GB" dirty="0"/>
              <a:t> you are connected to someone of a particular sex (this is known as discrimination by association)</a:t>
            </a:r>
          </a:p>
          <a:p>
            <a:endParaRPr lang="en-GB" dirty="0"/>
          </a:p>
          <a:p>
            <a:r>
              <a:rPr lang="en-GB" dirty="0"/>
              <a:t>In the Equality Act, sex can mean either male or female, or a group of people like men or boys, or women or girls.</a:t>
            </a:r>
          </a:p>
        </p:txBody>
      </p:sp>
      <p:sp>
        <p:nvSpPr>
          <p:cNvPr id="4" name="TextBox 3">
            <a:extLst>
              <a:ext uri="{FF2B5EF4-FFF2-40B4-BE49-F238E27FC236}">
                <a16:creationId xmlns:a16="http://schemas.microsoft.com/office/drawing/2014/main" id="{97FCC37F-A2B8-BADC-11C1-C3E66F6E99FF}"/>
              </a:ext>
            </a:extLst>
          </p:cNvPr>
          <p:cNvSpPr txBox="1"/>
          <p:nvPr/>
        </p:nvSpPr>
        <p:spPr>
          <a:xfrm>
            <a:off x="7032104" y="5331897"/>
            <a:ext cx="5159896" cy="369332"/>
          </a:xfrm>
          <a:prstGeom prst="rect">
            <a:avLst/>
          </a:prstGeom>
          <a:noFill/>
        </p:spPr>
        <p:txBody>
          <a:bodyPr wrap="square">
            <a:spAutoFit/>
          </a:bodyPr>
          <a:lstStyle/>
          <a:p>
            <a:r>
              <a:rPr lang="en-GB" dirty="0"/>
              <a:t>(Equality and Human Rights Commission, 2019)</a:t>
            </a:r>
          </a:p>
        </p:txBody>
      </p:sp>
    </p:spTree>
    <p:extLst>
      <p:ext uri="{BB962C8B-B14F-4D97-AF65-F5344CB8AC3E}">
        <p14:creationId xmlns:p14="http://schemas.microsoft.com/office/powerpoint/2010/main" val="201774835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AE3740-A430-46EC-8BE1-D0590715BF48}"/>
              </a:ext>
            </a:extLst>
          </p:cNvPr>
          <p:cNvSpPr>
            <a:spLocks noGrp="1"/>
          </p:cNvSpPr>
          <p:nvPr>
            <p:ph type="title"/>
          </p:nvPr>
        </p:nvSpPr>
        <p:spPr>
          <a:xfrm>
            <a:off x="609600" y="274638"/>
            <a:ext cx="10972800" cy="1143000"/>
          </a:xfrm>
        </p:spPr>
        <p:txBody>
          <a:bodyPr>
            <a:normAutofit/>
          </a:bodyPr>
          <a:lstStyle/>
          <a:p>
            <a:r>
              <a:rPr lang="en-GB" dirty="0"/>
              <a:t>Sex discrimination</a:t>
            </a:r>
          </a:p>
        </p:txBody>
      </p:sp>
      <p:sp>
        <p:nvSpPr>
          <p:cNvPr id="3" name="Content Placeholder 2">
            <a:extLst>
              <a:ext uri="{FF2B5EF4-FFF2-40B4-BE49-F238E27FC236}">
                <a16:creationId xmlns:a16="http://schemas.microsoft.com/office/drawing/2014/main" id="{A575B577-D2EB-4259-B509-F9CA667A4861}"/>
              </a:ext>
            </a:extLst>
          </p:cNvPr>
          <p:cNvSpPr>
            <a:spLocks noGrp="1"/>
          </p:cNvSpPr>
          <p:nvPr>
            <p:ph idx="1"/>
          </p:nvPr>
        </p:nvSpPr>
        <p:spPr>
          <a:xfrm>
            <a:off x="609600" y="1417638"/>
            <a:ext cx="10972800" cy="3916363"/>
          </a:xfrm>
        </p:spPr>
        <p:txBody>
          <a:bodyPr>
            <a:normAutofit fontScale="92500"/>
          </a:bodyPr>
          <a:lstStyle/>
          <a:p>
            <a:r>
              <a:rPr lang="en-GB" sz="1600" dirty="0"/>
              <a:t>Direct Discrimination: a nightclub offers free entry to women but charges men to get in</a:t>
            </a:r>
          </a:p>
          <a:p>
            <a:endParaRPr lang="en-GB" sz="1600" dirty="0"/>
          </a:p>
          <a:p>
            <a:r>
              <a:rPr lang="en-GB" sz="1600" dirty="0"/>
              <a:t>Indirect Discrimination: An employer decides to change shift patterns for staff so that they finish at 5pm instead of 3pm. Female employees with caring responsibilities could be at a disadvantage if the new shift pattern means they cannot collect their children from school or childcare.</a:t>
            </a:r>
          </a:p>
          <a:p>
            <a:endParaRPr lang="en-GB" sz="1600" dirty="0"/>
          </a:p>
          <a:p>
            <a:r>
              <a:rPr lang="en-GB" sz="1600" dirty="0"/>
              <a:t>Harassment: A manager makes comments that there is no point promoting women because they go off to have children. </a:t>
            </a:r>
          </a:p>
          <a:p>
            <a:endParaRPr lang="en-GB" sz="1600" dirty="0"/>
          </a:p>
          <a:p>
            <a:r>
              <a:rPr lang="en-GB" sz="1600" dirty="0"/>
              <a:t>Sexual Harassment: This is when someone makes you feel humiliated, offended or degraded because they treat you in a sexual way. This is known as 'unwanted conduct of a sexual nature' and covers verbal and physical treatment, like sexual comments or jokes, touching, or assault. It also covers sending emails of a sexual nature or putting up pornographic pictures.</a:t>
            </a:r>
          </a:p>
          <a:p>
            <a:endParaRPr lang="en-GB" sz="1600" dirty="0"/>
          </a:p>
          <a:p>
            <a:r>
              <a:rPr lang="en-GB" sz="1600" dirty="0"/>
              <a:t>Another type of harassment is when someone treats you unfairly because you refused to put up with sexual harassment and it can also cover unfair treatment even if you had previously accepted sexual conduct</a:t>
            </a:r>
          </a:p>
        </p:txBody>
      </p:sp>
      <p:sp>
        <p:nvSpPr>
          <p:cNvPr id="4" name="TextBox 3">
            <a:extLst>
              <a:ext uri="{FF2B5EF4-FFF2-40B4-BE49-F238E27FC236}">
                <a16:creationId xmlns:a16="http://schemas.microsoft.com/office/drawing/2014/main" id="{EEBF652E-A667-9053-86E0-5D60207DDC11}"/>
              </a:ext>
            </a:extLst>
          </p:cNvPr>
          <p:cNvSpPr txBox="1"/>
          <p:nvPr/>
        </p:nvSpPr>
        <p:spPr>
          <a:xfrm>
            <a:off x="7538747" y="5347286"/>
            <a:ext cx="4608512" cy="338554"/>
          </a:xfrm>
          <a:prstGeom prst="rect">
            <a:avLst/>
          </a:prstGeom>
          <a:noFill/>
        </p:spPr>
        <p:txBody>
          <a:bodyPr wrap="square">
            <a:spAutoFit/>
          </a:bodyPr>
          <a:lstStyle/>
          <a:p>
            <a:r>
              <a:rPr lang="en-GB" sz="1600" dirty="0"/>
              <a:t>(Equality and Human Rights Commission, 2019)</a:t>
            </a:r>
          </a:p>
        </p:txBody>
      </p:sp>
    </p:spTree>
    <p:extLst>
      <p:ext uri="{BB962C8B-B14F-4D97-AF65-F5344CB8AC3E}">
        <p14:creationId xmlns:p14="http://schemas.microsoft.com/office/powerpoint/2010/main" val="394703335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CF28E8-DFCC-4678-AB38-CB1D44A738FC}"/>
              </a:ext>
            </a:extLst>
          </p:cNvPr>
          <p:cNvSpPr>
            <a:spLocks noGrp="1"/>
          </p:cNvSpPr>
          <p:nvPr>
            <p:ph type="title"/>
          </p:nvPr>
        </p:nvSpPr>
        <p:spPr>
          <a:xfrm>
            <a:off x="609600" y="274638"/>
            <a:ext cx="10972800" cy="1143000"/>
          </a:xfrm>
        </p:spPr>
        <p:txBody>
          <a:bodyPr>
            <a:normAutofit fontScale="90000"/>
          </a:bodyPr>
          <a:lstStyle/>
          <a:p>
            <a:r>
              <a:rPr lang="en-GB" dirty="0"/>
              <a:t>Sexual orientation</a:t>
            </a:r>
            <a:br>
              <a:rPr lang="en-GB" dirty="0"/>
            </a:br>
            <a:r>
              <a:rPr lang="en-GB" dirty="0"/>
              <a:t>(Equality Act 2010, Section 12)</a:t>
            </a:r>
          </a:p>
        </p:txBody>
      </p:sp>
      <p:sp>
        <p:nvSpPr>
          <p:cNvPr id="3" name="Content Placeholder 2">
            <a:extLst>
              <a:ext uri="{FF2B5EF4-FFF2-40B4-BE49-F238E27FC236}">
                <a16:creationId xmlns:a16="http://schemas.microsoft.com/office/drawing/2014/main" id="{E4A2B455-E4EC-4655-AE72-670C4A4164BB}"/>
              </a:ext>
            </a:extLst>
          </p:cNvPr>
          <p:cNvSpPr>
            <a:spLocks noGrp="1"/>
          </p:cNvSpPr>
          <p:nvPr>
            <p:ph idx="1"/>
          </p:nvPr>
        </p:nvSpPr>
        <p:spPr>
          <a:xfrm>
            <a:off x="609600" y="1600201"/>
            <a:ext cx="10972800" cy="3917032"/>
          </a:xfrm>
        </p:spPr>
        <p:txBody>
          <a:bodyPr>
            <a:normAutofit fontScale="92500" lnSpcReduction="10000"/>
          </a:bodyPr>
          <a:lstStyle/>
          <a:p>
            <a:r>
              <a:rPr lang="en-GB" sz="2800" dirty="0"/>
              <a:t>The Equality Act 2010 says you must not be discriminated against because:</a:t>
            </a:r>
          </a:p>
          <a:p>
            <a:pPr lvl="1"/>
            <a:r>
              <a:rPr lang="en-GB" sz="2400" dirty="0"/>
              <a:t>you are heterosexual, gay, lesbian or bisexual</a:t>
            </a:r>
          </a:p>
          <a:p>
            <a:pPr lvl="1"/>
            <a:r>
              <a:rPr lang="en-GB" sz="2400" dirty="0"/>
              <a:t>someone thinks you have a particular sexual orientation (this is known as discrimination by perception)</a:t>
            </a:r>
          </a:p>
          <a:p>
            <a:pPr lvl="1"/>
            <a:r>
              <a:rPr lang="en-GB" sz="2400" dirty="0"/>
              <a:t>you are connected to someone who has a particular sexual orientation (this is known as discrimination by association)</a:t>
            </a:r>
          </a:p>
          <a:p>
            <a:r>
              <a:rPr lang="en-GB" sz="2800" dirty="0"/>
              <a:t>In the Equality Act, sexual orientation includes how you choose to express your sexual orientation, such as through your appearance or the places you visit.</a:t>
            </a:r>
          </a:p>
        </p:txBody>
      </p:sp>
      <p:sp>
        <p:nvSpPr>
          <p:cNvPr id="6" name="TextBox 5">
            <a:extLst>
              <a:ext uri="{FF2B5EF4-FFF2-40B4-BE49-F238E27FC236}">
                <a16:creationId xmlns:a16="http://schemas.microsoft.com/office/drawing/2014/main" id="{27E5939C-A0C5-DC09-3AF3-EFB92B50B97A}"/>
              </a:ext>
            </a:extLst>
          </p:cNvPr>
          <p:cNvSpPr txBox="1"/>
          <p:nvPr/>
        </p:nvSpPr>
        <p:spPr>
          <a:xfrm>
            <a:off x="6960096" y="5331897"/>
            <a:ext cx="5098476" cy="369332"/>
          </a:xfrm>
          <a:prstGeom prst="rect">
            <a:avLst/>
          </a:prstGeom>
          <a:noFill/>
        </p:spPr>
        <p:txBody>
          <a:bodyPr wrap="square">
            <a:spAutoFit/>
          </a:bodyPr>
          <a:lstStyle/>
          <a:p>
            <a:r>
              <a:rPr lang="en-GB" dirty="0"/>
              <a:t>(Equality and Human Rights Commission, 2019)</a:t>
            </a:r>
          </a:p>
        </p:txBody>
      </p:sp>
    </p:spTree>
    <p:extLst>
      <p:ext uri="{BB962C8B-B14F-4D97-AF65-F5344CB8AC3E}">
        <p14:creationId xmlns:p14="http://schemas.microsoft.com/office/powerpoint/2010/main" val="135528207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01129-832F-4F72-A3BA-FB2E63E5B667}"/>
              </a:ext>
            </a:extLst>
          </p:cNvPr>
          <p:cNvSpPr>
            <a:spLocks noGrp="1"/>
          </p:cNvSpPr>
          <p:nvPr>
            <p:ph type="title"/>
          </p:nvPr>
        </p:nvSpPr>
        <p:spPr>
          <a:xfrm>
            <a:off x="609600" y="274638"/>
            <a:ext cx="10972800" cy="1143000"/>
          </a:xfrm>
        </p:spPr>
        <p:txBody>
          <a:bodyPr>
            <a:normAutofit/>
          </a:bodyPr>
          <a:lstStyle/>
          <a:p>
            <a:r>
              <a:rPr lang="en-GB" dirty="0"/>
              <a:t>Sexual Orientation Discrimination</a:t>
            </a:r>
          </a:p>
        </p:txBody>
      </p:sp>
      <p:sp>
        <p:nvSpPr>
          <p:cNvPr id="3" name="Content Placeholder 2">
            <a:extLst>
              <a:ext uri="{FF2B5EF4-FFF2-40B4-BE49-F238E27FC236}">
                <a16:creationId xmlns:a16="http://schemas.microsoft.com/office/drawing/2014/main" id="{7F6823D9-35F0-42B1-8654-EE26B408EEA3}"/>
              </a:ext>
            </a:extLst>
          </p:cNvPr>
          <p:cNvSpPr>
            <a:spLocks noGrp="1"/>
          </p:cNvSpPr>
          <p:nvPr>
            <p:ph idx="1"/>
          </p:nvPr>
        </p:nvSpPr>
        <p:spPr>
          <a:xfrm>
            <a:off x="609600" y="1600201"/>
            <a:ext cx="10972800" cy="3917032"/>
          </a:xfrm>
        </p:spPr>
        <p:txBody>
          <a:bodyPr>
            <a:normAutofit fontScale="70000" lnSpcReduction="20000"/>
          </a:bodyPr>
          <a:lstStyle/>
          <a:p>
            <a:r>
              <a:rPr lang="en-GB" dirty="0"/>
              <a:t>Direct Discrimination: at a job interview, a woman makes a reference to her girlfriend. The employer decides not to offer her the job, even though she is the best candidate they have interviewed</a:t>
            </a:r>
          </a:p>
          <a:p>
            <a:endParaRPr lang="en-GB" dirty="0"/>
          </a:p>
          <a:p>
            <a:pPr lvl="1"/>
            <a:r>
              <a:rPr lang="en-GB" dirty="0"/>
              <a:t>A hotel owner refuses to provide a double bedroom to two men </a:t>
            </a:r>
          </a:p>
          <a:p>
            <a:pPr lvl="1"/>
            <a:endParaRPr lang="en-GB" dirty="0"/>
          </a:p>
          <a:p>
            <a:r>
              <a:rPr lang="en-GB" dirty="0"/>
              <a:t>Indirect discrimination:  if your company arranges a conference in a country where homosexuality is illegal </a:t>
            </a:r>
          </a:p>
          <a:p>
            <a:endParaRPr lang="en-GB" dirty="0"/>
          </a:p>
          <a:p>
            <a:r>
              <a:rPr lang="en-GB" dirty="0"/>
              <a:t>Harassment: colleagues keep greeting a male worker by the feminine version of his name although he has asked them to use his proper name. The colleagues say this is just banter but the worker is upset and offended by it</a:t>
            </a:r>
          </a:p>
        </p:txBody>
      </p:sp>
      <p:sp>
        <p:nvSpPr>
          <p:cNvPr id="7" name="TextBox 6">
            <a:extLst>
              <a:ext uri="{FF2B5EF4-FFF2-40B4-BE49-F238E27FC236}">
                <a16:creationId xmlns:a16="http://schemas.microsoft.com/office/drawing/2014/main" id="{FDE476CD-519A-9853-5916-2770180EFBC7}"/>
              </a:ext>
            </a:extLst>
          </p:cNvPr>
          <p:cNvSpPr txBox="1"/>
          <p:nvPr/>
        </p:nvSpPr>
        <p:spPr>
          <a:xfrm>
            <a:off x="7248128" y="5331897"/>
            <a:ext cx="4976899" cy="369332"/>
          </a:xfrm>
          <a:prstGeom prst="rect">
            <a:avLst/>
          </a:prstGeom>
          <a:noFill/>
        </p:spPr>
        <p:txBody>
          <a:bodyPr wrap="square">
            <a:spAutoFit/>
          </a:bodyPr>
          <a:lstStyle/>
          <a:p>
            <a:r>
              <a:rPr lang="en-GB" dirty="0"/>
              <a:t>(Equality and Human Rights Commission, 2019)</a:t>
            </a:r>
          </a:p>
        </p:txBody>
      </p:sp>
    </p:spTree>
    <p:extLst>
      <p:ext uri="{BB962C8B-B14F-4D97-AF65-F5344CB8AC3E}">
        <p14:creationId xmlns:p14="http://schemas.microsoft.com/office/powerpoint/2010/main" val="77428061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5BCE84A-08BB-4C12-9A4A-3B960DBB6735}"/>
              </a:ext>
            </a:extLst>
          </p:cNvPr>
          <p:cNvSpPr>
            <a:spLocks noGrp="1"/>
          </p:cNvSpPr>
          <p:nvPr>
            <p:ph idx="1"/>
          </p:nvPr>
        </p:nvSpPr>
        <p:spPr>
          <a:xfrm>
            <a:off x="839416" y="1988840"/>
            <a:ext cx="6015571" cy="4174398"/>
          </a:xfrm>
        </p:spPr>
        <p:txBody>
          <a:bodyPr>
            <a:normAutofit/>
          </a:bodyPr>
          <a:lstStyle/>
          <a:p>
            <a:pPr marL="0" indent="0" algn="ctr">
              <a:buNone/>
            </a:pPr>
            <a:r>
              <a:rPr lang="en-GB" sz="3200" b="1" dirty="0"/>
              <a:t>Having gone through the Equality Act 2010, can you think of any criticisms? </a:t>
            </a:r>
          </a:p>
          <a:p>
            <a:endParaRPr lang="en-GB" b="1" dirty="0">
              <a:effectLst>
                <a:outerShdw blurRad="38100" dist="38100" dir="2700000" algn="tl">
                  <a:srgbClr val="000000">
                    <a:alpha val="43137"/>
                  </a:srgbClr>
                </a:outerShdw>
              </a:effectLst>
            </a:endParaRPr>
          </a:p>
          <a:p>
            <a:endParaRPr lang="en-GB" dirty="0"/>
          </a:p>
        </p:txBody>
      </p:sp>
      <p:pic>
        <p:nvPicPr>
          <p:cNvPr id="4" name="Picture 3" descr="Wood human figure">
            <a:extLst>
              <a:ext uri="{FF2B5EF4-FFF2-40B4-BE49-F238E27FC236}">
                <a16:creationId xmlns:a16="http://schemas.microsoft.com/office/drawing/2014/main" id="{EDCBC492-F445-6AAC-82A5-6EB6E52DFE5A}"/>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985" r="52723" b="-1"/>
          <a:stretch/>
        </p:blipFill>
        <p:spPr>
          <a:xfrm>
            <a:off x="7538689" y="10"/>
            <a:ext cx="4653311" cy="6857990"/>
          </a:xfrm>
          <a:prstGeom prst="rect">
            <a:avLst/>
          </a:prstGeom>
        </p:spPr>
      </p:pic>
    </p:spTree>
    <p:extLst>
      <p:ext uri="{BB962C8B-B14F-4D97-AF65-F5344CB8AC3E}">
        <p14:creationId xmlns:p14="http://schemas.microsoft.com/office/powerpoint/2010/main" val="127134289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15CD21-770C-490F-A2E1-9A428BEB1F52}"/>
              </a:ext>
            </a:extLst>
          </p:cNvPr>
          <p:cNvSpPr>
            <a:spLocks noGrp="1"/>
          </p:cNvSpPr>
          <p:nvPr>
            <p:ph type="title"/>
          </p:nvPr>
        </p:nvSpPr>
        <p:spPr>
          <a:xfrm>
            <a:off x="609600" y="274638"/>
            <a:ext cx="10972800" cy="1143000"/>
          </a:xfrm>
        </p:spPr>
        <p:txBody>
          <a:bodyPr>
            <a:normAutofit/>
          </a:bodyPr>
          <a:lstStyle/>
          <a:p>
            <a:r>
              <a:rPr lang="en-GB" dirty="0"/>
              <a:t>(some) Criticisms of the Equality Act 2010</a:t>
            </a:r>
          </a:p>
        </p:txBody>
      </p:sp>
      <p:sp>
        <p:nvSpPr>
          <p:cNvPr id="3" name="Content Placeholder 2">
            <a:extLst>
              <a:ext uri="{FF2B5EF4-FFF2-40B4-BE49-F238E27FC236}">
                <a16:creationId xmlns:a16="http://schemas.microsoft.com/office/drawing/2014/main" id="{B3CA7725-2CC9-45B2-AAB5-1BE3B57D2C41}"/>
              </a:ext>
            </a:extLst>
          </p:cNvPr>
          <p:cNvSpPr>
            <a:spLocks noGrp="1"/>
          </p:cNvSpPr>
          <p:nvPr>
            <p:ph idx="1"/>
          </p:nvPr>
        </p:nvSpPr>
        <p:spPr>
          <a:xfrm>
            <a:off x="609600" y="1600201"/>
            <a:ext cx="10972800" cy="3917032"/>
          </a:xfrm>
        </p:spPr>
        <p:txBody>
          <a:bodyPr>
            <a:normAutofit fontScale="70000" lnSpcReduction="20000"/>
          </a:bodyPr>
          <a:lstStyle/>
          <a:p>
            <a:r>
              <a:rPr lang="en-GB" dirty="0"/>
              <a:t> In 2016 a Women and Equalities Committee report made over 30 recommendations calling for government action to ensure full equality for trans people.</a:t>
            </a:r>
          </a:p>
          <a:p>
            <a:pPr lvl="1"/>
            <a:r>
              <a:rPr lang="en-GB" dirty="0"/>
              <a:t>One of the report’s recommendations was that the use of the terms ‘gender reassignment’ and ‘transsexual’ in the Equality Act 2010 are outdated and misleading, something that we fully agree with. The preferred umbrella term is trans</a:t>
            </a:r>
          </a:p>
          <a:p>
            <a:endParaRPr lang="en-GB" dirty="0"/>
          </a:p>
          <a:p>
            <a:r>
              <a:rPr lang="en-GB" dirty="0"/>
              <a:t> The Fawcett Society (2018) argue that it:</a:t>
            </a:r>
          </a:p>
          <a:p>
            <a:pPr lvl="1"/>
            <a:r>
              <a:rPr lang="en-GB" dirty="0"/>
              <a:t> Section 106 of the Equality Act requires political parties to report the diversity of their candidates. Political parties aren’t collecting data on party representation at all in terms of disability, ethnicity, gender, etc</a:t>
            </a:r>
          </a:p>
          <a:p>
            <a:pPr lvl="1"/>
            <a:r>
              <a:rPr lang="en-GB" dirty="0"/>
              <a:t> Doesn’t recognise intersectional identities (only 2)</a:t>
            </a:r>
          </a:p>
          <a:p>
            <a:pPr lvl="1"/>
            <a:r>
              <a:rPr lang="en-GB" dirty="0"/>
              <a:t> ‘There is no point in having legislation that individuals are unable to access and challenge’</a:t>
            </a:r>
          </a:p>
          <a:p>
            <a:pPr lvl="1"/>
            <a:endParaRPr lang="en-GB" dirty="0"/>
          </a:p>
          <a:p>
            <a:endParaRPr lang="en-GB" dirty="0"/>
          </a:p>
          <a:p>
            <a:pPr lvl="1"/>
            <a:endParaRPr lang="en-GB" dirty="0"/>
          </a:p>
        </p:txBody>
      </p:sp>
    </p:spTree>
    <p:extLst>
      <p:ext uri="{BB962C8B-B14F-4D97-AF65-F5344CB8AC3E}">
        <p14:creationId xmlns:p14="http://schemas.microsoft.com/office/powerpoint/2010/main" val="105277117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You must stay home', UK PM Johnson says">
            <a:hlinkClick r:id="" action="ppaction://media"/>
            <a:extLst>
              <a:ext uri="{FF2B5EF4-FFF2-40B4-BE49-F238E27FC236}">
                <a16:creationId xmlns:a16="http://schemas.microsoft.com/office/drawing/2014/main" id="{F12A0F72-BD93-0BCA-84DE-1D795D85C55A}"/>
              </a:ext>
            </a:extLst>
          </p:cNvPr>
          <p:cNvPicPr>
            <a:picLocks noRot="1" noChangeAspect="1"/>
          </p:cNvPicPr>
          <p:nvPr>
            <a:videoFile r:link="rId1"/>
          </p:nvPr>
        </p:nvPicPr>
        <p:blipFill>
          <a:blip r:embed="rId3"/>
          <a:stretch>
            <a:fillRect/>
          </a:stretch>
        </p:blipFill>
        <p:spPr>
          <a:xfrm>
            <a:off x="1703512" y="404664"/>
            <a:ext cx="8784976" cy="4963511"/>
          </a:xfrm>
          <a:prstGeom prst="rect">
            <a:avLst/>
          </a:prstGeom>
        </p:spPr>
      </p:pic>
    </p:spTree>
    <p:extLst>
      <p:ext uri="{BB962C8B-B14F-4D97-AF65-F5344CB8AC3E}">
        <p14:creationId xmlns:p14="http://schemas.microsoft.com/office/powerpoint/2010/main" val="507120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6F9F38-C535-4290-A2BE-47CA6CB143D6}"/>
              </a:ext>
            </a:extLst>
          </p:cNvPr>
          <p:cNvSpPr>
            <a:spLocks noGrp="1"/>
          </p:cNvSpPr>
          <p:nvPr>
            <p:ph type="title"/>
          </p:nvPr>
        </p:nvSpPr>
        <p:spPr>
          <a:xfrm>
            <a:off x="609600" y="274638"/>
            <a:ext cx="10972800" cy="1143000"/>
          </a:xfrm>
        </p:spPr>
        <p:txBody>
          <a:bodyPr>
            <a:normAutofit/>
          </a:bodyPr>
          <a:lstStyle/>
          <a:p>
            <a:r>
              <a:rPr lang="en-GB" dirty="0"/>
              <a:t>Covid, Women and Discrimination </a:t>
            </a:r>
          </a:p>
        </p:txBody>
      </p:sp>
      <p:sp>
        <p:nvSpPr>
          <p:cNvPr id="3" name="Content Placeholder 2">
            <a:extLst>
              <a:ext uri="{FF2B5EF4-FFF2-40B4-BE49-F238E27FC236}">
                <a16:creationId xmlns:a16="http://schemas.microsoft.com/office/drawing/2014/main" id="{0AC01F30-AFE4-4EA1-9806-568A26660AB7}"/>
              </a:ext>
            </a:extLst>
          </p:cNvPr>
          <p:cNvSpPr>
            <a:spLocks noGrp="1"/>
          </p:cNvSpPr>
          <p:nvPr>
            <p:ph idx="1"/>
          </p:nvPr>
        </p:nvSpPr>
        <p:spPr>
          <a:xfrm>
            <a:off x="609600" y="1600201"/>
            <a:ext cx="10972800" cy="3917032"/>
          </a:xfrm>
        </p:spPr>
        <p:txBody>
          <a:bodyPr>
            <a:normAutofit fontScale="70000" lnSpcReduction="20000"/>
          </a:bodyPr>
          <a:lstStyle/>
          <a:p>
            <a:r>
              <a:rPr lang="en-GB" dirty="0"/>
              <a:t> A coalition of organisations including the Trades Union Congress (TUC), Amnesty International, Save the Children and the Fawcett Society have accused the government of taking decisions that are deepening inequalities</a:t>
            </a:r>
          </a:p>
          <a:p>
            <a:r>
              <a:rPr lang="en-GB" dirty="0"/>
              <a:t> Two dozen signatories signed a letter to the Equality and Human Rights Commission (EHRC) </a:t>
            </a:r>
          </a:p>
          <a:p>
            <a:r>
              <a:rPr lang="en-GB" dirty="0"/>
              <a:t> It argues that the government has failed in its duty to consider the impact of key policies on women and other groups protected under the Equality Act.</a:t>
            </a:r>
          </a:p>
          <a:p>
            <a:pPr lvl="1"/>
            <a:r>
              <a:rPr lang="en-GB" dirty="0"/>
              <a:t>  e.g., self-employed women on maternity leave have received reduced Covid support payments</a:t>
            </a:r>
          </a:p>
          <a:p>
            <a:pPr lvl="1"/>
            <a:r>
              <a:rPr lang="en-GB" dirty="0"/>
              <a:t> Women are less eligible for statutory sick pay</a:t>
            </a:r>
          </a:p>
          <a:p>
            <a:pPr lvl="1"/>
            <a:r>
              <a:rPr lang="en-GB" dirty="0"/>
              <a:t> Women have taken on more caring responsibilities </a:t>
            </a:r>
          </a:p>
          <a:p>
            <a:r>
              <a:rPr lang="en-GB" dirty="0"/>
              <a:t> They are asking the EHRC to investigate the government </a:t>
            </a:r>
          </a:p>
        </p:txBody>
      </p:sp>
      <p:sp>
        <p:nvSpPr>
          <p:cNvPr id="11" name="TextBox 10">
            <a:extLst>
              <a:ext uri="{FF2B5EF4-FFF2-40B4-BE49-F238E27FC236}">
                <a16:creationId xmlns:a16="http://schemas.microsoft.com/office/drawing/2014/main" id="{CF7B8B39-313F-93E4-E829-131E32F835E1}"/>
              </a:ext>
            </a:extLst>
          </p:cNvPr>
          <p:cNvSpPr txBox="1"/>
          <p:nvPr/>
        </p:nvSpPr>
        <p:spPr>
          <a:xfrm>
            <a:off x="9552384" y="5331897"/>
            <a:ext cx="2376896" cy="369332"/>
          </a:xfrm>
          <a:prstGeom prst="rect">
            <a:avLst/>
          </a:prstGeom>
          <a:noFill/>
        </p:spPr>
        <p:txBody>
          <a:bodyPr wrap="square">
            <a:spAutoFit/>
          </a:bodyPr>
          <a:lstStyle/>
          <a:p>
            <a:r>
              <a:rPr lang="en-GB" dirty="0"/>
              <a:t>(Topping, 2021)</a:t>
            </a:r>
          </a:p>
        </p:txBody>
      </p:sp>
    </p:spTree>
    <p:extLst>
      <p:ext uri="{BB962C8B-B14F-4D97-AF65-F5344CB8AC3E}">
        <p14:creationId xmlns:p14="http://schemas.microsoft.com/office/powerpoint/2010/main" val="98323267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CF1D12-1C12-51C2-FF67-9D7F30555FAD}"/>
              </a:ext>
            </a:extLst>
          </p:cNvPr>
          <p:cNvSpPr>
            <a:spLocks noGrp="1"/>
          </p:cNvSpPr>
          <p:nvPr>
            <p:ph type="title"/>
          </p:nvPr>
        </p:nvSpPr>
        <p:spPr>
          <a:xfrm>
            <a:off x="4873850" y="2766219"/>
            <a:ext cx="5997678" cy="1325562"/>
          </a:xfrm>
        </p:spPr>
        <p:txBody>
          <a:bodyPr>
            <a:normAutofit fontScale="90000"/>
          </a:bodyPr>
          <a:lstStyle/>
          <a:p>
            <a:r>
              <a:rPr lang="en-GB" dirty="0"/>
              <a:t>What are your thoughts?</a:t>
            </a:r>
          </a:p>
        </p:txBody>
      </p:sp>
      <p:pic>
        <p:nvPicPr>
          <p:cNvPr id="5" name="Picture 4" descr="Person with idea concept">
            <a:extLst>
              <a:ext uri="{FF2B5EF4-FFF2-40B4-BE49-F238E27FC236}">
                <a16:creationId xmlns:a16="http://schemas.microsoft.com/office/drawing/2014/main" id="{45F714A1-21E6-1D47-44AE-67DB095F7B01}"/>
              </a:ext>
            </a:extLst>
          </p:cNvPr>
          <p:cNvPicPr>
            <a:picLocks noChangeAspect="1"/>
          </p:cNvPicPr>
          <p:nvPr/>
        </p:nvPicPr>
        <p:blipFill rotWithShape="1">
          <a:blip r:embed="rId2"/>
          <a:srcRect l="31585" r="23123" b="-1"/>
          <a:stretch/>
        </p:blipFill>
        <p:spPr>
          <a:xfrm>
            <a:off x="20" y="10"/>
            <a:ext cx="4653291" cy="6857990"/>
          </a:xfrm>
          <a:prstGeom prst="rect">
            <a:avLst/>
          </a:prstGeom>
        </p:spPr>
      </p:pic>
    </p:spTree>
    <p:extLst>
      <p:ext uri="{BB962C8B-B14F-4D97-AF65-F5344CB8AC3E}">
        <p14:creationId xmlns:p14="http://schemas.microsoft.com/office/powerpoint/2010/main" val="323952986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199189-8E9F-4DE2-9AFC-ECE20F852C5B}"/>
              </a:ext>
            </a:extLst>
          </p:cNvPr>
          <p:cNvSpPr>
            <a:spLocks noGrp="1"/>
          </p:cNvSpPr>
          <p:nvPr>
            <p:ph type="title"/>
          </p:nvPr>
        </p:nvSpPr>
        <p:spPr>
          <a:xfrm>
            <a:off x="609600" y="274638"/>
            <a:ext cx="10972800" cy="1143000"/>
          </a:xfrm>
        </p:spPr>
        <p:txBody>
          <a:bodyPr>
            <a:normAutofit/>
          </a:bodyPr>
          <a:lstStyle/>
          <a:p>
            <a:r>
              <a:rPr lang="en-GB" dirty="0"/>
              <a:t>References </a:t>
            </a:r>
          </a:p>
        </p:txBody>
      </p:sp>
      <p:sp>
        <p:nvSpPr>
          <p:cNvPr id="3" name="Content Placeholder 2">
            <a:extLst>
              <a:ext uri="{FF2B5EF4-FFF2-40B4-BE49-F238E27FC236}">
                <a16:creationId xmlns:a16="http://schemas.microsoft.com/office/drawing/2014/main" id="{3BBD6104-167C-4AEB-A324-A3C0E48FDDFF}"/>
              </a:ext>
            </a:extLst>
          </p:cNvPr>
          <p:cNvSpPr>
            <a:spLocks noGrp="1"/>
          </p:cNvSpPr>
          <p:nvPr>
            <p:ph idx="1"/>
          </p:nvPr>
        </p:nvSpPr>
        <p:spPr>
          <a:xfrm>
            <a:off x="609600" y="1600201"/>
            <a:ext cx="10972800" cy="3917032"/>
          </a:xfrm>
        </p:spPr>
        <p:txBody>
          <a:bodyPr anchor="ctr">
            <a:normAutofit fontScale="55000" lnSpcReduction="20000"/>
          </a:bodyPr>
          <a:lstStyle/>
          <a:p>
            <a:endParaRPr lang="en-GB" dirty="0"/>
          </a:p>
          <a:p>
            <a:endParaRPr lang="en-GB" dirty="0"/>
          </a:p>
          <a:p>
            <a:r>
              <a:rPr lang="en-GB" dirty="0"/>
              <a:t>Equality Act (2010) Available at: </a:t>
            </a:r>
            <a:r>
              <a:rPr lang="en-GB" dirty="0">
                <a:hlinkClick r:id="rId2"/>
              </a:rPr>
              <a:t>https://www.legislation.gov.uk/ukpga/2010/15/contents</a:t>
            </a:r>
            <a:r>
              <a:rPr lang="en-GB" dirty="0"/>
              <a:t>  (Accessed 8th February 2021)</a:t>
            </a:r>
          </a:p>
          <a:p>
            <a:r>
              <a:rPr lang="en-GB" dirty="0"/>
              <a:t>Equality and Human Rights Commission (2019) Your Rights Under the Equality Act 2010. Available at: </a:t>
            </a:r>
            <a:r>
              <a:rPr lang="en-GB" dirty="0">
                <a:hlinkClick r:id="rId3"/>
              </a:rPr>
              <a:t>https://www.equalityhumanrights.com/en/advice-and-guidance/your-rights-under-equality-act-2010</a:t>
            </a:r>
            <a:r>
              <a:rPr lang="en-GB" dirty="0"/>
              <a:t> (Accessed 8th February 2021)</a:t>
            </a:r>
          </a:p>
          <a:p>
            <a:r>
              <a:rPr lang="en-GB" dirty="0">
                <a:hlinkClick r:id="rId4"/>
              </a:rPr>
              <a:t>://socialcare.wales/hub/resources</a:t>
            </a:r>
            <a:r>
              <a:rPr lang="en-GB" dirty="0"/>
              <a:t>  (Accessed 8th February 2021)</a:t>
            </a:r>
          </a:p>
          <a:p>
            <a:r>
              <a:rPr lang="en-GB" dirty="0"/>
              <a:t>The Fawcett Society (2018) Make Equality Law Fit for the 21st Century. Available at: </a:t>
            </a:r>
            <a:r>
              <a:rPr lang="en-GB" dirty="0">
                <a:hlinkClick r:id="rId5"/>
              </a:rPr>
              <a:t>https://www.fawcettsociety.org.uk/make-equality-law-21st-century</a:t>
            </a:r>
            <a:r>
              <a:rPr lang="en-GB" dirty="0"/>
              <a:t> (Accessed 8th February 2021)</a:t>
            </a:r>
          </a:p>
          <a:p>
            <a:r>
              <a:rPr lang="en-GB" dirty="0"/>
              <a:t>Topping, A. (2021) EHRC urged to investigate ministers for 'equality failures' in Covid response, The Guardian, 15th February, Available at: </a:t>
            </a:r>
            <a:r>
              <a:rPr lang="en-GB" dirty="0">
                <a:hlinkClick r:id="rId6"/>
              </a:rPr>
              <a:t>https://www.theguardian.com/society/2021/feb/15/ehrc-urged-to-investigate-ministers-for-equality-failures-in-covid-response?CMP=Share_AndroidApp_Other</a:t>
            </a:r>
            <a:r>
              <a:rPr lang="en-GB" dirty="0"/>
              <a:t> (Accessed 15th February 2021)</a:t>
            </a:r>
          </a:p>
        </p:txBody>
      </p:sp>
    </p:spTree>
    <p:extLst>
      <p:ext uri="{BB962C8B-B14F-4D97-AF65-F5344CB8AC3E}">
        <p14:creationId xmlns:p14="http://schemas.microsoft.com/office/powerpoint/2010/main" val="4055573703"/>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e9b9c35940b012e39dd19801f39f532">
  <xsd:schema xmlns:xsd="http://www.w3.org/2001/XMLSchema" xmlns:xs="http://www.w3.org/2001/XMLSchema" xmlns:p="http://schemas.microsoft.com/office/2006/metadata/properties" xmlns:ns2="303dbf9b-b85b-46a0-94f1-894078c07ecd" targetNamespace="http://schemas.microsoft.com/office/2006/metadata/properties" ma:root="true" ma:fieldsID="2a4b2c55753dda35bc03796856e2c125"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40938E5-14B8-4DF4-90D3-BAB8848609C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3.xml><?xml version="1.0" encoding="utf-8"?>
<ds:datastoreItem xmlns:ds="http://schemas.openxmlformats.org/officeDocument/2006/customXml" ds:itemID="{65FC5585-51CA-4C4C-9028-AEC8FAD67B8B}">
  <ds:schemaRef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303dbf9b-b85b-46a0-94f1-894078c07ecd"/>
    <ds:schemaRef ds:uri="http://purl.org/dc/term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UWTSD PPT Template (better corporate)</Template>
  <TotalTime>0</TotalTime>
  <Words>3893</Words>
  <Application>Microsoft Office PowerPoint</Application>
  <PresentationFormat>Widescreen</PresentationFormat>
  <Paragraphs>308</Paragraphs>
  <Slides>47</Slides>
  <Notes>5</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47</vt:i4>
      </vt:variant>
    </vt:vector>
  </HeadingPairs>
  <TitlesOfParts>
    <vt:vector size="51" baseType="lpstr">
      <vt:lpstr>Myriad Pro</vt:lpstr>
      <vt:lpstr>Arial</vt:lpstr>
      <vt:lpstr>Calibri</vt:lpstr>
      <vt:lpstr>20140311PresentationUWTSDTemplate</vt:lpstr>
      <vt:lpstr>ECYW4011: Creating Inclusive Environments</vt:lpstr>
      <vt:lpstr>PowerPoint Presentation</vt:lpstr>
      <vt:lpstr>What is an ‘Act’?</vt:lpstr>
      <vt:lpstr>Tackling inequality </vt:lpstr>
      <vt:lpstr>Anti-discrimination laws timeline</vt:lpstr>
      <vt:lpstr>Anti-discrimination laws timeline</vt:lpstr>
      <vt:lpstr>Anti-discrimination laws timeline</vt:lpstr>
      <vt:lpstr>Equality Act (2010)</vt:lpstr>
      <vt:lpstr>Equality Act (2010)</vt:lpstr>
      <vt:lpstr>Equality Act (2010)</vt:lpstr>
      <vt:lpstr>PowerPoint Presentation</vt:lpstr>
      <vt:lpstr>PowerPoint Presentation</vt:lpstr>
      <vt:lpstr>How are they Protected?</vt:lpstr>
      <vt:lpstr>Types of Discrimination</vt:lpstr>
      <vt:lpstr>Direct Discrimination</vt:lpstr>
      <vt:lpstr>PowerPoint Presentation</vt:lpstr>
      <vt:lpstr>Indirect Discrimination</vt:lpstr>
      <vt:lpstr>Discrimination By Association</vt:lpstr>
      <vt:lpstr>Perception on Discrimination</vt:lpstr>
      <vt:lpstr>Harassment</vt:lpstr>
      <vt:lpstr>Third Party Harassment</vt:lpstr>
      <vt:lpstr>Victimization </vt:lpstr>
      <vt:lpstr>Objective Discrimination </vt:lpstr>
      <vt:lpstr>The Protected characteristics and discrimination </vt:lpstr>
      <vt:lpstr>Age (Equality Act 2010, Section 5)</vt:lpstr>
      <vt:lpstr>Age discrimination </vt:lpstr>
      <vt:lpstr>Disability (Equality Act 2010, Section 6)</vt:lpstr>
      <vt:lpstr>Disability discrimination</vt:lpstr>
      <vt:lpstr>Gender Reassignment (Equality Act 2010, Section 7)</vt:lpstr>
      <vt:lpstr>Gender reassignment discrimination </vt:lpstr>
      <vt:lpstr>Marriage or Civil Partnership (Equality Act 2010, Section 8)</vt:lpstr>
      <vt:lpstr>Marriage and civil partnership Discrimination</vt:lpstr>
      <vt:lpstr>Race (Equality Act 2010, Section 9)</vt:lpstr>
      <vt:lpstr>Race Discrimination </vt:lpstr>
      <vt:lpstr>Religion or belief  (Equality Act 2010, Section 10)</vt:lpstr>
      <vt:lpstr>Religious or belief discrimination</vt:lpstr>
      <vt:lpstr>Religious dress and symbols</vt:lpstr>
      <vt:lpstr>Sex (Equality act 2010, section 11)</vt:lpstr>
      <vt:lpstr>Sex discrimination</vt:lpstr>
      <vt:lpstr>Sexual orientation (Equality Act 2010, Section 12)</vt:lpstr>
      <vt:lpstr>Sexual Orientation Discrimination</vt:lpstr>
      <vt:lpstr>PowerPoint Presentation</vt:lpstr>
      <vt:lpstr>(some) Criticisms of the Equality Act 2010</vt:lpstr>
      <vt:lpstr>PowerPoint Presentation</vt:lpstr>
      <vt:lpstr>Covid, Women and Discrimination </vt:lpstr>
      <vt:lpstr>What are your thoughts?</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ECAY5005: Health and Social Care: Disability and Wellbeing</dc:title>
  <dc:creator>Laura Jenkins (IEH)</dc:creator>
  <cp:lastModifiedBy>Darren O'Connor</cp:lastModifiedBy>
  <cp:revision>4</cp:revision>
  <dcterms:created xsi:type="dcterms:W3CDTF">2023-12-15T14:26:24Z</dcterms:created>
  <dcterms:modified xsi:type="dcterms:W3CDTF">2026-02-23T14:01:08Z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