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</p:sldIdLst>
  <p:sldSz cx="10689336" cy="7562088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notesMaster" Target="notesMasters/notesMaster1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52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Presentation Guide (5 Minutes):</a:t>
            </a:r>
          </a:p>
          <a:p/>
          <a:p>
            <a:r>
              <a:t>1. Introduce Goleman's argument about emotional awareness.</a:t>
            </a:r>
          </a:p>
          <a:p>
            <a:r>
              <a:t>2. Define Emotional Intelligence and link to overthinking.</a:t>
            </a:r>
          </a:p>
          <a:p>
            <a:r>
              <a:t>3. Explain development strategies using theory.</a:t>
            </a:r>
          </a:p>
          <a:p>
            <a:r>
              <a:t>4. Provide personal reflection and practical application.</a:t>
            </a:r>
          </a:p>
          <a:p>
            <a:r>
              <a:t>5. Conclude with how EI predicts resilience and academic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0689336" cy="1097280"/>
          </a:xfrm>
          <a:prstGeom prst="rect">
            <a:avLst/>
          </a:prstGeom>
          <a:solidFill>
            <a:srgbClr val="1421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800" b="1">
                <a:solidFill>
                  <a:srgbClr val="FFFFFF"/>
                </a:solidFill>
              </a:defRPr>
            </a:pPr>
            <a:r>
              <a:t>OVERTHINKING, EMOTIONAL REGULATION &amp; EMOTIONAL INTELLIGENCE IN ACADEMIC SUCCESS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143000"/>
            <a:ext cx="97840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Name: [Your Name] | Student Number: [Your Number] | Module Code &amp; Title: [Insert] | Lecturer: [Insert]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65760" y="1645920"/>
            <a:ext cx="3291840" cy="5029200"/>
          </a:xfrm>
          <a:prstGeom prst="roundRect">
            <a:avLst/>
          </a:prstGeom>
          <a:solidFill>
            <a:srgbClr val="F5F7FA"/>
          </a:solidFill>
          <a:ln>
            <a:solidFill>
              <a:srgbClr val="00529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>
              <a:defRPr b="1" sz="1600"/>
            </a:pPr>
            <a:r>
              <a:t>INTRODUCTION</a:t>
            </a:r>
          </a:p>
          <a:p/>
          <a:p>
            <a:br/>
            <a:r>
              <a:t>Emotional Intelligence (EI) refers to the capacity to perceive, understand and regulate emotions in oneself and others (Goleman, 1995; Mayer, Salovey &amp; Caruso, 2016).</a:t>
            </a:r>
            <a:br/>
            <a:br/>
            <a:r>
              <a:t>Overthinking reflects cognitive-emotional dysregulation and may reduce academic performance through anxiety, avoidance and reduced concentration.</a:t>
            </a:r>
            <a:br/>
            <a:br/>
            <a:r>
              <a:t>METHOD</a:t>
            </a:r>
            <a:br/>
            <a:r>
              <a:t>This poster was developed using peer-reviewed journal articles (2019–2024), seminal EI theory, and reflective analysis of personal academic experience.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703320" y="1645920"/>
            <a:ext cx="3291840" cy="5029200"/>
          </a:xfrm>
          <a:prstGeom prst="roundRect">
            <a:avLst/>
          </a:prstGeom>
          <a:solidFill>
            <a:srgbClr val="F5F7FA"/>
          </a:solidFill>
          <a:ln>
            <a:solidFill>
              <a:srgbClr val="00529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>
              <a:defRPr b="1" sz="1600"/>
            </a:pPr>
            <a:r>
              <a:t>DEVELOPING EMOTIONAL INTELLIGENCE</a:t>
            </a:r>
          </a:p>
          <a:p/>
          <a:p>
            <a:br/>
            <a:r>
              <a:t>1. Self-Awareness</a:t>
            </a:r>
            <a:br/>
            <a:r>
              <a:t>Identification of emotional triggers and reflective journaling improve metacognition.</a:t>
            </a:r>
            <a:br/>
            <a:br/>
            <a:r>
              <a:t>2. Self-Regulation</a:t>
            </a:r>
            <a:br/>
            <a:r>
              <a:t>Cognitive reframing, breathing regulation and structured time management reduce overthinking.</a:t>
            </a:r>
            <a:br/>
            <a:br/>
            <a:r>
              <a:t>3. Empathy &amp; Social Skills</a:t>
            </a:r>
            <a:br/>
            <a:r>
              <a:t>Active listening and perspective-taking enhance collaborative learning.</a:t>
            </a:r>
            <a:br/>
            <a:br/>
            <a:r>
              <a:t>4. Mindfulness</a:t>
            </a:r>
            <a:br/>
            <a:r>
              <a:t>Mindfulness practices reduce rumination and improve concentration (Dawson et al., 2020).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040880" y="1645920"/>
            <a:ext cx="3291840" cy="5029200"/>
          </a:xfrm>
          <a:prstGeom prst="roundRect">
            <a:avLst/>
          </a:prstGeom>
          <a:solidFill>
            <a:srgbClr val="F5F7FA"/>
          </a:solidFill>
          <a:ln>
            <a:solidFill>
              <a:srgbClr val="00529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>
              <a:defRPr b="1" sz="1600"/>
            </a:pPr>
            <a:r>
              <a:t>PERSONAL REFLECTION &amp; ACADEMIC SUCCESS</a:t>
            </a:r>
          </a:p>
          <a:p/>
          <a:p>
            <a:br/>
            <a:r>
              <a:t>Emotional Challenges:</a:t>
            </a:r>
            <a:br/>
            <a:r>
              <a:t>• Deadline anxiety</a:t>
            </a:r>
            <a:br/>
            <a:r>
              <a:t>• Fear of failure</a:t>
            </a:r>
            <a:br/>
            <a:r>
              <a:t>• Presentation stress</a:t>
            </a:r>
            <a:br/>
            <a:br/>
            <a:r>
              <a:t>Applied Strategies:</a:t>
            </a:r>
            <a:br/>
            <a:r>
              <a:t>• Weekly structured planning</a:t>
            </a:r>
            <a:br/>
            <a:r>
              <a:t>• Task segmentation</a:t>
            </a:r>
            <a:br/>
            <a:r>
              <a:t>• Mindfulness breathing</a:t>
            </a:r>
            <a:br/>
            <a:r>
              <a:t>• Growth mindset approach</a:t>
            </a:r>
            <a:br/>
            <a:br/>
            <a:r>
              <a:t>Critically, EI enhances resilience, motivation and adaptive coping, all of which predict academic persistence and achievement.</a:t>
            </a:r>
          </a:p>
        </p:txBody>
      </p:sp>
      <p:sp>
        <p:nvSpPr>
          <p:cNvPr id="7" name="Rectangle 6"/>
          <p:cNvSpPr/>
          <p:nvPr/>
        </p:nvSpPr>
        <p:spPr>
          <a:xfrm>
            <a:off x="365760" y="6583680"/>
            <a:ext cx="9966960" cy="548640"/>
          </a:xfrm>
          <a:prstGeom prst="rect">
            <a:avLst/>
          </a:prstGeom>
          <a:solidFill>
            <a:srgbClr val="E1EBF5"/>
          </a:solidFill>
          <a:ln>
            <a:solidFill>
              <a:srgbClr val="00529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References (Harvard):</a:t>
            </a:r>
          </a:p>
          <a:p>
            <a:r>
              <a:t>Goleman, D. (1995) Emotional Intelligence. New York: Bantam.</a:t>
            </a:r>
          </a:p>
          <a:p>
            <a:r>
              <a:t>Mayer, J.D., Salovey, P. &amp; Caruso, D.R. (2016) The ability model of emotional intelligence.</a:t>
            </a:r>
          </a:p>
          <a:p>
            <a:r>
              <a:t>Dawson, A.F. et al. (2020) Mindfulness and academic performance: A systematic review.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